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321" r:id="rId3"/>
    <p:sldId id="296" r:id="rId4"/>
    <p:sldId id="297" r:id="rId5"/>
    <p:sldId id="259" r:id="rId6"/>
    <p:sldId id="260" r:id="rId7"/>
    <p:sldId id="282" r:id="rId8"/>
    <p:sldId id="283" r:id="rId9"/>
    <p:sldId id="285" r:id="rId10"/>
    <p:sldId id="275" r:id="rId11"/>
    <p:sldId id="295" r:id="rId12"/>
    <p:sldId id="298" r:id="rId13"/>
    <p:sldId id="299" r:id="rId14"/>
    <p:sldId id="300" r:id="rId15"/>
    <p:sldId id="301" r:id="rId16"/>
    <p:sldId id="302" r:id="rId17"/>
    <p:sldId id="305" r:id="rId18"/>
    <p:sldId id="306" r:id="rId19"/>
    <p:sldId id="307" r:id="rId20"/>
    <p:sldId id="303" r:id="rId21"/>
    <p:sldId id="311" r:id="rId22"/>
    <p:sldId id="312" r:id="rId23"/>
    <p:sldId id="308" r:id="rId24"/>
    <p:sldId id="309" r:id="rId25"/>
    <p:sldId id="322" r:id="rId26"/>
    <p:sldId id="313" r:id="rId27"/>
    <p:sldId id="314" r:id="rId28"/>
    <p:sldId id="319" r:id="rId29"/>
    <p:sldId id="320" r:id="rId30"/>
    <p:sldId id="315" r:id="rId31"/>
    <p:sldId id="316" r:id="rId32"/>
    <p:sldId id="317" r:id="rId33"/>
    <p:sldId id="304" r:id="rId34"/>
    <p:sldId id="325" r:id="rId35"/>
    <p:sldId id="326" r:id="rId36"/>
    <p:sldId id="310" r:id="rId37"/>
    <p:sldId id="294" r:id="rId38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4"/>
            <a:ext cx="3170138" cy="479538"/>
          </a:xfrm>
          <a:prstGeom prst="rect">
            <a:avLst/>
          </a:prstGeom>
        </p:spPr>
        <p:txBody>
          <a:bodyPr vert="horz" lIns="89202" tIns="44601" rIns="89202" bIns="44601" rtlCol="0"/>
          <a:lstStyle>
            <a:lvl1pPr algn="l">
              <a:defRPr sz="11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428" y="4"/>
            <a:ext cx="3170138" cy="479538"/>
          </a:xfrm>
          <a:prstGeom prst="rect">
            <a:avLst/>
          </a:prstGeom>
        </p:spPr>
        <p:txBody>
          <a:bodyPr vert="horz" lIns="89202" tIns="44601" rIns="89202" bIns="44601" rtlCol="0"/>
          <a:lstStyle>
            <a:lvl1pPr algn="r">
              <a:defRPr sz="1100"/>
            </a:lvl1pPr>
          </a:lstStyle>
          <a:p>
            <a:fld id="{66479E83-C0BB-47FE-88A9-2E682CB8A435}" type="datetimeFigureOut">
              <a:rPr lang="es-CL" smtClean="0"/>
              <a:pPr/>
              <a:t>15-01-2018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8888" y="720725"/>
            <a:ext cx="47974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02" tIns="44601" rIns="89202" bIns="44601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195" y="4560088"/>
            <a:ext cx="5852814" cy="4320317"/>
          </a:xfrm>
          <a:prstGeom prst="rect">
            <a:avLst/>
          </a:prstGeom>
        </p:spPr>
        <p:txBody>
          <a:bodyPr vert="horz" lIns="89202" tIns="44601" rIns="89202" bIns="44601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9120175"/>
            <a:ext cx="3170138" cy="479538"/>
          </a:xfrm>
          <a:prstGeom prst="rect">
            <a:avLst/>
          </a:prstGeom>
        </p:spPr>
        <p:txBody>
          <a:bodyPr vert="horz" lIns="89202" tIns="44601" rIns="89202" bIns="44601" rtlCol="0" anchor="b"/>
          <a:lstStyle>
            <a:lvl1pPr algn="l">
              <a:defRPr sz="11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428" y="9120175"/>
            <a:ext cx="3170138" cy="479538"/>
          </a:xfrm>
          <a:prstGeom prst="rect">
            <a:avLst/>
          </a:prstGeom>
        </p:spPr>
        <p:txBody>
          <a:bodyPr vert="horz" lIns="89202" tIns="44601" rIns="89202" bIns="44601" rtlCol="0" anchor="b"/>
          <a:lstStyle>
            <a:lvl1pPr algn="r">
              <a:defRPr sz="1100"/>
            </a:lvl1pPr>
          </a:lstStyle>
          <a:p>
            <a:fld id="{9377BB67-EE7F-47C4-ACAF-1695BC011AE8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175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7BB67-EE7F-47C4-ACAF-1695BC011AE8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8562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7BB67-EE7F-47C4-ACAF-1695BC011AE8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523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7BB67-EE7F-47C4-ACAF-1695BC011AE8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5477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2F757-0CBB-4393-9844-24CB57E56597}" type="datetime1">
              <a:rPr lang="es-CL" smtClean="0"/>
              <a:t>15-01-2018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1AB-F58C-4198-AA60-FF5457E06EA2}" type="datetime1">
              <a:rPr lang="es-CL" smtClean="0"/>
              <a:t>15-01-2018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0CFCF-4AAA-42FD-B68C-2C5D41E41266}" type="datetime1">
              <a:rPr lang="es-CL" smtClean="0"/>
              <a:t>15-01-2018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53DB8-208D-470A-8B94-F184712484CE}" type="datetime1">
              <a:rPr lang="es-CL" smtClean="0"/>
              <a:t>15-01-2018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FB49-A97C-4B7B-8B17-9B005660387D}" type="datetime1">
              <a:rPr lang="es-CL" smtClean="0"/>
              <a:t>15-01-2018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A5AE2-100B-4871-B25B-1DA8DAC84B65}" type="datetime1">
              <a:rPr lang="es-CL" smtClean="0"/>
              <a:t>15-01-2018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715C3-75DD-4E6D-B93D-519D96DF15C5}" type="datetime1">
              <a:rPr lang="es-CL" smtClean="0"/>
              <a:t>15-01-2018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9DE0-2B32-4EC2-885D-E5F42CB8AF7B}" type="datetime1">
              <a:rPr lang="es-CL" smtClean="0"/>
              <a:t>15-01-2018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1D23-5B56-4005-B0EF-514D2907090B}" type="datetime1">
              <a:rPr lang="es-CL" smtClean="0"/>
              <a:t>15-01-2018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00E79-7C8C-446B-BE43-9F7E0E886074}" type="datetime1">
              <a:rPr lang="es-CL" smtClean="0"/>
              <a:t>15-01-2018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17BE-A9B4-4F58-B662-A89AF5734542}" type="datetime1">
              <a:rPr lang="es-CL" smtClean="0"/>
              <a:t>15-01-2018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68FE7-5E23-430F-9DE8-2065589BA280}" type="datetime1">
              <a:rPr lang="es-CL" smtClean="0"/>
              <a:t>15-01-2018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2AFB-5F49-43E1-A1D7-80FDDA63954F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music@ucn.c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902073"/>
          </a:xfrm>
        </p:spPr>
        <p:txBody>
          <a:bodyPr>
            <a:normAutofit fontScale="90000"/>
          </a:bodyPr>
          <a:lstStyle/>
          <a:p>
            <a:r>
              <a:rPr lang="es-C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 Desafíos de las Instituciones de Educación Superior  en Vinculación con el Medio: Cómo lograr pertinencia, eficacia, eficiencia e impacto  en el contexto del </a:t>
            </a:r>
            <a:r>
              <a:rPr lang="es-CL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mejoramiento continuo </a:t>
            </a:r>
            <a:r>
              <a:rPr lang="es-CL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 el aseguramiento de la calidad” </a:t>
            </a:r>
            <a:endParaRPr lang="es-CL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Juan Music Tomicic</a:t>
            </a:r>
          </a:p>
          <a:p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email: </a:t>
            </a: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2"/>
              </a:rPr>
              <a:t>jmusic@ucn.cl</a:t>
            </a:r>
            <a:endParaRPr lang="es-CL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Enero 2018</a:t>
            </a:r>
            <a:endParaRPr lang="es-C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3367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L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3) Definición de </a:t>
            </a:r>
            <a:r>
              <a:rPr lang="es-CL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según organismos internacional</a:t>
            </a:r>
          </a:p>
          <a:p>
            <a:pPr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Carnegie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Foundation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for the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Advancement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Teaching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92075" indent="-92075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“Community engagement describes collaboration between institutions of higher education and their larger communities (local, regional/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state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national, global) for the mutually beneficial exchange of knowledge and resources in a context of partnership and reciprocity”</a:t>
            </a:r>
          </a:p>
          <a:p>
            <a:pPr marL="92075" indent="-92075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92075" indent="-92075"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“Compromiso con la comunidad describe la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colaboración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entre las instituciones de educación superior y sus comunidades más amplias (local, regional/ estatal, nacional, global)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 el intercambio mutuamente beneficioso de conocimientos y recursos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en un contexto de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colaboración y reciprocidad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marL="92075" indent="-92075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92075" indent="-92075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purpose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community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engagement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the partnership of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college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knoowledge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resources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those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private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sectors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enrich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scholarship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research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creative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activity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enhance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curriculum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teaching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prepare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educated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engaged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citizens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strengthen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democratic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values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civic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responsibility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address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critical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societal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issues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; and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contribute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the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public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good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2075" indent="-92075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92075" indent="-92075"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El propósito del compromiso con la comunidad es la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asociación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de la universidad y el conocimiento y los recursos universitarios con los de los sectores públicos y privados para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enriquecer el trabajo académico, la investigación y la actividad creadora; mejorar el currículo, la enseñanza y el aprendizaje; preparar ciudadanos educados y comprometidos; fortalecer los valores democráticos y la responsabilidad cívica; abordar cuestiones sociales críticas; y contribuir al bien público.</a:t>
            </a:r>
            <a:endParaRPr lang="es-CL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10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5446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Carnegie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Foundation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establece categorías para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Community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Engagement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que son evaluadas para ser acreditada una institución en ella.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(Carnegie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Elective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Engagement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Classification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First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-Time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Classification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Documentation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Framework 2015). </a:t>
            </a:r>
          </a:p>
          <a:p>
            <a:pPr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Estas son: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Curricular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Engagement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(compromiso curricular)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Outreach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Partnerships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(“extensión” y Asociación)</a:t>
            </a:r>
          </a:p>
          <a:p>
            <a:pPr marL="0" indent="0" algn="just">
              <a:buNone/>
            </a:pPr>
            <a:endParaRPr lang="es-CL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La distinción entre estos dos tipos de acciones se centra en los conceptos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reciprocidad y beneficio mutuo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que se explorar explícitamente y se abordan en las actividades de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asociación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 algn="just"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Conclusión: 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Outreach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unidireccional y 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Partnerships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bidireccional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Ejemplos de tipos de acciones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outreach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desarrollar para la comunidad: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Educación Continua, Desarrollo Artístico Cultural, Innovación y transferencia tecnológica, Asistencia técnica y consultoría, centro de desarrollo profesional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11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C) Características Fundamentales  para que la </a:t>
            </a:r>
            <a:r>
              <a:rPr lang="es-CL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esté plenamente integrada en el quehacer de las IES</a:t>
            </a:r>
            <a:b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Bringle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s-ES_tradnl" sz="1800" dirty="0" err="1" smtClean="0">
                <a:latin typeface="Arial" pitchFamily="34" charset="0"/>
                <a:cs typeface="Arial" pitchFamily="34" charset="0"/>
              </a:rPr>
              <a:t>Hatcher</a:t>
            </a:r>
            <a:r>
              <a:rPr lang="es-ES_tradnl" sz="1800" dirty="0" smtClean="0">
                <a:latin typeface="Arial" pitchFamily="34" charset="0"/>
                <a:cs typeface="Arial" pitchFamily="34" charset="0"/>
              </a:rPr>
              <a:t>, 2011). </a:t>
            </a: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es-C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s-ES_tradn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+mj-lt"/>
              <a:buAutoNum type="arabicParenR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Debe ser académica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. Un modelo basado en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 el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trabajo académico de vinculación,  abarca tanto </a:t>
            </a:r>
            <a:r>
              <a:rPr lang="es-ES_tradn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_tradnl" sz="1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acto de vinculación</a:t>
            </a:r>
            <a:r>
              <a:rPr lang="es-ES_tradn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(conduciendo y uniendo IES y comunidades) y </a:t>
            </a:r>
            <a:r>
              <a:rPr lang="es-ES_tradn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</a:t>
            </a:r>
            <a:r>
              <a:rPr lang="es-ES_tradnl" sz="1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producto de la</a:t>
            </a:r>
            <a:r>
              <a:rPr lang="es-ES_tradn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16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vinculación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(la extensión del enfoque del trabajo académico, basado en evidencia en las comunidades). </a:t>
            </a:r>
          </a:p>
          <a:p>
            <a:pPr algn="just">
              <a:buNone/>
            </a:pPr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2) Debe </a:t>
            </a:r>
            <a:r>
              <a:rPr lang="es-ES_tradnl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cruzar las misiones </a:t>
            </a: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enseñanza, investigación y servicio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; más que ser una actividad separada, el trabajo académico de vinculación es una aproximación particular  del enfoque de colaboración IES-Comunidad. </a:t>
            </a:r>
          </a:p>
          <a:p>
            <a:pPr algn="just">
              <a:buNone/>
            </a:pPr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3) Debe ser </a:t>
            </a:r>
            <a:r>
              <a:rPr lang="es-ES_tradnl" sz="16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recíproca y mutualmente beneficiosa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; las IES y los socios de la comunidad abordan en conjunto la planificación, implementación, y evaluación de programas y actividades. </a:t>
            </a:r>
          </a:p>
          <a:p>
            <a:pPr algn="just">
              <a:buAutoNum type="arabicParenR"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4) Debe abarcar los procesos y valores de una democracia civil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 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6577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576064"/>
          </a:xfrm>
        </p:spPr>
        <p:txBody>
          <a:bodyPr>
            <a:no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Condiciones para una efectiva Vinculación con el Medio </a:t>
            </a:r>
            <a:endParaRPr lang="es-C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s-CL" sz="2200" dirty="0" smtClean="0">
                <a:latin typeface="Arial" pitchFamily="34" charset="0"/>
                <a:cs typeface="Arial" pitchFamily="34" charset="0"/>
              </a:rPr>
              <a:t>La Kellogg </a:t>
            </a:r>
            <a:r>
              <a:rPr lang="es-CL" sz="2200" dirty="0" err="1" smtClean="0">
                <a:latin typeface="Arial" pitchFamily="34" charset="0"/>
                <a:cs typeface="Arial" pitchFamily="34" charset="0"/>
              </a:rPr>
              <a:t>Commission</a:t>
            </a:r>
            <a:r>
              <a:rPr lang="es-CL" sz="2200" dirty="0" smtClean="0">
                <a:latin typeface="Arial" pitchFamily="34" charset="0"/>
                <a:cs typeface="Arial" pitchFamily="34" charset="0"/>
              </a:rPr>
              <a:t> (2000 ) planteaba siete condiciones para una efectiva </a:t>
            </a:r>
            <a:r>
              <a:rPr lang="es-CL" sz="2200" dirty="0" err="1" smtClean="0">
                <a:latin typeface="Arial" pitchFamily="34" charset="0"/>
                <a:cs typeface="Arial" pitchFamily="34" charset="0"/>
              </a:rPr>
              <a:t>VcM</a:t>
            </a:r>
            <a:endParaRPr lang="es-ES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Sensibilidad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Responsiveness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CL" sz="2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 algn="just">
              <a:buNone/>
            </a:pP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Necesitamos preguntarnos periódicamente si estamos escuchando a las comunidades, a las regiones, y al país que servimos. 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Respeto de los Socios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Respect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partners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CL" sz="2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 Promover trabajos conjuntos academia-comunidad sobre los problemas, soluciones y definiciones de éxito. 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Neutralidad Académica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Academic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neutraliy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s-CL" sz="2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 Necesariamente, algunas de nuestras actividades de vinculación, implicarán temas contingentes de               disputa (que) ... tienen profundas consecuencias sociales, económicas y políticas. 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Accesibilidad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Accessibility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CL" sz="2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¿Podemos decir honestamente que nuestra experiencia es igualmente accesible a todos los grupos de interés de la comunidad? 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Integración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Integration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s-CL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400050" indent="-400050">
              <a:buNone/>
            </a:pP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 Un compromiso con el trabajo interdisciplinario es probablemente indispensable para un enfoque integrado. 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Coordinación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Coordination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s-CL" sz="21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 Un corolario a la integración, el tema de la coordinación consiste en asegurarse que la mano izquierda sepa lo que hace la mano derecha. 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None/>
            </a:pPr>
            <a:endParaRPr lang="es-CL" sz="2100" dirty="0" smtClean="0">
              <a:latin typeface="Arial" pitchFamily="34" charset="0"/>
              <a:cs typeface="Arial" pitchFamily="34" charset="0"/>
            </a:endParaRPr>
          </a:p>
          <a:p>
            <a:pPr marL="400050" indent="-400050">
              <a:buFont typeface="Wingdings" pitchFamily="2" charset="2"/>
              <a:buChar char="ü"/>
            </a:pPr>
            <a:r>
              <a:rPr lang="es-CL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Asociación de Recursos 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Resource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2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partnerships</a:t>
            </a:r>
            <a:r>
              <a:rPr lang="es-CL" sz="2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es-CL" sz="2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r>
              <a:rPr lang="es-ES_tradnl" sz="2100" dirty="0" smtClean="0">
                <a:latin typeface="Arial" pitchFamily="34" charset="0"/>
                <a:cs typeface="Arial" pitchFamily="34" charset="0"/>
              </a:rPr>
              <a:t>         El test final, pregunta si los compromisos de recursos destinados a la tarea son suficientes.</a:t>
            </a:r>
            <a:endParaRPr lang="es-ES" sz="21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66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39718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ES_tradn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E) ¿A qué contribuye la </a:t>
            </a:r>
            <a:r>
              <a:rPr lang="es-ES_tradnl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ES_tradn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s-ES_tradnl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_tradn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Vinculación es una expresión 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que cubre todas las buenas prácticas en enseñanza, investigación y servicio: 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Enriquece la experiencia de aprendizaje de los estudiantes</a:t>
            </a: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Mejora la investigación debido a la ampliación del pensamiento académico y la creación de resultados con mayor impacto y relevancia. </a:t>
            </a:r>
          </a:p>
          <a:p>
            <a:pPr algn="just">
              <a:buNone/>
            </a:pP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Apoya un plan de estudios que mejora el desarrollo académico de estudiantes, investigadores, líderes y ciudadanos comprometidos. </a:t>
            </a:r>
          </a:p>
          <a:p>
            <a:pPr algn="just">
              <a:buNone/>
            </a:pP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Avanza en oportunidades para la investigación y enseñanza interdisciplinaria.</a:t>
            </a:r>
          </a:p>
          <a:p>
            <a:pPr algn="just">
              <a:buNone/>
            </a:pP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Avanza en oportunidades para la internacionalización de la IES, a través de integrar la investigación, la academia y el servicio. </a:t>
            </a:r>
          </a:p>
          <a:p>
            <a:pPr algn="just">
              <a:buFont typeface="Wingdings" pitchFamily="2" charset="2"/>
              <a:buChar char="§"/>
            </a:pP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Ayuda a las IES a demostrar “que rinden cuentas” en una época llena de peticiones de un mayor escrutinio y demandas de rendimiento de la inversión.</a:t>
            </a:r>
          </a:p>
          <a:p>
            <a:pPr algn="just">
              <a:buNone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Mejora las relaciones entre las IES sus comunidades. </a:t>
            </a:r>
          </a:p>
          <a:p>
            <a:pPr algn="just">
              <a:buNone/>
            </a:pP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Amplía prácticas innovadoras, permitiendo a los investigadores probar ideas en un ambiente de mundo real. </a:t>
            </a:r>
          </a:p>
          <a:p>
            <a:pPr algn="just">
              <a:buNone/>
            </a:pP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s-ES_tradn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Genera efectos no esperados que generalmente estimulan la creatividad y la innovación.</a:t>
            </a:r>
            <a:endParaRPr lang="es-ES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63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Autofit/>
          </a:bodyPr>
          <a:lstStyle/>
          <a:p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G) Aspectos fundamentales para lograr una gestión adecuada del área </a:t>
            </a:r>
            <a:r>
              <a:rPr lang="es-CL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una IES</a:t>
            </a:r>
            <a:endParaRPr lang="es-C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G1) A nivel Político y Estratégico</a:t>
            </a:r>
          </a:p>
          <a:p>
            <a:pPr marL="0" indent="0">
              <a:buNone/>
            </a:pPr>
            <a:endParaRPr lang="es-CL" sz="1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 Misión – Visión – PEI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1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debe estar explicitada 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en la Misión y Visión Institucional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1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debe formar parte de los ejes u objetivos estratégicos 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del PEI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Debe considerar acciones o proyectos específicos 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para el logro de su objetivo estratégico, explicitando los indicadores de desempeño (KPI) comprometidos, con su línea base, metas comprometidas, responsable y recursos. </a:t>
            </a:r>
          </a:p>
          <a:p>
            <a:pPr marL="0" indent="0">
              <a:buNone/>
            </a:pPr>
            <a:r>
              <a:rPr lang="es-CL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 Política de </a:t>
            </a:r>
            <a:r>
              <a:rPr lang="es-CL" sz="18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18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Debe explicitar: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Propósitos y Objetivos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CL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Modelo de </a:t>
            </a:r>
            <a:r>
              <a:rPr lang="es-CL" sz="1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CL" sz="18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</a:t>
            </a:r>
            <a:r>
              <a:rPr lang="es-CL" sz="1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adoptado por la institución</a:t>
            </a:r>
          </a:p>
          <a:p>
            <a:pPr marL="0" indent="0">
              <a:buNone/>
            </a:pP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Este debe:</a:t>
            </a:r>
          </a:p>
          <a:p>
            <a:pPr marL="0" indent="0">
              <a:buNone/>
            </a:pPr>
            <a:r>
              <a:rPr lang="es-CL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a) Estar alineado con el PEI      </a:t>
            </a:r>
          </a:p>
          <a:p>
            <a:pPr marL="0" indent="0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243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b) Explicitar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ámbitos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(Ejemplo: Productivo, Social y Cultural) o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(ejemplo: salud, educación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 señalando los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de interés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específicos de la Institución (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stakeholders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c)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Instancias responsable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para su materialización (ejemplo: Facultad, Escuela, Centro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d)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Instrumentos específicos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existente para su logro (ejemplo: A+S (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service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e) Explicitar los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Internos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(coherente con su caracterización académica de la IES) e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Externos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 se propone lograr con la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f)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Financiamiento</a:t>
            </a: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 Modelo de Gestión de la </a:t>
            </a:r>
            <a:r>
              <a:rPr lang="es-CL" sz="1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Debe considerar</a:t>
            </a:r>
          </a:p>
          <a:p>
            <a:pPr marL="0" indent="0">
              <a:buNone/>
            </a:pP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 y roles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 la gestión tanto del nivel central, unidades académicas, Sede   y Campus si existen. Se sugiere elaborar matriz de responsabilidad</a:t>
            </a: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b) Como se planifica, elabora y evalúa el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Acción Anual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c) Normativa (Ejemplo: Reglamento del Académico considera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d) Mecanismo de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Aseguramiento de Calidad coherente con Sistema Integrado de</a:t>
            </a:r>
          </a:p>
          <a:p>
            <a:pPr marL="0" indent="0" algn="just">
              <a:buNone/>
            </a:pPr>
            <a:r>
              <a:rPr 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Aseguramiento de Calidad</a:t>
            </a:r>
          </a:p>
          <a:p>
            <a:pPr marL="0" indent="0" algn="just">
              <a:buNone/>
            </a:pPr>
            <a:r>
              <a:rPr 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673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noFill/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VcM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debe contribuir a la 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misión de la IES y al logro de su visión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. Requiere estar expresada como 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objetivo estratégico, con acciones, metas, indicadores de resultados, presupuesto y responsables en el PEI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Esto significa que los programas y proyectos de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VcM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deben tributar al logro de las otras funciones institucionales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expresadas en la caracterización académica de la institución en su misión (docencia, investigación, innovación, emprendimiento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etc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). Para ello se sugiere formular lo que llamaremos un 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Modelo de Vinculación con el Medio y una Matriz Estratégica de </a:t>
            </a:r>
            <a:r>
              <a:rPr lang="es-CL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VcM.</a:t>
            </a:r>
            <a:endParaRPr lang="es-CL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17</a:t>
            </a:fld>
            <a:endParaRPr lang="es-CL"/>
          </a:p>
        </p:txBody>
      </p:sp>
      <p:grpSp>
        <p:nvGrpSpPr>
          <p:cNvPr id="47" name="46 Grupo"/>
          <p:cNvGrpSpPr/>
          <p:nvPr/>
        </p:nvGrpSpPr>
        <p:grpSpPr>
          <a:xfrm>
            <a:off x="1403648" y="2402304"/>
            <a:ext cx="7283152" cy="4064989"/>
            <a:chOff x="2051720" y="2324309"/>
            <a:chExt cx="6624736" cy="3949542"/>
          </a:xfrm>
        </p:grpSpPr>
        <p:sp>
          <p:nvSpPr>
            <p:cNvPr id="67" name="66 CuadroTexto"/>
            <p:cNvSpPr txBox="1"/>
            <p:nvPr/>
          </p:nvSpPr>
          <p:spPr>
            <a:xfrm>
              <a:off x="7308304" y="5085184"/>
              <a:ext cx="1368151" cy="1188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5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Impactos Externos que se quieren lograr en la sociedad coherentes con la misión y objetivos institucionales</a:t>
              </a:r>
              <a:endParaRPr lang="es-CL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6 Proceso"/>
            <p:cNvSpPr/>
            <p:nvPr/>
          </p:nvSpPr>
          <p:spPr>
            <a:xfrm>
              <a:off x="3707904" y="2708920"/>
              <a:ext cx="1296144" cy="432048"/>
            </a:xfrm>
            <a:prstGeom prst="flowChartProcess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3923928" y="277163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dirty="0" smtClean="0"/>
                <a:t>Misión</a:t>
              </a:r>
              <a:endParaRPr lang="es-CL" dirty="0"/>
            </a:p>
          </p:txBody>
        </p:sp>
        <p:cxnSp>
          <p:nvCxnSpPr>
            <p:cNvPr id="25" name="24 Conector recto de flecha"/>
            <p:cNvCxnSpPr/>
            <p:nvPr/>
          </p:nvCxnSpPr>
          <p:spPr>
            <a:xfrm>
              <a:off x="4355976" y="3140968"/>
              <a:ext cx="0" cy="288032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>
              <a:off x="2411760" y="3429000"/>
              <a:ext cx="4104456" cy="0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 de flecha"/>
            <p:cNvCxnSpPr/>
            <p:nvPr/>
          </p:nvCxnSpPr>
          <p:spPr>
            <a:xfrm>
              <a:off x="2411760" y="3429000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27 Proceso"/>
            <p:cNvSpPr/>
            <p:nvPr/>
          </p:nvSpPr>
          <p:spPr>
            <a:xfrm>
              <a:off x="2051720" y="3717032"/>
              <a:ext cx="720080" cy="360040"/>
            </a:xfrm>
            <a:prstGeom prst="flowChartProcess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29" name="28 Proceso"/>
            <p:cNvSpPr/>
            <p:nvPr/>
          </p:nvSpPr>
          <p:spPr>
            <a:xfrm>
              <a:off x="3491880" y="3717032"/>
              <a:ext cx="720080" cy="360040"/>
            </a:xfrm>
            <a:prstGeom prst="flowChartProcess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0" name="29 Proceso"/>
            <p:cNvSpPr/>
            <p:nvPr/>
          </p:nvSpPr>
          <p:spPr>
            <a:xfrm>
              <a:off x="4860032" y="3717032"/>
              <a:ext cx="720080" cy="360040"/>
            </a:xfrm>
            <a:prstGeom prst="flowChartProcess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1" name="30 Proceso"/>
            <p:cNvSpPr/>
            <p:nvPr/>
          </p:nvSpPr>
          <p:spPr>
            <a:xfrm>
              <a:off x="6156176" y="3717032"/>
              <a:ext cx="720080" cy="360040"/>
            </a:xfrm>
            <a:prstGeom prst="flowChartProcess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2" name="31 Proceso"/>
            <p:cNvSpPr/>
            <p:nvPr/>
          </p:nvSpPr>
          <p:spPr>
            <a:xfrm>
              <a:off x="2411760" y="4365104"/>
              <a:ext cx="4536504" cy="360040"/>
            </a:xfrm>
            <a:prstGeom prst="flowChartProces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4" name="33 Proceso"/>
            <p:cNvSpPr/>
            <p:nvPr/>
          </p:nvSpPr>
          <p:spPr>
            <a:xfrm>
              <a:off x="2627784" y="5157192"/>
              <a:ext cx="1224136" cy="360040"/>
            </a:xfrm>
            <a:prstGeom prst="flowChartProcess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5" name="34 Proceso"/>
            <p:cNvSpPr/>
            <p:nvPr/>
          </p:nvSpPr>
          <p:spPr>
            <a:xfrm>
              <a:off x="4139952" y="5157192"/>
              <a:ext cx="1152128" cy="360040"/>
            </a:xfrm>
            <a:prstGeom prst="flowChartProcess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6" name="35 Proceso"/>
            <p:cNvSpPr/>
            <p:nvPr/>
          </p:nvSpPr>
          <p:spPr>
            <a:xfrm>
              <a:off x="5508104" y="5157192"/>
              <a:ext cx="1080120" cy="360040"/>
            </a:xfrm>
            <a:prstGeom prst="flowChartProcess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2051720" y="3789040"/>
              <a:ext cx="9361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Función 1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37 CuadroTexto"/>
            <p:cNvSpPr txBox="1"/>
            <p:nvPr/>
          </p:nvSpPr>
          <p:spPr>
            <a:xfrm>
              <a:off x="4860032" y="3751148"/>
              <a:ext cx="9361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Función i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38 CuadroTexto"/>
            <p:cNvSpPr txBox="1"/>
            <p:nvPr/>
          </p:nvSpPr>
          <p:spPr>
            <a:xfrm>
              <a:off x="3491880" y="3789040"/>
              <a:ext cx="9361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Función 2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39 CuadroTexto"/>
            <p:cNvSpPr txBox="1"/>
            <p:nvPr/>
          </p:nvSpPr>
          <p:spPr>
            <a:xfrm>
              <a:off x="6156176" y="3789040"/>
              <a:ext cx="936104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Función n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3644280" y="4399220"/>
              <a:ext cx="207984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Vinculación con el Medio</a:t>
              </a:r>
              <a:endParaRPr lang="es-CL" sz="105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43 CuadroTexto"/>
            <p:cNvSpPr txBox="1"/>
            <p:nvPr/>
          </p:nvSpPr>
          <p:spPr>
            <a:xfrm>
              <a:off x="2627784" y="5191308"/>
              <a:ext cx="122413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Área de Interés 1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5436096" y="5229200"/>
              <a:ext cx="122413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Área de Interés n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4139952" y="5229200"/>
              <a:ext cx="1224136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50" dirty="0" smtClean="0">
                  <a:latin typeface="Arial" pitchFamily="34" charset="0"/>
                  <a:cs typeface="Arial" pitchFamily="34" charset="0"/>
                </a:rPr>
                <a:t>Área de Interés 2</a:t>
              </a:r>
              <a:endParaRPr lang="es-CL" sz="105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47 Conector recto de flecha"/>
            <p:cNvCxnSpPr>
              <a:endCxn id="29" idx="0"/>
            </p:cNvCxnSpPr>
            <p:nvPr/>
          </p:nvCxnSpPr>
          <p:spPr>
            <a:xfrm>
              <a:off x="3851920" y="3429000"/>
              <a:ext cx="0" cy="288032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 de flecha"/>
            <p:cNvCxnSpPr/>
            <p:nvPr/>
          </p:nvCxnSpPr>
          <p:spPr>
            <a:xfrm>
              <a:off x="6516216" y="3429000"/>
              <a:ext cx="0" cy="288032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 de flecha"/>
            <p:cNvCxnSpPr/>
            <p:nvPr/>
          </p:nvCxnSpPr>
          <p:spPr>
            <a:xfrm>
              <a:off x="5220072" y="3429000"/>
              <a:ext cx="0" cy="288032"/>
            </a:xfrm>
            <a:prstGeom prst="straightConnector1">
              <a:avLst/>
            </a:prstGeom>
            <a:ln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 de flecha"/>
            <p:cNvCxnSpPr>
              <a:endCxn id="29" idx="2"/>
            </p:cNvCxnSpPr>
            <p:nvPr/>
          </p:nvCxnSpPr>
          <p:spPr>
            <a:xfrm flipV="1">
              <a:off x="3851920" y="407707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53 Conector recto de flecha"/>
            <p:cNvCxnSpPr/>
            <p:nvPr/>
          </p:nvCxnSpPr>
          <p:spPr>
            <a:xfrm rot="240000">
              <a:off x="3203848" y="4725144"/>
              <a:ext cx="3600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 de flecha"/>
            <p:cNvCxnSpPr/>
            <p:nvPr/>
          </p:nvCxnSpPr>
          <p:spPr>
            <a:xfrm rot="240000">
              <a:off x="4664986" y="4725874"/>
              <a:ext cx="3600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55 Conector recto de flecha"/>
            <p:cNvCxnSpPr/>
            <p:nvPr/>
          </p:nvCxnSpPr>
          <p:spPr>
            <a:xfrm rot="240000">
              <a:off x="6033138" y="4725874"/>
              <a:ext cx="36004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Conector recto de flecha"/>
            <p:cNvCxnSpPr/>
            <p:nvPr/>
          </p:nvCxnSpPr>
          <p:spPr>
            <a:xfrm flipV="1">
              <a:off x="2483768" y="407707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Conector recto de flecha"/>
            <p:cNvCxnSpPr/>
            <p:nvPr/>
          </p:nvCxnSpPr>
          <p:spPr>
            <a:xfrm flipV="1">
              <a:off x="5220072" y="407707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58 Conector recto de flecha"/>
            <p:cNvCxnSpPr/>
            <p:nvPr/>
          </p:nvCxnSpPr>
          <p:spPr>
            <a:xfrm flipV="1">
              <a:off x="6516216" y="4077072"/>
              <a:ext cx="0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61 Cerrar llave"/>
            <p:cNvSpPr/>
            <p:nvPr/>
          </p:nvSpPr>
          <p:spPr>
            <a:xfrm>
              <a:off x="7236296" y="3140968"/>
              <a:ext cx="72008" cy="936104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3" name="62 Cerrar llave"/>
            <p:cNvSpPr/>
            <p:nvPr/>
          </p:nvSpPr>
          <p:spPr>
            <a:xfrm>
              <a:off x="7236296" y="4091439"/>
              <a:ext cx="72008" cy="936104"/>
            </a:xfrm>
            <a:prstGeom prst="rightBrace">
              <a:avLst/>
            </a:prstGeom>
            <a:solidFill>
              <a:schemeClr val="bg1"/>
            </a:solidFill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4" name="63 Cerrar llave"/>
            <p:cNvSpPr/>
            <p:nvPr/>
          </p:nvSpPr>
          <p:spPr>
            <a:xfrm>
              <a:off x="7236296" y="5085184"/>
              <a:ext cx="72008" cy="936104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CL"/>
            </a:p>
          </p:txBody>
        </p:sp>
        <p:sp>
          <p:nvSpPr>
            <p:cNvPr id="65" name="64 CuadroTexto"/>
            <p:cNvSpPr txBox="1"/>
            <p:nvPr/>
          </p:nvSpPr>
          <p:spPr>
            <a:xfrm>
              <a:off x="7308304" y="2924944"/>
              <a:ext cx="1292934" cy="1345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es-CL" sz="105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Impactos Internos buscados en cada función.</a:t>
              </a:r>
            </a:p>
            <a:p>
              <a:pPr algn="ctr"/>
              <a:r>
                <a:rPr lang="es-CL" sz="1050" b="1" dirty="0" smtClean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- Instancias e instrumentos establecidos  para ello</a:t>
              </a:r>
              <a:endParaRPr lang="es-CL" sz="105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65 CuadroTexto"/>
            <p:cNvSpPr txBox="1"/>
            <p:nvPr/>
          </p:nvSpPr>
          <p:spPr>
            <a:xfrm>
              <a:off x="7308304" y="4293096"/>
              <a:ext cx="1220927" cy="403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05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Programas y Proyectos de </a:t>
              </a:r>
              <a:r>
                <a:rPr lang="es-CL" sz="1050" b="1" dirty="0" err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VcM</a:t>
              </a:r>
              <a:endParaRPr lang="es-CL" sz="105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67 CuadroTexto"/>
            <p:cNvSpPr txBox="1"/>
            <p:nvPr/>
          </p:nvSpPr>
          <p:spPr>
            <a:xfrm>
              <a:off x="6516216" y="2324309"/>
              <a:ext cx="2160240" cy="5083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400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Aspectos fundamentales a establecer</a:t>
              </a:r>
              <a:endParaRPr lang="es-CL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457200" y="116632"/>
            <a:ext cx="1954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1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95288" y="188913"/>
          <a:ext cx="8569325" cy="631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03" name="Documento" r:id="rId3" imgW="5908423" imgH="5816529" progId="Word.Document.12">
                  <p:embed/>
                </p:oleObj>
              </mc:Choice>
              <mc:Fallback>
                <p:oleObj name="Documento" r:id="rId3" imgW="5908423" imgH="581652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188913"/>
                        <a:ext cx="8569325" cy="6316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18</a:t>
            </a:fld>
            <a:endParaRPr lang="es-CL"/>
          </a:p>
        </p:txBody>
      </p:sp>
      <p:sp>
        <p:nvSpPr>
          <p:cNvPr id="6" name="5 CuadroTexto"/>
          <p:cNvSpPr txBox="1"/>
          <p:nvPr/>
        </p:nvSpPr>
        <p:spPr>
          <a:xfrm>
            <a:off x="179512" y="0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 ejemplo de Modelo de </a:t>
            </a:r>
            <a:r>
              <a:rPr lang="es-CL" sz="1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es-CL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Ejemplo de instrumento para el logro del Perfil de Egreso: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/>
              </a:rPr>
              <a:t>Aprendizaje – Servicio : A-S (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/>
              </a:rPr>
              <a:t>service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/>
              </a:rPr>
              <a:t>learning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Symbol"/>
              </a:rPr>
              <a:t>) .</a:t>
            </a:r>
          </a:p>
          <a:p>
            <a:pPr algn="just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  <a:sym typeface="Symbol"/>
              </a:rPr>
              <a:t>¿Cuándo tributa al logro de las competencias del Perfil de Egreso?</a:t>
            </a:r>
          </a:p>
          <a:p>
            <a:pPr algn="just">
              <a:buNone/>
            </a:pPr>
            <a:endParaRPr lang="es-CL" sz="2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>
              <a:buNone/>
            </a:pPr>
            <a:endParaRPr lang="es-CL" sz="2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>
              <a:buNone/>
            </a:pPr>
            <a:endParaRPr lang="es-CL" sz="2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>
              <a:buNone/>
            </a:pPr>
            <a:endParaRPr lang="es-CL" sz="2000" dirty="0" smtClean="0">
              <a:latin typeface="Arial" pitchFamily="34" charset="0"/>
              <a:cs typeface="Arial" pitchFamily="34" charset="0"/>
              <a:sym typeface="Symbol"/>
            </a:endParaRPr>
          </a:p>
          <a:p>
            <a:pPr algn="just">
              <a:buNone/>
            </a:pPr>
            <a:endParaRPr lang="es-CL" sz="2000" dirty="0" smtClean="0">
              <a:latin typeface="Arial" pitchFamily="34" charset="0"/>
              <a:cs typeface="Arial" pitchFamily="34" charset="0"/>
              <a:sym typeface="Symbol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19</a:t>
            </a:fld>
            <a:endParaRPr lang="es-CL"/>
          </a:p>
        </p:txBody>
      </p:sp>
      <p:sp>
        <p:nvSpPr>
          <p:cNvPr id="19" name="18 CuadroTexto"/>
          <p:cNvSpPr txBox="1"/>
          <p:nvPr/>
        </p:nvSpPr>
        <p:spPr>
          <a:xfrm>
            <a:off x="4139951" y="1988840"/>
            <a:ext cx="2304255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Objetivos equilibrados en ambos sentidos y que se potencian mutuamente para todos los participantes.</a:t>
            </a:r>
          </a:p>
          <a:p>
            <a:pPr algn="ctr"/>
            <a:r>
              <a:rPr lang="es-CL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ESTO ES </a:t>
            </a:r>
            <a:r>
              <a:rPr lang="es-CL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tipo</a:t>
            </a:r>
          </a:p>
          <a:p>
            <a:pPr algn="ctr"/>
            <a:r>
              <a:rPr lang="es-CL" sz="1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Curricular </a:t>
            </a:r>
            <a:r>
              <a:rPr lang="es-CL" sz="1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Engagement</a:t>
            </a:r>
            <a:endParaRPr lang="es-CL" sz="14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2267744" y="3645024"/>
            <a:ext cx="40324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flipV="1">
            <a:off x="3995936" y="1844824"/>
            <a:ext cx="0" cy="36308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6300192" y="371703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>
                <a:latin typeface="Arial" pitchFamily="34" charset="0"/>
                <a:cs typeface="Arial" pitchFamily="34" charset="0"/>
              </a:rPr>
              <a:t>Aprendizaje</a:t>
            </a:r>
            <a:endParaRPr lang="es-CL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3995936" y="170080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>
                <a:latin typeface="Arial" pitchFamily="34" charset="0"/>
                <a:cs typeface="Arial" pitchFamily="34" charset="0"/>
              </a:rPr>
              <a:t>Servicio</a:t>
            </a:r>
            <a:endParaRPr lang="es-CL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2339752" y="1988840"/>
            <a:ext cx="151216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Priman los resultados de servicio social.</a:t>
            </a:r>
          </a:p>
          <a:p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Ejemplo:</a:t>
            </a:r>
          </a:p>
          <a:p>
            <a:pPr>
              <a:buFontTx/>
              <a:buChar char="-"/>
            </a:pPr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Voluntariado</a:t>
            </a:r>
          </a:p>
          <a:p>
            <a:pPr>
              <a:buFontTx/>
              <a:buChar char="-"/>
            </a:pPr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Servicio Comunitario</a:t>
            </a:r>
          </a:p>
          <a:p>
            <a:endParaRPr lang="es-CL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427984" y="3861048"/>
            <a:ext cx="159181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Prima el objetivo educativo. </a:t>
            </a:r>
          </a:p>
          <a:p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Ejemplo: </a:t>
            </a:r>
          </a:p>
          <a:p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Clase Expositiva</a:t>
            </a:r>
          </a:p>
          <a:p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Salida a terreno , </a:t>
            </a:r>
            <a:r>
              <a:rPr lang="es-CL" sz="1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etc</a:t>
            </a:r>
            <a:endParaRPr lang="es-CL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2339752" y="3875212"/>
            <a:ext cx="172819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Los objetivos de servicio y educativos están completamente separados.</a:t>
            </a:r>
          </a:p>
          <a:p>
            <a:r>
              <a:rPr lang="es-CL" sz="1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Acción sin una intensión</a:t>
            </a:r>
            <a:endParaRPr lang="es-CL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588224" y="1196752"/>
            <a:ext cx="21602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 requisitos de un A-S de Calidad</a:t>
            </a:r>
          </a:p>
          <a:p>
            <a:pPr algn="ctr"/>
            <a:r>
              <a:rPr lang="es-CL" sz="1200" dirty="0" smtClean="0">
                <a:latin typeface="Arial" pitchFamily="34" charset="0"/>
                <a:cs typeface="Arial" pitchFamily="34" charset="0"/>
              </a:rPr>
              <a:t>-Aprendizaje Integrado</a:t>
            </a:r>
          </a:p>
          <a:p>
            <a:pPr algn="ctr"/>
            <a:r>
              <a:rPr lang="es-CL" sz="1200" dirty="0" smtClean="0">
                <a:latin typeface="Arial" pitchFamily="34" charset="0"/>
                <a:cs typeface="Arial" pitchFamily="34" charset="0"/>
              </a:rPr>
              <a:t>-Conexión con el currículo</a:t>
            </a:r>
          </a:p>
          <a:p>
            <a:pPr algn="ctr">
              <a:buFontTx/>
              <a:buChar char="-"/>
            </a:pPr>
            <a:r>
              <a:rPr lang="es-CL" sz="1200" dirty="0" smtClean="0">
                <a:latin typeface="Arial" pitchFamily="34" charset="0"/>
                <a:cs typeface="Arial" pitchFamily="34" charset="0"/>
              </a:rPr>
              <a:t>Servicio útil y de Calidad</a:t>
            </a:r>
          </a:p>
          <a:p>
            <a:pPr algn="ctr">
              <a:buFontTx/>
              <a:buChar char="-"/>
            </a:pPr>
            <a:r>
              <a:rPr lang="es-CL" sz="1200" dirty="0" smtClean="0">
                <a:latin typeface="Arial" pitchFamily="34" charset="0"/>
                <a:cs typeface="Arial" pitchFamily="34" charset="0"/>
              </a:rPr>
              <a:t> Alianza y/o Colaboración y beneficio mutuo</a:t>
            </a:r>
          </a:p>
          <a:p>
            <a:pPr algn="ctr">
              <a:buFontTx/>
              <a:buChar char="-"/>
            </a:pPr>
            <a:r>
              <a:rPr lang="es-CL" sz="1200" dirty="0" smtClean="0">
                <a:latin typeface="Arial" pitchFamily="34" charset="0"/>
                <a:cs typeface="Arial" pitchFamily="34" charset="0"/>
              </a:rPr>
              <a:t>Participación de los/as estudiantes</a:t>
            </a:r>
          </a:p>
          <a:p>
            <a:pPr algn="ctr">
              <a:buFontTx/>
              <a:buChar char="-"/>
            </a:pPr>
            <a:r>
              <a:rPr lang="es-CL" sz="1200" dirty="0" smtClean="0">
                <a:latin typeface="Arial" pitchFamily="34" charset="0"/>
                <a:cs typeface="Arial" pitchFamily="34" charset="0"/>
              </a:rPr>
              <a:t>Civismo</a:t>
            </a:r>
          </a:p>
          <a:p>
            <a:pPr algn="ctr">
              <a:buFontTx/>
              <a:buChar char="-"/>
            </a:pPr>
            <a:r>
              <a:rPr lang="es-CL" sz="1200" dirty="0" smtClean="0">
                <a:latin typeface="Arial" pitchFamily="34" charset="0"/>
                <a:cs typeface="Arial" pitchFamily="34" charset="0"/>
              </a:rPr>
              <a:t>Reflexión</a:t>
            </a:r>
          </a:p>
          <a:p>
            <a:pPr algn="ctr">
              <a:buFontTx/>
              <a:buChar char="-"/>
            </a:pPr>
            <a:r>
              <a:rPr lang="es-CL" sz="1200" dirty="0" smtClean="0">
                <a:latin typeface="Arial" pitchFamily="34" charset="0"/>
                <a:cs typeface="Arial" pitchFamily="34" charset="0"/>
              </a:rPr>
              <a:t>Evaluació</a:t>
            </a:r>
            <a:r>
              <a:rPr lang="es-CL" sz="1050" dirty="0" smtClean="0">
                <a:latin typeface="Arial" pitchFamily="34" charset="0"/>
                <a:cs typeface="Arial" pitchFamily="34" charset="0"/>
              </a:rPr>
              <a:t>n</a:t>
            </a:r>
            <a:endParaRPr lang="es-CL" sz="105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4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5" grpId="0"/>
      <p:bldP spid="17" grpId="0"/>
      <p:bldP spid="20" grpId="0"/>
      <p:bldP spid="22" grpId="0"/>
      <p:bldP spid="23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548680"/>
            <a:ext cx="864096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Preguntas que se pretenden responder sobre </a:t>
            </a:r>
            <a:r>
              <a:rPr lang="es-CL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es?</a:t>
            </a:r>
          </a:p>
          <a:p>
            <a:pPr marL="0" indent="0" algn="ctr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¿Por qué es necesaria?</a:t>
            </a:r>
          </a:p>
          <a:p>
            <a:pPr marL="0" indent="0" algn="ctr">
              <a:buNone/>
            </a:pPr>
            <a:endParaRPr lang="es-CL" sz="24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qué contribuye ?</a:t>
            </a:r>
          </a:p>
          <a:p>
            <a:pPr marL="0" indent="0" algn="ctr">
              <a:buNone/>
            </a:pP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¿Cuáles son los aspectos fundamentales que deben existir en una IES para lograr una gestión adecuada?</a:t>
            </a:r>
          </a:p>
          <a:p>
            <a:pPr marL="0" indent="0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Juan </a:t>
            </a:r>
            <a:r>
              <a:rPr lang="es-ES" dirty="0" err="1" smtClean="0"/>
              <a:t>Music</a:t>
            </a:r>
            <a:r>
              <a:rPr lang="es-ES" dirty="0" smtClean="0"/>
              <a:t> </a:t>
            </a:r>
            <a:r>
              <a:rPr lang="es-ES" dirty="0" err="1" smtClean="0"/>
              <a:t>Tomicic</a:t>
            </a:r>
            <a:r>
              <a:rPr lang="es-ES" dirty="0" smtClean="0"/>
              <a:t>                                           Enero 2018</a:t>
            </a:r>
            <a:endParaRPr lang="es-CL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834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23971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sz="2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G2) A  Nivel Táctico y Operativo</a:t>
            </a:r>
          </a:p>
          <a:p>
            <a:pPr marL="0" indent="0">
              <a:buNone/>
            </a:pPr>
            <a:endParaRPr lang="es-CL" sz="21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2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Elaboración de un Manual de </a:t>
            </a:r>
            <a:r>
              <a:rPr lang="es-CL" sz="21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21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21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2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Debería contener los requisitos mínimos para formular proyectos y/o programas,      </a:t>
            </a:r>
          </a:p>
          <a:p>
            <a:pPr marL="0" indent="0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su aprobación, seguimiento y evaluación</a:t>
            </a:r>
          </a:p>
          <a:p>
            <a:pPr marL="0" indent="0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En la formulación de proyectos y programas</a:t>
            </a:r>
          </a:p>
          <a:p>
            <a:pPr marL="0" indent="0" algn="just">
              <a:buNone/>
            </a:pP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Explicitar: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Objetivo General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Objetivos Específicos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Descripción del Proyecto o Programa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Instancias internas participantes. Explicitar además académicos y alumnos        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involucrados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Organismos o Beneficiarios externos involucrados. Explicitar compromisos de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ellos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Responsable del proyecto o programa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Acciones consideradas e indicadores de proceso y resultados comprometidos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Impactos internos comprometidos. Explicitar los indicadores de impacto a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medir y valores comprometidos.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Impactos externos comprometidos. </a:t>
            </a: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Explicitar los indicadores de impacto a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              medir y valores comprometidos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Carta Gantt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- Recursos requeridos para su ejecución</a:t>
            </a:r>
            <a:endParaRPr lang="es-C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988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L" sz="16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    Metodología </a:t>
            </a:r>
            <a:r>
              <a:rPr lang="es-CL" sz="16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para formular </a:t>
            </a:r>
            <a:r>
              <a:rPr lang="es-CL" sz="16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las iniciativas </a:t>
            </a:r>
            <a:r>
              <a:rPr lang="es-CL" sz="1600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de VCM </a:t>
            </a:r>
            <a:endParaRPr lang="es-ES" sz="16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 smtClean="0"/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Explicitar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forma como se debe presentar las iniciativas </a:t>
            </a:r>
            <a:r>
              <a:rPr lang="es-CL" sz="1600" dirty="0">
                <a:latin typeface="Arial" pitchFamily="34" charset="0"/>
                <a:cs typeface="Arial" pitchFamily="34" charset="0"/>
              </a:rPr>
              <a:t>a llevar a cabo en la institución y una rúbrica de evaluación de ellas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     Como </a:t>
            </a:r>
            <a:r>
              <a:rPr lang="es-CL" sz="1600" dirty="0">
                <a:latin typeface="Arial" pitchFamily="34" charset="0"/>
                <a:cs typeface="Arial" pitchFamily="34" charset="0"/>
              </a:rPr>
              <a:t>una forma de orientar a la elaboración de dicha metodología se expone a continuación lo que llamaremos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Triángulo Estratégico y Matriz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Estratégica de VCM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s-CL" sz="1600" dirty="0">
                <a:latin typeface="Arial" pitchFamily="34" charset="0"/>
                <a:cs typeface="Arial" pitchFamily="34" charset="0"/>
              </a:rPr>
              <a:t>En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ellas </a:t>
            </a:r>
            <a:r>
              <a:rPr lang="es-CL" sz="1600" dirty="0">
                <a:latin typeface="Arial" pitchFamily="34" charset="0"/>
                <a:cs typeface="Arial" pitchFamily="34" charset="0"/>
              </a:rPr>
              <a:t>se señalan todos los elementos que deberían quedar claros en la formulación de las iniciativas de VCM. </a:t>
            </a: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     Finalmente </a:t>
            </a:r>
            <a:r>
              <a:rPr lang="es-CL" sz="1600" dirty="0">
                <a:latin typeface="Arial" pitchFamily="34" charset="0"/>
                <a:cs typeface="Arial" pitchFamily="34" charset="0"/>
              </a:rPr>
              <a:t>se muestra un ejemplo concreto de ella.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Contar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 una metodología es fundamental para mejorar la calidad, pertinencia, eficacia y eficiencia de las iniciativas de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VCM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 permitir hacer un seguimiento y evaluación de ellas.</a:t>
            </a:r>
            <a:endParaRPr lang="es-ES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5750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74" name="Picture 1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419" y="44624"/>
            <a:ext cx="7751989" cy="560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" name="109 CuadroTexto"/>
          <p:cNvSpPr txBox="1"/>
          <p:nvPr/>
        </p:nvSpPr>
        <p:spPr>
          <a:xfrm>
            <a:off x="467544" y="5581689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Los productos y servicios</a:t>
            </a:r>
            <a:r>
              <a:rPr lang="es-CL" sz="1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ejecutar deben ubicarse en la zona de intersección de los tres círculos (zona achurada), es decir, cumplir la condición que la sociedad lo valora, existen apoyos internos y se han involucrado a entidades y/o organizaciones externas a la institución y se tiene capacidad para llevarlas a cabo.</a:t>
            </a:r>
            <a:endParaRPr lang="es-ES" sz="1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77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Imagen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6064"/>
            <a:ext cx="9144000" cy="509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28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24</a:t>
            </a:fld>
            <a:endParaRPr lang="es-CL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00075"/>
            <a:ext cx="8640960" cy="4907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79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51519" y="764704"/>
          <a:ext cx="8402942" cy="5605588"/>
        </p:xfrm>
        <a:graphic>
          <a:graphicData uri="http://schemas.openxmlformats.org/drawingml/2006/table">
            <a:tbl>
              <a:tblPr/>
              <a:tblGrid>
                <a:gridCol w="182983"/>
                <a:gridCol w="1018675"/>
                <a:gridCol w="790995"/>
                <a:gridCol w="1119608"/>
                <a:gridCol w="635421"/>
                <a:gridCol w="576458"/>
                <a:gridCol w="830683"/>
                <a:gridCol w="830683"/>
                <a:gridCol w="994195"/>
                <a:gridCol w="859258"/>
                <a:gridCol w="563983"/>
              </a:tblGrid>
              <a:tr h="50799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4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Nombre</a:t>
                      </a:r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Institución/ Organismo /Entidad </a:t>
                      </a:r>
                    </a:p>
                    <a:p>
                      <a:pPr algn="ctr" fontAlgn="ctr"/>
                      <a:r>
                        <a:rPr lang="es-ES" sz="12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 Vinculo Activo  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Nombre 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del Socio </a:t>
                      </a:r>
                    </a:p>
                    <a:p>
                      <a:pPr algn="ctr" fontAlgn="ctr"/>
                      <a:r>
                        <a:rPr lang="es-ES" sz="11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Externo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Nombre del Socio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Institucional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Propósito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Tiempo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del Vinculo </a:t>
                      </a:r>
                    </a:p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Número de 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Académicos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involucrados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Número de 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Estudiantes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involucrados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Recursos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comprometidos</a:t>
                      </a:r>
                    </a:p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Impacto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Institucional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Impacto </a:t>
                      </a:r>
                    </a:p>
                    <a:p>
                      <a:pPr algn="ctr" fontAlgn="ctr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Externo</a:t>
                      </a:r>
                    </a:p>
                    <a:p>
                      <a:pPr algn="ctr" fontAlgn="ctr"/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MOP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s-ES" sz="10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Dirección General de Aguas</a:t>
                      </a:r>
                      <a:endParaRPr lang="es-ES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Departamento</a:t>
                      </a:r>
                    </a:p>
                    <a:p>
                      <a:pPr algn="ctr" fontAlgn="t"/>
                      <a:r>
                        <a:rPr lang="es-E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Ingeniería Civil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Municipalidad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Antofagasta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Dirección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 Desarrollo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baseline="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Comunitario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Escuela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de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Sicología y 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s-ES" sz="1000" b="1" i="0" u="none" strike="noStrike" kern="1200" dirty="0" smtClean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Periodismo</a:t>
                      </a:r>
                      <a:endParaRPr lang="es-ES" sz="1000" b="1" i="0" u="none" strike="noStrike" kern="1200" dirty="0">
                        <a:solidFill>
                          <a:srgbClr val="000000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4179" marR="4179" marT="41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es-ES" sz="1000" b="1" i="0" u="none" strike="noStrike" kern="1200" dirty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6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4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4179" marR="4179" marT="41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67544" y="116632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Matriz de </a:t>
            </a:r>
            <a:r>
              <a:rPr lang="es-CL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tipo Asociativo:  </a:t>
            </a:r>
            <a:endParaRPr lang="es-C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Departamento Ingeniería Civil UCN 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9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65304"/>
          </a:xfrm>
        </p:spPr>
        <p:txBody>
          <a:bodyPr>
            <a:normAutofit/>
          </a:bodyPr>
          <a:lstStyle/>
          <a:p>
            <a:pPr>
              <a:buNone/>
            </a:pPr>
            <a:endParaRPr lang="es-CL" sz="16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s-CL" sz="1600" dirty="0">
                <a:solidFill>
                  <a:srgbClr val="C00000"/>
                </a:solidFill>
              </a:rPr>
              <a:t> </a:t>
            </a:r>
            <a:r>
              <a:rPr lang="es-CL" sz="1600" dirty="0" smtClean="0">
                <a:solidFill>
                  <a:srgbClr val="C00000"/>
                </a:solidFill>
              </a:rPr>
              <a:t>     </a:t>
            </a:r>
            <a:r>
              <a:rPr lang="es-CL" sz="1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Características, Atributos y Criterios para definir Indicadores  </a:t>
            </a:r>
          </a:p>
          <a:p>
            <a:pPr>
              <a:buNone/>
            </a:pPr>
            <a:endParaRPr lang="es-CL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i) Aspectos Generales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frecuente escuchar a las autoridades de instituciones de educación superior decir que habiendo destinado importantes recursos y esfuerzo al mejoramiento de la gestión, los resultados logrados en cuanto a calidad no los satisfacen plenamente.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mismo tiempo, manifiestan dificultades para medir satisfactoriamente ( tanto en tiempo como con costos  razonables), la calidad, pertinencia, eficacia y eficiencia de las diferentes funciones institucionales</a:t>
            </a:r>
          </a:p>
          <a:p>
            <a:pPr>
              <a:buNone/>
            </a:pPr>
            <a:endParaRPr lang="es-CL" sz="16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pregunta a responder sería:</a:t>
            </a:r>
          </a:p>
          <a:p>
            <a:pPr algn="just">
              <a:buNone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indicadores son necesarios para  la implementación de un sistema  de gestión integral de calidad?</a:t>
            </a:r>
          </a:p>
          <a:p>
            <a:pPr algn="just">
              <a:buNone/>
            </a:pPr>
            <a:endParaRPr lang="es-CL" sz="1600" dirty="0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Existen diferentes criterios para categorizar indicadores 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indicadores pueden estar referidos a: 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insumos, procesos y resultados. 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señalan las 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y atributos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deseables de los indicadores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expone una forma de 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  o categorizar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indicadores, que permita la implementación de un modelo de gestión basado en ellos. 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ejemplifica 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indicadores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 podrían considerarse en la gestión de la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s-CL" sz="1600" dirty="0" smtClean="0"/>
          </a:p>
          <a:p>
            <a:pPr>
              <a:buNone/>
            </a:pPr>
            <a:endParaRPr lang="es-ES" sz="16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Juan Music Tomicic                                           Enero 2018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09334-D6D0-4818-9399-1A7C463AF6DC}" type="slidenum">
              <a:rPr lang="es-ES" smtClean="0"/>
              <a:pPr>
                <a:defRPr/>
              </a:pPr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51686"/>
          </a:xfrm>
        </p:spPr>
        <p:txBody>
          <a:bodyPr/>
          <a:lstStyle/>
          <a:p>
            <a:pPr algn="just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ii) Características y Atributos deseables de los Indicadores</a:t>
            </a:r>
          </a:p>
          <a:p>
            <a:pPr algn="just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Homogeneidad 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información obtenida a través del indicador debe ser comparable a través del tiempo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Objetividad: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La información no debe ser sometida a manipulación por quienes efectúan la medición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Los resultados obtenidos dependen de su  desempeño  y no de factores externos no controlados ni modificados arbitrariamente por ella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Oportunidad /Viabilidad: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indicador puede estar a disposición de la institución en un plazo razonable para la evaluación y la toma de decisiones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Relevancia: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El indicador debe ser pertinente en la perspectiva de la medición de la calidad y eficiencia de la actividad realizada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Costo: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información contenida en el indicador puede ser obtenida a un costo razonable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Confiabilidad: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Los indicadores deben estar basados en datos consistentes</a:t>
            </a:r>
          </a:p>
          <a:p>
            <a:pPr algn="just">
              <a:buFontTx/>
              <a:buChar char="-"/>
            </a:pPr>
            <a:r>
              <a:rPr lang="es-CL" sz="1600" dirty="0" err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Auditabilidad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datos deben posibilitar un escrutinio riguroso</a:t>
            </a:r>
          </a:p>
          <a:p>
            <a:pPr algn="just">
              <a:buFontTx/>
              <a:buChar char="-"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Claridad: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Entrega información simple, con significado directo y explicito</a:t>
            </a:r>
          </a:p>
          <a:p>
            <a:pPr>
              <a:buFontTx/>
              <a:buChar char="-"/>
            </a:pPr>
            <a:endParaRPr lang="es-ES" sz="1600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Juan Music Tomicic                                           Enero 2018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09334-D6D0-4818-9399-1A7C463AF6DC}" type="slidenum">
              <a:rPr lang="es-ES" smtClean="0"/>
              <a:pPr>
                <a:defRPr/>
              </a:pPr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324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Características de buenos indicadores 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L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Kusek</a:t>
            </a: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CL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Rist</a:t>
            </a: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2004)</a:t>
            </a:r>
          </a:p>
          <a:p>
            <a:pPr marL="0" indent="0" algn="ctr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</a:t>
            </a:r>
            <a:endParaRPr lang="es-C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CL" sz="1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 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C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laros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precisos y sin ambigüedad</a:t>
            </a: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elevantes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apropiados para la medición en cuestión</a:t>
            </a: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conómicos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fáciles de medir y recolectar</a:t>
            </a:r>
          </a:p>
          <a:p>
            <a:pPr marL="0" indent="0" algn="just">
              <a:buNone/>
            </a:pP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CL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decuados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suficientes para detectar impactos en </a:t>
            </a:r>
          </a:p>
          <a:p>
            <a:pPr marL="0" indent="0" algn="just">
              <a:buNone/>
            </a:pPr>
            <a:r>
              <a:rPr lang="es-CL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hipótesis claves</a:t>
            </a:r>
          </a:p>
          <a:p>
            <a:pPr marL="0" indent="0" algn="just">
              <a:buNone/>
            </a:pPr>
            <a:endParaRPr lang="es-CL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813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59375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Los indicadores pueden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construirse en base a variables cualitativas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cuantitativas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Los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diferentes indicadores responden a distintos propósitos, y a los intereses y</a:t>
            </a:r>
          </a:p>
          <a:p>
            <a:pPr algn="just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     necesidades de información y de toma de decisión de distintos actores de la </a:t>
            </a:r>
            <a:r>
              <a:rPr lang="es-CL" sz="1600" dirty="0" err="1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iii) </a:t>
            </a: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</a:t>
            </a: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  <a:endParaRPr lang="es-CL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Gestión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 Se utilizan para realizar el monitoreo de los procesos, de los insumos y de las actividades que se ejecutan con el fin de lograr los productos específicos de una política o programa.</a:t>
            </a:r>
          </a:p>
          <a:p>
            <a:pPr marL="0" indent="0" algn="just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Resultados: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pueden distinguir dos tipos en </a:t>
            </a:r>
            <a:r>
              <a:rPr lang="es-CL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Indicadores de Efectividad e Indicadores de Impacto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Efectividad: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Miden el logro de la pertinencia, eficacia e eficiencia de las acciones con respecto a los objetivos generales y específicos de la política o programa.</a:t>
            </a:r>
          </a:p>
          <a:p>
            <a:pPr marL="0" indent="0" algn="just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Impactos: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Representan el cambio esperado en la situación de los participantes una vez que las acciones se llevaron a cabo. </a:t>
            </a: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Miden las transformaciones o cambios observados en la población objetivo.</a:t>
            </a:r>
          </a:p>
          <a:p>
            <a:pPr marL="0" indent="0" algn="just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ocurrió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(con el programa) </a:t>
            </a:r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habría ocurrido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(sin el programa) = </a:t>
            </a:r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del Programa</a:t>
            </a:r>
            <a:endParaRPr lang="es-CL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29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1039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es-CL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Consideraciones Generales</a:t>
            </a:r>
            <a:endParaRPr lang="es-CL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32048"/>
          </a:xfrm>
        </p:spPr>
        <p:txBody>
          <a:bodyPr>
            <a:normAutofit/>
          </a:bodyPr>
          <a:lstStyle/>
          <a:p>
            <a:pPr marL="400050" indent="-400050" algn="ctr">
              <a:buAutoNum type="romanLcParenR"/>
            </a:pPr>
            <a:r>
              <a:rPr lang="es-CL" sz="2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Mejoramiento de Calidad    ≠     Aseguramiento de Calidad</a:t>
            </a:r>
          </a:p>
          <a:p>
            <a:pPr marL="0" indent="0" algn="just">
              <a:buNone/>
            </a:pPr>
            <a:endParaRPr lang="es-CL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3</a:t>
            </a:fld>
            <a:endParaRPr lang="es-CL"/>
          </a:p>
        </p:txBody>
      </p:sp>
      <p:sp>
        <p:nvSpPr>
          <p:cNvPr id="7" name="CuadroTexto 6"/>
          <p:cNvSpPr txBox="1"/>
          <p:nvPr/>
        </p:nvSpPr>
        <p:spPr>
          <a:xfrm>
            <a:off x="1115616" y="1556792"/>
            <a:ext cx="338437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Corresponde a la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inserción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 proceso permanente de superación y perfeccionamiento continuo de la calidad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coherente con la Misión, a partir de la situación actual, para lograr la Visión lo cual genera una cultura de calidad</a:t>
            </a:r>
          </a:p>
          <a:p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Conclusión:</a:t>
            </a:r>
          </a:p>
          <a:p>
            <a:pPr marL="285750" indent="-285750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La institución compite consigo mismo</a:t>
            </a:r>
          </a:p>
          <a:p>
            <a:pPr marL="285750" indent="-285750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No hay mínimos, sino metas por alcanzar</a:t>
            </a:r>
          </a:p>
          <a:p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Implica: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Contar con un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Estratégico de Desarrollo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coherente con la Misión y Visión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004048" y="1628800"/>
            <a:ext cx="34563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Implica buscar el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cumplimiento de estándares mínimos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 garantizan un buen funcionamiento y la fe pública. </a:t>
            </a:r>
          </a:p>
          <a:p>
            <a:pPr algn="just"/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 orienta, generalmente, a la certificación (ejemplo acreditación)</a:t>
            </a:r>
          </a:p>
          <a:p>
            <a:pPr algn="just"/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Requiere:</a:t>
            </a:r>
          </a:p>
          <a:p>
            <a:pPr marL="285750" indent="-285750"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Que se fijen criterios con sus estándares mínimos</a:t>
            </a:r>
          </a:p>
          <a:p>
            <a:pPr marL="285750" indent="-285750" algn="just">
              <a:buFontTx/>
              <a:buChar char="-"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 agente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xterno que verifique su cumplimiento</a:t>
            </a:r>
          </a:p>
          <a:p>
            <a:pPr algn="just"/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Implica: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Contar con un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Integrado de Aseguramiento de Calidad</a:t>
            </a: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1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07505" y="692527"/>
            <a:ext cx="9036495" cy="5256752"/>
            <a:chOff x="35496" y="1232097"/>
            <a:chExt cx="9036495" cy="4952333"/>
          </a:xfrm>
        </p:grpSpPr>
        <p:sp>
          <p:nvSpPr>
            <p:cNvPr id="7" name="6 CuadroTexto"/>
            <p:cNvSpPr txBox="1"/>
            <p:nvPr/>
          </p:nvSpPr>
          <p:spPr>
            <a:xfrm>
              <a:off x="35496" y="2204864"/>
              <a:ext cx="1015663" cy="1944216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s-CL" dirty="0" smtClean="0">
                  <a:solidFill>
                    <a:srgbClr val="0066FF"/>
                  </a:solidFill>
                </a:rPr>
                <a:t>Indicadores  asociados  a :</a:t>
              </a:r>
            </a:p>
            <a:p>
              <a:endParaRPr lang="es-ES" dirty="0"/>
            </a:p>
          </p:txBody>
        </p:sp>
        <p:sp>
          <p:nvSpPr>
            <p:cNvPr id="8" name="7 Abrir llave"/>
            <p:cNvSpPr/>
            <p:nvPr/>
          </p:nvSpPr>
          <p:spPr>
            <a:xfrm>
              <a:off x="755576" y="1484784"/>
              <a:ext cx="288032" cy="4631809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899592" y="1503608"/>
              <a:ext cx="1449776" cy="1014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Existencia o Insumos</a:t>
              </a:r>
            </a:p>
            <a:p>
              <a:pPr algn="ctr"/>
              <a:r>
                <a:rPr lang="es-CL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(Input)</a:t>
              </a:r>
            </a:p>
            <a:p>
              <a:pPr algn="ctr"/>
              <a:endParaRPr lang="es-ES" sz="1600" dirty="0">
                <a:solidFill>
                  <a:srgbClr val="0066FF"/>
                </a:solidFill>
              </a:endParaRPr>
            </a:p>
          </p:txBody>
        </p:sp>
        <p:cxnSp>
          <p:nvCxnSpPr>
            <p:cNvPr id="10" name="9 Conector recto de flecha"/>
            <p:cNvCxnSpPr/>
            <p:nvPr/>
          </p:nvCxnSpPr>
          <p:spPr>
            <a:xfrm>
              <a:off x="2195736" y="1772816"/>
              <a:ext cx="21602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2483768" y="1300094"/>
              <a:ext cx="1325541" cy="1304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Relacionados     con</a:t>
              </a:r>
              <a:r>
                <a:rPr lang="es-CL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Capacidad</a:t>
              </a:r>
            </a:p>
            <a:p>
              <a:pPr algn="ctr"/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existente en la Institución para la </a:t>
              </a:r>
              <a:r>
                <a:rPr lang="es-CL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VcM</a:t>
              </a:r>
              <a:endParaRPr lang="es-E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11 Abrir llave"/>
            <p:cNvSpPr/>
            <p:nvPr/>
          </p:nvSpPr>
          <p:spPr>
            <a:xfrm flipH="1">
              <a:off x="3851920" y="1232097"/>
              <a:ext cx="45719" cy="1286347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923928" y="1340768"/>
              <a:ext cx="3449680" cy="15077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s-CL" sz="1400" dirty="0"/>
                <a:t> </a:t>
              </a: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Docencia de pregrado</a:t>
              </a:r>
            </a:p>
            <a:p>
              <a:pPr>
                <a:buFont typeface="Wingdings" pitchFamily="2" charset="2"/>
                <a:buChar char="ü"/>
              </a:pP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Docencia de  postgrado</a:t>
              </a:r>
              <a:endParaRPr lang="es-CL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buFont typeface="Wingdings" pitchFamily="2" charset="2"/>
                <a:buChar char="ü"/>
              </a:pP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Investigación y Transferencia</a:t>
              </a:r>
            </a:p>
            <a:p>
              <a:pPr>
                <a:buFont typeface="Wingdings" pitchFamily="2" charset="2"/>
                <a:buChar char="ü"/>
              </a:pP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Innovación</a:t>
              </a:r>
            </a:p>
            <a:p>
              <a:pPr>
                <a:buFont typeface="Wingdings" pitchFamily="2" charset="2"/>
                <a:buChar char="ü"/>
              </a:pP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Emprendimiento </a:t>
              </a:r>
            </a:p>
            <a:p>
              <a:pPr>
                <a:buFont typeface="Wingdings" pitchFamily="2" charset="2"/>
                <a:buChar char="ü"/>
              </a:pPr>
              <a:r>
                <a:rPr lang="es-CL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etc</a:t>
              </a:r>
              <a:endParaRPr lang="es-CL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buFont typeface="Wingdings" pitchFamily="2" charset="2"/>
                <a:buChar char="ü"/>
              </a:pPr>
              <a:endParaRPr lang="es-CL" sz="1400" dirty="0" smtClean="0"/>
            </a:p>
          </p:txBody>
        </p:sp>
        <p:sp>
          <p:nvSpPr>
            <p:cNvPr id="14" name="13 Cerrar llave"/>
            <p:cNvSpPr/>
            <p:nvPr/>
          </p:nvSpPr>
          <p:spPr>
            <a:xfrm>
              <a:off x="6542504" y="1232097"/>
              <a:ext cx="45719" cy="1286347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516216" y="1571447"/>
              <a:ext cx="1299468" cy="782874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lang="es-CL" sz="16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Indicadores de Capacidad</a:t>
              </a:r>
              <a:endParaRPr lang="es-E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755575" y="3191352"/>
              <a:ext cx="1413732" cy="550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Procesos</a:t>
              </a:r>
            </a:p>
            <a:p>
              <a:pPr algn="ctr"/>
              <a:r>
                <a:rPr lang="es-ES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ES" sz="1600" dirty="0" err="1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Process</a:t>
              </a:r>
              <a:r>
                <a:rPr lang="es-ES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s-ES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16 Conector recto de flecha"/>
            <p:cNvCxnSpPr/>
            <p:nvPr/>
          </p:nvCxnSpPr>
          <p:spPr>
            <a:xfrm>
              <a:off x="2123727" y="3356992"/>
              <a:ext cx="21602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17 CuadroTexto"/>
            <p:cNvSpPr txBox="1"/>
            <p:nvPr/>
          </p:nvSpPr>
          <p:spPr>
            <a:xfrm>
              <a:off x="2483767" y="2724692"/>
              <a:ext cx="1320432" cy="13047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Relacionados con </a:t>
              </a:r>
              <a:r>
                <a:rPr lang="es-CL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Seguimiento </a:t>
              </a: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 los proyectos y programas</a:t>
              </a:r>
              <a:endParaRPr lang="es-E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18 Abrir llave"/>
            <p:cNvSpPr/>
            <p:nvPr/>
          </p:nvSpPr>
          <p:spPr>
            <a:xfrm>
              <a:off x="3851919" y="2860368"/>
              <a:ext cx="45720" cy="1116742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19 CuadroTexto"/>
            <p:cNvSpPr txBox="1"/>
            <p:nvPr/>
          </p:nvSpPr>
          <p:spPr>
            <a:xfrm>
              <a:off x="3995935" y="2453340"/>
              <a:ext cx="1861192" cy="23196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Font typeface="Wingdings" pitchFamily="2" charset="2"/>
                <a:buChar char="ü"/>
              </a:pPr>
              <a:endParaRPr lang="es-CL" sz="1400" dirty="0" smtClean="0"/>
            </a:p>
            <a:p>
              <a:pPr algn="ctr">
                <a:buFont typeface="Wingdings" pitchFamily="2" charset="2"/>
                <a:buChar char="ü"/>
              </a:pP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Actividades o acciones contempladas en cada proyecto y programa, para hacer seguimiento de ellos.</a:t>
              </a:r>
            </a:p>
            <a:p>
              <a:pPr algn="ctr"/>
              <a:endParaRPr lang="es-CL" sz="1400" dirty="0" smtClean="0"/>
            </a:p>
            <a:p>
              <a:pPr algn="ctr"/>
              <a:r>
                <a:rPr lang="es-CL" sz="1400" dirty="0" smtClean="0"/>
                <a:t> </a:t>
              </a:r>
            </a:p>
            <a:p>
              <a:r>
                <a:rPr lang="es-CL" sz="1400" dirty="0" smtClean="0"/>
                <a:t> </a:t>
              </a:r>
              <a:endParaRPr lang="es-ES" sz="1400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828186" y="4356393"/>
              <a:ext cx="1439557" cy="5509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Resultados</a:t>
              </a:r>
            </a:p>
            <a:p>
              <a:pPr algn="ctr"/>
              <a:r>
                <a:rPr lang="es-CL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s-CL" sz="1600" dirty="0" err="1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Outcomes</a:t>
              </a:r>
              <a:r>
                <a:rPr lang="es-CL" sz="1600" dirty="0" smtClean="0">
                  <a:solidFill>
                    <a:srgbClr val="0066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s-ES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23 Conector recto de flecha"/>
            <p:cNvCxnSpPr/>
            <p:nvPr/>
          </p:nvCxnSpPr>
          <p:spPr>
            <a:xfrm>
              <a:off x="2123727" y="4653136"/>
              <a:ext cx="216024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2555775" y="4352804"/>
              <a:ext cx="1287381" cy="17107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Relacionados con </a:t>
              </a:r>
              <a:r>
                <a:rPr lang="es-CL" sz="1400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Evaluación de Desempeño </a:t>
              </a: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de los proyectos y programas</a:t>
              </a:r>
              <a:endParaRPr lang="es-E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25 Abrir llave"/>
            <p:cNvSpPr/>
            <p:nvPr/>
          </p:nvSpPr>
          <p:spPr>
            <a:xfrm>
              <a:off x="3806200" y="4149079"/>
              <a:ext cx="45719" cy="2035351"/>
            </a:xfrm>
            <a:prstGeom prst="lef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3897639" y="4270193"/>
              <a:ext cx="2834600" cy="19136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 typeface="Wingdings" pitchFamily="2" charset="2"/>
                <a:buChar char="ü"/>
              </a:pP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Evaluación de los resultados </a:t>
              </a:r>
            </a:p>
            <a:p>
              <a:r>
                <a:rPr lang="es-CL" sz="1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CL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comprometidos en los        proyectos y programas </a:t>
              </a:r>
            </a:p>
            <a:p>
              <a:endParaRPr lang="es-CL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CL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CL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CL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s-E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Evaluación de Impactos</a:t>
              </a:r>
            </a:p>
            <a:p>
              <a:endParaRPr lang="es-ES" sz="14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27 Cerrar llave"/>
            <p:cNvSpPr/>
            <p:nvPr/>
          </p:nvSpPr>
          <p:spPr>
            <a:xfrm>
              <a:off x="6444207" y="4149291"/>
              <a:ext cx="93857" cy="1123355"/>
            </a:xfrm>
            <a:prstGeom prst="rightBrac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7740351" y="4077073"/>
              <a:ext cx="1331640" cy="1043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L" sz="16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Indicadores </a:t>
              </a:r>
            </a:p>
            <a:p>
              <a:pPr algn="ctr"/>
              <a:r>
                <a:rPr lang="es-CL" sz="16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  </a:t>
              </a:r>
            </a:p>
            <a:p>
              <a:pPr algn="ctr"/>
              <a:r>
                <a:rPr lang="es-CL" sz="1600" dirty="0" smtClean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Efectividad</a:t>
              </a:r>
            </a:p>
            <a:p>
              <a:endParaRPr lang="es-ES" dirty="0"/>
            </a:p>
          </p:txBody>
        </p:sp>
      </p:grpSp>
      <p:sp>
        <p:nvSpPr>
          <p:cNvPr id="31" name="30 CuadroTexto"/>
          <p:cNvSpPr txBox="1"/>
          <p:nvPr/>
        </p:nvSpPr>
        <p:spPr>
          <a:xfrm>
            <a:off x="107505" y="116632"/>
            <a:ext cx="8712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iv) Categorización de Indicadores para la Gestión de la </a:t>
            </a:r>
            <a:r>
              <a:rPr lang="es-CL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(elaboración propia)  </a:t>
            </a:r>
            <a:endParaRPr lang="es-E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29 Cerrar llave"/>
          <p:cNvSpPr/>
          <p:nvPr/>
        </p:nvSpPr>
        <p:spPr>
          <a:xfrm>
            <a:off x="6588224" y="2348880"/>
            <a:ext cx="63624" cy="1257396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31 CuadroTexto"/>
          <p:cNvSpPr txBox="1"/>
          <p:nvPr/>
        </p:nvSpPr>
        <p:spPr>
          <a:xfrm>
            <a:off x="6588224" y="2525994"/>
            <a:ext cx="1327409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Procesos</a:t>
            </a:r>
            <a:endParaRPr lang="es-E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3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Juan Music Tomicic                                           Enero 2018</a:t>
            </a:r>
            <a:endParaRPr lang="es-ES"/>
          </a:p>
        </p:txBody>
      </p:sp>
      <p:sp>
        <p:nvSpPr>
          <p:cNvPr id="34" name="3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09334-D6D0-4818-9399-1A7C463AF6DC}" type="slidenum">
              <a:rPr lang="es-ES" smtClean="0"/>
              <a:pPr>
                <a:defRPr/>
              </a:pPr>
              <a:t>30</a:t>
            </a:fld>
            <a:endParaRPr lang="es-ES"/>
          </a:p>
        </p:txBody>
      </p:sp>
      <p:sp>
        <p:nvSpPr>
          <p:cNvPr id="2" name="Cerrar llave 1"/>
          <p:cNvSpPr/>
          <p:nvPr/>
        </p:nvSpPr>
        <p:spPr>
          <a:xfrm>
            <a:off x="7740352" y="692527"/>
            <a:ext cx="256767" cy="2913749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7913981" y="1631702"/>
            <a:ext cx="1364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</a:t>
            </a:r>
          </a:p>
          <a:p>
            <a:pPr algn="ctr"/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</a:t>
            </a:r>
          </a:p>
          <a:p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516216" y="3753029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Pertinencia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Eficacia</a:t>
            </a: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Eficiencia</a:t>
            </a: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27 Cerrar llave"/>
          <p:cNvSpPr/>
          <p:nvPr/>
        </p:nvSpPr>
        <p:spPr>
          <a:xfrm>
            <a:off x="7790511" y="3789040"/>
            <a:ext cx="93857" cy="1192407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27 Cerrar llave"/>
          <p:cNvSpPr/>
          <p:nvPr/>
        </p:nvSpPr>
        <p:spPr>
          <a:xfrm>
            <a:off x="6516216" y="5044906"/>
            <a:ext cx="45719" cy="1032128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27 Cerrar llave"/>
          <p:cNvSpPr/>
          <p:nvPr/>
        </p:nvSpPr>
        <p:spPr>
          <a:xfrm>
            <a:off x="7790511" y="5099695"/>
            <a:ext cx="93857" cy="993601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CuadroTexto 37"/>
          <p:cNvSpPr txBox="1"/>
          <p:nvPr/>
        </p:nvSpPr>
        <p:spPr>
          <a:xfrm>
            <a:off x="6561935" y="5190291"/>
            <a:ext cx="1322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Internos</a:t>
            </a:r>
          </a:p>
          <a:p>
            <a:pPr algn="ctr"/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Externos </a:t>
            </a: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28 CuadroTexto"/>
          <p:cNvSpPr txBox="1"/>
          <p:nvPr/>
        </p:nvSpPr>
        <p:spPr>
          <a:xfrm>
            <a:off x="7812360" y="5057308"/>
            <a:ext cx="12961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</a:t>
            </a:r>
          </a:p>
          <a:p>
            <a:pPr algn="ctr"/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 </a:t>
            </a:r>
          </a:p>
          <a:p>
            <a:pPr algn="ctr"/>
            <a:r>
              <a:rPr lang="es-CL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90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Ejemplos de indicadores</a:t>
            </a:r>
          </a:p>
          <a:p>
            <a:pPr>
              <a:buNone/>
            </a:pPr>
            <a:endParaRPr lang="es-CL" sz="16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a) En Docencia de Pregrado y Postgrado</a:t>
            </a:r>
          </a:p>
          <a:p>
            <a:pPr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Cuerpo de académicos - docentes:</a:t>
            </a:r>
          </a:p>
          <a:p>
            <a:pPr>
              <a:buNone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Indicador de Capacidad:</a:t>
            </a:r>
          </a:p>
          <a:p>
            <a:pPr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% de docentes con formación de postgrado</a:t>
            </a:r>
          </a:p>
          <a:p>
            <a:pPr>
              <a:buNone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Indicador de Proceso:</a:t>
            </a:r>
          </a:p>
          <a:p>
            <a:pPr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% de docentes capacitados en metodología A+S </a:t>
            </a:r>
          </a:p>
          <a:p>
            <a:pPr>
              <a:buNone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Indicador de </a:t>
            </a:r>
            <a:r>
              <a:rPr lang="es-CL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fectividad </a:t>
            </a:r>
          </a:p>
          <a:p>
            <a:pPr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% de docentes que aplican metodología A+S y logran mejorar las tasas de   aprobación de sus cursos</a:t>
            </a:r>
          </a:p>
          <a:p>
            <a:pPr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Indicador </a:t>
            </a:r>
            <a:r>
              <a:rPr 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interno comprometido: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Mejorar el nivel de logro promedio de las competencia a desarrollar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por los estudiantes en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las asignaturas de una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carrera utilizando metodología A+S.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de impacto </a:t>
            </a: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Interno</a:t>
            </a: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(Nivel de logro promedio de los estudiantes de competencias utilizando metodología A+S)/(nivel de logro promedio de los estudiantes con metodología tradicional)</a:t>
            </a:r>
          </a:p>
          <a:p>
            <a:pPr algn="just">
              <a:buNone/>
            </a:pP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Indicadores de Impacto Externo: </a:t>
            </a:r>
          </a:p>
          <a:p>
            <a:pPr algn="just">
              <a:buNone/>
            </a:pP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1: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Casos solucionados satisfactoriamente/casos totales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atendidos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2: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Mejoramiento del rendimiento SIMCE de estudiantes de colegios municipalizados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de </a:t>
            </a: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una comuna 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Juan Music Tomicic                                           Enero 2018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09334-D6D0-4818-9399-1A7C463AF6DC}" type="slidenum">
              <a:rPr lang="es-ES" smtClean="0"/>
              <a:pPr>
                <a:defRPr/>
              </a:pPr>
              <a:t>31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037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>
              <a:buNone/>
            </a:pPr>
            <a:endParaRPr lang="es-CL" sz="16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endParaRPr lang="es-CL" sz="16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En Innovación y Emprendimiento</a:t>
            </a:r>
          </a:p>
          <a:p>
            <a:pPr algn="just">
              <a:buNone/>
            </a:pP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Indicador </a:t>
            </a:r>
            <a:r>
              <a:rPr lang="es-CL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Capacidad:</a:t>
            </a:r>
          </a:p>
          <a:p>
            <a:pPr algn="just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       % de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académicos involucrados en iniciativas de innovación y emprendimiento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None/>
            </a:pPr>
            <a:r>
              <a:rPr lang="es-CL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CL" sz="1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Indicador </a:t>
            </a:r>
            <a:r>
              <a:rPr lang="es-CL" sz="1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Proceso:</a:t>
            </a:r>
          </a:p>
          <a:p>
            <a:pPr algn="just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 de iniciativas que lograr crear nuevos emprendimiento </a:t>
            </a:r>
          </a:p>
          <a:p>
            <a:pPr algn="just">
              <a:buNone/>
            </a:pPr>
            <a:r>
              <a:rPr 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Indicador impacto externo</a:t>
            </a:r>
          </a:p>
          <a:p>
            <a:pPr algn="just">
              <a:buNone/>
            </a:pPr>
            <a:r>
              <a:rPr lang="es-CL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 de emprendimiento creados que permanecen después de 3 años</a:t>
            </a:r>
          </a:p>
          <a:p>
            <a:pPr algn="just">
              <a:buNone/>
            </a:pPr>
            <a:r>
              <a:rPr lang="es-CL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Incrementos de facturación de empresas capacitadas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s-CL" sz="16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s-CL" sz="1600" dirty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smtClean="0"/>
              <a:t>Juan Music Tomicic                                           Enero 2018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E09334-D6D0-4818-9399-1A7C463AF6DC}" type="slidenum">
              <a:rPr lang="es-ES" smtClean="0"/>
              <a:pPr>
                <a:defRPr/>
              </a:pPr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195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2369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Aprobación de proyectos y programas y registro de ellos</a:t>
            </a:r>
          </a:p>
          <a:p>
            <a:pPr marL="0" indent="0" algn="just">
              <a:buNone/>
            </a:pPr>
            <a:endParaRPr lang="es-CL" sz="2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Establecer criterios con sus rúbricas para evaluar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- Explicitar instancias y mecanismos de aprobación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- Diseñar un Sistema Digital de Registro Institucional y un Business </a:t>
            </a:r>
            <a:r>
              <a:rPr lang="es-C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Intelligence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(BI)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que permita registrar y evaluar los proyectos y programas de </a:t>
            </a:r>
            <a:r>
              <a:rPr lang="es-CL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endParaRPr lang="es-C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</a:p>
          <a:p>
            <a:pPr marL="0" indent="0" algn="just">
              <a:buNone/>
            </a:pPr>
            <a:endParaRPr lang="es-CL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Seguimiento de proyectos y programas</a:t>
            </a:r>
          </a:p>
          <a:p>
            <a:pPr marL="0" indent="0" algn="just">
              <a:buNone/>
            </a:pP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just">
              <a:buNone/>
            </a:pP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- Establecer instancia institucional y periodicidad para llevar a cabo seguimiento de 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proyecto y programa. Se realiza en base a los indicadores de gestión  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comprometidos.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marL="0" indent="0" algn="just">
              <a:buNone/>
            </a:pPr>
            <a:endParaRPr lang="es-CL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Evaluación de la </a:t>
            </a:r>
            <a:r>
              <a:rPr lang="es-CL" sz="21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21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la IES y de cada Proyecto y Programa</a:t>
            </a:r>
          </a:p>
          <a:p>
            <a:pPr marL="0" indent="0" algn="just">
              <a:buNone/>
            </a:pPr>
            <a:endParaRPr lang="es-CL" sz="21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 En el caso de los proyectos y programas su objetivo fundamental es evaluar el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logro de los impactos internos y externos comprometidos. </a:t>
            </a:r>
          </a:p>
          <a:p>
            <a:pPr marL="0" indent="0" algn="just">
              <a:buNone/>
            </a:pPr>
            <a:r>
              <a:rPr lang="es-CL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- Para la </a:t>
            </a:r>
            <a:r>
              <a:rPr lang="es-CL" sz="2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del área de </a:t>
            </a:r>
            <a:r>
              <a:rPr lang="es-CL" sz="21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21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una IES  </a:t>
            </a:r>
            <a:r>
              <a:rPr lang="es-CL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diferentes </a:t>
            </a:r>
            <a:r>
              <a:rPr lang="es-CL" sz="2100" dirty="0">
                <a:latin typeface="Arial" pitchFamily="34" charset="0"/>
                <a:cs typeface="Arial" pitchFamily="34" charset="0"/>
              </a:rPr>
              <a:t>instrumentos </a:t>
            </a:r>
            <a:r>
              <a:rPr lang="es-CL" sz="2100" dirty="0" smtClean="0">
                <a:latin typeface="Arial" pitchFamily="34" charset="0"/>
                <a:cs typeface="Arial" pitchFamily="34" charset="0"/>
              </a:rPr>
              <a:t>están </a:t>
            </a:r>
          </a:p>
          <a:p>
            <a:pPr marL="0" indent="0" algn="just">
              <a:buNone/>
            </a:pPr>
            <a:r>
              <a:rPr lang="es-CL" sz="210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2100" dirty="0" smtClean="0">
                <a:latin typeface="Arial" pitchFamily="34" charset="0"/>
                <a:cs typeface="Arial" pitchFamily="34" charset="0"/>
              </a:rPr>
              <a:t>   siendo utilizados en el mudo. Entre ellos se expone (una traducción) de la </a:t>
            </a:r>
            <a:r>
              <a:rPr lang="es-CL" sz="2100" dirty="0" err="1" smtClean="0">
                <a:latin typeface="Arial" pitchFamily="34" charset="0"/>
                <a:cs typeface="Arial" pitchFamily="34" charset="0"/>
              </a:rPr>
              <a:t>Matrix</a:t>
            </a:r>
            <a:r>
              <a:rPr lang="es-CL" sz="21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s-CL" sz="2100" dirty="0" err="1" smtClean="0">
                <a:latin typeface="Arial" pitchFamily="34" charset="0"/>
                <a:cs typeface="Arial" pitchFamily="34" charset="0"/>
              </a:rPr>
              <a:t>Holland</a:t>
            </a:r>
            <a:endParaRPr lang="es-CL" sz="2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CL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L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s-C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33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448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34</a:t>
            </a:fld>
            <a:endParaRPr lang="es-CL"/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418886"/>
              </p:ext>
            </p:extLst>
          </p:nvPr>
        </p:nvGraphicFramePr>
        <p:xfrm>
          <a:off x="1332301" y="481691"/>
          <a:ext cx="6912107" cy="6010101"/>
        </p:xfrm>
        <a:graphic>
          <a:graphicData uri="http://schemas.openxmlformats.org/drawingml/2006/table">
            <a:tbl>
              <a:tblPr firstRow="1" firstCol="1" bandRow="1"/>
              <a:tblGrid>
                <a:gridCol w="1112804"/>
                <a:gridCol w="1415760"/>
                <a:gridCol w="1444893"/>
                <a:gridCol w="1413811"/>
                <a:gridCol w="1524839"/>
              </a:tblGrid>
              <a:tr h="5623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Baja Relevancia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Relevancia media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Relevancia Alta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Integración Completa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552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Misión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mención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referencia retorica indefinida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es parte de lo que hacemos como ciudadano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es un elemento de nuestra agenda académica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es una característica central y definitoria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Promoción, permanencia, contratación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a los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comités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campus o a la disciplina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Mención al Servicio a la comunidad: puede contar en ciertos casos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Procedimiento formal para documentar y recompensar el servicio a la comunidad / aprendizaje por servicio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Enseñanza e investigación basada en la comunidad son criterios claves para contratar y recompensar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Estructura Organizacional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Nada que este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enfocado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 servicio y voluntarismo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Unidades pueden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existir para fomentar el voluntarismo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Centros e institutos están organizados para prestar servicio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Apoyo flexible a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 unidad (s);</a:t>
                      </a:r>
                      <a:r>
                        <a:rPr lang="es-CL" sz="11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expandir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participación de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académicos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estudiantes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Involucramiento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del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Estudiante 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Parte de las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actividades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estudiantiles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extracurriculares</a:t>
                      </a:r>
                      <a:endParaRPr lang="es-C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Apoyo organizado para trabajo voluntario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Oportunidades para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créditos</a:t>
                      </a:r>
                      <a:r>
                        <a:rPr lang="es-CL" sz="11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extras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realizar pasantías, experiencias prácticas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Cursos de aprendizaje </a:t>
                      </a:r>
                      <a:r>
                        <a:rPr lang="es-CL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 integrados en el currículo. Participación estudiantil en investigaciones basadas en la comunidad</a:t>
                      </a: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ángulo 10"/>
          <p:cNvSpPr/>
          <p:nvPr/>
        </p:nvSpPr>
        <p:spPr>
          <a:xfrm>
            <a:off x="107504" y="44624"/>
            <a:ext cx="9036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Matriz de </a:t>
            </a:r>
            <a:r>
              <a:rPr lang="es-CL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Holland</a:t>
            </a:r>
            <a:r>
              <a:rPr lang="es-C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Evaluación del nivel de Compromiso Comunitario (</a:t>
            </a:r>
            <a:r>
              <a:rPr lang="es-CL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 en una IES  </a:t>
            </a:r>
          </a:p>
        </p:txBody>
      </p:sp>
    </p:spTree>
    <p:extLst>
      <p:ext uri="{BB962C8B-B14F-4D97-AF65-F5344CB8AC3E}">
        <p14:creationId xmlns:p14="http://schemas.microsoft.com/office/powerpoint/2010/main" val="10860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35</a:t>
            </a:fld>
            <a:endParaRPr lang="es-CL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608027"/>
              </p:ext>
            </p:extLst>
          </p:nvPr>
        </p:nvGraphicFramePr>
        <p:xfrm>
          <a:off x="1043608" y="692696"/>
          <a:ext cx="6408712" cy="5681894"/>
        </p:xfrm>
        <a:graphic>
          <a:graphicData uri="http://schemas.openxmlformats.org/drawingml/2006/table">
            <a:tbl>
              <a:tblPr firstRow="1" firstCol="1" bandRow="1"/>
              <a:tblGrid>
                <a:gridCol w="1258596"/>
                <a:gridCol w="1186587"/>
                <a:gridCol w="1227225"/>
                <a:gridCol w="1224136"/>
                <a:gridCol w="1512168"/>
              </a:tblGrid>
              <a:tr h="23148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Involucramiento de académicos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Labores en el </a:t>
                      </a: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Campus</a:t>
                      </a: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Comités</a:t>
                      </a: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Enfoque disciplinario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Consultoría sin cobro, voluntarismo para la comunidad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Académico permanente o sénior dedicado a la investigación basada en la comunidad. Enseñanza de algunos cursos de aprendizaje </a:t>
                      </a: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s-CL" sz="1200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Alta prioridad a la investigación basada en la comunidad y aprendizaje por servicio. Trabajo interdisciplinario y colaborativo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Involucramiento </a:t>
                      </a: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 la comunidad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Participación individual o grupal limitada o aleatoria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Representantes de la comunidad en consejos asesores de departamentos o escuelas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Influencia de la comunidad en el campus a través de asociaciones activas y la enseñanza a tiempo parcial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Comunidad envuelta en el diseño, conducción y evaluación de la investigación y el aprendizaje </a:t>
                      </a: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servicio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35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Publicaciones del Campus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 énfasis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Historias de voluntarismo estudiantil o ex alumnos como buenos ciudadanos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Énfasis en el impacto económico. Conexión entre la comunidad y los centros e institutos del campus</a:t>
                      </a: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Conexión con la comunidad como elemento central. La consecución de fondos tiene como foco </a:t>
                      </a:r>
                      <a:r>
                        <a:rPr lang="es-CL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 servicio  comunitario </a:t>
                      </a:r>
                      <a:endParaRPr lang="es-CL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9631" marR="596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78903"/>
              </p:ext>
            </p:extLst>
          </p:nvPr>
        </p:nvGraphicFramePr>
        <p:xfrm>
          <a:off x="1043608" y="116632"/>
          <a:ext cx="6408712" cy="576064"/>
        </p:xfrm>
        <a:graphic>
          <a:graphicData uri="http://schemas.openxmlformats.org/drawingml/2006/table">
            <a:tbl>
              <a:tblPr firstRow="1" firstCol="1" bandRow="1"/>
              <a:tblGrid>
                <a:gridCol w="1296144"/>
                <a:gridCol w="1152128"/>
                <a:gridCol w="1224136"/>
                <a:gridCol w="1224136"/>
                <a:gridCol w="1512168"/>
              </a:tblGrid>
              <a:tr h="5760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Baja Relevancia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Relevancia media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Relevancia Alta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Nivel 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1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Integración Completa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9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H) Nuevos Criterios de la CNA en </a:t>
            </a:r>
            <a:r>
              <a:rPr lang="es-CL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VcM</a:t>
            </a: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(en </a:t>
            </a: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discusión</a:t>
            </a:r>
            <a:r>
              <a:rPr lang="es-CL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s-C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36</a:t>
            </a:fld>
            <a:endParaRPr lang="es-CL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637860"/>
              </p:ext>
            </p:extLst>
          </p:nvPr>
        </p:nvGraphicFramePr>
        <p:xfrm>
          <a:off x="323528" y="548680"/>
          <a:ext cx="8496944" cy="6008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  <a:gridCol w="5400600"/>
              </a:tblGrid>
              <a:tr h="389430"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Dimensión </a:t>
                      </a:r>
                      <a:endParaRPr lang="es-C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dirty="0" smtClean="0"/>
                        <a:t>Criterios</a:t>
                      </a:r>
                      <a:endParaRPr lang="es-CL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266754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I)</a:t>
                      </a:r>
                      <a:r>
                        <a:rPr lang="es-CL" baseline="0" dirty="0" smtClean="0">
                          <a:solidFill>
                            <a:srgbClr val="C00000"/>
                          </a:solidFill>
                        </a:rPr>
                        <a:t> Propósitos y Fines de la </a:t>
                      </a:r>
                      <a:r>
                        <a:rPr lang="es-CL" baseline="0" dirty="0" err="1" smtClean="0">
                          <a:solidFill>
                            <a:srgbClr val="C00000"/>
                          </a:solidFill>
                        </a:rPr>
                        <a:t>VcM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CL" dirty="0" err="1" smtClean="0">
                          <a:solidFill>
                            <a:srgbClr val="0070C0"/>
                          </a:solidFill>
                        </a:rPr>
                        <a:t>VcM</a:t>
                      </a: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 y su relación/coherencia</a:t>
                      </a: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 con la Misión Institucional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Integración con el Proyecto Institucional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Articulación con el Plan Estratégico Institucional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es-CL" dirty="0"/>
                    </a:p>
                  </a:txBody>
                  <a:tcPr anchor="ctr"/>
                </a:tc>
              </a:tr>
              <a:tr h="955193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II) </a:t>
                      </a:r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Autoregulación</a:t>
                      </a:r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 de la </a:t>
                      </a:r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VcM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Sistemas y Mecanismos de Seguimiento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Evaluación de Resultados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Mecanismos de ajuste y mejoramiento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1296793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III) Gestión de la función </a:t>
                      </a:r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VcM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Planificación de la función </a:t>
                      </a:r>
                      <a:r>
                        <a:rPr lang="es-CL" dirty="0" err="1" smtClean="0">
                          <a:solidFill>
                            <a:srgbClr val="0070C0"/>
                          </a:solidFill>
                        </a:rPr>
                        <a:t>VcM</a:t>
                      </a:r>
                      <a:endParaRPr lang="es-CL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Implementación y gestión de la </a:t>
                      </a:r>
                      <a:r>
                        <a:rPr lang="es-CL" dirty="0" err="1" smtClean="0">
                          <a:solidFill>
                            <a:srgbClr val="0070C0"/>
                          </a:solidFill>
                        </a:rPr>
                        <a:t>VcM</a:t>
                      </a:r>
                      <a:endParaRPr lang="es-CL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Recursos</a:t>
                      </a: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 para la </a:t>
                      </a:r>
                      <a:r>
                        <a:rPr lang="es-CL" baseline="0" dirty="0" err="1" smtClean="0">
                          <a:solidFill>
                            <a:srgbClr val="0070C0"/>
                          </a:solidFill>
                        </a:rPr>
                        <a:t>VcM</a:t>
                      </a:r>
                      <a:endParaRPr lang="es-CL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Normativa</a:t>
                      </a:r>
                      <a:endParaRPr lang="es-CL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indent="0">
                        <a:buFontTx/>
                        <a:buNone/>
                      </a:pPr>
                      <a:endParaRPr lang="es-CL" dirty="0"/>
                    </a:p>
                  </a:txBody>
                  <a:tcPr anchor="ctr"/>
                </a:tc>
              </a:tr>
              <a:tr h="911787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IV)</a:t>
                      </a:r>
                      <a:r>
                        <a:rPr lang="es-CL" baseline="0" dirty="0" smtClean="0">
                          <a:solidFill>
                            <a:srgbClr val="C00000"/>
                          </a:solidFill>
                        </a:rPr>
                        <a:t> Resultados e impactos de la función </a:t>
                      </a:r>
                      <a:r>
                        <a:rPr lang="es-CL" baseline="0" dirty="0" err="1" smtClean="0">
                          <a:solidFill>
                            <a:srgbClr val="C00000"/>
                          </a:solidFill>
                        </a:rPr>
                        <a:t>VcM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Nivel Institucional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Docencia de Pregrado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Docencia de Postgrado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dirty="0" smtClean="0">
                          <a:solidFill>
                            <a:srgbClr val="0070C0"/>
                          </a:solidFill>
                        </a:rPr>
                        <a:t>Investigación y creación,</a:t>
                      </a: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 desarrollo, innovación y emprendimiento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CL" baseline="0" dirty="0" smtClean="0">
                          <a:solidFill>
                            <a:srgbClr val="0070C0"/>
                          </a:solidFill>
                        </a:rPr>
                        <a:t>Entorno local, regional, nacional e internacional</a:t>
                      </a:r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59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CL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s-CL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s-C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Muchas Gracias</a:t>
            </a:r>
          </a:p>
          <a:p>
            <a:pPr algn="ctr">
              <a:buNone/>
            </a:pPr>
            <a:r>
              <a:rPr lang="es-C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¿Preguntas?</a:t>
            </a:r>
            <a:endParaRPr lang="es-CL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37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ii) Contribución de la Vinculación con el Medio (</a:t>
            </a:r>
            <a:r>
              <a:rPr lang="es-CL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None/>
            </a:pPr>
            <a:endParaRPr lang="es-CL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La Vinculación con el Medio es fundamental para lograr la </a:t>
            </a:r>
            <a:r>
              <a:rPr lang="es-CL" sz="1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pertinencia, eficacia, eficiencia y desempeño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en todo el quehacer de las instituciones. </a:t>
            </a:r>
          </a:p>
          <a:p>
            <a:pPr algn="just">
              <a:buNone/>
            </a:pPr>
            <a:endParaRPr lang="es-C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800" dirty="0" smtClean="0">
                <a:latin typeface="Arial" pitchFamily="34" charset="0"/>
                <a:cs typeface="Arial" pitchFamily="34" charset="0"/>
              </a:rPr>
              <a:t>Contribuye a mejorar </a:t>
            </a:r>
            <a:r>
              <a:rPr lang="es-CL" sz="1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calidad de todo el quehacer institucional y al logro de las tres “A”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que se le está exigiendo, cada vez más, a las Instituciones de Educación Superior (IES): Estas son:</a:t>
            </a:r>
          </a:p>
          <a:p>
            <a:pPr algn="just">
              <a:buNone/>
            </a:pPr>
            <a:endParaRPr lang="es-C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Tx/>
              <a:buChar char="-"/>
            </a:pPr>
            <a:r>
              <a:rPr lang="es-CL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Accountability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(rendición de cuentas)</a:t>
            </a:r>
          </a:p>
          <a:p>
            <a:pPr algn="just">
              <a:buFontTx/>
              <a:buChar char="-"/>
            </a:pPr>
            <a:r>
              <a:rPr lang="es-CL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es-CL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(evaluación) y</a:t>
            </a:r>
          </a:p>
          <a:p>
            <a:pPr algn="just">
              <a:buFontTx/>
              <a:buChar char="-"/>
            </a:pPr>
            <a:r>
              <a:rPr lang="es-CL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Accreditation</a:t>
            </a:r>
            <a:r>
              <a:rPr lang="es-CL" sz="1800" dirty="0" smtClean="0">
                <a:latin typeface="Arial" pitchFamily="34" charset="0"/>
                <a:cs typeface="Arial" pitchFamily="34" charset="0"/>
              </a:rPr>
              <a:t> (acreditación)</a:t>
            </a:r>
          </a:p>
          <a:p>
            <a:pPr marL="0" indent="0" algn="just">
              <a:buNone/>
            </a:pPr>
            <a:endParaRPr lang="es-CL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86834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s-C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¿Qué es Vinculación </a:t>
            </a:r>
            <a:r>
              <a:rPr lang="es-CL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 el </a:t>
            </a:r>
            <a:r>
              <a:rPr lang="es-C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Medio? </a:t>
            </a:r>
            <a:endParaRPr lang="es-CL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B1 ) Definición de </a:t>
            </a:r>
            <a:r>
              <a:rPr lang="es-CL" sz="16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según CNA ( Documento: Reglamento sobre áreas de acreditación 2013) </a:t>
            </a:r>
          </a:p>
          <a:p>
            <a:pPr>
              <a:buNone/>
            </a:pPr>
            <a:endParaRPr lang="es-CL" sz="16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“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Vinculación con el Medio se refiere</a:t>
            </a:r>
            <a:r>
              <a:rPr lang="es-CL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 conjunto de nexos establecidos con el medio disciplinario, artístico,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tecnológico,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productivo  o  profesional,  con  el  fin  de  mejorar  el  desempeño  de  las funciones  institucionales,  de  facilitar  el  desarrollo  académico  y profesional de los miembros de la institución y su actualización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perfeccionamiento,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 de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cumplir con los objetivos institucionales”.</a:t>
            </a:r>
          </a:p>
          <a:p>
            <a:pPr>
              <a:buNone/>
            </a:pP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Requisitos </a:t>
            </a:r>
            <a:r>
              <a:rPr lang="es-CL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para poder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optar a </a:t>
            </a:r>
            <a:r>
              <a:rPr lang="es-CL" sz="16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acreditación en esta área</a:t>
            </a:r>
          </a:p>
          <a:p>
            <a:pPr algn="just"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 optar por esta área, las instituciones deben </a:t>
            </a:r>
            <a:r>
              <a:rPr lang="es-CL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contar con mecanismos  sistemáticos  de vinculación con el medio, que se refieran a una parte sustantiva del quehacer de la institución y que tengan impacto significativo en su área de influencia”.</a:t>
            </a:r>
            <a:endParaRPr lang="es-ES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5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CL" sz="1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El artículo 10 señala:</a:t>
            </a:r>
          </a:p>
          <a:p>
            <a:pPr algn="just">
              <a:buNone/>
            </a:pPr>
            <a:endParaRPr lang="es-ES" sz="1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“La evaluación para la acreditación se refiere a las políticas y mecanismos institucionales destinados a asegurar la calidad de esta actividad, considerando al menos los siguientes aspectos: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1. Diseño y aplicación de una política institucional de vinculación con el medio,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que incluya al menos la identificación 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del medio externo relevante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y la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utilización de los resultados de la vinculación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para el mejoramiento de la actividad institucional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Instancias y mecanismos formales y sistemáticos de vinculación con el medio externo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3. Asignación de recursos suficientes para asegurar el desarrollo de actividades de vinculación con el medio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Vinculación de estas actividades con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las funciones de docencia de pre o postgrado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, o con las actividades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investigación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cuando corresponda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5. Impacto de la vinculación con el medio en la institución y en el medio externo”</a:t>
            </a:r>
          </a:p>
          <a:p>
            <a:pPr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6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es-CL" sz="1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2) Definición  de VCM según Informe del Comité Técnico de </a:t>
            </a:r>
            <a:r>
              <a:rPr lang="es-CL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VcM</a:t>
            </a:r>
            <a:r>
              <a:rPr lang="es-CL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de la CNA (2010)</a:t>
            </a:r>
            <a:endParaRPr lang="es-CL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“La Vinculación con el Medio es una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función esencial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de las instituciones de educación superior de Chile, expresión substantiva de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 responsabilidad social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, integrada transversalmente al conjunto de las funciones institucionales.</a:t>
            </a:r>
          </a:p>
          <a:p>
            <a:pPr marL="0" indent="0"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Su propósito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 contribuir al desarrollo integral, equitativo y sustentable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de las personas, instituciones y territorios del país, a través de dos roles fundamentales:</a:t>
            </a:r>
          </a:p>
          <a:p>
            <a:pPr marL="0" indent="0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AutoNum type="alphaLcParenR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Una interacción significativa, permanente y de mutuo beneficio con los principales actores públicos, privados y sociales,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 carácter horizontal y bidireccional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, realizada en espacios compartidos de su correspondiente entorno local, regional, nacional o internacional.</a:t>
            </a:r>
          </a:p>
          <a:p>
            <a:pPr algn="just">
              <a:buAutoNum type="alphaLcParenR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Contribuir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al sentido, enriquecimiento y retroalimentación de la calidad y pertinencia de las actividades de docencia e investigación de la institución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, relacionadas a su respectivo ámbito temático.</a:t>
            </a:r>
          </a:p>
          <a:p>
            <a:pPr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Su interacción con el medio social es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esencialmente dinámica y flexible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, en permanente respuesta y adecuación a los cambios que experimenta el entorno, flexibilidad que representa su mayor potencial de aporte hacia las otras funciones esenciales de la institución”</a:t>
            </a:r>
          </a:p>
          <a:p>
            <a:pPr marL="0" indent="0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7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Con la finalidad de facilitar una clasificación sistematizada de las actividades de </a:t>
            </a:r>
            <a:r>
              <a:rPr lang="es-CL" sz="1600" dirty="0" err="1" smtClean="0">
                <a:latin typeface="Arial" pitchFamily="34" charset="0"/>
                <a:cs typeface="Arial" pitchFamily="34" charset="0"/>
              </a:rPr>
              <a:t>VcM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 y su correspondiente reconocimiento formal, evaluación, acreditación y financiamiento, el Comité propone distinguir entre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Campos, Componentes y Espacios de Interacción.</a:t>
            </a:r>
          </a:p>
          <a:p>
            <a:pPr marL="0" indent="0" algn="just"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Campos de Interacción: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El estado y sus instituciones, las empresas y sus organizaciones  y la sociedad civil y sus instituciones</a:t>
            </a:r>
          </a:p>
          <a:p>
            <a:pPr marL="0" indent="0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Componentes de Interacción: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Educación Continua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Desarrollo Artístico Cultural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Desarrollo de actividades  físicas, deporte y recreación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Investigación Aplicada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Innovación y transferencia tecnológica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Asistencia técnica y consultorías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Tesis de pre y post grado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Práctica profesionales</a:t>
            </a:r>
          </a:p>
          <a:p>
            <a:pPr marL="0" indent="0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Espacios de Interacción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Micro – Local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Meso – Regional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Nacional</a:t>
            </a:r>
          </a:p>
          <a:p>
            <a:pPr marL="0" indent="0" algn="just">
              <a:buFontTx/>
              <a:buChar char="-"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 Internacional</a:t>
            </a:r>
          </a:p>
          <a:p>
            <a:pPr marL="0" indent="0" algn="just">
              <a:buFontTx/>
              <a:buChar char="-"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FontTx/>
              <a:buChar char="-"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8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Dicho Comité propone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requisitos básicos que debe cumplir la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VcM.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Estos son:</a:t>
            </a:r>
          </a:p>
          <a:p>
            <a:pPr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Bidireccionalidad</a:t>
            </a: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Retroalimentación para la docencia y la investigación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Reconocimiento institucional explicito 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Proyecto estratégico institucional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Rendición de cuentas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Financiamiento estable y diferenciado</a:t>
            </a:r>
          </a:p>
          <a:p>
            <a:pPr>
              <a:buNone/>
            </a:pP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CL" sz="1600" dirty="0" smtClean="0">
                <a:latin typeface="Arial" pitchFamily="34" charset="0"/>
                <a:cs typeface="Arial" pitchFamily="34" charset="0"/>
              </a:rPr>
              <a:t>Al mismo tiempo 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establece criterios para evaluar las actividades de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VcM.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CL" sz="1600" dirty="0" smtClean="0">
                <a:latin typeface="Arial" pitchFamily="34" charset="0"/>
                <a:cs typeface="Arial" pitchFamily="34" charset="0"/>
              </a:rPr>
              <a:t>Estos son:</a:t>
            </a:r>
          </a:p>
          <a:p>
            <a:pPr>
              <a:buNone/>
            </a:pPr>
            <a:endParaRPr lang="es-CL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Identidad institucional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Resultados – impactos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Relevancia de la actividad</a:t>
            </a:r>
          </a:p>
          <a:p>
            <a:pPr>
              <a:buFontTx/>
              <a:buChar char="-"/>
            </a:pP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Multi</a:t>
            </a: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s-CL" sz="16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Interdisciplina</a:t>
            </a:r>
            <a:endParaRPr lang="es-CL" sz="16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Visibilidad</a:t>
            </a:r>
          </a:p>
          <a:p>
            <a:pPr>
              <a:buFontTx/>
              <a:buChar char="-"/>
            </a:pPr>
            <a:r>
              <a:rPr lang="es-CL" sz="1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Retroalimentación</a:t>
            </a:r>
          </a:p>
          <a:p>
            <a:pPr>
              <a:buFontTx/>
              <a:buChar char="-"/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Juan Music Tomicic                                           Enero 2018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2AFB-5F49-43E1-A1D7-80FDDA63954F}" type="slidenum">
              <a:rPr lang="es-CL" smtClean="0"/>
              <a:pPr/>
              <a:t>9</a:t>
            </a:fld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4569</Words>
  <Application>Microsoft Office PowerPoint</Application>
  <PresentationFormat>Presentación en pantalla (4:3)</PresentationFormat>
  <Paragraphs>801</Paragraphs>
  <Slides>37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4" baseType="lpstr">
      <vt:lpstr>Arial</vt:lpstr>
      <vt:lpstr>Calibri</vt:lpstr>
      <vt:lpstr>Symbol</vt:lpstr>
      <vt:lpstr>Times New Roman</vt:lpstr>
      <vt:lpstr>Wingdings</vt:lpstr>
      <vt:lpstr>Tema de Office</vt:lpstr>
      <vt:lpstr>Documento</vt:lpstr>
      <vt:lpstr>“ Desafíos de las Instituciones de Educación Superior  en Vinculación con el Medio: Cómo lograr pertinencia, eficacia, eficiencia e impacto  en el contexto del mejoramiento continuo y el aseguramiento de la calidad” </vt:lpstr>
      <vt:lpstr>Presentación de PowerPoint</vt:lpstr>
      <vt:lpstr>A) Consideraciones Generales</vt:lpstr>
      <vt:lpstr>Presentación de PowerPoint</vt:lpstr>
      <vt:lpstr>B) ¿Qué es Vinculación con el Medio? </vt:lpstr>
      <vt:lpstr>Presentación de PowerPoint</vt:lpstr>
      <vt:lpstr>B2) Definición  de VCM según Informe del Comité Técnico de VcM, de la CNA (2010)</vt:lpstr>
      <vt:lpstr>Presentación de PowerPoint</vt:lpstr>
      <vt:lpstr>Presentación de PowerPoint</vt:lpstr>
      <vt:lpstr>Presentación de PowerPoint</vt:lpstr>
      <vt:lpstr>Presentación de PowerPoint</vt:lpstr>
      <vt:lpstr> C) Características Fundamentales  para que la VcM esté plenamente integrada en el quehacer de las IES  (Bringle y Hatcher, 2011).  </vt:lpstr>
      <vt:lpstr>D) Condiciones para una efectiva Vinculación con el Medio </vt:lpstr>
      <vt:lpstr>Presentación de PowerPoint</vt:lpstr>
      <vt:lpstr>G) Aspectos fundamentales para lograr una gestión adecuada del área VcM en una IES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H) Nuevos Criterios de la CNA en VcM (en discusión)</vt:lpstr>
      <vt:lpstr>Presentación de PowerPoint</vt:lpstr>
    </vt:vector>
  </TitlesOfParts>
  <Company>Universidad Católica del Norte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 Music T.</dc:creator>
  <cp:lastModifiedBy>Jmusic</cp:lastModifiedBy>
  <cp:revision>330</cp:revision>
  <cp:lastPrinted>2018-01-15T21:52:56Z</cp:lastPrinted>
  <dcterms:created xsi:type="dcterms:W3CDTF">2016-01-07T14:53:07Z</dcterms:created>
  <dcterms:modified xsi:type="dcterms:W3CDTF">2018-01-15T21:54:28Z</dcterms:modified>
</cp:coreProperties>
</file>