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8" r:id="rId3"/>
  </p:sldMasterIdLst>
  <p:notesMasterIdLst>
    <p:notesMasterId r:id="rId28"/>
  </p:notesMasterIdLst>
  <p:handoutMasterIdLst>
    <p:handoutMasterId r:id="rId29"/>
  </p:handoutMasterIdLst>
  <p:sldIdLst>
    <p:sldId id="347" r:id="rId4"/>
    <p:sldId id="318" r:id="rId5"/>
    <p:sldId id="401" r:id="rId6"/>
    <p:sldId id="307" r:id="rId7"/>
    <p:sldId id="412" r:id="rId8"/>
    <p:sldId id="283" r:id="rId9"/>
    <p:sldId id="427" r:id="rId10"/>
    <p:sldId id="402" r:id="rId11"/>
    <p:sldId id="428" r:id="rId12"/>
    <p:sldId id="429" r:id="rId13"/>
    <p:sldId id="430" r:id="rId14"/>
    <p:sldId id="431" r:id="rId15"/>
    <p:sldId id="400" r:id="rId16"/>
    <p:sldId id="433" r:id="rId17"/>
    <p:sldId id="420" r:id="rId18"/>
    <p:sldId id="409" r:id="rId19"/>
    <p:sldId id="434" r:id="rId20"/>
    <p:sldId id="425" r:id="rId21"/>
    <p:sldId id="426" r:id="rId22"/>
    <p:sldId id="424" r:id="rId23"/>
    <p:sldId id="423" r:id="rId24"/>
    <p:sldId id="322" r:id="rId25"/>
    <p:sldId id="305" r:id="rId26"/>
    <p:sldId id="422" r:id="rId2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79646"/>
    <a:srgbClr val="00B0F0"/>
    <a:srgbClr val="2B5D9E"/>
    <a:srgbClr val="0063AF"/>
    <a:srgbClr val="E23348"/>
    <a:srgbClr val="E73339"/>
    <a:srgbClr val="1D2332"/>
    <a:srgbClr val="DDD9C3"/>
    <a:srgbClr val="CFC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59365-7787-4D71-93C5-8A53CE2F1350}" v="2" dt="2018-07-25T23:15:23.915"/>
    <p1510:client id="{D777326C-3F17-449D-84FF-6267478E1B61}" v="488" dt="2018-07-26T19:47:01.12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3" autoAdjust="0"/>
    <p:restoredTop sz="94660"/>
  </p:normalViewPr>
  <p:slideViewPr>
    <p:cSldViewPr>
      <p:cViewPr varScale="1">
        <p:scale>
          <a:sx n="87" d="100"/>
          <a:sy n="87" d="100"/>
        </p:scale>
        <p:origin x="378" y="60"/>
      </p:cViewPr>
      <p:guideLst>
        <p:guide orient="horz" pos="2160"/>
        <p:guide pos="3839"/>
      </p:guideLst>
    </p:cSldViewPr>
  </p:slideViewPr>
  <p:notesTextViewPr>
    <p:cViewPr>
      <p:scale>
        <a:sx n="1" d="1"/>
        <a:sy n="1" d="1"/>
      </p:scale>
      <p:origin x="0" y="0"/>
    </p:cViewPr>
  </p:notesTextViewPr>
  <p:notesViewPr>
    <p:cSldViewPr>
      <p:cViewPr varScale="1">
        <p:scale>
          <a:sx n="66" d="100"/>
          <a:sy n="66" d="100"/>
        </p:scale>
        <p:origin x="32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ctor Hidalgo Sepulveda" userId="4bb4ae73-6d5a-409f-a88a-0c329b530846" providerId="ADAL" clId="{D777326C-3F17-449D-84FF-6267478E1B61}"/>
    <pc:docChg chg="undo custSel addSld delSld modSld sldOrd delMainMaster">
      <pc:chgData name="Hector Hidalgo Sepulveda" userId="4bb4ae73-6d5a-409f-a88a-0c329b530846" providerId="ADAL" clId="{D777326C-3F17-449D-84FF-6267478E1B61}" dt="2018-07-26T19:47:01.126" v="484" actId="2696"/>
      <pc:docMkLst>
        <pc:docMk/>
      </pc:docMkLst>
      <pc:sldChg chg="del">
        <pc:chgData name="Hector Hidalgo Sepulveda" userId="4bb4ae73-6d5a-409f-a88a-0c329b530846" providerId="ADAL" clId="{D777326C-3F17-449D-84FF-6267478E1B61}" dt="2018-07-26T19:47:01.110" v="476" actId="2696"/>
        <pc:sldMkLst>
          <pc:docMk/>
          <pc:sldMk cId="2240656593" sldId="390"/>
        </pc:sldMkLst>
      </pc:sldChg>
      <pc:sldChg chg="modSp ord">
        <pc:chgData name="Hector Hidalgo Sepulveda" userId="4bb4ae73-6d5a-409f-a88a-0c329b530846" providerId="ADAL" clId="{D777326C-3F17-449D-84FF-6267478E1B61}" dt="2018-07-26T19:21:04.465" v="165" actId="207"/>
        <pc:sldMkLst>
          <pc:docMk/>
          <pc:sldMk cId="148679732" sldId="409"/>
        </pc:sldMkLst>
        <pc:spChg chg="mod">
          <ac:chgData name="Hector Hidalgo Sepulveda" userId="4bb4ae73-6d5a-409f-a88a-0c329b530846" providerId="ADAL" clId="{D777326C-3F17-449D-84FF-6267478E1B61}" dt="2018-07-26T19:21:04.465" v="165" actId="207"/>
          <ac:spMkLst>
            <pc:docMk/>
            <pc:sldMk cId="148679732" sldId="409"/>
            <ac:spMk id="14" creationId="{00000000-0000-0000-0000-000000000000}"/>
          </ac:spMkLst>
        </pc:spChg>
      </pc:sldChg>
      <pc:sldChg chg="add del">
        <pc:chgData name="Hector Hidalgo Sepulveda" userId="4bb4ae73-6d5a-409f-a88a-0c329b530846" providerId="ADAL" clId="{D777326C-3F17-449D-84FF-6267478E1B61}" dt="2018-07-26T19:13:02.246" v="14" actId="2696"/>
        <pc:sldMkLst>
          <pc:docMk/>
          <pc:sldMk cId="1242286624" sldId="432"/>
        </pc:sldMkLst>
      </pc:sldChg>
      <pc:sldChg chg="del">
        <pc:chgData name="Hector Hidalgo Sepulveda" userId="4bb4ae73-6d5a-409f-a88a-0c329b530846" providerId="ADAL" clId="{D777326C-3F17-449D-84FF-6267478E1B61}" dt="2018-07-26T19:12:24.232" v="0" actId="2696"/>
        <pc:sldMkLst>
          <pc:docMk/>
          <pc:sldMk cId="1602703445" sldId="432"/>
        </pc:sldMkLst>
      </pc:sldChg>
      <pc:sldChg chg="addSp delSp modSp add">
        <pc:chgData name="Hector Hidalgo Sepulveda" userId="4bb4ae73-6d5a-409f-a88a-0c329b530846" providerId="ADAL" clId="{D777326C-3F17-449D-84FF-6267478E1B61}" dt="2018-07-26T19:16:54.423" v="140" actId="208"/>
        <pc:sldMkLst>
          <pc:docMk/>
          <pc:sldMk cId="3038514784" sldId="433"/>
        </pc:sldMkLst>
        <pc:spChg chg="add del mod">
          <ac:chgData name="Hector Hidalgo Sepulveda" userId="4bb4ae73-6d5a-409f-a88a-0c329b530846" providerId="ADAL" clId="{D777326C-3F17-449D-84FF-6267478E1B61}" dt="2018-07-26T19:13:24.241" v="17"/>
          <ac:spMkLst>
            <pc:docMk/>
            <pc:sldMk cId="3038514784" sldId="433"/>
            <ac:spMk id="2" creationId="{DB2AAE59-A33B-4A5C-91B4-3AEBE62CBAE0}"/>
          </ac:spMkLst>
        </pc:spChg>
        <pc:spChg chg="add del mod">
          <ac:chgData name="Hector Hidalgo Sepulveda" userId="4bb4ae73-6d5a-409f-a88a-0c329b530846" providerId="ADAL" clId="{D777326C-3F17-449D-84FF-6267478E1B61}" dt="2018-07-26T19:13:24.241" v="17"/>
          <ac:spMkLst>
            <pc:docMk/>
            <pc:sldMk cId="3038514784" sldId="433"/>
            <ac:spMk id="3" creationId="{8D2C39C9-85E1-46EF-A0BC-348C9DF5F575}"/>
          </ac:spMkLst>
        </pc:spChg>
        <pc:spChg chg="add del mod">
          <ac:chgData name="Hector Hidalgo Sepulveda" userId="4bb4ae73-6d5a-409f-a88a-0c329b530846" providerId="ADAL" clId="{D777326C-3F17-449D-84FF-6267478E1B61}" dt="2018-07-26T19:13:50.956" v="36"/>
          <ac:spMkLst>
            <pc:docMk/>
            <pc:sldMk cId="3038514784" sldId="433"/>
            <ac:spMk id="4" creationId="{A4ED673B-EAC9-4DEC-87C6-BDEFB96F2E48}"/>
          </ac:spMkLst>
        </pc:spChg>
        <pc:spChg chg="add del mod">
          <ac:chgData name="Hector Hidalgo Sepulveda" userId="4bb4ae73-6d5a-409f-a88a-0c329b530846" providerId="ADAL" clId="{D777326C-3F17-449D-84FF-6267478E1B61}" dt="2018-07-26T19:13:50.956" v="36"/>
          <ac:spMkLst>
            <pc:docMk/>
            <pc:sldMk cId="3038514784" sldId="433"/>
            <ac:spMk id="5" creationId="{992A0865-6329-4904-9B8D-E30C2D8F8BC2}"/>
          </ac:spMkLst>
        </pc:spChg>
        <pc:spChg chg="add mod">
          <ac:chgData name="Hector Hidalgo Sepulveda" userId="4bb4ae73-6d5a-409f-a88a-0c329b530846" providerId="ADAL" clId="{D777326C-3F17-449D-84FF-6267478E1B61}" dt="2018-07-26T19:16:41.462" v="134" actId="1036"/>
          <ac:spMkLst>
            <pc:docMk/>
            <pc:sldMk cId="3038514784" sldId="433"/>
            <ac:spMk id="7" creationId="{E29EE7A6-872A-41CF-9510-CD3E089E185E}"/>
          </ac:spMkLst>
        </pc:spChg>
        <pc:spChg chg="add mod">
          <ac:chgData name="Hector Hidalgo Sepulveda" userId="4bb4ae73-6d5a-409f-a88a-0c329b530846" providerId="ADAL" clId="{D777326C-3F17-449D-84FF-6267478E1B61}" dt="2018-07-26T19:16:43.554" v="138" actId="1036"/>
          <ac:spMkLst>
            <pc:docMk/>
            <pc:sldMk cId="3038514784" sldId="433"/>
            <ac:spMk id="8" creationId="{AE9C8958-D645-4F32-8464-C8BF2735C9DC}"/>
          </ac:spMkLst>
        </pc:spChg>
        <pc:picChg chg="mod">
          <ac:chgData name="Hector Hidalgo Sepulveda" userId="4bb4ae73-6d5a-409f-a88a-0c329b530846" providerId="ADAL" clId="{D777326C-3F17-449D-84FF-6267478E1B61}" dt="2018-07-26T19:14:40.559" v="73" actId="1076"/>
          <ac:picMkLst>
            <pc:docMk/>
            <pc:sldMk cId="3038514784" sldId="433"/>
            <ac:picMk id="4098" creationId="{8D80C8ED-64DA-46F6-B071-3530BC6D4621}"/>
          </ac:picMkLst>
        </pc:picChg>
        <pc:cxnChg chg="add mod">
          <ac:chgData name="Hector Hidalgo Sepulveda" userId="4bb4ae73-6d5a-409f-a88a-0c329b530846" providerId="ADAL" clId="{D777326C-3F17-449D-84FF-6267478E1B61}" dt="2018-07-26T19:16:54.423" v="140" actId="208"/>
          <ac:cxnSpMkLst>
            <pc:docMk/>
            <pc:sldMk cId="3038514784" sldId="433"/>
            <ac:cxnSpMk id="9" creationId="{2BD137FE-3F48-4B2F-90EB-32A367502EC8}"/>
          </ac:cxnSpMkLst>
        </pc:cxnChg>
      </pc:sldChg>
      <pc:sldChg chg="del">
        <pc:chgData name="Hector Hidalgo Sepulveda" userId="4bb4ae73-6d5a-409f-a88a-0c329b530846" providerId="ADAL" clId="{D777326C-3F17-449D-84FF-6267478E1B61}" dt="2018-07-26T19:12:24.929" v="1" actId="2696"/>
        <pc:sldMkLst>
          <pc:docMk/>
          <pc:sldMk cId="3740391492" sldId="433"/>
        </pc:sldMkLst>
      </pc:sldChg>
      <pc:sldChg chg="addSp delSp modSp add modAnim">
        <pc:chgData name="Hector Hidalgo Sepulveda" userId="4bb4ae73-6d5a-409f-a88a-0c329b530846" providerId="ADAL" clId="{D777326C-3F17-449D-84FF-6267478E1B61}" dt="2018-07-26T19:45:58.446" v="475"/>
        <pc:sldMkLst>
          <pc:docMk/>
          <pc:sldMk cId="1674759910" sldId="434"/>
        </pc:sldMkLst>
        <pc:spChg chg="del">
          <ac:chgData name="Hector Hidalgo Sepulveda" userId="4bb4ae73-6d5a-409f-a88a-0c329b530846" providerId="ADAL" clId="{D777326C-3F17-449D-84FF-6267478E1B61}" dt="2018-07-26T19:20:11.972" v="142"/>
          <ac:spMkLst>
            <pc:docMk/>
            <pc:sldMk cId="1674759910" sldId="434"/>
            <ac:spMk id="2" creationId="{94225E87-596A-45C8-8FB6-270DDA5DD224}"/>
          </ac:spMkLst>
        </pc:spChg>
        <pc:spChg chg="del">
          <ac:chgData name="Hector Hidalgo Sepulveda" userId="4bb4ae73-6d5a-409f-a88a-0c329b530846" providerId="ADAL" clId="{D777326C-3F17-449D-84FF-6267478E1B61}" dt="2018-07-26T19:20:11.972" v="142"/>
          <ac:spMkLst>
            <pc:docMk/>
            <pc:sldMk cId="1674759910" sldId="434"/>
            <ac:spMk id="3" creationId="{944DA018-BC23-4410-9D80-3C76AFA53CC3}"/>
          </ac:spMkLst>
        </pc:spChg>
        <pc:spChg chg="del">
          <ac:chgData name="Hector Hidalgo Sepulveda" userId="4bb4ae73-6d5a-409f-a88a-0c329b530846" providerId="ADAL" clId="{D777326C-3F17-449D-84FF-6267478E1B61}" dt="2018-07-26T19:20:11.972" v="142"/>
          <ac:spMkLst>
            <pc:docMk/>
            <pc:sldMk cId="1674759910" sldId="434"/>
            <ac:spMk id="4" creationId="{BB7B8791-CC75-48B4-B427-E8ACCD35D734}"/>
          </ac:spMkLst>
        </pc:spChg>
        <pc:spChg chg="add del mod">
          <ac:chgData name="Hector Hidalgo Sepulveda" userId="4bb4ae73-6d5a-409f-a88a-0c329b530846" providerId="ADAL" clId="{D777326C-3F17-449D-84FF-6267478E1B61}" dt="2018-07-26T19:20:52.769" v="157" actId="478"/>
          <ac:spMkLst>
            <pc:docMk/>
            <pc:sldMk cId="1674759910" sldId="434"/>
            <ac:spMk id="5" creationId="{D96A46E6-2766-4D18-856D-C7E850002448}"/>
          </ac:spMkLst>
        </pc:spChg>
        <pc:spChg chg="del mod">
          <ac:chgData name="Hector Hidalgo Sepulveda" userId="4bb4ae73-6d5a-409f-a88a-0c329b530846" providerId="ADAL" clId="{D777326C-3F17-449D-84FF-6267478E1B61}" dt="2018-07-26T19:44:55.361" v="464"/>
          <ac:spMkLst>
            <pc:docMk/>
            <pc:sldMk cId="1674759910" sldId="434"/>
            <ac:spMk id="8" creationId="{2C50965E-2965-4F44-B6B3-A540B3746C00}"/>
          </ac:spMkLst>
        </pc:spChg>
        <pc:spChg chg="del mod">
          <ac:chgData name="Hector Hidalgo Sepulveda" userId="4bb4ae73-6d5a-409f-a88a-0c329b530846" providerId="ADAL" clId="{D777326C-3F17-449D-84FF-6267478E1B61}" dt="2018-07-26T19:45:01.873" v="466"/>
          <ac:spMkLst>
            <pc:docMk/>
            <pc:sldMk cId="1674759910" sldId="434"/>
            <ac:spMk id="9" creationId="{EFA689B0-BE89-4B58-844D-F9A878D57CDE}"/>
          </ac:spMkLst>
        </pc:spChg>
        <pc:spChg chg="del mod">
          <ac:chgData name="Hector Hidalgo Sepulveda" userId="4bb4ae73-6d5a-409f-a88a-0c329b530846" providerId="ADAL" clId="{D777326C-3F17-449D-84FF-6267478E1B61}" dt="2018-07-26T19:44:49.257" v="462"/>
          <ac:spMkLst>
            <pc:docMk/>
            <pc:sldMk cId="1674759910" sldId="434"/>
            <ac:spMk id="10" creationId="{1A432F16-CBA8-49F7-906A-F71D96735BC9}"/>
          </ac:spMkLst>
        </pc:spChg>
        <pc:spChg chg="mod">
          <ac:chgData name="Hector Hidalgo Sepulveda" userId="4bb4ae73-6d5a-409f-a88a-0c329b530846" providerId="ADAL" clId="{D777326C-3F17-449D-84FF-6267478E1B61}" dt="2018-07-26T19:40:00.109" v="433" actId="207"/>
          <ac:spMkLst>
            <pc:docMk/>
            <pc:sldMk cId="1674759910" sldId="434"/>
            <ac:spMk id="11" creationId="{2AD8EEA1-93E7-4F31-8129-169DD216B076}"/>
          </ac:spMkLst>
        </pc:spChg>
        <pc:spChg chg="del mod">
          <ac:chgData name="Hector Hidalgo Sepulveda" userId="4bb4ae73-6d5a-409f-a88a-0c329b530846" providerId="ADAL" clId="{D777326C-3F17-449D-84FF-6267478E1B61}" dt="2018-07-26T19:39:23.409" v="400" actId="478"/>
          <ac:spMkLst>
            <pc:docMk/>
            <pc:sldMk cId="1674759910" sldId="434"/>
            <ac:spMk id="19" creationId="{26154ABA-B6E4-41CA-8ECB-FF39E01B7B23}"/>
          </ac:spMkLst>
        </pc:spChg>
        <pc:spChg chg="mod">
          <ac:chgData name="Hector Hidalgo Sepulveda" userId="4bb4ae73-6d5a-409f-a88a-0c329b530846" providerId="ADAL" clId="{D777326C-3F17-449D-84FF-6267478E1B61}" dt="2018-07-26T19:32:55.055" v="321" actId="1076"/>
          <ac:spMkLst>
            <pc:docMk/>
            <pc:sldMk cId="1674759910" sldId="434"/>
            <ac:spMk id="20" creationId="{08CAF997-8E3D-4EAC-8631-D311369FF063}"/>
          </ac:spMkLst>
        </pc:spChg>
        <pc:spChg chg="del">
          <ac:chgData name="Hector Hidalgo Sepulveda" userId="4bb4ae73-6d5a-409f-a88a-0c329b530846" providerId="ADAL" clId="{D777326C-3F17-449D-84FF-6267478E1B61}" dt="2018-07-26T19:39:25.328" v="401" actId="478"/>
          <ac:spMkLst>
            <pc:docMk/>
            <pc:sldMk cId="1674759910" sldId="434"/>
            <ac:spMk id="21" creationId="{FE820978-AE2A-4660-9A88-281D88A49A04}"/>
          </ac:spMkLst>
        </pc:spChg>
        <pc:spChg chg="mod">
          <ac:chgData name="Hector Hidalgo Sepulveda" userId="4bb4ae73-6d5a-409f-a88a-0c329b530846" providerId="ADAL" clId="{D777326C-3F17-449D-84FF-6267478E1B61}" dt="2018-07-26T19:39:27.600" v="402" actId="1076"/>
          <ac:spMkLst>
            <pc:docMk/>
            <pc:sldMk cId="1674759910" sldId="434"/>
            <ac:spMk id="22" creationId="{5845C486-032C-40A9-A0CF-75DFFE7D4CE9}"/>
          </ac:spMkLst>
        </pc:spChg>
        <pc:spChg chg="add del">
          <ac:chgData name="Hector Hidalgo Sepulveda" userId="4bb4ae73-6d5a-409f-a88a-0c329b530846" providerId="ADAL" clId="{D777326C-3F17-449D-84FF-6267478E1B61}" dt="2018-07-26T19:39:17.665" v="398" actId="478"/>
          <ac:spMkLst>
            <pc:docMk/>
            <pc:sldMk cId="1674759910" sldId="434"/>
            <ac:spMk id="23" creationId="{199F691B-8AA8-45C5-8235-1F3CDC913516}"/>
          </ac:spMkLst>
        </pc:spChg>
        <pc:spChg chg="mod">
          <ac:chgData name="Hector Hidalgo Sepulveda" userId="4bb4ae73-6d5a-409f-a88a-0c329b530846" providerId="ADAL" clId="{D777326C-3F17-449D-84FF-6267478E1B61}" dt="2018-07-26T19:39:21.584" v="399" actId="1076"/>
          <ac:spMkLst>
            <pc:docMk/>
            <pc:sldMk cId="1674759910" sldId="434"/>
            <ac:spMk id="24" creationId="{5813C65E-1D1A-41EF-BEDE-4EDF943CEAC3}"/>
          </ac:spMkLst>
        </pc:spChg>
        <pc:spChg chg="mod">
          <ac:chgData name="Hector Hidalgo Sepulveda" userId="4bb4ae73-6d5a-409f-a88a-0c329b530846" providerId="ADAL" clId="{D777326C-3F17-449D-84FF-6267478E1B61}" dt="2018-07-26T19:27:13.072" v="236" actId="1076"/>
          <ac:spMkLst>
            <pc:docMk/>
            <pc:sldMk cId="1674759910" sldId="434"/>
            <ac:spMk id="25" creationId="{AB27DE38-11FE-4534-A5BA-EFCEE412A854}"/>
          </ac:spMkLst>
        </pc:spChg>
        <pc:spChg chg="add del">
          <ac:chgData name="Hector Hidalgo Sepulveda" userId="4bb4ae73-6d5a-409f-a88a-0c329b530846" providerId="ADAL" clId="{D777326C-3F17-449D-84FF-6267478E1B61}" dt="2018-07-26T19:29:43.480" v="260" actId="478"/>
          <ac:spMkLst>
            <pc:docMk/>
            <pc:sldMk cId="1674759910" sldId="434"/>
            <ac:spMk id="32" creationId="{A9B98B47-C4D5-4494-8D3C-F7403EBA3B16}"/>
          </ac:spMkLst>
        </pc:spChg>
        <pc:spChg chg="add del">
          <ac:chgData name="Hector Hidalgo Sepulveda" userId="4bb4ae73-6d5a-409f-a88a-0c329b530846" providerId="ADAL" clId="{D777326C-3F17-449D-84FF-6267478E1B61}" dt="2018-07-26T19:29:44.872" v="261" actId="478"/>
          <ac:spMkLst>
            <pc:docMk/>
            <pc:sldMk cId="1674759910" sldId="434"/>
            <ac:spMk id="33" creationId="{4299BD52-3EF0-4B8D-892D-3CC58170BE94}"/>
          </ac:spMkLst>
        </pc:spChg>
        <pc:spChg chg="add del mod">
          <ac:chgData name="Hector Hidalgo Sepulveda" userId="4bb4ae73-6d5a-409f-a88a-0c329b530846" providerId="ADAL" clId="{D777326C-3F17-449D-84FF-6267478E1B61}" dt="2018-07-26T19:28:42.013" v="246" actId="478"/>
          <ac:spMkLst>
            <pc:docMk/>
            <pc:sldMk cId="1674759910" sldId="434"/>
            <ac:spMk id="34" creationId="{4A8850E5-0F34-4217-BD86-85456856072C}"/>
          </ac:spMkLst>
        </pc:spChg>
        <pc:spChg chg="add del mod">
          <ac:chgData name="Hector Hidalgo Sepulveda" userId="4bb4ae73-6d5a-409f-a88a-0c329b530846" providerId="ADAL" clId="{D777326C-3F17-449D-84FF-6267478E1B61}" dt="2018-07-26T19:28:43.701" v="247" actId="478"/>
          <ac:spMkLst>
            <pc:docMk/>
            <pc:sldMk cId="1674759910" sldId="434"/>
            <ac:spMk id="35" creationId="{244CD13F-4996-4CD2-8187-04207D949AC5}"/>
          </ac:spMkLst>
        </pc:spChg>
        <pc:spChg chg="add del">
          <ac:chgData name="Hector Hidalgo Sepulveda" userId="4bb4ae73-6d5a-409f-a88a-0c329b530846" providerId="ADAL" clId="{D777326C-3F17-449D-84FF-6267478E1B61}" dt="2018-07-26T19:20:55.048" v="159"/>
          <ac:spMkLst>
            <pc:docMk/>
            <pc:sldMk cId="1674759910" sldId="434"/>
            <ac:spMk id="36" creationId="{F8980363-AAE2-43EF-9DF4-AB328614D405}"/>
          </ac:spMkLst>
        </pc:spChg>
        <pc:spChg chg="add mod">
          <ac:chgData name="Hector Hidalgo Sepulveda" userId="4bb4ae73-6d5a-409f-a88a-0c329b530846" providerId="ADAL" clId="{D777326C-3F17-449D-84FF-6267478E1B61}" dt="2018-07-26T19:21:12.974" v="168" actId="20577"/>
          <ac:spMkLst>
            <pc:docMk/>
            <pc:sldMk cId="1674759910" sldId="434"/>
            <ac:spMk id="37" creationId="{3A14C6EB-4BEC-478B-B573-BBE00C3F397D}"/>
          </ac:spMkLst>
        </pc:spChg>
        <pc:spChg chg="add mod">
          <ac:chgData name="Hector Hidalgo Sepulveda" userId="4bb4ae73-6d5a-409f-a88a-0c329b530846" providerId="ADAL" clId="{D777326C-3F17-449D-84FF-6267478E1B61}" dt="2018-07-26T19:32:30.736" v="296" actId="1076"/>
          <ac:spMkLst>
            <pc:docMk/>
            <pc:sldMk cId="1674759910" sldId="434"/>
            <ac:spMk id="38" creationId="{B68F66E4-A897-4C83-9499-BCCCE6EA5AB9}"/>
          </ac:spMkLst>
        </pc:spChg>
        <pc:spChg chg="add del mod">
          <ac:chgData name="Hector Hidalgo Sepulveda" userId="4bb4ae73-6d5a-409f-a88a-0c329b530846" providerId="ADAL" clId="{D777326C-3F17-449D-84FF-6267478E1B61}" dt="2018-07-26T19:36:34.664" v="335" actId="478"/>
          <ac:spMkLst>
            <pc:docMk/>
            <pc:sldMk cId="1674759910" sldId="434"/>
            <ac:spMk id="39" creationId="{3A5F0C19-373A-4CCE-9A12-76FA904BFDEC}"/>
          </ac:spMkLst>
        </pc:spChg>
        <pc:spChg chg="add del mod">
          <ac:chgData name="Hector Hidalgo Sepulveda" userId="4bb4ae73-6d5a-409f-a88a-0c329b530846" providerId="ADAL" clId="{D777326C-3F17-449D-84FF-6267478E1B61}" dt="2018-07-26T19:37:37.872" v="370" actId="478"/>
          <ac:spMkLst>
            <pc:docMk/>
            <pc:sldMk cId="1674759910" sldId="434"/>
            <ac:spMk id="40" creationId="{03E2933C-40F2-49FF-978B-B3330478B514}"/>
          </ac:spMkLst>
        </pc:spChg>
        <pc:spChg chg="add mod">
          <ac:chgData name="Hector Hidalgo Sepulveda" userId="4bb4ae73-6d5a-409f-a88a-0c329b530846" providerId="ADAL" clId="{D777326C-3F17-449D-84FF-6267478E1B61}" dt="2018-07-26T19:43:56.745" v="457" actId="164"/>
          <ac:spMkLst>
            <pc:docMk/>
            <pc:sldMk cId="1674759910" sldId="434"/>
            <ac:spMk id="41" creationId="{7C373C68-D696-4C9A-B367-8872406B3023}"/>
          </ac:spMkLst>
        </pc:spChg>
        <pc:spChg chg="add mod ord">
          <ac:chgData name="Hector Hidalgo Sepulveda" userId="4bb4ae73-6d5a-409f-a88a-0c329b530846" providerId="ADAL" clId="{D777326C-3F17-449D-84FF-6267478E1B61}" dt="2018-07-26T19:43:56.745" v="457" actId="164"/>
          <ac:spMkLst>
            <pc:docMk/>
            <pc:sldMk cId="1674759910" sldId="434"/>
            <ac:spMk id="42" creationId="{F11ED521-C318-40F2-B509-370D6FC5BC25}"/>
          </ac:spMkLst>
        </pc:spChg>
        <pc:spChg chg="add mod">
          <ac:chgData name="Hector Hidalgo Sepulveda" userId="4bb4ae73-6d5a-409f-a88a-0c329b530846" providerId="ADAL" clId="{D777326C-3F17-449D-84FF-6267478E1B61}" dt="2018-07-26T19:44:07.725" v="459" actId="164"/>
          <ac:spMkLst>
            <pc:docMk/>
            <pc:sldMk cId="1674759910" sldId="434"/>
            <ac:spMk id="43" creationId="{0D0E8C19-883A-49A4-B4C2-1364185CB0DF}"/>
          </ac:spMkLst>
        </pc:spChg>
        <pc:spChg chg="add mod">
          <ac:chgData name="Hector Hidalgo Sepulveda" userId="4bb4ae73-6d5a-409f-a88a-0c329b530846" providerId="ADAL" clId="{D777326C-3F17-449D-84FF-6267478E1B61}" dt="2018-07-26T19:44:07.725" v="459" actId="164"/>
          <ac:spMkLst>
            <pc:docMk/>
            <pc:sldMk cId="1674759910" sldId="434"/>
            <ac:spMk id="44" creationId="{C15BD0F3-696E-42F6-83D2-9580C6F97ECD}"/>
          </ac:spMkLst>
        </pc:spChg>
        <pc:spChg chg="add mod">
          <ac:chgData name="Hector Hidalgo Sepulveda" userId="4bb4ae73-6d5a-409f-a88a-0c329b530846" providerId="ADAL" clId="{D777326C-3F17-449D-84FF-6267478E1B61}" dt="2018-07-26T19:44:02.102" v="458" actId="164"/>
          <ac:spMkLst>
            <pc:docMk/>
            <pc:sldMk cId="1674759910" sldId="434"/>
            <ac:spMk id="45" creationId="{4A7403C9-D418-413D-AFB0-09BE44E15014}"/>
          </ac:spMkLst>
        </pc:spChg>
        <pc:spChg chg="add mod">
          <ac:chgData name="Hector Hidalgo Sepulveda" userId="4bb4ae73-6d5a-409f-a88a-0c329b530846" providerId="ADAL" clId="{D777326C-3F17-449D-84FF-6267478E1B61}" dt="2018-07-26T19:44:02.102" v="458" actId="164"/>
          <ac:spMkLst>
            <pc:docMk/>
            <pc:sldMk cId="1674759910" sldId="434"/>
            <ac:spMk id="46" creationId="{543EDEA5-ED74-4CA6-B44A-88B699EC47EA}"/>
          </ac:spMkLst>
        </pc:spChg>
        <pc:spChg chg="add">
          <ac:chgData name="Hector Hidalgo Sepulveda" userId="4bb4ae73-6d5a-409f-a88a-0c329b530846" providerId="ADAL" clId="{D777326C-3F17-449D-84FF-6267478E1B61}" dt="2018-07-26T19:44:50.873" v="463"/>
          <ac:spMkLst>
            <pc:docMk/>
            <pc:sldMk cId="1674759910" sldId="434"/>
            <ac:spMk id="50" creationId="{529C5FEB-D03D-4CF3-9FD5-64E69AA8B8D1}"/>
          </ac:spMkLst>
        </pc:spChg>
        <pc:spChg chg="add">
          <ac:chgData name="Hector Hidalgo Sepulveda" userId="4bb4ae73-6d5a-409f-a88a-0c329b530846" providerId="ADAL" clId="{D777326C-3F17-449D-84FF-6267478E1B61}" dt="2018-07-26T19:44:56.922" v="465"/>
          <ac:spMkLst>
            <pc:docMk/>
            <pc:sldMk cId="1674759910" sldId="434"/>
            <ac:spMk id="52" creationId="{8A08BA47-3ADD-4895-B008-58CE24090C1E}"/>
          </ac:spMkLst>
        </pc:spChg>
        <pc:spChg chg="add">
          <ac:chgData name="Hector Hidalgo Sepulveda" userId="4bb4ae73-6d5a-409f-a88a-0c329b530846" providerId="ADAL" clId="{D777326C-3F17-449D-84FF-6267478E1B61}" dt="2018-07-26T19:45:03.408" v="467"/>
          <ac:spMkLst>
            <pc:docMk/>
            <pc:sldMk cId="1674759910" sldId="434"/>
            <ac:spMk id="54" creationId="{75CDFD5A-B46C-40D1-96CC-F2310FAA0006}"/>
          </ac:spMkLst>
        </pc:spChg>
        <pc:grpChg chg="add mod">
          <ac:chgData name="Hector Hidalgo Sepulveda" userId="4bb4ae73-6d5a-409f-a88a-0c329b530846" providerId="ADAL" clId="{D777326C-3F17-449D-84FF-6267478E1B61}" dt="2018-07-26T19:45:01.873" v="466"/>
          <ac:grpSpMkLst>
            <pc:docMk/>
            <pc:sldMk cId="1674759910" sldId="434"/>
            <ac:grpSpMk id="6" creationId="{A596A454-8C55-4FE8-9427-3F0B5ACAAC53}"/>
          </ac:grpSpMkLst>
        </pc:grpChg>
        <pc:grpChg chg="mod">
          <ac:chgData name="Hector Hidalgo Sepulveda" userId="4bb4ae73-6d5a-409f-a88a-0c329b530846" providerId="ADAL" clId="{D777326C-3F17-449D-84FF-6267478E1B61}" dt="2018-07-26T19:25:49.236" v="174"/>
          <ac:grpSpMkLst>
            <pc:docMk/>
            <pc:sldMk cId="1674759910" sldId="434"/>
            <ac:grpSpMk id="7" creationId="{0F589CED-E202-4C53-B22B-DE96F3EDD4A3}"/>
          </ac:grpSpMkLst>
        </pc:grpChg>
        <pc:grpChg chg="add del mod">
          <ac:chgData name="Hector Hidalgo Sepulveda" userId="4bb4ae73-6d5a-409f-a88a-0c329b530846" providerId="ADAL" clId="{D777326C-3F17-449D-84FF-6267478E1B61}" dt="2018-07-26T19:39:17.665" v="398" actId="478"/>
          <ac:grpSpMkLst>
            <pc:docMk/>
            <pc:sldMk cId="1674759910" sldId="434"/>
            <ac:grpSpMk id="16" creationId="{723F01B6-D02E-4710-B1C5-53B1CD8BC82C}"/>
          </ac:grpSpMkLst>
        </pc:grpChg>
        <pc:grpChg chg="del">
          <ac:chgData name="Hector Hidalgo Sepulveda" userId="4bb4ae73-6d5a-409f-a88a-0c329b530846" providerId="ADAL" clId="{D777326C-3F17-449D-84FF-6267478E1B61}" dt="2018-07-26T19:39:25.328" v="401" actId="478"/>
          <ac:grpSpMkLst>
            <pc:docMk/>
            <pc:sldMk cId="1674759910" sldId="434"/>
            <ac:grpSpMk id="17" creationId="{ACBEDD1C-147D-4CE7-9E4B-550AC01BC5E3}"/>
          </ac:grpSpMkLst>
        </pc:grpChg>
        <pc:grpChg chg="del">
          <ac:chgData name="Hector Hidalgo Sepulveda" userId="4bb4ae73-6d5a-409f-a88a-0c329b530846" providerId="ADAL" clId="{D777326C-3F17-449D-84FF-6267478E1B61}" dt="2018-07-26T19:39:23.409" v="400" actId="478"/>
          <ac:grpSpMkLst>
            <pc:docMk/>
            <pc:sldMk cId="1674759910" sldId="434"/>
            <ac:grpSpMk id="18" creationId="{4ACCF892-0A2E-4398-A861-9024A6BCCECA}"/>
          </ac:grpSpMkLst>
        </pc:grpChg>
        <pc:grpChg chg="add mod">
          <ac:chgData name="Hector Hidalgo Sepulveda" userId="4bb4ae73-6d5a-409f-a88a-0c329b530846" providerId="ADAL" clId="{D777326C-3F17-449D-84FF-6267478E1B61}" dt="2018-07-26T19:43:56.745" v="457" actId="164"/>
          <ac:grpSpMkLst>
            <pc:docMk/>
            <pc:sldMk cId="1674759910" sldId="434"/>
            <ac:grpSpMk id="47" creationId="{D43BE5D8-2014-4B02-9103-67828CABD708}"/>
          </ac:grpSpMkLst>
        </pc:grpChg>
        <pc:grpChg chg="add mod">
          <ac:chgData name="Hector Hidalgo Sepulveda" userId="4bb4ae73-6d5a-409f-a88a-0c329b530846" providerId="ADAL" clId="{D777326C-3F17-449D-84FF-6267478E1B61}" dt="2018-07-26T19:44:02.102" v="458" actId="164"/>
          <ac:grpSpMkLst>
            <pc:docMk/>
            <pc:sldMk cId="1674759910" sldId="434"/>
            <ac:grpSpMk id="48" creationId="{E661B656-2E07-4FA4-A8A8-BF79CBF7864D}"/>
          </ac:grpSpMkLst>
        </pc:grpChg>
        <pc:grpChg chg="add mod">
          <ac:chgData name="Hector Hidalgo Sepulveda" userId="4bb4ae73-6d5a-409f-a88a-0c329b530846" providerId="ADAL" clId="{D777326C-3F17-449D-84FF-6267478E1B61}" dt="2018-07-26T19:44:07.725" v="459" actId="164"/>
          <ac:grpSpMkLst>
            <pc:docMk/>
            <pc:sldMk cId="1674759910" sldId="434"/>
            <ac:grpSpMk id="49" creationId="{0532BC9B-A633-4A55-B4B4-E95452D9502F}"/>
          </ac:grpSpMkLst>
        </pc:grpChg>
        <pc:cxnChg chg="del mod">
          <ac:chgData name="Hector Hidalgo Sepulveda" userId="4bb4ae73-6d5a-409f-a88a-0c329b530846" providerId="ADAL" clId="{D777326C-3F17-449D-84FF-6267478E1B61}" dt="2018-07-26T19:44:55.361" v="464"/>
          <ac:cxnSpMkLst>
            <pc:docMk/>
            <pc:sldMk cId="1674759910" sldId="434"/>
            <ac:cxnSpMk id="12" creationId="{083642B4-CCB2-4BBE-84F7-A61A36536D3F}"/>
          </ac:cxnSpMkLst>
        </pc:cxnChg>
        <pc:cxnChg chg="del mod">
          <ac:chgData name="Hector Hidalgo Sepulveda" userId="4bb4ae73-6d5a-409f-a88a-0c329b530846" providerId="ADAL" clId="{D777326C-3F17-449D-84FF-6267478E1B61}" dt="2018-07-26T19:45:01.873" v="466"/>
          <ac:cxnSpMkLst>
            <pc:docMk/>
            <pc:sldMk cId="1674759910" sldId="434"/>
            <ac:cxnSpMk id="13" creationId="{2DF2B929-81E0-43DA-A550-05BC1AAD8384}"/>
          </ac:cxnSpMkLst>
        </pc:cxnChg>
        <pc:cxnChg chg="add del mod">
          <ac:chgData name="Hector Hidalgo Sepulveda" userId="4bb4ae73-6d5a-409f-a88a-0c329b530846" providerId="ADAL" clId="{D777326C-3F17-449D-84FF-6267478E1B61}" dt="2018-07-26T19:44:49.257" v="462"/>
          <ac:cxnSpMkLst>
            <pc:docMk/>
            <pc:sldMk cId="1674759910" sldId="434"/>
            <ac:cxnSpMk id="14" creationId="{3178755B-A683-4273-B8E7-4E828B9F9121}"/>
          </ac:cxnSpMkLst>
        </pc:cxnChg>
        <pc:cxnChg chg="add">
          <ac:chgData name="Hector Hidalgo Sepulveda" userId="4bb4ae73-6d5a-409f-a88a-0c329b530846" providerId="ADAL" clId="{D777326C-3F17-449D-84FF-6267478E1B61}" dt="2018-07-26T19:44:50.873" v="463"/>
          <ac:cxnSpMkLst>
            <pc:docMk/>
            <pc:sldMk cId="1674759910" sldId="434"/>
            <ac:cxnSpMk id="51" creationId="{5399DB6F-5499-4710-9F6B-D39E5C789303}"/>
          </ac:cxnSpMkLst>
        </pc:cxnChg>
        <pc:cxnChg chg="add">
          <ac:chgData name="Hector Hidalgo Sepulveda" userId="4bb4ae73-6d5a-409f-a88a-0c329b530846" providerId="ADAL" clId="{D777326C-3F17-449D-84FF-6267478E1B61}" dt="2018-07-26T19:44:56.922" v="465"/>
          <ac:cxnSpMkLst>
            <pc:docMk/>
            <pc:sldMk cId="1674759910" sldId="434"/>
            <ac:cxnSpMk id="53" creationId="{AD8D11F0-1268-4AD8-AF8A-1CC107929E0F}"/>
          </ac:cxnSpMkLst>
        </pc:cxnChg>
        <pc:cxnChg chg="add mod">
          <ac:chgData name="Hector Hidalgo Sepulveda" userId="4bb4ae73-6d5a-409f-a88a-0c329b530846" providerId="ADAL" clId="{D777326C-3F17-449D-84FF-6267478E1B61}" dt="2018-07-26T19:45:13.328" v="468" actId="208"/>
          <ac:cxnSpMkLst>
            <pc:docMk/>
            <pc:sldMk cId="1674759910" sldId="434"/>
            <ac:cxnSpMk id="55" creationId="{202FE862-4B29-4398-892C-331A27D50EBA}"/>
          </ac:cxnSpMkLst>
        </pc:cxnChg>
      </pc:sldChg>
      <pc:sldMasterChg chg="del delSldLayout">
        <pc:chgData name="Hector Hidalgo Sepulveda" userId="4bb4ae73-6d5a-409f-a88a-0c329b530846" providerId="ADAL" clId="{D777326C-3F17-449D-84FF-6267478E1B61}" dt="2018-07-26T19:47:01.126" v="484" actId="2696"/>
        <pc:sldMasterMkLst>
          <pc:docMk/>
          <pc:sldMasterMk cId="4164791097" sldId="2147483690"/>
        </pc:sldMasterMkLst>
        <pc:sldLayoutChg chg="del">
          <pc:chgData name="Hector Hidalgo Sepulveda" userId="4bb4ae73-6d5a-409f-a88a-0c329b530846" providerId="ADAL" clId="{D777326C-3F17-449D-84FF-6267478E1B61}" dt="2018-07-26T19:47:01.113" v="477" actId="2696"/>
          <pc:sldLayoutMkLst>
            <pc:docMk/>
            <pc:sldMasterMk cId="4164791097" sldId="2147483690"/>
            <pc:sldLayoutMk cId="3767667305" sldId="2147483691"/>
          </pc:sldLayoutMkLst>
        </pc:sldLayoutChg>
        <pc:sldLayoutChg chg="del">
          <pc:chgData name="Hector Hidalgo Sepulveda" userId="4bb4ae73-6d5a-409f-a88a-0c329b530846" providerId="ADAL" clId="{D777326C-3F17-449D-84FF-6267478E1B61}" dt="2018-07-26T19:47:01.114" v="478" actId="2696"/>
          <pc:sldLayoutMkLst>
            <pc:docMk/>
            <pc:sldMasterMk cId="4164791097" sldId="2147483690"/>
            <pc:sldLayoutMk cId="1043336331" sldId="2147483692"/>
          </pc:sldLayoutMkLst>
        </pc:sldLayoutChg>
        <pc:sldLayoutChg chg="del">
          <pc:chgData name="Hector Hidalgo Sepulveda" userId="4bb4ae73-6d5a-409f-a88a-0c329b530846" providerId="ADAL" clId="{D777326C-3F17-449D-84FF-6267478E1B61}" dt="2018-07-26T19:47:01.117" v="479" actId="2696"/>
          <pc:sldLayoutMkLst>
            <pc:docMk/>
            <pc:sldMasterMk cId="4164791097" sldId="2147483690"/>
            <pc:sldLayoutMk cId="1624166137" sldId="2147483693"/>
          </pc:sldLayoutMkLst>
        </pc:sldLayoutChg>
        <pc:sldLayoutChg chg="del">
          <pc:chgData name="Hector Hidalgo Sepulveda" userId="4bb4ae73-6d5a-409f-a88a-0c329b530846" providerId="ADAL" clId="{D777326C-3F17-449D-84FF-6267478E1B61}" dt="2018-07-26T19:47:01.119" v="480" actId="2696"/>
          <pc:sldLayoutMkLst>
            <pc:docMk/>
            <pc:sldMasterMk cId="4164791097" sldId="2147483690"/>
            <pc:sldLayoutMk cId="1437255845" sldId="2147483694"/>
          </pc:sldLayoutMkLst>
        </pc:sldLayoutChg>
        <pc:sldLayoutChg chg="del">
          <pc:chgData name="Hector Hidalgo Sepulveda" userId="4bb4ae73-6d5a-409f-a88a-0c329b530846" providerId="ADAL" clId="{D777326C-3F17-449D-84FF-6267478E1B61}" dt="2018-07-26T19:47:01.120" v="481" actId="2696"/>
          <pc:sldLayoutMkLst>
            <pc:docMk/>
            <pc:sldMasterMk cId="4164791097" sldId="2147483690"/>
            <pc:sldLayoutMk cId="4107178318" sldId="2147483695"/>
          </pc:sldLayoutMkLst>
        </pc:sldLayoutChg>
        <pc:sldLayoutChg chg="del">
          <pc:chgData name="Hector Hidalgo Sepulveda" userId="4bb4ae73-6d5a-409f-a88a-0c329b530846" providerId="ADAL" clId="{D777326C-3F17-449D-84FF-6267478E1B61}" dt="2018-07-26T19:47:01.123" v="482" actId="2696"/>
          <pc:sldLayoutMkLst>
            <pc:docMk/>
            <pc:sldMasterMk cId="4164791097" sldId="2147483690"/>
            <pc:sldLayoutMk cId="2492302651" sldId="2147483696"/>
          </pc:sldLayoutMkLst>
        </pc:sldLayoutChg>
        <pc:sldLayoutChg chg="del">
          <pc:chgData name="Hector Hidalgo Sepulveda" userId="4bb4ae73-6d5a-409f-a88a-0c329b530846" providerId="ADAL" clId="{D777326C-3F17-449D-84FF-6267478E1B61}" dt="2018-07-26T19:47:01.124" v="483" actId="2696"/>
          <pc:sldLayoutMkLst>
            <pc:docMk/>
            <pc:sldMasterMk cId="4164791097" sldId="2147483690"/>
            <pc:sldLayoutMk cId="3202711823" sldId="2147483697"/>
          </pc:sldLayoutMkLst>
        </pc:sldLayoutChg>
      </pc:sldMasterChg>
      <pc:sldMasterChg chg="del delSldLayout">
        <pc:chgData name="Hector Hidalgo Sepulveda" userId="4bb4ae73-6d5a-409f-a88a-0c329b530846" providerId="ADAL" clId="{D777326C-3F17-449D-84FF-6267478E1B61}" dt="2018-07-26T19:12:24.951" v="11" actId="2696"/>
        <pc:sldMasterMkLst>
          <pc:docMk/>
          <pc:sldMasterMk cId="2871381943" sldId="2147483718"/>
        </pc:sldMasterMkLst>
        <pc:sldLayoutChg chg="del">
          <pc:chgData name="Hector Hidalgo Sepulveda" userId="4bb4ae73-6d5a-409f-a88a-0c329b530846" providerId="ADAL" clId="{D777326C-3F17-449D-84FF-6267478E1B61}" dt="2018-07-26T19:12:24.932" v="2" actId="2696"/>
          <pc:sldLayoutMkLst>
            <pc:docMk/>
            <pc:sldMasterMk cId="2871381943" sldId="2147483718"/>
            <pc:sldLayoutMk cId="3144257590" sldId="2147483719"/>
          </pc:sldLayoutMkLst>
        </pc:sldLayoutChg>
        <pc:sldLayoutChg chg="del">
          <pc:chgData name="Hector Hidalgo Sepulveda" userId="4bb4ae73-6d5a-409f-a88a-0c329b530846" providerId="ADAL" clId="{D777326C-3F17-449D-84FF-6267478E1B61}" dt="2018-07-26T19:12:24.934" v="3" actId="2696"/>
          <pc:sldLayoutMkLst>
            <pc:docMk/>
            <pc:sldMasterMk cId="2871381943" sldId="2147483718"/>
            <pc:sldLayoutMk cId="3699097373" sldId="2147483720"/>
          </pc:sldLayoutMkLst>
        </pc:sldLayoutChg>
        <pc:sldLayoutChg chg="del">
          <pc:chgData name="Hector Hidalgo Sepulveda" userId="4bb4ae73-6d5a-409f-a88a-0c329b530846" providerId="ADAL" clId="{D777326C-3F17-449D-84FF-6267478E1B61}" dt="2018-07-26T19:12:24.937" v="4" actId="2696"/>
          <pc:sldLayoutMkLst>
            <pc:docMk/>
            <pc:sldMasterMk cId="2871381943" sldId="2147483718"/>
            <pc:sldLayoutMk cId="1710938368" sldId="2147483721"/>
          </pc:sldLayoutMkLst>
        </pc:sldLayoutChg>
        <pc:sldLayoutChg chg="del">
          <pc:chgData name="Hector Hidalgo Sepulveda" userId="4bb4ae73-6d5a-409f-a88a-0c329b530846" providerId="ADAL" clId="{D777326C-3F17-449D-84FF-6267478E1B61}" dt="2018-07-26T19:12:24.938" v="5" actId="2696"/>
          <pc:sldLayoutMkLst>
            <pc:docMk/>
            <pc:sldMasterMk cId="2871381943" sldId="2147483718"/>
            <pc:sldLayoutMk cId="785907817" sldId="2147483722"/>
          </pc:sldLayoutMkLst>
        </pc:sldLayoutChg>
        <pc:sldLayoutChg chg="del">
          <pc:chgData name="Hector Hidalgo Sepulveda" userId="4bb4ae73-6d5a-409f-a88a-0c329b530846" providerId="ADAL" clId="{D777326C-3F17-449D-84FF-6267478E1B61}" dt="2018-07-26T19:12:24.940" v="6" actId="2696"/>
          <pc:sldLayoutMkLst>
            <pc:docMk/>
            <pc:sldMasterMk cId="2871381943" sldId="2147483718"/>
            <pc:sldLayoutMk cId="4099867429" sldId="2147483723"/>
          </pc:sldLayoutMkLst>
        </pc:sldLayoutChg>
        <pc:sldLayoutChg chg="del">
          <pc:chgData name="Hector Hidalgo Sepulveda" userId="4bb4ae73-6d5a-409f-a88a-0c329b530846" providerId="ADAL" clId="{D777326C-3F17-449D-84FF-6267478E1B61}" dt="2018-07-26T19:12:24.941" v="7" actId="2696"/>
          <pc:sldLayoutMkLst>
            <pc:docMk/>
            <pc:sldMasterMk cId="2871381943" sldId="2147483718"/>
            <pc:sldLayoutMk cId="1504936336" sldId="2147483725"/>
          </pc:sldLayoutMkLst>
        </pc:sldLayoutChg>
        <pc:sldLayoutChg chg="del">
          <pc:chgData name="Hector Hidalgo Sepulveda" userId="4bb4ae73-6d5a-409f-a88a-0c329b530846" providerId="ADAL" clId="{D777326C-3F17-449D-84FF-6267478E1B61}" dt="2018-07-26T19:12:24.943" v="8" actId="2696"/>
          <pc:sldLayoutMkLst>
            <pc:docMk/>
            <pc:sldMasterMk cId="2871381943" sldId="2147483718"/>
            <pc:sldLayoutMk cId="135908048" sldId="2147483726"/>
          </pc:sldLayoutMkLst>
        </pc:sldLayoutChg>
        <pc:sldLayoutChg chg="del">
          <pc:chgData name="Hector Hidalgo Sepulveda" userId="4bb4ae73-6d5a-409f-a88a-0c329b530846" providerId="ADAL" clId="{D777326C-3F17-449D-84FF-6267478E1B61}" dt="2018-07-26T19:12:24.945" v="9" actId="2696"/>
          <pc:sldLayoutMkLst>
            <pc:docMk/>
            <pc:sldMasterMk cId="2871381943" sldId="2147483718"/>
            <pc:sldLayoutMk cId="2714641007" sldId="2147483727"/>
          </pc:sldLayoutMkLst>
        </pc:sldLayoutChg>
        <pc:sldLayoutChg chg="del">
          <pc:chgData name="Hector Hidalgo Sepulveda" userId="4bb4ae73-6d5a-409f-a88a-0c329b530846" providerId="ADAL" clId="{D777326C-3F17-449D-84FF-6267478E1B61}" dt="2018-07-26T19:12:24.947" v="10" actId="2696"/>
          <pc:sldLayoutMkLst>
            <pc:docMk/>
            <pc:sldMasterMk cId="2871381943" sldId="2147483718"/>
            <pc:sldLayoutMk cId="675910365" sldId="2147483728"/>
          </pc:sldLayoutMkLst>
        </pc:sldLayoutChg>
      </pc:sldMasterChg>
    </pc:docChg>
  </pc:docChgLst>
  <pc:docChgLst>
    <pc:chgData name="Hector Hidalgo Sepulveda" userId="4bb4ae73-6d5a-409f-a88a-0c329b530846" providerId="ADAL" clId="{69159365-7787-4D71-93C5-8A53CE2F1350}"/>
    <pc:docChg chg="modSld">
      <pc:chgData name="Hector Hidalgo Sepulveda" userId="4bb4ae73-6d5a-409f-a88a-0c329b530846" providerId="ADAL" clId="{69159365-7787-4D71-93C5-8A53CE2F1350}" dt="2018-07-25T23:15:23.908" v="1"/>
      <pc:docMkLst>
        <pc:docMk/>
      </pc:docMkLst>
      <pc:sldChg chg="modTransition">
        <pc:chgData name="Hector Hidalgo Sepulveda" userId="4bb4ae73-6d5a-409f-a88a-0c329b530846" providerId="ADAL" clId="{69159365-7787-4D71-93C5-8A53CE2F1350}" dt="2018-07-25T23:15:23.908" v="1"/>
        <pc:sldMkLst>
          <pc:docMk/>
          <pc:sldMk cId="1602703445" sldId="432"/>
        </pc:sldMkLst>
      </pc:sldChg>
      <pc:sldChg chg="modTransition">
        <pc:chgData name="Hector Hidalgo Sepulveda" userId="4bb4ae73-6d5a-409f-a88a-0c329b530846" providerId="ADAL" clId="{69159365-7787-4D71-93C5-8A53CE2F1350}" dt="2018-07-25T23:15:23.908" v="1"/>
        <pc:sldMkLst>
          <pc:docMk/>
          <pc:sldMk cId="3740391492" sldId="4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7EE1F9-F452-4FD0-BF2B-06FEE0860DAA}" type="datetimeFigureOut">
              <a:rPr lang="es-CL" smtClean="0"/>
              <a:t>26-07-2018</a:t>
            </a:fld>
            <a:endParaRPr lang="es-C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FA4AF-5B52-41BD-B848-D9564C5BE5D7}" type="slidenum">
              <a:rPr lang="es-CL" smtClean="0"/>
              <a:t>‹Nº›</a:t>
            </a:fld>
            <a:endParaRPr lang="es-CL"/>
          </a:p>
        </p:txBody>
      </p:sp>
    </p:spTree>
    <p:extLst>
      <p:ext uri="{BB962C8B-B14F-4D97-AF65-F5344CB8AC3E}">
        <p14:creationId xmlns:p14="http://schemas.microsoft.com/office/powerpoint/2010/main" val="4017120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7/26/2018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‹Nº›</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You can safely remove this slide. This slide</a:t>
            </a:r>
            <a:r>
              <a:rPr lang="en-US" baseline="0"/>
              <a:t> design was provided by SlideModel.com – You can download more templates, shapes and elements for PowerPoint from http://slidemodel.com</a:t>
            </a:r>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6540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You can safely remove this slide. This slide</a:t>
            </a:r>
            <a:r>
              <a:rPr lang="en-US" baseline="0"/>
              <a:t> design was provided by SlideModel.com – You can download more templates, shapes and elements for PowerPoint from http://slidemodel.com</a:t>
            </a:r>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0946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4E223AF-4B12-4192-92B6-7C003D404B58}"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048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You can safely remove this slide. This slide</a:t>
            </a:r>
            <a:r>
              <a:rPr lang="en-US" baseline="0"/>
              <a:t> design was provided by SlideModel.com – You can download more templates, shapes and elements for PowerPoint from http://slidemodel.com</a:t>
            </a:r>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9483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8" y="3043730"/>
            <a:ext cx="5471438"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9578D6DB-6798-42D2-B9AD-FC6F1C72FC30}"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‹Nº›</a:t>
            </a:fld>
            <a:endParaRPr lang="en-US"/>
          </a:p>
        </p:txBody>
      </p:sp>
      <p:sp>
        <p:nvSpPr>
          <p:cNvPr id="7" name="Content Placeholder 6"/>
          <p:cNvSpPr>
            <a:spLocks noGrp="1"/>
          </p:cNvSpPr>
          <p:nvPr>
            <p:ph sz="quarter" idx="13"/>
          </p:nvPr>
        </p:nvSpPr>
        <p:spPr>
          <a:xfrm>
            <a:off x="614137" y="5357596"/>
            <a:ext cx="5480275"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6394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1800">
                <a:solidFill>
                  <a:schemeClr val="tx1"/>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5986" y="1600201"/>
            <a:ext cx="5383398" cy="4525963"/>
          </a:xfrm>
        </p:spPr>
        <p:txBody>
          <a:bodyPr>
            <a:normAutofit/>
          </a:bodyPr>
          <a:lstStyle>
            <a:lvl1pPr>
              <a:defRPr sz="1800">
                <a:solidFill>
                  <a:schemeClr val="tx1"/>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9" name="Slide Number Placeholder 5"/>
          <p:cNvSpPr>
            <a:spLocks noGrp="1"/>
          </p:cNvSpPr>
          <p:nvPr>
            <p:ph type="sldNum" sz="quarter" idx="4"/>
          </p:nvPr>
        </p:nvSpPr>
        <p:spPr>
          <a:xfrm>
            <a:off x="9782278" y="6356349"/>
            <a:ext cx="1800000" cy="337733"/>
          </a:xfrm>
          <a:prstGeom prst="rect">
            <a:avLst/>
          </a:prstGeom>
        </p:spPr>
        <p:txBody>
          <a:bodyPr vert="horz" lIns="121899" tIns="60949" rIns="121899" bIns="6094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6E69268-9C8B-4EBF-A9EE-DC5DC2D48DC3}" type="slidenum">
              <a:rPr lang="en-US" smtClean="0"/>
              <a:pPr/>
              <a:t>‹Nº›</a:t>
            </a:fld>
            <a:endParaRPr lang="en-US"/>
          </a:p>
        </p:txBody>
      </p:sp>
      <p:sp>
        <p:nvSpPr>
          <p:cNvPr id="11" name="Footer Placeholder 4"/>
          <p:cNvSpPr>
            <a:spLocks noGrp="1"/>
          </p:cNvSpPr>
          <p:nvPr>
            <p:ph type="ftr" sz="quarter" idx="3"/>
          </p:nvPr>
        </p:nvSpPr>
        <p:spPr>
          <a:xfrm>
            <a:off x="609441" y="6356350"/>
            <a:ext cx="9066371" cy="337733"/>
          </a:xfrm>
          <a:prstGeom prst="rect">
            <a:avLst/>
          </a:prstGeom>
        </p:spPr>
        <p:txBody>
          <a:bodyPr vert="horz" lIns="91416" tIns="45708" rIns="91416" bIns="45708"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s-CL" sz="1400" b="1" dirty="0"/>
              <a:t>Realizado por el Centro de Desarrollo Profesional de la Red de Ex Alumnos USM</a:t>
            </a:r>
          </a:p>
          <a:p>
            <a:r>
              <a:rPr lang="es-CL" sz="1200" dirty="0"/>
              <a:t>Publicado el 14 de enero de 2016 – www.cdp.usm.cl - empleos@usm.cl – Fono: (32) 265 4983</a:t>
            </a:r>
          </a:p>
        </p:txBody>
      </p:sp>
    </p:spTree>
    <p:extLst>
      <p:ext uri="{BB962C8B-B14F-4D97-AF65-F5344CB8AC3E}">
        <p14:creationId xmlns:p14="http://schemas.microsoft.com/office/powerpoint/2010/main" val="133688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7" name="Slide Number Placeholder 5"/>
          <p:cNvSpPr>
            <a:spLocks noGrp="1"/>
          </p:cNvSpPr>
          <p:nvPr>
            <p:ph type="sldNum" sz="quarter" idx="4"/>
          </p:nvPr>
        </p:nvSpPr>
        <p:spPr>
          <a:xfrm>
            <a:off x="9782278" y="6356349"/>
            <a:ext cx="1800000" cy="337733"/>
          </a:xfrm>
          <a:prstGeom prst="rect">
            <a:avLst/>
          </a:prstGeom>
        </p:spPr>
        <p:txBody>
          <a:bodyPr vert="horz" lIns="121899" tIns="60949" rIns="121899" bIns="6094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6E69268-9C8B-4EBF-A9EE-DC5DC2D48DC3}" type="slidenum">
              <a:rPr lang="en-US" smtClean="0"/>
              <a:pPr/>
              <a:t>‹Nº›</a:t>
            </a:fld>
            <a:endParaRPr lang="en-US"/>
          </a:p>
        </p:txBody>
      </p:sp>
      <p:sp>
        <p:nvSpPr>
          <p:cNvPr id="9" name="Footer Placeholder 4"/>
          <p:cNvSpPr>
            <a:spLocks noGrp="1"/>
          </p:cNvSpPr>
          <p:nvPr>
            <p:ph type="ftr" sz="quarter" idx="3"/>
          </p:nvPr>
        </p:nvSpPr>
        <p:spPr>
          <a:xfrm>
            <a:off x="609441" y="6356350"/>
            <a:ext cx="9066371" cy="337733"/>
          </a:xfrm>
          <a:prstGeom prst="rect">
            <a:avLst/>
          </a:prstGeom>
        </p:spPr>
        <p:txBody>
          <a:bodyPr vert="horz" lIns="91416" tIns="45708" rIns="91416" bIns="45708"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s-CL" sz="1400" b="1" dirty="0"/>
              <a:t>Realizado por el Centro de Desarrollo Profesional de la Red de Ex Alumnos USM</a:t>
            </a:r>
          </a:p>
          <a:p>
            <a:r>
              <a:rPr lang="es-CL" sz="1200" dirty="0"/>
              <a:t>Publicado el 14 de enero de 2016 – www.cdp.usm.cl - empleos@usm.cl – Fono: (32) 265 4983</a:t>
            </a:r>
          </a:p>
        </p:txBody>
      </p:sp>
    </p:spTree>
    <p:extLst>
      <p:ext uri="{BB962C8B-B14F-4D97-AF65-F5344CB8AC3E}">
        <p14:creationId xmlns:p14="http://schemas.microsoft.com/office/powerpoint/2010/main" val="2335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782278" y="6356349"/>
            <a:ext cx="1800000" cy="337733"/>
          </a:xfrm>
          <a:prstGeom prst="rect">
            <a:avLst/>
          </a:prstGeom>
        </p:spPr>
        <p:txBody>
          <a:bodyPr vert="horz" lIns="121899" tIns="60949" rIns="121899" bIns="6094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6E69268-9C8B-4EBF-A9EE-DC5DC2D48DC3}" type="slidenum">
              <a:rPr lang="en-US" smtClean="0"/>
              <a:pPr/>
              <a:t>‹Nº›</a:t>
            </a:fld>
            <a:endParaRPr lang="en-US"/>
          </a:p>
        </p:txBody>
      </p:sp>
      <p:sp>
        <p:nvSpPr>
          <p:cNvPr id="4" name="Footer Placeholder 4"/>
          <p:cNvSpPr>
            <a:spLocks noGrp="1"/>
          </p:cNvSpPr>
          <p:nvPr>
            <p:ph type="ftr" sz="quarter" idx="3"/>
          </p:nvPr>
        </p:nvSpPr>
        <p:spPr>
          <a:xfrm>
            <a:off x="609441" y="6356350"/>
            <a:ext cx="9066371" cy="337733"/>
          </a:xfrm>
          <a:prstGeom prst="rect">
            <a:avLst/>
          </a:prstGeom>
        </p:spPr>
        <p:txBody>
          <a:bodyPr vert="horz" lIns="91416" tIns="45708" rIns="91416" bIns="45708"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s-CL" sz="1400" b="1" dirty="0"/>
              <a:t>Realizado por el Centro de Desarrollo Profesional de la Red de Ex Alumnos USM</a:t>
            </a:r>
          </a:p>
          <a:p>
            <a:r>
              <a:rPr lang="es-CL" sz="1200" dirty="0"/>
              <a:t>Publicado el 14 de enero de 2016 – www.cdp.usm.cl - empleos@usm.cl – Fono: (32) 265 4983</a:t>
            </a:r>
          </a:p>
        </p:txBody>
      </p:sp>
    </p:spTree>
    <p:extLst>
      <p:ext uri="{BB962C8B-B14F-4D97-AF65-F5344CB8AC3E}">
        <p14:creationId xmlns:p14="http://schemas.microsoft.com/office/powerpoint/2010/main" val="2665099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7" name="Slide Number Placeholder 5"/>
          <p:cNvSpPr>
            <a:spLocks noGrp="1"/>
          </p:cNvSpPr>
          <p:nvPr>
            <p:ph type="sldNum" sz="quarter" idx="4"/>
          </p:nvPr>
        </p:nvSpPr>
        <p:spPr>
          <a:xfrm>
            <a:off x="9782278" y="6356349"/>
            <a:ext cx="1800000" cy="337733"/>
          </a:xfrm>
          <a:prstGeom prst="rect">
            <a:avLst/>
          </a:prstGeom>
        </p:spPr>
        <p:txBody>
          <a:bodyPr vert="horz" lIns="121899" tIns="60949" rIns="121899" bIns="6094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6E69268-9C8B-4EBF-A9EE-DC5DC2D48DC3}" type="slidenum">
              <a:rPr lang="en-US" smtClean="0"/>
              <a:pPr/>
              <a:t>‹Nº›</a:t>
            </a:fld>
            <a:endParaRPr lang="en-US"/>
          </a:p>
        </p:txBody>
      </p:sp>
      <p:sp>
        <p:nvSpPr>
          <p:cNvPr id="9" name="Footer Placeholder 4"/>
          <p:cNvSpPr>
            <a:spLocks noGrp="1"/>
          </p:cNvSpPr>
          <p:nvPr>
            <p:ph type="ftr" sz="quarter" idx="3"/>
          </p:nvPr>
        </p:nvSpPr>
        <p:spPr>
          <a:xfrm>
            <a:off x="609441" y="6356350"/>
            <a:ext cx="9066371" cy="337733"/>
          </a:xfrm>
          <a:prstGeom prst="rect">
            <a:avLst/>
          </a:prstGeom>
        </p:spPr>
        <p:txBody>
          <a:bodyPr vert="horz" lIns="91416" tIns="45708" rIns="91416" bIns="45708"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s-CL" sz="1400" b="1" dirty="0"/>
              <a:t>Realizado por el Centro de Desarrollo Profesional de la Red de Ex Alumnos USM</a:t>
            </a:r>
          </a:p>
          <a:p>
            <a:r>
              <a:rPr lang="es-CL" sz="1200" dirty="0"/>
              <a:t>Publicado el 14 de enero de 2016 – www.cdp.usm.cl - empleos@usm.cl – Fono: (32) 265 4983</a:t>
            </a:r>
          </a:p>
        </p:txBody>
      </p:sp>
    </p:spTree>
    <p:extLst>
      <p:ext uri="{BB962C8B-B14F-4D97-AF65-F5344CB8AC3E}">
        <p14:creationId xmlns:p14="http://schemas.microsoft.com/office/powerpoint/2010/main" val="184617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38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2702" y="1097280"/>
            <a:ext cx="3930896" cy="1737360"/>
          </a:xfrm>
        </p:spPr>
        <p:txBody>
          <a:bodyPr anchor="b">
            <a:noAutofit/>
          </a:bodyPr>
          <a:lstStyle>
            <a:lvl1pPr>
              <a:lnSpc>
                <a:spcPct val="90000"/>
              </a:lnSpc>
              <a:defRPr sz="3999"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0635" y="1097280"/>
            <a:ext cx="5210723" cy="466344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2702" y="2834640"/>
            <a:ext cx="3930896" cy="3017520"/>
          </a:xfrm>
        </p:spPr>
        <p:txBody>
          <a:bodyPr>
            <a:normAutofit/>
          </a:bodyPr>
          <a:lstStyle>
            <a:lvl1pPr marL="0" indent="0">
              <a:lnSpc>
                <a:spcPct val="100000"/>
              </a:lnSpc>
              <a:spcBef>
                <a:spcPts val="1000"/>
              </a:spcBef>
              <a:buNone/>
              <a:defRPr sz="16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CF1B60BF-BE67-441C-85BB-7311DC806993}" type="datetimeFigureOut">
              <a:rPr lang="es-ES_tradnl"/>
              <a:pPr>
                <a:defRPr/>
              </a:pPr>
              <a:t>26/07/2018</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E559A874-11ED-495D-ABAB-AA71516CAC62}" type="slidenum">
              <a:rPr lang="es-ES_tradnl" altLang="es-CL"/>
              <a:pPr>
                <a:defRPr/>
              </a:pPr>
              <a:t>‹Nº›</a:t>
            </a:fld>
            <a:endParaRPr lang="es-ES_tradnl" altLang="es-CL"/>
          </a:p>
        </p:txBody>
      </p:sp>
    </p:spTree>
    <p:extLst>
      <p:ext uri="{BB962C8B-B14F-4D97-AF65-F5344CB8AC3E}">
        <p14:creationId xmlns:p14="http://schemas.microsoft.com/office/powerpoint/2010/main" val="19554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cxnSp>
        <p:nvCxnSpPr>
          <p:cNvPr id="4" name="Straight Connector 6"/>
          <p:cNvCxnSpPr/>
          <p:nvPr/>
        </p:nvCxnSpPr>
        <p:spPr>
          <a:xfrm>
            <a:off x="1980684" y="4648200"/>
            <a:ext cx="8227457"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136" y="1173575"/>
            <a:ext cx="9964364" cy="2926080"/>
          </a:xfrm>
        </p:spPr>
        <p:txBody>
          <a:bodyPr anchor="b">
            <a:noAutofit/>
          </a:bodyPr>
          <a:lstStyle>
            <a:lvl1pPr algn="ctr">
              <a:lnSpc>
                <a:spcPct val="85000"/>
              </a:lnSpc>
              <a:defRPr sz="7198" b="0" cap="all" baseline="0">
                <a:solidFill>
                  <a:schemeClr val="tx1">
                    <a:lumMod val="50000"/>
                    <a:lumOff val="50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483" y="4154520"/>
            <a:ext cx="8766812" cy="1363806"/>
          </a:xfrm>
        </p:spPr>
        <p:txBody>
          <a:bodyPr>
            <a:normAutofit/>
          </a:bodyPr>
          <a:lstStyle>
            <a:lvl1pPr marL="0" indent="0" algn="ctr">
              <a:buNone/>
              <a:defRPr sz="2199">
                <a:solidFill>
                  <a:srgbClr val="0063AF"/>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9064CC4D-1C0B-42B4-B34F-210AD568EDA7}" type="datetimeFigureOut">
              <a:rPr lang="es-ES_tradnl"/>
              <a:pPr>
                <a:defRPr/>
              </a:pPr>
              <a:t>26/07/2018</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79F12B8D-DE0F-474E-B0F9-6E0913CF7886}" type="slidenum">
              <a:rPr lang="es-ES_tradnl" altLang="es-CL"/>
              <a:pPr>
                <a:defRPr/>
              </a:pPr>
              <a:t>‹Nº›</a:t>
            </a:fld>
            <a:endParaRPr lang="es-ES_tradnl" altLang="es-CL"/>
          </a:p>
        </p:txBody>
      </p:sp>
    </p:spTree>
    <p:extLst>
      <p:ext uri="{BB962C8B-B14F-4D97-AF65-F5344CB8AC3E}">
        <p14:creationId xmlns:p14="http://schemas.microsoft.com/office/powerpoint/2010/main" val="3569200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solidFill>
                  <a:srgbClr val="000000">
                    <a:tint val="75000"/>
                  </a:srgbClr>
                </a:solidFill>
              </a:rPr>
              <a:pPr/>
              <a:t>7/26/2018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00000">
                    <a:tint val="75000"/>
                  </a:srgbClr>
                </a:solidFill>
              </a:rPr>
              <a:pPr/>
              <a:t>‹Nº›</a:t>
            </a:fld>
            <a:endParaRPr lang="en-US">
              <a:solidFill>
                <a:srgbClr val="000000">
                  <a:tint val="75000"/>
                </a:srgbClr>
              </a:solidFill>
            </a:endParaRPr>
          </a:p>
        </p:txBody>
      </p:sp>
    </p:spTree>
    <p:extLst>
      <p:ext uri="{BB962C8B-B14F-4D97-AF65-F5344CB8AC3E}">
        <p14:creationId xmlns:p14="http://schemas.microsoft.com/office/powerpoint/2010/main" val="1305983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78D6DB-6798-42D2-B9AD-FC6F1C72FC30}"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‹Nº›</a:t>
            </a:fld>
            <a:endParaRPr lang="en-US" dirty="0"/>
          </a:p>
        </p:txBody>
      </p:sp>
      <p:sp>
        <p:nvSpPr>
          <p:cNvPr id="7" name="Title 1"/>
          <p:cNvSpPr>
            <a:spLocks noGrp="1"/>
          </p:cNvSpPr>
          <p:nvPr>
            <p:ph type="ctrTitle" hasCustomPrompt="1"/>
          </p:nvPr>
        </p:nvSpPr>
        <p:spPr>
          <a:xfrm>
            <a:off x="627448" y="3043730"/>
            <a:ext cx="5471438"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8" name="Content Placeholder 6"/>
          <p:cNvSpPr>
            <a:spLocks noGrp="1"/>
          </p:cNvSpPr>
          <p:nvPr>
            <p:ph sz="quarter" idx="13"/>
          </p:nvPr>
        </p:nvSpPr>
        <p:spPr>
          <a:xfrm>
            <a:off x="614137" y="5357596"/>
            <a:ext cx="5480275"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45044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422808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5986"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885649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7/26/2018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30651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707448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solidFill>
                  <a:srgbClr val="000000">
                    <a:tint val="75000"/>
                  </a:srgbClr>
                </a:solidFill>
              </a:rPr>
              <a:pPr/>
              <a:t>7/26/2018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00000">
                    <a:tint val="75000"/>
                  </a:srgbClr>
                </a:solidFill>
              </a:rPr>
              <a:pPr/>
              <a:t>‹Nº›</a:t>
            </a:fld>
            <a:endParaRPr lang="en-US">
              <a:solidFill>
                <a:srgbClr val="000000">
                  <a:tint val="75000"/>
                </a:srgbClr>
              </a:solidFill>
            </a:endParaRPr>
          </a:p>
        </p:txBody>
      </p:sp>
    </p:spTree>
    <p:extLst>
      <p:ext uri="{BB962C8B-B14F-4D97-AF65-F5344CB8AC3E}">
        <p14:creationId xmlns:p14="http://schemas.microsoft.com/office/powerpoint/2010/main" val="12626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5986"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8" y="3043730"/>
            <a:ext cx="5471438"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9578D6DB-6798-42D2-B9AD-FC6F1C72FC30}" type="datetimeFigureOut">
              <a:rPr lang="en-US" smtClean="0">
                <a:solidFill>
                  <a:srgbClr val="000000">
                    <a:tint val="75000"/>
                  </a:srgbClr>
                </a:solidFill>
              </a:rPr>
              <a:pPr/>
              <a:t>7/26/2018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srgbClr val="000000">
                    <a:tint val="75000"/>
                  </a:srgbClr>
                </a:solidFill>
              </a:rPr>
              <a:pPr/>
              <a:t>‹Nº›</a:t>
            </a:fld>
            <a:endParaRPr lang="en-US">
              <a:solidFill>
                <a:srgbClr val="000000">
                  <a:tint val="75000"/>
                </a:srgbClr>
              </a:solidFill>
            </a:endParaRPr>
          </a:p>
        </p:txBody>
      </p:sp>
      <p:sp>
        <p:nvSpPr>
          <p:cNvPr id="7" name="Content Placeholder 6"/>
          <p:cNvSpPr>
            <a:spLocks noGrp="1"/>
          </p:cNvSpPr>
          <p:nvPr>
            <p:ph sz="quarter" idx="13"/>
          </p:nvPr>
        </p:nvSpPr>
        <p:spPr>
          <a:xfrm>
            <a:off x="614137" y="5357596"/>
            <a:ext cx="5480275"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17730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404F2-BE9A-4460-8815-8F645183555F}" type="datetimeFigureOut">
              <a:rPr lang="en-US" smtClean="0">
                <a:solidFill>
                  <a:srgbClr val="000000">
                    <a:tint val="75000"/>
                  </a:srgbClr>
                </a:solidFill>
              </a:rPr>
              <a:pPr/>
              <a:t>7/26/2018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00000">
                    <a:tint val="75000"/>
                  </a:srgbClr>
                </a:solidFill>
              </a:rPr>
              <a:pPr/>
              <a:t>‹Nº›</a:t>
            </a:fld>
            <a:endParaRPr lang="en-US">
              <a:solidFill>
                <a:srgbClr val="000000">
                  <a:tint val="75000"/>
                </a:srgbClr>
              </a:solidFill>
            </a:endParaRPr>
          </a:p>
        </p:txBody>
      </p:sp>
    </p:spTree>
    <p:extLst>
      <p:ext uri="{BB962C8B-B14F-4D97-AF65-F5344CB8AC3E}">
        <p14:creationId xmlns:p14="http://schemas.microsoft.com/office/powerpoint/2010/main" val="165036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7383453-2F6E-4C1B-BD62-42B4C6A046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4874"/>
          <a:stretch/>
        </p:blipFill>
        <p:spPr>
          <a:xfrm>
            <a:off x="0" y="0"/>
            <a:ext cx="12191999" cy="6858000"/>
          </a:xfrm>
          <a:prstGeom prst="rect">
            <a:avLst/>
          </a:prstGeom>
        </p:spPr>
      </p:pic>
    </p:spTree>
    <p:extLst>
      <p:ext uri="{BB962C8B-B14F-4D97-AF65-F5344CB8AC3E}">
        <p14:creationId xmlns:p14="http://schemas.microsoft.com/office/powerpoint/2010/main" val="175137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9"/>
            <a:ext cx="9599772" cy="711081"/>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a:t>Click to edit Master text styles</a:t>
            </a:r>
          </a:p>
        </p:txBody>
      </p:sp>
      <p:sp>
        <p:nvSpPr>
          <p:cNvPr id="8" name="Slide Number Placeholder 5"/>
          <p:cNvSpPr>
            <a:spLocks noGrp="1"/>
          </p:cNvSpPr>
          <p:nvPr>
            <p:ph type="sldNum" sz="quarter" idx="4"/>
          </p:nvPr>
        </p:nvSpPr>
        <p:spPr>
          <a:xfrm>
            <a:off x="9782278" y="6356349"/>
            <a:ext cx="1800000" cy="337733"/>
          </a:xfrm>
          <a:prstGeom prst="rect">
            <a:avLst/>
          </a:prstGeom>
        </p:spPr>
        <p:txBody>
          <a:bodyPr vert="horz" lIns="121899" tIns="60949" rIns="121899" bIns="6094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6E69268-9C8B-4EBF-A9EE-DC5DC2D48DC3}" type="slidenum">
              <a:rPr lang="en-US" smtClean="0"/>
              <a:pPr/>
              <a:t>‹Nº›</a:t>
            </a:fld>
            <a:endParaRPr lang="en-US"/>
          </a:p>
        </p:txBody>
      </p:sp>
      <p:sp>
        <p:nvSpPr>
          <p:cNvPr id="9" name="Footer Placeholder 4"/>
          <p:cNvSpPr>
            <a:spLocks noGrp="1"/>
          </p:cNvSpPr>
          <p:nvPr>
            <p:ph type="ftr" sz="quarter" idx="3"/>
          </p:nvPr>
        </p:nvSpPr>
        <p:spPr>
          <a:xfrm>
            <a:off x="609441" y="6356350"/>
            <a:ext cx="9066371" cy="337733"/>
          </a:xfrm>
          <a:prstGeom prst="rect">
            <a:avLst/>
          </a:prstGeom>
        </p:spPr>
        <p:txBody>
          <a:bodyPr vert="horz" lIns="91416" tIns="45708" rIns="91416" bIns="45708"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s-CL" sz="1400" b="1" dirty="0"/>
              <a:t>Realizado por el Centro de Desarrollo Profesional de la Red de Ex Alumnos USM</a:t>
            </a:r>
          </a:p>
          <a:p>
            <a:r>
              <a:rPr lang="es-CL" sz="1200" dirty="0"/>
              <a:t>Publicado el 14 de enero de 2016 – www.cdp.usm.cl - empleos@usm.cl – Fono: (32) 265 4983</a:t>
            </a:r>
          </a:p>
        </p:txBody>
      </p:sp>
    </p:spTree>
    <p:extLst>
      <p:ext uri="{BB962C8B-B14F-4D97-AF65-F5344CB8AC3E}">
        <p14:creationId xmlns:p14="http://schemas.microsoft.com/office/powerpoint/2010/main" val="374670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7/26/2018</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‹Nº›</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54" r:id="rId4"/>
    <p:sldLayoutId id="2147483655" r:id="rId5"/>
    <p:sldLayoutId id="2147483664" r:id="rId6"/>
    <p:sldLayoutId id="2147483673" r:id="rId7"/>
    <p:sldLayoutId id="2147483689" r:id="rId8"/>
  </p:sldLayoutIdLst>
  <p:txStyles>
    <p:titleStyle>
      <a:lvl1pPr algn="l" defTabSz="1218987" rtl="0" eaLnBrk="1" latinLnBrk="0" hangingPunct="1">
        <a:spcBef>
          <a:spcPct val="0"/>
        </a:spcBef>
        <a:buNone/>
        <a:defRPr sz="3600" b="1" kern="1200">
          <a:solidFill>
            <a:schemeClr val="accent5"/>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2" y="274639"/>
            <a:ext cx="9371172"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9782278" y="6356349"/>
            <a:ext cx="1800000" cy="337733"/>
          </a:xfrm>
          <a:prstGeom prst="rect">
            <a:avLst/>
          </a:prstGeom>
        </p:spPr>
        <p:txBody>
          <a:bodyPr vert="horz" lIns="121899" tIns="60949" rIns="121899" bIns="6094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6E69268-9C8B-4EBF-A9EE-DC5DC2D48DC3}" type="slidenum">
              <a:rPr lang="en-US" smtClean="0"/>
              <a:pPr/>
              <a:t>‹Nº›</a:t>
            </a:fld>
            <a:endParaRPr lang="en-US"/>
          </a:p>
        </p:txBody>
      </p:sp>
      <p:sp>
        <p:nvSpPr>
          <p:cNvPr id="8" name="Footer Placeholder 4"/>
          <p:cNvSpPr>
            <a:spLocks noGrp="1"/>
          </p:cNvSpPr>
          <p:nvPr>
            <p:ph type="ftr" sz="quarter" idx="3"/>
          </p:nvPr>
        </p:nvSpPr>
        <p:spPr>
          <a:xfrm>
            <a:off x="609441" y="6356350"/>
            <a:ext cx="9066371" cy="337733"/>
          </a:xfrm>
          <a:prstGeom prst="rect">
            <a:avLst/>
          </a:prstGeom>
        </p:spPr>
        <p:txBody>
          <a:bodyPr vert="horz" lIns="91416" tIns="45708" rIns="91416" bIns="45708"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s-CL" sz="1400" b="1" dirty="0"/>
              <a:t>Realizado por el Centro de Desarrollo Profesional de la Red de Ex Alumnos USM</a:t>
            </a:r>
          </a:p>
          <a:p>
            <a:r>
              <a:rPr lang="es-CL" sz="1200" dirty="0"/>
              <a:t>Publicado el 14 de enero de 2016 – www.cdp.usm.cl - empleos@usm.cl – Fono: (32) 265 4983</a:t>
            </a:r>
          </a:p>
        </p:txBody>
      </p:sp>
    </p:spTree>
    <p:extLst>
      <p:ext uri="{BB962C8B-B14F-4D97-AF65-F5344CB8AC3E}">
        <p14:creationId xmlns:p14="http://schemas.microsoft.com/office/powerpoint/2010/main" val="18622353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8" r:id="rId7"/>
    <p:sldLayoutId id="2147483715" r:id="rId8"/>
    <p:sldLayoutId id="2147483717" r:id="rId9"/>
  </p:sldLayoutIdLst>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7/26/2018</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35233095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18" r:id="rId6"/>
  </p:sldLayoutIdLst>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0" y="4572000"/>
            <a:ext cx="12188825" cy="1600200"/>
          </a:xfrm>
          <a:prstGeom prst="rect">
            <a:avLst/>
          </a:prstGeom>
          <a:solidFill>
            <a:schemeClr val="tx1">
              <a:alpha val="43000"/>
            </a:schemeClr>
          </a:solidFill>
        </p:spPr>
        <p:txBody>
          <a:bodyPr anchor="ctr"/>
          <a:lstStyle>
            <a:lvl1pPr algn="l" rtl="0" eaLnBrk="0" fontAlgn="base" hangingPunct="0">
              <a:lnSpc>
                <a:spcPct val="90000"/>
              </a:lnSpc>
              <a:spcBef>
                <a:spcPct val="0"/>
              </a:spcBef>
              <a:spcAft>
                <a:spcPct val="0"/>
              </a:spcAft>
              <a:defRPr sz="44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2pPr>
            <a:lvl3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3pPr>
            <a:lvl4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4pPr>
            <a:lvl5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5pPr>
            <a:lvl6pPr marL="457200" algn="l" rtl="0" fontAlgn="base">
              <a:lnSpc>
                <a:spcPct val="90000"/>
              </a:lnSpc>
              <a:spcBef>
                <a:spcPct val="0"/>
              </a:spcBef>
              <a:spcAft>
                <a:spcPct val="0"/>
              </a:spcAft>
              <a:defRPr sz="4400">
                <a:solidFill>
                  <a:schemeClr val="accent1"/>
                </a:solidFill>
                <a:latin typeface="Corbel" panose="020B0503020204020204" pitchFamily="34" charset="0"/>
              </a:defRPr>
            </a:lvl6pPr>
            <a:lvl7pPr marL="914400" algn="l" rtl="0" fontAlgn="base">
              <a:lnSpc>
                <a:spcPct val="90000"/>
              </a:lnSpc>
              <a:spcBef>
                <a:spcPct val="0"/>
              </a:spcBef>
              <a:spcAft>
                <a:spcPct val="0"/>
              </a:spcAft>
              <a:defRPr sz="4400">
                <a:solidFill>
                  <a:schemeClr val="accent1"/>
                </a:solidFill>
                <a:latin typeface="Corbel" panose="020B0503020204020204" pitchFamily="34" charset="0"/>
              </a:defRPr>
            </a:lvl7pPr>
            <a:lvl8pPr marL="1371600" algn="l" rtl="0" fontAlgn="base">
              <a:lnSpc>
                <a:spcPct val="90000"/>
              </a:lnSpc>
              <a:spcBef>
                <a:spcPct val="0"/>
              </a:spcBef>
              <a:spcAft>
                <a:spcPct val="0"/>
              </a:spcAft>
              <a:defRPr sz="4400">
                <a:solidFill>
                  <a:schemeClr val="accent1"/>
                </a:solidFill>
                <a:latin typeface="Corbel" panose="020B0503020204020204" pitchFamily="34" charset="0"/>
              </a:defRPr>
            </a:lvl8pPr>
            <a:lvl9pPr marL="1828800" algn="l" rtl="0" fontAlgn="base">
              <a:lnSpc>
                <a:spcPct val="90000"/>
              </a:lnSpc>
              <a:spcBef>
                <a:spcPct val="0"/>
              </a:spcBef>
              <a:spcAft>
                <a:spcPct val="0"/>
              </a:spcAft>
              <a:defRPr sz="4400">
                <a:solidFill>
                  <a:schemeClr val="accent1"/>
                </a:solidFill>
                <a:latin typeface="Corbel" panose="020B0503020204020204" pitchFamily="34" charset="0"/>
              </a:defRPr>
            </a:lvl9pPr>
          </a:lstStyle>
          <a:p>
            <a:pPr algn="ctr" defTabSz="914126"/>
            <a:r>
              <a:rPr lang="es-CL" sz="3600" dirty="0">
                <a:solidFill>
                  <a:schemeClr val="bg1"/>
                </a:solidFill>
                <a:effectLst>
                  <a:outerShdw blurRad="38100" dist="38100" dir="2700000" algn="tl">
                    <a:srgbClr val="000000">
                      <a:alpha val="43137"/>
                    </a:srgbClr>
                  </a:outerShdw>
                </a:effectLst>
              </a:rPr>
              <a:t>Creando el Plan de Vinculación con el Medio</a:t>
            </a:r>
          </a:p>
          <a:p>
            <a:pPr algn="ctr" defTabSz="914126"/>
            <a:r>
              <a:rPr lang="es-CL" sz="2800" dirty="0">
                <a:solidFill>
                  <a:schemeClr val="bg1"/>
                </a:solidFill>
                <a:effectLst>
                  <a:outerShdw blurRad="38100" dist="38100" dir="2700000" algn="tl">
                    <a:srgbClr val="000000">
                      <a:alpha val="43137"/>
                    </a:srgbClr>
                  </a:outerShdw>
                </a:effectLst>
              </a:rPr>
              <a:t>A nivel de Facultades, Carreras y Programas</a:t>
            </a:r>
          </a:p>
          <a:p>
            <a:pPr algn="ctr" defTabSz="914126"/>
            <a:r>
              <a:rPr lang="es-CL" sz="2000" dirty="0">
                <a:solidFill>
                  <a:schemeClr val="bg1"/>
                </a:solidFill>
                <a:effectLst>
                  <a:outerShdw blurRad="38100" dist="38100" dir="2700000" algn="tl">
                    <a:srgbClr val="000000">
                      <a:alpha val="43137"/>
                    </a:srgbClr>
                  </a:outerShdw>
                </a:effectLst>
              </a:rPr>
              <a:t>www.vinculacion.unab.cl</a:t>
            </a:r>
          </a:p>
        </p:txBody>
      </p:sp>
      <p:pic>
        <p:nvPicPr>
          <p:cNvPr id="3074" name="Picture 2" descr="http://vinculacion.unab.cl/wp-content/uploads/2018/06/fondo-transparente-logo-color-con-texto-blanco-y-3-palabras.png">
            <a:extLst>
              <a:ext uri="{FF2B5EF4-FFF2-40B4-BE49-F238E27FC236}">
                <a16:creationId xmlns:a16="http://schemas.microsoft.com/office/drawing/2014/main" id="{EB0D3358-2F85-4E26-AE02-6703F40036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061" y="651164"/>
            <a:ext cx="4076701" cy="342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2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C87E045-EC6E-4EE6-84D6-CEE9F933A296}"/>
              </a:ext>
            </a:extLst>
          </p:cNvPr>
          <p:cNvSpPr>
            <a:spLocks noGrp="1"/>
          </p:cNvSpPr>
          <p:nvPr>
            <p:ph type="title"/>
          </p:nvPr>
        </p:nvSpPr>
        <p:spPr>
          <a:xfrm>
            <a:off x="571567" y="1"/>
            <a:ext cx="11007817" cy="536366"/>
          </a:xfrm>
        </p:spPr>
        <p:txBody>
          <a:bodyPr>
            <a:noAutofit/>
          </a:bodyPr>
          <a:lstStyle/>
          <a:p>
            <a:r>
              <a:rPr lang="es-CL" sz="2400" dirty="0">
                <a:solidFill>
                  <a:srgbClr val="0063AF"/>
                </a:solidFill>
              </a:rPr>
              <a:t>CRITERIOS DE VCM PARA ACREDITAR: </a:t>
            </a:r>
            <a:r>
              <a:rPr lang="es-CL" sz="2400" b="1" dirty="0">
                <a:solidFill>
                  <a:srgbClr val="C00000"/>
                </a:solidFill>
              </a:rPr>
              <a:t>MAGISTER CIENTÍFICO</a:t>
            </a:r>
          </a:p>
        </p:txBody>
      </p:sp>
      <p:sp>
        <p:nvSpPr>
          <p:cNvPr id="6" name="Rectángulo 5">
            <a:extLst>
              <a:ext uri="{FF2B5EF4-FFF2-40B4-BE49-F238E27FC236}">
                <a16:creationId xmlns:a16="http://schemas.microsoft.com/office/drawing/2014/main" id="{24DB431D-C03A-42B5-9E40-0DE3A75F6D89}"/>
              </a:ext>
            </a:extLst>
          </p:cNvPr>
          <p:cNvSpPr/>
          <p:nvPr/>
        </p:nvSpPr>
        <p:spPr>
          <a:xfrm>
            <a:off x="571567" y="6278869"/>
            <a:ext cx="11007817" cy="307777"/>
          </a:xfrm>
          <a:prstGeom prst="rect">
            <a:avLst/>
          </a:prstGeom>
        </p:spPr>
        <p:txBody>
          <a:bodyPr wrap="square">
            <a:spAutoFit/>
          </a:bodyPr>
          <a:lstStyle/>
          <a:p>
            <a:r>
              <a:rPr lang="es-CL" sz="1400" dirty="0"/>
              <a:t>Fuente: </a:t>
            </a:r>
            <a:r>
              <a:rPr lang="es-CL" sz="1400" dirty="0">
                <a:solidFill>
                  <a:srgbClr val="0063AF"/>
                </a:solidFill>
              </a:rPr>
              <a:t>https://www.cnachile.cl/Documentos%20de%20Paginas/Operacionalización%20de%20criterios%20de%20Postgrado.pdf</a:t>
            </a:r>
          </a:p>
        </p:txBody>
      </p:sp>
      <p:graphicFrame>
        <p:nvGraphicFramePr>
          <p:cNvPr id="7" name="Marcador de contenido 6">
            <a:extLst>
              <a:ext uri="{FF2B5EF4-FFF2-40B4-BE49-F238E27FC236}">
                <a16:creationId xmlns:a16="http://schemas.microsoft.com/office/drawing/2014/main" id="{548E20E6-8C3D-4DBF-AE68-2D143803E7D1}"/>
              </a:ext>
            </a:extLst>
          </p:cNvPr>
          <p:cNvGraphicFramePr>
            <a:graphicFrameLocks noGrp="1"/>
          </p:cNvGraphicFramePr>
          <p:nvPr>
            <p:ph idx="1"/>
            <p:extLst>
              <p:ext uri="{D42A27DB-BD31-4B8C-83A1-F6EECF244321}">
                <p14:modId xmlns:p14="http://schemas.microsoft.com/office/powerpoint/2010/main" val="2263413883"/>
              </p:ext>
            </p:extLst>
          </p:nvPr>
        </p:nvGraphicFramePr>
        <p:xfrm>
          <a:off x="571567" y="536369"/>
          <a:ext cx="11007815" cy="5135880"/>
        </p:xfrm>
        <a:graphic>
          <a:graphicData uri="http://schemas.openxmlformats.org/drawingml/2006/table">
            <a:tbl>
              <a:tblPr firstRow="1" bandRow="1">
                <a:tableStyleId>{93296810-A885-4BE3-A3E7-6D5BEEA58F35}</a:tableStyleId>
              </a:tblPr>
              <a:tblGrid>
                <a:gridCol w="2201563">
                  <a:extLst>
                    <a:ext uri="{9D8B030D-6E8A-4147-A177-3AD203B41FA5}">
                      <a16:colId xmlns:a16="http://schemas.microsoft.com/office/drawing/2014/main" val="4170198038"/>
                    </a:ext>
                  </a:extLst>
                </a:gridCol>
                <a:gridCol w="2201563">
                  <a:extLst>
                    <a:ext uri="{9D8B030D-6E8A-4147-A177-3AD203B41FA5}">
                      <a16:colId xmlns:a16="http://schemas.microsoft.com/office/drawing/2014/main" val="3256957893"/>
                    </a:ext>
                  </a:extLst>
                </a:gridCol>
                <a:gridCol w="2201563">
                  <a:extLst>
                    <a:ext uri="{9D8B030D-6E8A-4147-A177-3AD203B41FA5}">
                      <a16:colId xmlns:a16="http://schemas.microsoft.com/office/drawing/2014/main" val="2924322000"/>
                    </a:ext>
                  </a:extLst>
                </a:gridCol>
                <a:gridCol w="2201563">
                  <a:extLst>
                    <a:ext uri="{9D8B030D-6E8A-4147-A177-3AD203B41FA5}">
                      <a16:colId xmlns:a16="http://schemas.microsoft.com/office/drawing/2014/main" val="438153925"/>
                    </a:ext>
                  </a:extLst>
                </a:gridCol>
                <a:gridCol w="2201563">
                  <a:extLst>
                    <a:ext uri="{9D8B030D-6E8A-4147-A177-3AD203B41FA5}">
                      <a16:colId xmlns:a16="http://schemas.microsoft.com/office/drawing/2014/main" val="3092483373"/>
                    </a:ext>
                  </a:extLst>
                </a:gridCol>
              </a:tblGrid>
              <a:tr h="300820">
                <a:tc>
                  <a:txBody>
                    <a:bodyPr/>
                    <a:lstStyle/>
                    <a:p>
                      <a:r>
                        <a:rPr lang="es-CL" sz="1100" dirty="0"/>
                        <a:t>No Acredita</a:t>
                      </a:r>
                    </a:p>
                  </a:txBody>
                  <a:tcPr/>
                </a:tc>
                <a:tc>
                  <a:txBody>
                    <a:bodyPr/>
                    <a:lstStyle/>
                    <a:p>
                      <a:r>
                        <a:rPr lang="es-CL" sz="1100" dirty="0"/>
                        <a:t>Primer tramo</a:t>
                      </a:r>
                    </a:p>
                    <a:p>
                      <a:r>
                        <a:rPr lang="es-CL" sz="1100" dirty="0"/>
                        <a:t>2 a 3 años</a:t>
                      </a:r>
                    </a:p>
                  </a:txBody>
                  <a:tcPr/>
                </a:tc>
                <a:tc>
                  <a:txBody>
                    <a:bodyPr/>
                    <a:lstStyle/>
                    <a:p>
                      <a:r>
                        <a:rPr lang="es-CL" sz="1100" dirty="0"/>
                        <a:t>Segundo tramo</a:t>
                      </a:r>
                    </a:p>
                    <a:p>
                      <a:r>
                        <a:rPr lang="es-CL" sz="1100" dirty="0"/>
                        <a:t>4 a 5 años</a:t>
                      </a:r>
                    </a:p>
                  </a:txBody>
                  <a:tcPr/>
                </a:tc>
                <a:tc>
                  <a:txBody>
                    <a:bodyPr/>
                    <a:lstStyle/>
                    <a:p>
                      <a:r>
                        <a:rPr lang="es-CL" sz="1100" dirty="0"/>
                        <a:t>Tercer tramo</a:t>
                      </a:r>
                    </a:p>
                    <a:p>
                      <a:r>
                        <a:rPr lang="es-CL" sz="1100" dirty="0"/>
                        <a:t>6 a 7 años</a:t>
                      </a:r>
                    </a:p>
                  </a:txBody>
                  <a:tcPr/>
                </a:tc>
                <a:tc>
                  <a:txBody>
                    <a:bodyPr/>
                    <a:lstStyle/>
                    <a:p>
                      <a:r>
                        <a:rPr lang="es-CL" sz="1100" dirty="0"/>
                        <a:t>Cuarto tramo</a:t>
                      </a:r>
                    </a:p>
                    <a:p>
                      <a:pPr marL="0" marR="0" lvl="0" indent="0" algn="l" defTabSz="1218987" rtl="0" eaLnBrk="1" fontAlgn="auto" latinLnBrk="0" hangingPunct="1">
                        <a:lnSpc>
                          <a:spcPct val="100000"/>
                        </a:lnSpc>
                        <a:spcBef>
                          <a:spcPts val="0"/>
                        </a:spcBef>
                        <a:spcAft>
                          <a:spcPts val="0"/>
                        </a:spcAft>
                        <a:buClrTx/>
                        <a:buSzTx/>
                        <a:buFontTx/>
                        <a:buNone/>
                        <a:tabLst/>
                        <a:defRPr/>
                      </a:pPr>
                      <a:r>
                        <a:rPr lang="es-CL" sz="1100" dirty="0"/>
                        <a:t>8 a 10 años</a:t>
                      </a:r>
                    </a:p>
                  </a:txBody>
                  <a:tcPr/>
                </a:tc>
                <a:extLst>
                  <a:ext uri="{0D108BD9-81ED-4DB2-BD59-A6C34878D82A}">
                    <a16:rowId xmlns:a16="http://schemas.microsoft.com/office/drawing/2014/main" val="334945019"/>
                  </a:ext>
                </a:extLst>
              </a:tr>
              <a:tr h="865711">
                <a:tc>
                  <a:txBody>
                    <a:bodyPr/>
                    <a:lstStyle/>
                    <a:p>
                      <a:r>
                        <a:rPr lang="es-CL" sz="1100" b="1" dirty="0"/>
                        <a:t>Subcriterio 4. Políticas y Mecanismos de Vinculación </a:t>
                      </a:r>
                    </a:p>
                    <a:p>
                      <a:r>
                        <a:rPr lang="es-CL" sz="1100" dirty="0"/>
                        <a:t>El programa no cuenta con políticas ni con mecanismos de vinculación externa, que promuevan la articulación interinstitucional y la movilidad académica. </a:t>
                      </a:r>
                    </a:p>
                  </a:txBody>
                  <a:tcPr/>
                </a:tc>
                <a:tc>
                  <a:txBody>
                    <a:bodyPr/>
                    <a:lstStyle/>
                    <a:p>
                      <a:r>
                        <a:rPr lang="es-CL" sz="1100" b="1" dirty="0"/>
                        <a:t>Subcriterio 4. Políticas y Mecanismos de Vinculación </a:t>
                      </a:r>
                    </a:p>
                    <a:p>
                      <a:r>
                        <a:rPr lang="es-CL" sz="1100" dirty="0"/>
                        <a:t>El programa cuenta con políticas o mecanismos de vinculación externa, que promueven la articulación interinstitucional y la movilidad académica. </a:t>
                      </a:r>
                    </a:p>
                  </a:txBody>
                  <a:tcPr/>
                </a:tc>
                <a:tc>
                  <a:txBody>
                    <a:bodyPr/>
                    <a:lstStyle/>
                    <a:p>
                      <a:r>
                        <a:rPr lang="es-CL" sz="1100" b="1" dirty="0"/>
                        <a:t>Subcriterio 4. Políticas y Mecanismos de Vinculación </a:t>
                      </a:r>
                    </a:p>
                    <a:p>
                      <a:r>
                        <a:rPr lang="es-CL" sz="1100" dirty="0"/>
                        <a:t>El programa cuenta con políticas y mecanismos explícitos y actualizados de vinculación externa, que promueven la articulación interinstitucional y la movilidad académica. </a:t>
                      </a:r>
                    </a:p>
                  </a:txBody>
                  <a:tcPr/>
                </a:tc>
                <a:tc>
                  <a:txBody>
                    <a:bodyPr/>
                    <a:lstStyle/>
                    <a:p>
                      <a:r>
                        <a:rPr lang="es-CL" sz="1100" b="1" dirty="0"/>
                        <a:t>Subcriterio 4. Políticas y Mecanismos de Vinculación </a:t>
                      </a:r>
                    </a:p>
                    <a:p>
                      <a:r>
                        <a:rPr lang="es-CL" sz="1100" dirty="0"/>
                        <a:t>El programa cuenta con políticas y mecanismos explícitos y actualizados de vinculación externa, tanto en el medio nacional como internacional, que promueven la articulación interinstitucional y la movilidad académica. </a:t>
                      </a:r>
                    </a:p>
                  </a:txBody>
                  <a:tcPr/>
                </a:tc>
                <a:tc>
                  <a:txBody>
                    <a:bodyPr/>
                    <a:lstStyle/>
                    <a:p>
                      <a:r>
                        <a:rPr lang="es-CL" sz="1100" b="1" dirty="0"/>
                        <a:t>Subcriterio 4. Políticas y Mecanismos de Vinculación </a:t>
                      </a:r>
                    </a:p>
                    <a:p>
                      <a:r>
                        <a:rPr lang="es-CL" sz="1100" dirty="0"/>
                        <a:t>El programa cuenta con políticas y mecanismos explícitos y actualizados de vinculación externa, tanto en el medio nacional como internacional, que promueven la articulación interinstitucional y la movilidad académica. </a:t>
                      </a:r>
                    </a:p>
                  </a:txBody>
                  <a:tcPr/>
                </a:tc>
                <a:extLst>
                  <a:ext uri="{0D108BD9-81ED-4DB2-BD59-A6C34878D82A}">
                    <a16:rowId xmlns:a16="http://schemas.microsoft.com/office/drawing/2014/main" val="3903973334"/>
                  </a:ext>
                </a:extLst>
              </a:tr>
              <a:tr h="970924">
                <a:tc>
                  <a:txBody>
                    <a:bodyPr/>
                    <a:lstStyle/>
                    <a:p>
                      <a:r>
                        <a:rPr lang="es-CL" sz="1100" b="1" dirty="0"/>
                        <a:t>Subcriterio 5. Movilidad de Estudiantes y Académicos </a:t>
                      </a:r>
                    </a:p>
                    <a:p>
                      <a:r>
                        <a:rPr lang="es-CL" sz="1100" dirty="0"/>
                        <a:t>No se advierte una vinculación del programa con el medio externo, referido a actividades de movilidad de estudiantes y académicos</a:t>
                      </a:r>
                    </a:p>
                  </a:txBody>
                  <a:tcPr/>
                </a:tc>
                <a:tc>
                  <a:txBody>
                    <a:bodyPr/>
                    <a:lstStyle/>
                    <a:p>
                      <a:r>
                        <a:rPr lang="es-CL" sz="1100" b="1" dirty="0"/>
                        <a:t>Subcriterio 5. Movilidad de Estudiantes y Académicos </a:t>
                      </a:r>
                    </a:p>
                    <a:p>
                      <a:r>
                        <a:rPr lang="es-CL" sz="1100" dirty="0"/>
                        <a:t>La vinculación del programa con el medio externo se ha traducido en actividades de movilidad de estudiantes y académicos. Ello se ha expresado en que pocos graduados, durante su permanencia en el programa, ha participado en al menos una modalidad de vinculación con el medio externo.</a:t>
                      </a:r>
                    </a:p>
                  </a:txBody>
                  <a:tcPr/>
                </a:tc>
                <a:tc>
                  <a:txBody>
                    <a:bodyPr/>
                    <a:lstStyle/>
                    <a:p>
                      <a:r>
                        <a:rPr lang="es-CL" sz="1100" b="1" dirty="0"/>
                        <a:t>Subcriterio 5. Movilidad de Estudiantes y Académicos </a:t>
                      </a:r>
                    </a:p>
                    <a:p>
                      <a:r>
                        <a:rPr lang="es-CL" sz="1100" dirty="0"/>
                        <a:t>La vinculación del programa con el medio externo se ha traducido en actividades de movilidad de estudiantes y académicos. Ello se ha expresado en que algunos de los graduados, durante su permanencia en el programa, ha participado en al menos una modalidad de vinculación con el medio externo.</a:t>
                      </a:r>
                    </a:p>
                  </a:txBody>
                  <a:tcPr/>
                </a:tc>
                <a:tc>
                  <a:txBody>
                    <a:bodyPr/>
                    <a:lstStyle/>
                    <a:p>
                      <a:r>
                        <a:rPr lang="es-CL" sz="1100" b="1" dirty="0"/>
                        <a:t>Subcriterio 5. Movilidad de Estudiantes y Académicos </a:t>
                      </a:r>
                    </a:p>
                    <a:p>
                      <a:r>
                        <a:rPr lang="es-CL" sz="1100" dirty="0"/>
                        <a:t>La vinculación del programa con el medio externo se ha traducido en actividades de movilidad de estudiantes y académicos. Ello se ha expresado en que un número importante de los graduados, durante su permanencia en el programa, ha participado en al menos una modalidad de vinculación con el medio externo y la atracción de un porcentaje importante de postulantes extranjeros, o nacionales formados en otras instituciones del País, al programa.</a:t>
                      </a:r>
                    </a:p>
                  </a:txBody>
                  <a:tcPr/>
                </a:tc>
                <a:tc>
                  <a:txBody>
                    <a:bodyPr/>
                    <a:lstStyle/>
                    <a:p>
                      <a:r>
                        <a:rPr lang="es-CL" sz="1100" b="1" dirty="0"/>
                        <a:t>Subcriterio 5. Movilidad de Estudiantes y Académicos </a:t>
                      </a:r>
                    </a:p>
                    <a:p>
                      <a:r>
                        <a:rPr lang="es-CL" sz="1100" dirty="0"/>
                        <a:t>La vinculación del programa con el medio externo se ha traducido en actividades de movilidad de estudiantes y académicos. Ello se ha expresado en que la gran mayoría de los graduados, durante su permanencia en el programa, ha participado en al menos una modalidad de vinculación con el medio externo y la atracción de un porcentaje importante de postulantes extranjeros, o nacionales formados en otras instituciones del País, al programa.</a:t>
                      </a:r>
                    </a:p>
                  </a:txBody>
                  <a:tcPr/>
                </a:tc>
                <a:extLst>
                  <a:ext uri="{0D108BD9-81ED-4DB2-BD59-A6C34878D82A}">
                    <a16:rowId xmlns:a16="http://schemas.microsoft.com/office/drawing/2014/main" val="330295019"/>
                  </a:ext>
                </a:extLst>
              </a:tr>
            </a:tbl>
          </a:graphicData>
        </a:graphic>
      </p:graphicFrame>
    </p:spTree>
    <p:extLst>
      <p:ext uri="{BB962C8B-B14F-4D97-AF65-F5344CB8AC3E}">
        <p14:creationId xmlns:p14="http://schemas.microsoft.com/office/powerpoint/2010/main" val="145708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C87E045-EC6E-4EE6-84D6-CEE9F933A296}"/>
              </a:ext>
            </a:extLst>
          </p:cNvPr>
          <p:cNvSpPr>
            <a:spLocks noGrp="1"/>
          </p:cNvSpPr>
          <p:nvPr>
            <p:ph type="title"/>
          </p:nvPr>
        </p:nvSpPr>
        <p:spPr>
          <a:xfrm>
            <a:off x="571567" y="1"/>
            <a:ext cx="11007817" cy="536366"/>
          </a:xfrm>
        </p:spPr>
        <p:txBody>
          <a:bodyPr>
            <a:noAutofit/>
          </a:bodyPr>
          <a:lstStyle/>
          <a:p>
            <a:r>
              <a:rPr lang="es-CL" sz="2400" dirty="0">
                <a:solidFill>
                  <a:srgbClr val="0063AF"/>
                </a:solidFill>
              </a:rPr>
              <a:t>CRITERIOS DE VCM PARA ACREDITAR: </a:t>
            </a:r>
            <a:r>
              <a:rPr lang="es-CL" sz="2400" b="1" dirty="0">
                <a:solidFill>
                  <a:srgbClr val="C00000"/>
                </a:solidFill>
              </a:rPr>
              <a:t>MAGÍSTER PROFESIONAL</a:t>
            </a:r>
          </a:p>
        </p:txBody>
      </p:sp>
      <p:graphicFrame>
        <p:nvGraphicFramePr>
          <p:cNvPr id="7" name="Marcador de contenido 6">
            <a:extLst>
              <a:ext uri="{FF2B5EF4-FFF2-40B4-BE49-F238E27FC236}">
                <a16:creationId xmlns:a16="http://schemas.microsoft.com/office/drawing/2014/main" id="{548E20E6-8C3D-4DBF-AE68-2D143803E7D1}"/>
              </a:ext>
            </a:extLst>
          </p:cNvPr>
          <p:cNvGraphicFramePr>
            <a:graphicFrameLocks noGrp="1"/>
          </p:cNvGraphicFramePr>
          <p:nvPr>
            <p:ph idx="1"/>
            <p:extLst>
              <p:ext uri="{D42A27DB-BD31-4B8C-83A1-F6EECF244321}">
                <p14:modId xmlns:p14="http://schemas.microsoft.com/office/powerpoint/2010/main" val="525107417"/>
              </p:ext>
            </p:extLst>
          </p:nvPr>
        </p:nvGraphicFramePr>
        <p:xfrm>
          <a:off x="571567" y="536367"/>
          <a:ext cx="11007815" cy="3089996"/>
        </p:xfrm>
        <a:graphic>
          <a:graphicData uri="http://schemas.openxmlformats.org/drawingml/2006/table">
            <a:tbl>
              <a:tblPr firstRow="1" bandRow="1">
                <a:tableStyleId>{93296810-A885-4BE3-A3E7-6D5BEEA58F35}</a:tableStyleId>
              </a:tblPr>
              <a:tblGrid>
                <a:gridCol w="2201563">
                  <a:extLst>
                    <a:ext uri="{9D8B030D-6E8A-4147-A177-3AD203B41FA5}">
                      <a16:colId xmlns:a16="http://schemas.microsoft.com/office/drawing/2014/main" val="4170198038"/>
                    </a:ext>
                  </a:extLst>
                </a:gridCol>
                <a:gridCol w="2201563">
                  <a:extLst>
                    <a:ext uri="{9D8B030D-6E8A-4147-A177-3AD203B41FA5}">
                      <a16:colId xmlns:a16="http://schemas.microsoft.com/office/drawing/2014/main" val="3256957893"/>
                    </a:ext>
                  </a:extLst>
                </a:gridCol>
                <a:gridCol w="2201563">
                  <a:extLst>
                    <a:ext uri="{9D8B030D-6E8A-4147-A177-3AD203B41FA5}">
                      <a16:colId xmlns:a16="http://schemas.microsoft.com/office/drawing/2014/main" val="2924322000"/>
                    </a:ext>
                  </a:extLst>
                </a:gridCol>
                <a:gridCol w="2201563">
                  <a:extLst>
                    <a:ext uri="{9D8B030D-6E8A-4147-A177-3AD203B41FA5}">
                      <a16:colId xmlns:a16="http://schemas.microsoft.com/office/drawing/2014/main" val="438153925"/>
                    </a:ext>
                  </a:extLst>
                </a:gridCol>
                <a:gridCol w="2201563">
                  <a:extLst>
                    <a:ext uri="{9D8B030D-6E8A-4147-A177-3AD203B41FA5}">
                      <a16:colId xmlns:a16="http://schemas.microsoft.com/office/drawing/2014/main" val="3092483373"/>
                    </a:ext>
                  </a:extLst>
                </a:gridCol>
              </a:tblGrid>
              <a:tr h="229357">
                <a:tc>
                  <a:txBody>
                    <a:bodyPr/>
                    <a:lstStyle/>
                    <a:p>
                      <a:r>
                        <a:rPr lang="es-CL" sz="1100" dirty="0"/>
                        <a:t>No Acredita</a:t>
                      </a:r>
                    </a:p>
                  </a:txBody>
                  <a:tcPr/>
                </a:tc>
                <a:tc>
                  <a:txBody>
                    <a:bodyPr/>
                    <a:lstStyle/>
                    <a:p>
                      <a:r>
                        <a:rPr lang="es-CL" sz="1100" dirty="0"/>
                        <a:t>Primer tramo</a:t>
                      </a:r>
                    </a:p>
                    <a:p>
                      <a:r>
                        <a:rPr lang="es-CL" sz="1100" dirty="0"/>
                        <a:t>2 a 3 años</a:t>
                      </a:r>
                    </a:p>
                  </a:txBody>
                  <a:tcPr/>
                </a:tc>
                <a:tc>
                  <a:txBody>
                    <a:bodyPr/>
                    <a:lstStyle/>
                    <a:p>
                      <a:r>
                        <a:rPr lang="es-CL" sz="1100" dirty="0"/>
                        <a:t>Segundo tramo</a:t>
                      </a:r>
                    </a:p>
                    <a:p>
                      <a:r>
                        <a:rPr lang="es-CL" sz="1100" dirty="0"/>
                        <a:t>4 a 5 años</a:t>
                      </a:r>
                    </a:p>
                  </a:txBody>
                  <a:tcPr/>
                </a:tc>
                <a:tc>
                  <a:txBody>
                    <a:bodyPr/>
                    <a:lstStyle/>
                    <a:p>
                      <a:r>
                        <a:rPr lang="es-CL" sz="1100" dirty="0"/>
                        <a:t>Tercer tramo</a:t>
                      </a:r>
                    </a:p>
                    <a:p>
                      <a:r>
                        <a:rPr lang="es-CL" sz="1100" dirty="0"/>
                        <a:t>6 a 7 años</a:t>
                      </a:r>
                    </a:p>
                  </a:txBody>
                  <a:tcPr/>
                </a:tc>
                <a:tc>
                  <a:txBody>
                    <a:bodyPr/>
                    <a:lstStyle/>
                    <a:p>
                      <a:r>
                        <a:rPr lang="es-CL" sz="1100" dirty="0"/>
                        <a:t>Cuarto tramo</a:t>
                      </a:r>
                    </a:p>
                    <a:p>
                      <a:pPr marL="0" marR="0" lvl="0" indent="0" algn="l" defTabSz="1218987" rtl="0" eaLnBrk="1" fontAlgn="auto" latinLnBrk="0" hangingPunct="1">
                        <a:lnSpc>
                          <a:spcPct val="100000"/>
                        </a:lnSpc>
                        <a:spcBef>
                          <a:spcPts val="0"/>
                        </a:spcBef>
                        <a:spcAft>
                          <a:spcPts val="0"/>
                        </a:spcAft>
                        <a:buClrTx/>
                        <a:buSzTx/>
                        <a:buFontTx/>
                        <a:buNone/>
                        <a:tabLst/>
                        <a:defRPr/>
                      </a:pPr>
                      <a:r>
                        <a:rPr lang="es-CL" sz="1100" dirty="0"/>
                        <a:t>8 a 10 años</a:t>
                      </a:r>
                    </a:p>
                  </a:txBody>
                  <a:tcPr/>
                </a:tc>
                <a:extLst>
                  <a:ext uri="{0D108BD9-81ED-4DB2-BD59-A6C34878D82A}">
                    <a16:rowId xmlns:a16="http://schemas.microsoft.com/office/drawing/2014/main" val="334945019"/>
                  </a:ext>
                </a:extLst>
              </a:tr>
              <a:tr h="2663276">
                <a:tc>
                  <a:txBody>
                    <a:bodyPr/>
                    <a:lstStyle/>
                    <a:p>
                      <a:r>
                        <a:rPr lang="es-CL" sz="1100" b="1" dirty="0"/>
                        <a:t>Subcriterio 4. Políticas y Mecanismos de Vinculación </a:t>
                      </a:r>
                    </a:p>
                    <a:p>
                      <a:endParaRPr lang="es-CL" sz="1100" dirty="0"/>
                    </a:p>
                    <a:p>
                      <a:r>
                        <a:rPr lang="es-CL" sz="1100" dirty="0"/>
                        <a:t>El magister no cuenta con políticas o mecanismos de vinculación explícitos y actualizados, o éstos no se han traducido en la vinculación de sus estudiantes y profesores con el medio laboral, de acuerdo al ámbito profesional del programa. </a:t>
                      </a:r>
                    </a:p>
                  </a:txBody>
                  <a:tcPr/>
                </a:tc>
                <a:tc>
                  <a:txBody>
                    <a:bodyPr/>
                    <a:lstStyle/>
                    <a:p>
                      <a:r>
                        <a:rPr lang="es-CL" sz="1100" b="1" dirty="0"/>
                        <a:t>Subcriterio 4. Políticas y Mecanismos de Vinculación </a:t>
                      </a:r>
                    </a:p>
                    <a:p>
                      <a:endParaRPr lang="es-CL" sz="1100" dirty="0"/>
                    </a:p>
                    <a:p>
                      <a:r>
                        <a:rPr lang="es-CL" sz="1100" dirty="0"/>
                        <a:t>El magister cuenta con políticas y mecanismos explícitos y actualizados que se han traducido en la vinculación de sus estudiantes y profesores con el medio laboral, de acuerdo al ámbito profesional del programa. De esta vinculación ha participado una pequeña fracción de los estudiantes, con resultados reconocibles en sus actividades de graduación.</a:t>
                      </a:r>
                    </a:p>
                  </a:txBody>
                  <a:tcPr/>
                </a:tc>
                <a:tc>
                  <a:txBody>
                    <a:bodyPr/>
                    <a:lstStyle/>
                    <a:p>
                      <a:r>
                        <a:rPr lang="es-CL" sz="1100" b="1" dirty="0"/>
                        <a:t>Subcriterio 4. Políticas y Mecanismos de Vinculación </a:t>
                      </a:r>
                    </a:p>
                    <a:p>
                      <a:endParaRPr lang="es-CL" sz="1100" dirty="0"/>
                    </a:p>
                    <a:p>
                      <a:r>
                        <a:rPr lang="es-CL" sz="1100" dirty="0"/>
                        <a:t>El magister cuenta con políticas y mecanismos explícitos y actualizados que se han traducido en la vinculación de sus estudiantes y profesores con el medio laboral, de acuerdo al ámbito profesional del programa. De esta vinculación ha participado al menos la mitad de los estudiantes, con resultados reconocibles en sus actividades de graduación</a:t>
                      </a:r>
                    </a:p>
                  </a:txBody>
                  <a:tcPr/>
                </a:tc>
                <a:tc>
                  <a:txBody>
                    <a:bodyPr/>
                    <a:lstStyle/>
                    <a:p>
                      <a:r>
                        <a:rPr lang="es-CL" sz="1100" b="1" dirty="0"/>
                        <a:t>Subcriterio 4. Políticas y Mecanismos de Vinculación </a:t>
                      </a:r>
                    </a:p>
                    <a:p>
                      <a:endParaRPr lang="es-CL" sz="1100" b="1" dirty="0"/>
                    </a:p>
                    <a:p>
                      <a:r>
                        <a:rPr lang="es-CL" sz="1100" dirty="0"/>
                        <a:t>El magister cuenta con políticas y mecanismos explícitos y actualizados que se han traducido en la vinculación de sus estudiantes y profesores con el medio laboral, de acuerdo al ámbito profesional del programa. De esta vinculación ha participado la mayor parte de los estudiantes, con resultados reconocibles en sus actividades de graduación.</a:t>
                      </a:r>
                    </a:p>
                  </a:txBody>
                  <a:tcPr/>
                </a:tc>
                <a:tc>
                  <a:txBody>
                    <a:bodyPr/>
                    <a:lstStyle/>
                    <a:p>
                      <a:r>
                        <a:rPr lang="es-CL" sz="1100" b="1" dirty="0"/>
                        <a:t>Subcriterio 4. Políticas y Mecanismos de Vinculación </a:t>
                      </a:r>
                    </a:p>
                    <a:p>
                      <a:endParaRPr lang="es-CL" sz="1100" b="1" dirty="0"/>
                    </a:p>
                    <a:p>
                      <a:r>
                        <a:rPr lang="es-CL" sz="1100" dirty="0"/>
                        <a:t>El magister cuenta con políticas y mecanismos explícitos y actualizados que se han traducido en la vinculación de sus estudiantes y profesores con el medio laboral, de acuerdo al ámbito profesional del programa. De esta vinculación han participado todos los estudiantes, con resultados reconocibles en sus actividades de graduación.</a:t>
                      </a:r>
                    </a:p>
                  </a:txBody>
                  <a:tcPr/>
                </a:tc>
                <a:extLst>
                  <a:ext uri="{0D108BD9-81ED-4DB2-BD59-A6C34878D82A}">
                    <a16:rowId xmlns:a16="http://schemas.microsoft.com/office/drawing/2014/main" val="3903973334"/>
                  </a:ext>
                </a:extLst>
              </a:tr>
            </a:tbl>
          </a:graphicData>
        </a:graphic>
      </p:graphicFrame>
      <p:sp>
        <p:nvSpPr>
          <p:cNvPr id="5" name="Rectángulo 4">
            <a:extLst>
              <a:ext uri="{FF2B5EF4-FFF2-40B4-BE49-F238E27FC236}">
                <a16:creationId xmlns:a16="http://schemas.microsoft.com/office/drawing/2014/main" id="{9D1F1730-39D5-47CC-A97F-A7C11085BAA0}"/>
              </a:ext>
            </a:extLst>
          </p:cNvPr>
          <p:cNvSpPr/>
          <p:nvPr/>
        </p:nvSpPr>
        <p:spPr>
          <a:xfrm>
            <a:off x="571567" y="6278869"/>
            <a:ext cx="11007817" cy="307777"/>
          </a:xfrm>
          <a:prstGeom prst="rect">
            <a:avLst/>
          </a:prstGeom>
        </p:spPr>
        <p:txBody>
          <a:bodyPr wrap="square">
            <a:spAutoFit/>
          </a:bodyPr>
          <a:lstStyle/>
          <a:p>
            <a:r>
              <a:rPr lang="es-CL" sz="1400" dirty="0"/>
              <a:t>Fuente: </a:t>
            </a:r>
            <a:r>
              <a:rPr lang="es-CL" sz="1400" dirty="0">
                <a:solidFill>
                  <a:srgbClr val="0063AF"/>
                </a:solidFill>
              </a:rPr>
              <a:t>https://www.cnachile.cl/Documentos%20de%20Paginas/Operacionalización%20de%20criterios%20de%20Postgrado.pdf</a:t>
            </a:r>
          </a:p>
        </p:txBody>
      </p:sp>
    </p:spTree>
    <p:extLst>
      <p:ext uri="{BB962C8B-B14F-4D97-AF65-F5344CB8AC3E}">
        <p14:creationId xmlns:p14="http://schemas.microsoft.com/office/powerpoint/2010/main" val="227088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23D60B9-48B9-4D79-B26D-6A2E9C789D16}"/>
              </a:ext>
            </a:extLst>
          </p:cNvPr>
          <p:cNvSpPr>
            <a:spLocks noGrp="1"/>
          </p:cNvSpPr>
          <p:nvPr>
            <p:ph type="title"/>
          </p:nvPr>
        </p:nvSpPr>
        <p:spPr>
          <a:xfrm>
            <a:off x="458469" y="76200"/>
            <a:ext cx="10969943" cy="711081"/>
          </a:xfrm>
        </p:spPr>
        <p:txBody>
          <a:bodyPr/>
          <a:lstStyle/>
          <a:p>
            <a:r>
              <a:rPr lang="es-CL" dirty="0"/>
              <a:t>RESUMEN: Qué debemos considerar para el Plan de VcM</a:t>
            </a:r>
          </a:p>
        </p:txBody>
      </p:sp>
      <p:graphicFrame>
        <p:nvGraphicFramePr>
          <p:cNvPr id="6" name="Marcador de contenido 5">
            <a:extLst>
              <a:ext uri="{FF2B5EF4-FFF2-40B4-BE49-F238E27FC236}">
                <a16:creationId xmlns:a16="http://schemas.microsoft.com/office/drawing/2014/main" id="{34AB47ED-7936-4358-993C-D19943E42F39}"/>
              </a:ext>
            </a:extLst>
          </p:cNvPr>
          <p:cNvGraphicFramePr>
            <a:graphicFrameLocks noGrp="1"/>
          </p:cNvGraphicFramePr>
          <p:nvPr>
            <p:ph idx="1"/>
            <p:extLst>
              <p:ext uri="{D42A27DB-BD31-4B8C-83A1-F6EECF244321}">
                <p14:modId xmlns:p14="http://schemas.microsoft.com/office/powerpoint/2010/main" val="1772901905"/>
              </p:ext>
            </p:extLst>
          </p:nvPr>
        </p:nvGraphicFramePr>
        <p:xfrm>
          <a:off x="380999" y="762000"/>
          <a:ext cx="11352213" cy="536448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149732195"/>
                    </a:ext>
                  </a:extLst>
                </a:gridCol>
                <a:gridCol w="914400">
                  <a:extLst>
                    <a:ext uri="{9D8B030D-6E8A-4147-A177-3AD203B41FA5}">
                      <a16:colId xmlns:a16="http://schemas.microsoft.com/office/drawing/2014/main" val="1220978557"/>
                    </a:ext>
                  </a:extLst>
                </a:gridCol>
                <a:gridCol w="1066800">
                  <a:extLst>
                    <a:ext uri="{9D8B030D-6E8A-4147-A177-3AD203B41FA5}">
                      <a16:colId xmlns:a16="http://schemas.microsoft.com/office/drawing/2014/main" val="2567905243"/>
                    </a:ext>
                  </a:extLst>
                </a:gridCol>
                <a:gridCol w="1295400">
                  <a:extLst>
                    <a:ext uri="{9D8B030D-6E8A-4147-A177-3AD203B41FA5}">
                      <a16:colId xmlns:a16="http://schemas.microsoft.com/office/drawing/2014/main" val="275007472"/>
                    </a:ext>
                  </a:extLst>
                </a:gridCol>
                <a:gridCol w="1446213">
                  <a:extLst>
                    <a:ext uri="{9D8B030D-6E8A-4147-A177-3AD203B41FA5}">
                      <a16:colId xmlns:a16="http://schemas.microsoft.com/office/drawing/2014/main" val="2753861786"/>
                    </a:ext>
                  </a:extLst>
                </a:gridCol>
              </a:tblGrid>
              <a:tr h="0">
                <a:tc>
                  <a:txBody>
                    <a:bodyPr/>
                    <a:lstStyle/>
                    <a:p>
                      <a:r>
                        <a:rPr lang="es-CL" sz="1600" dirty="0">
                          <a:latin typeface="Arial Narrow" panose="020B0606020202030204" pitchFamily="34" charset="0"/>
                        </a:rPr>
                        <a:t>ASPECTO A CONSIDERAR</a:t>
                      </a:r>
                    </a:p>
                  </a:txBody>
                  <a:tcPr anchor="ctr"/>
                </a:tc>
                <a:tc>
                  <a:txBody>
                    <a:bodyPr/>
                    <a:lstStyle/>
                    <a:p>
                      <a:pPr algn="ctr"/>
                      <a:r>
                        <a:rPr lang="es-CL" sz="1600" dirty="0">
                          <a:latin typeface="Arial Narrow" panose="020B0606020202030204" pitchFamily="34" charset="0"/>
                        </a:rPr>
                        <a:t>Pregrado</a:t>
                      </a:r>
                    </a:p>
                  </a:txBody>
                  <a:tcPr anchor="ctr"/>
                </a:tc>
                <a:tc>
                  <a:txBody>
                    <a:bodyPr/>
                    <a:lstStyle/>
                    <a:p>
                      <a:pPr algn="ctr"/>
                      <a:r>
                        <a:rPr lang="es-CL" sz="1600" dirty="0">
                          <a:latin typeface="Arial Narrow" panose="020B0606020202030204" pitchFamily="34" charset="0"/>
                        </a:rPr>
                        <a:t>Doctorado</a:t>
                      </a:r>
                    </a:p>
                  </a:txBody>
                  <a:tcPr anchor="ctr"/>
                </a:tc>
                <a:tc>
                  <a:txBody>
                    <a:bodyPr/>
                    <a:lstStyle/>
                    <a:p>
                      <a:pPr algn="ctr"/>
                      <a:r>
                        <a:rPr lang="es-CL" sz="1600" dirty="0">
                          <a:latin typeface="Arial Narrow" panose="020B0606020202030204" pitchFamily="34" charset="0"/>
                        </a:rPr>
                        <a:t>Mg Científico</a:t>
                      </a:r>
                    </a:p>
                  </a:txBody>
                  <a:tcPr anchor="ctr"/>
                </a:tc>
                <a:tc>
                  <a:txBody>
                    <a:bodyPr/>
                    <a:lstStyle/>
                    <a:p>
                      <a:pPr algn="ctr"/>
                      <a:r>
                        <a:rPr lang="es-CL" sz="1600" dirty="0">
                          <a:latin typeface="Arial Narrow" panose="020B0606020202030204" pitchFamily="34" charset="0"/>
                        </a:rPr>
                        <a:t>Mg. Profesional</a:t>
                      </a:r>
                    </a:p>
                  </a:txBody>
                  <a:tcPr anchor="ctr"/>
                </a:tc>
                <a:extLst>
                  <a:ext uri="{0D108BD9-81ED-4DB2-BD59-A6C34878D82A}">
                    <a16:rowId xmlns:a16="http://schemas.microsoft.com/office/drawing/2014/main" val="1464304943"/>
                  </a:ext>
                </a:extLst>
              </a:tr>
              <a:tr h="417679">
                <a:tc>
                  <a:txBody>
                    <a:bodyPr/>
                    <a:lstStyle/>
                    <a:p>
                      <a:r>
                        <a:rPr lang="es-CL" sz="1800" dirty="0">
                          <a:latin typeface="Arial Narrow" panose="020B0606020202030204" pitchFamily="34" charset="0"/>
                        </a:rPr>
                        <a:t>Políticas, Mecanismos de Vinculación y Definición de entorno relevante para la carrera o programa (1)</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extLst>
                  <a:ext uri="{0D108BD9-81ED-4DB2-BD59-A6C34878D82A}">
                    <a16:rowId xmlns:a16="http://schemas.microsoft.com/office/drawing/2014/main" val="980355480"/>
                  </a:ext>
                </a:extLst>
              </a:tr>
              <a:tr h="238674">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s-CL" sz="1800" dirty="0">
                          <a:latin typeface="Arial Narrow" panose="020B0606020202030204" pitchFamily="34" charset="0"/>
                        </a:rPr>
                        <a:t>Identificación de las Instancias responsables + Recursos Suficientes</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extLst>
                  <a:ext uri="{0D108BD9-81ED-4DB2-BD59-A6C34878D82A}">
                    <a16:rowId xmlns:a16="http://schemas.microsoft.com/office/drawing/2014/main" val="1771704929"/>
                  </a:ext>
                </a:extLst>
              </a:tr>
              <a:tr h="238674">
                <a:tc>
                  <a:txBody>
                    <a:bodyPr/>
                    <a:lstStyle/>
                    <a:p>
                      <a:r>
                        <a:rPr lang="es-CL" sz="1800" dirty="0">
                          <a:latin typeface="Arial Narrow" panose="020B0606020202030204" pitchFamily="34" charset="0"/>
                        </a:rPr>
                        <a:t>Cantidad, calidad y pertinencia de Actividades (por Sede) (1)</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extLst>
                  <a:ext uri="{0D108BD9-81ED-4DB2-BD59-A6C34878D82A}">
                    <a16:rowId xmlns:a16="http://schemas.microsoft.com/office/drawing/2014/main" val="958173341"/>
                  </a:ext>
                </a:extLst>
              </a:tr>
              <a:tr h="238674">
                <a:tc>
                  <a:txBody>
                    <a:bodyPr/>
                    <a:lstStyle/>
                    <a:p>
                      <a:r>
                        <a:rPr lang="es-CL" sz="1800" dirty="0">
                          <a:latin typeface="Arial Narrow" panose="020B0606020202030204" pitchFamily="34" charset="0"/>
                        </a:rPr>
                        <a:t>Forma en que alumnos y académicos participan de la VcM</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extLst>
                  <a:ext uri="{0D108BD9-81ED-4DB2-BD59-A6C34878D82A}">
                    <a16:rowId xmlns:a16="http://schemas.microsoft.com/office/drawing/2014/main" val="1529278417"/>
                  </a:ext>
                </a:extLst>
              </a:tr>
              <a:tr h="417679">
                <a:tc>
                  <a:txBody>
                    <a:bodyPr/>
                    <a:lstStyle/>
                    <a:p>
                      <a:r>
                        <a:rPr lang="es-CL" sz="1800" dirty="0">
                          <a:latin typeface="Arial Narrow" panose="020B0606020202030204" pitchFamily="34" charset="0"/>
                        </a:rPr>
                        <a:t>Retroalimentación del medio (egresados, empleadores y referentes de la disciplina) a la carrera y al perfil de egreso (2) (3)</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extLst>
                  <a:ext uri="{0D108BD9-81ED-4DB2-BD59-A6C34878D82A}">
                    <a16:rowId xmlns:a16="http://schemas.microsoft.com/office/drawing/2014/main" val="2862956403"/>
                  </a:ext>
                </a:extLst>
              </a:tr>
              <a:tr h="417679">
                <a:tc>
                  <a:txBody>
                    <a:bodyPr/>
                    <a:lstStyle/>
                    <a:p>
                      <a:r>
                        <a:rPr lang="es-CL" sz="1800" dirty="0">
                          <a:latin typeface="Arial Narrow" panose="020B0606020202030204" pitchFamily="34" charset="0"/>
                        </a:rPr>
                        <a:t>Vinculación con egresados y empleadores (más allá de las acciones de retroalimentación).</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extLst>
                  <a:ext uri="{0D108BD9-81ED-4DB2-BD59-A6C34878D82A}">
                    <a16:rowId xmlns:a16="http://schemas.microsoft.com/office/drawing/2014/main" val="337333267"/>
                  </a:ext>
                </a:extLst>
              </a:tr>
              <a:tr h="238674">
                <a:tc>
                  <a:txBody>
                    <a:bodyPr/>
                    <a:lstStyle/>
                    <a:p>
                      <a:r>
                        <a:rPr lang="es-CL" sz="1800" dirty="0">
                          <a:latin typeface="Arial Narrow" panose="020B0606020202030204" pitchFamily="34" charset="0"/>
                        </a:rPr>
                        <a:t>Convenios que cuiden la sustentabilidad de las relaciones con el entorno.</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extLst>
                  <a:ext uri="{0D108BD9-81ED-4DB2-BD59-A6C34878D82A}">
                    <a16:rowId xmlns:a16="http://schemas.microsoft.com/office/drawing/2014/main" val="1131378788"/>
                  </a:ext>
                </a:extLst>
              </a:tr>
              <a:tr h="417679">
                <a:tc>
                  <a:txBody>
                    <a:bodyPr/>
                    <a:lstStyle/>
                    <a:p>
                      <a:r>
                        <a:rPr lang="es-CL" sz="1800" dirty="0">
                          <a:latin typeface="Arial Narrow" panose="020B0606020202030204" pitchFamily="34" charset="0"/>
                        </a:rPr>
                        <a:t>Vinculación con ideas, información y trabajos de profesionales y agentes o expertos externos a la Institución.</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a:t>
                      </a:r>
                    </a:p>
                  </a:txBody>
                  <a:tcPr anchor="ctr"/>
                </a:tc>
                <a:extLst>
                  <a:ext uri="{0D108BD9-81ED-4DB2-BD59-A6C34878D82A}">
                    <a16:rowId xmlns:a16="http://schemas.microsoft.com/office/drawing/2014/main" val="662746475"/>
                  </a:ext>
                </a:extLst>
              </a:tr>
              <a:tr h="238674">
                <a:tc>
                  <a:txBody>
                    <a:bodyPr/>
                    <a:lstStyle/>
                    <a:p>
                      <a:r>
                        <a:rPr lang="es-CL" sz="1800" dirty="0">
                          <a:latin typeface="Arial Narrow" panose="020B0606020202030204" pitchFamily="34" charset="0"/>
                        </a:rPr>
                        <a:t>Mecanismos e instrumentos de monitoreo y evaluación de impacto.</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a:t>
                      </a:r>
                    </a:p>
                  </a:txBody>
                  <a:tcPr anchor="ctr"/>
                </a:tc>
                <a:extLst>
                  <a:ext uri="{0D108BD9-81ED-4DB2-BD59-A6C34878D82A}">
                    <a16:rowId xmlns:a16="http://schemas.microsoft.com/office/drawing/2014/main" val="2301197822"/>
                  </a:ext>
                </a:extLst>
              </a:tr>
              <a:tr h="417679">
                <a:tc>
                  <a:txBody>
                    <a:bodyPr/>
                    <a:lstStyle/>
                    <a:p>
                      <a:r>
                        <a:rPr lang="es-CL" sz="1800" dirty="0">
                          <a:latin typeface="Arial Narrow" panose="020B0606020202030204" pitchFamily="34" charset="0"/>
                        </a:rPr>
                        <a:t>Practicas Profesionales y vinculación con los centros de práctica (incluye formalizaciones vía convenios, reglamentos, procedimientos de evaluación).</a:t>
                      </a:r>
                    </a:p>
                  </a:txBody>
                  <a:tcPr anchor="ctr"/>
                </a:tc>
                <a:tc>
                  <a:txBody>
                    <a:bodyPr/>
                    <a:lstStyle/>
                    <a:p>
                      <a:pPr algn="ctr"/>
                      <a:r>
                        <a:rPr lang="es-CL" sz="1800" dirty="0">
                          <a:latin typeface="Arial Narrow" panose="020B0606020202030204" pitchFamily="34" charset="0"/>
                        </a:rPr>
                        <a:t>SI</a:t>
                      </a:r>
                    </a:p>
                  </a:txBody>
                  <a:tcPr anchor="ctr"/>
                </a:tc>
                <a:tc>
                  <a:txBody>
                    <a:bodyPr/>
                    <a:lstStyle/>
                    <a:p>
                      <a:pPr algn="ctr"/>
                      <a:r>
                        <a:rPr lang="es-CL" sz="1800" dirty="0">
                          <a:latin typeface="Arial Narrow" panose="020B0606020202030204" pitchFamily="34" charset="0"/>
                        </a:rPr>
                        <a:t>--</a:t>
                      </a:r>
                    </a:p>
                  </a:txBody>
                  <a:tcPr anchor="ctr"/>
                </a:tc>
                <a:tc>
                  <a:txBody>
                    <a:bodyPr/>
                    <a:lstStyle/>
                    <a:p>
                      <a:pPr algn="ctr"/>
                      <a:r>
                        <a:rPr lang="es-CL" sz="1800" dirty="0">
                          <a:latin typeface="Arial Narrow" panose="020B0606020202030204" pitchFamily="34" charset="0"/>
                        </a:rPr>
                        <a:t>--</a:t>
                      </a:r>
                    </a:p>
                  </a:txBody>
                  <a:tcPr anchor="ctr"/>
                </a:tc>
                <a:tc>
                  <a:txBody>
                    <a:bodyPr/>
                    <a:lstStyle/>
                    <a:p>
                      <a:pPr algn="ctr"/>
                      <a:r>
                        <a:rPr lang="es-CL" sz="1800" dirty="0">
                          <a:latin typeface="Arial Narrow" panose="020B0606020202030204" pitchFamily="34" charset="0"/>
                        </a:rPr>
                        <a:t>--</a:t>
                      </a:r>
                    </a:p>
                  </a:txBody>
                  <a:tcPr anchor="ctr"/>
                </a:tc>
                <a:extLst>
                  <a:ext uri="{0D108BD9-81ED-4DB2-BD59-A6C34878D82A}">
                    <a16:rowId xmlns:a16="http://schemas.microsoft.com/office/drawing/2014/main" val="622479001"/>
                  </a:ext>
                </a:extLst>
              </a:tr>
            </a:tbl>
          </a:graphicData>
        </a:graphic>
      </p:graphicFrame>
      <p:sp>
        <p:nvSpPr>
          <p:cNvPr id="2" name="CuadroTexto 1">
            <a:extLst>
              <a:ext uri="{FF2B5EF4-FFF2-40B4-BE49-F238E27FC236}">
                <a16:creationId xmlns:a16="http://schemas.microsoft.com/office/drawing/2014/main" id="{8D31AE94-E067-4CDF-8AFA-CE2C8ACD07D4}"/>
              </a:ext>
            </a:extLst>
          </p:cNvPr>
          <p:cNvSpPr txBox="1"/>
          <p:nvPr/>
        </p:nvSpPr>
        <p:spPr>
          <a:xfrm>
            <a:off x="377665" y="6172200"/>
            <a:ext cx="9571851" cy="646331"/>
          </a:xfrm>
          <a:prstGeom prst="rect">
            <a:avLst/>
          </a:prstGeom>
          <a:noFill/>
        </p:spPr>
        <p:txBody>
          <a:bodyPr wrap="none" rtlCol="0">
            <a:spAutoFit/>
          </a:bodyPr>
          <a:lstStyle/>
          <a:p>
            <a:pPr marL="228600" indent="-228600">
              <a:buAutoNum type="arabicParenBoth"/>
            </a:pPr>
            <a:r>
              <a:rPr lang="es-CL" sz="1200" dirty="0">
                <a:latin typeface="Arial Narrow" panose="020B0606020202030204" pitchFamily="34" charset="0"/>
              </a:rPr>
              <a:t>Identifica qué instrumento del modelo de VcM desarrolla</a:t>
            </a:r>
          </a:p>
          <a:p>
            <a:pPr marL="228600" indent="-228600">
              <a:buAutoNum type="arabicParenBoth"/>
            </a:pPr>
            <a:r>
              <a:rPr lang="es-CL" sz="1200" dirty="0">
                <a:latin typeface="Arial Narrow" panose="020B0606020202030204" pitchFamily="34" charset="0"/>
              </a:rPr>
              <a:t>Incluye participación de actores externos en procesos de autoevaluación, en procesos de innovación curricular o en procesos de planificación de carrera o facultad.</a:t>
            </a:r>
          </a:p>
          <a:p>
            <a:pPr marL="228600" indent="-228600">
              <a:buAutoNum type="arabicParenBoth"/>
            </a:pPr>
            <a:r>
              <a:rPr lang="es-CL" sz="1200" dirty="0">
                <a:latin typeface="Arial Narrow" panose="020B0606020202030204" pitchFamily="34" charset="0"/>
              </a:rPr>
              <a:t>Incluye al menos, seguimiento a egresados y empleadores + uso de información para la mejora de los procesos de la carrera</a:t>
            </a:r>
          </a:p>
        </p:txBody>
      </p:sp>
    </p:spTree>
    <p:extLst>
      <p:ext uri="{BB962C8B-B14F-4D97-AF65-F5344CB8AC3E}">
        <p14:creationId xmlns:p14="http://schemas.microsoft.com/office/powerpoint/2010/main" val="396850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2" name="Grupo 91"/>
          <p:cNvGrpSpPr/>
          <p:nvPr/>
        </p:nvGrpSpPr>
        <p:grpSpPr>
          <a:xfrm>
            <a:off x="9735873" y="0"/>
            <a:ext cx="2452951" cy="6858000"/>
            <a:chOff x="9735873" y="0"/>
            <a:chExt cx="2452951" cy="6858000"/>
          </a:xfrm>
        </p:grpSpPr>
        <p:sp>
          <p:nvSpPr>
            <p:cNvPr id="93" name="Rectangle 19"/>
            <p:cNvSpPr/>
            <p:nvPr/>
          </p:nvSpPr>
          <p:spPr>
            <a:xfrm>
              <a:off x="9735873" y="0"/>
              <a:ext cx="2452951" cy="6858000"/>
            </a:xfrm>
            <a:prstGeom prst="rect">
              <a:avLst/>
            </a:prstGeom>
            <a:solidFill>
              <a:schemeClr val="tx1">
                <a:lumMod val="75000"/>
                <a:lumOff val="25000"/>
              </a:schemeClr>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4" name="TextBox 40"/>
            <p:cNvSpPr txBox="1"/>
            <p:nvPr/>
          </p:nvSpPr>
          <p:spPr>
            <a:xfrm>
              <a:off x="10077588" y="4170402"/>
              <a:ext cx="2018723" cy="338554"/>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Evidenciando</a:t>
              </a:r>
            </a:p>
          </p:txBody>
        </p:sp>
        <p:sp>
          <p:nvSpPr>
            <p:cNvPr id="95" name="TextBox 4"/>
            <p:cNvSpPr txBox="1"/>
            <p:nvPr/>
          </p:nvSpPr>
          <p:spPr>
            <a:xfrm>
              <a:off x="10085665" y="4826675"/>
              <a:ext cx="2039756" cy="1815882"/>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“Reportando”</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lgn="ctr">
                <a:defRPr/>
              </a:pPr>
              <a:r>
                <a:rPr lang="es-CL" sz="1400" kern="0" dirty="0">
                  <a:solidFill>
                    <a:prstClr val="white"/>
                  </a:solidFill>
                  <a:latin typeface="Arial" panose="020B0604020202020204" pitchFamily="34" charset="0"/>
                  <a:cs typeface="Arial" panose="020B0604020202020204" pitchFamily="34" charset="0"/>
                </a:rPr>
                <a:t>Se debe elaborar, para cada iniciativa elegida, su respectivo informe de VcM que de cuenta de los resultados y aprendizajes logrados.</a:t>
              </a:r>
              <a:endParaRPr lang="es-CL" sz="1400" dirty="0">
                <a:solidFill>
                  <a:prstClr val="white"/>
                </a:solidFill>
                <a:latin typeface="Arial" panose="020B0604020202020204" pitchFamily="34" charset="0"/>
                <a:cs typeface="Arial" panose="020B0604020202020204" pitchFamily="34" charset="0"/>
              </a:endParaRPr>
            </a:p>
          </p:txBody>
        </p:sp>
        <p:pic>
          <p:nvPicPr>
            <p:cNvPr id="96" name="Picture 12" descr="http://vinculacion.unab.cl/wp-content/uploads/2017/03/logo-UNAB-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4012" y="2739505"/>
              <a:ext cx="1119827"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5" name="Grupo 114"/>
          <p:cNvGrpSpPr/>
          <p:nvPr/>
        </p:nvGrpSpPr>
        <p:grpSpPr>
          <a:xfrm>
            <a:off x="7923188" y="0"/>
            <a:ext cx="3275542" cy="6858000"/>
            <a:chOff x="7923188" y="0"/>
            <a:chExt cx="3275542" cy="6858000"/>
          </a:xfrm>
        </p:grpSpPr>
        <p:sp>
          <p:nvSpPr>
            <p:cNvPr id="116" name="Oval 20"/>
            <p:cNvSpPr/>
            <p:nvPr/>
          </p:nvSpPr>
          <p:spPr>
            <a:xfrm>
              <a:off x="9217530" y="152400"/>
              <a:ext cx="1981200" cy="1981200"/>
            </a:xfrm>
            <a:prstGeom prst="ellipse">
              <a:avLst/>
            </a:prstGeom>
            <a:solidFill>
              <a:srgbClr val="7030A0"/>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17" name="Rectangle 16"/>
            <p:cNvSpPr/>
            <p:nvPr/>
          </p:nvSpPr>
          <p:spPr>
            <a:xfrm>
              <a:off x="7923188" y="0"/>
              <a:ext cx="2057400" cy="6858000"/>
            </a:xfrm>
            <a:prstGeom prst="rect">
              <a:avLst/>
            </a:prstGeom>
            <a:solidFill>
              <a:srgbClr val="7030A0"/>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8" name="TextBox 40"/>
            <p:cNvSpPr txBox="1"/>
            <p:nvPr/>
          </p:nvSpPr>
          <p:spPr>
            <a:xfrm>
              <a:off x="8054249" y="4031903"/>
              <a:ext cx="2018723" cy="584775"/>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Resultados de Implementación</a:t>
              </a:r>
            </a:p>
          </p:txBody>
        </p:sp>
        <p:sp>
          <p:nvSpPr>
            <p:cNvPr id="119" name="TextBox 4"/>
            <p:cNvSpPr txBox="1"/>
            <p:nvPr/>
          </p:nvSpPr>
          <p:spPr>
            <a:xfrm>
              <a:off x="8013589" y="4826675"/>
              <a:ext cx="2039756" cy="1815882"/>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“Evidenciando”</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 debe levantar toda la información necesaria para evidenciar con calidad, los resultados obtenidos.</a:t>
              </a:r>
              <a:endParaRPr kumimoji="0" lang="es-CL"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0" name="Picture 8" descr="Resultado de imagen para result icon whi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89" t="4200" r="15723" b="5175"/>
            <a:stretch/>
          </p:blipFill>
          <p:spPr bwMode="auto">
            <a:xfrm>
              <a:off x="8623526" y="2739505"/>
              <a:ext cx="80069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upo 96"/>
          <p:cNvGrpSpPr/>
          <p:nvPr/>
        </p:nvGrpSpPr>
        <p:grpSpPr>
          <a:xfrm>
            <a:off x="5943047" y="0"/>
            <a:ext cx="3275541" cy="6858000"/>
            <a:chOff x="5943047" y="0"/>
            <a:chExt cx="3275541" cy="6858000"/>
          </a:xfrm>
        </p:grpSpPr>
        <p:sp>
          <p:nvSpPr>
            <p:cNvPr id="98" name="Oval 17"/>
            <p:cNvSpPr/>
            <p:nvPr/>
          </p:nvSpPr>
          <p:spPr>
            <a:xfrm>
              <a:off x="7237388" y="762000"/>
              <a:ext cx="1981200" cy="1981200"/>
            </a:xfrm>
            <a:prstGeom prst="ellipse">
              <a:avLst/>
            </a:prstGeom>
            <a:solidFill>
              <a:schemeClr val="accent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99" name="Rectangle 13"/>
            <p:cNvSpPr/>
            <p:nvPr/>
          </p:nvSpPr>
          <p:spPr>
            <a:xfrm>
              <a:off x="5943047" y="0"/>
              <a:ext cx="2057400" cy="6858000"/>
            </a:xfrm>
            <a:prstGeom prst="rect">
              <a:avLst/>
            </a:prstGeom>
            <a:solidFill>
              <a:schemeClr val="accent2"/>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0" name="TextBox 31"/>
            <p:cNvSpPr txBox="1"/>
            <p:nvPr/>
          </p:nvSpPr>
          <p:spPr>
            <a:xfrm>
              <a:off x="6030909" y="4170402"/>
              <a:ext cx="2018723" cy="553998"/>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 de Mejoras o </a:t>
              </a:r>
              <a:r>
                <a:rPr kumimoji="0" lang="es-C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 de Vinculación</a:t>
              </a:r>
              <a:endParaRPr kumimoji="0" lang="es-C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Freeform 193"/>
            <p:cNvSpPr>
              <a:spLocks noEditPoints="1"/>
            </p:cNvSpPr>
            <p:nvPr/>
          </p:nvSpPr>
          <p:spPr bwMode="auto">
            <a:xfrm>
              <a:off x="6623005" y="2739505"/>
              <a:ext cx="916224" cy="1080000"/>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 name="TextBox 4"/>
            <p:cNvSpPr txBox="1"/>
            <p:nvPr/>
          </p:nvSpPr>
          <p:spPr>
            <a:xfrm>
              <a:off x="5985207" y="4826675"/>
              <a:ext cx="2039756" cy="1815882"/>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“Consensuando”</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 debe consensuar con la Facultad los planes de mejora por Carrera (en pregrado y postgrado) que serán implementados.</a:t>
              </a:r>
              <a:endParaRPr kumimoji="0" lang="es-CL"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9" name="Grupo 108"/>
          <p:cNvGrpSpPr/>
          <p:nvPr/>
        </p:nvGrpSpPr>
        <p:grpSpPr>
          <a:xfrm>
            <a:off x="3962906" y="0"/>
            <a:ext cx="3275541" cy="6858000"/>
            <a:chOff x="3962906" y="0"/>
            <a:chExt cx="3275541" cy="6858000"/>
          </a:xfrm>
          <a:solidFill>
            <a:schemeClr val="accent1">
              <a:lumMod val="50000"/>
            </a:schemeClr>
          </a:solidFill>
        </p:grpSpPr>
        <p:sp>
          <p:nvSpPr>
            <p:cNvPr id="110" name="Oval 14"/>
            <p:cNvSpPr/>
            <p:nvPr/>
          </p:nvSpPr>
          <p:spPr>
            <a:xfrm>
              <a:off x="5257247" y="152400"/>
              <a:ext cx="1981200" cy="1981200"/>
            </a:xfrm>
            <a:prstGeom prst="ellipse">
              <a:avLst/>
            </a:prstGeom>
            <a:grp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11" name="Rectangle 10"/>
            <p:cNvSpPr/>
            <p:nvPr/>
          </p:nvSpPr>
          <p:spPr>
            <a:xfrm>
              <a:off x="3962906" y="0"/>
              <a:ext cx="2057400" cy="6858000"/>
            </a:xfrm>
            <a:prstGeom prst="rect">
              <a:avLst/>
            </a:prstGeom>
            <a:grp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2" name="TextBox 37"/>
            <p:cNvSpPr txBox="1"/>
            <p:nvPr/>
          </p:nvSpPr>
          <p:spPr>
            <a:xfrm>
              <a:off x="4007568" y="3967970"/>
              <a:ext cx="2018723" cy="830997"/>
            </a:xfrm>
            <a:prstGeom prst="rect">
              <a:avLst/>
            </a:prstGeom>
            <a:grp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Definiendo los</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Impactos Deseados</a:t>
              </a:r>
            </a:p>
          </p:txBody>
        </p:sp>
        <p:sp>
          <p:nvSpPr>
            <p:cNvPr id="113" name="TextBox 4"/>
            <p:cNvSpPr txBox="1"/>
            <p:nvPr/>
          </p:nvSpPr>
          <p:spPr>
            <a:xfrm>
              <a:off x="3989840" y="4826675"/>
              <a:ext cx="2039756" cy="1815882"/>
            </a:xfrm>
            <a:prstGeom prst="rect">
              <a:avLst/>
            </a:prstGeom>
            <a:grp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“Planificando el impacto”</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Para cada uno de los instrumentos elegidos, identifique los resultados esperados (internos y externos)</a:t>
              </a:r>
            </a:p>
          </p:txBody>
        </p:sp>
        <p:pic>
          <p:nvPicPr>
            <p:cNvPr id="114" name="Picture 6" descr="Resultado de imagen para impact icon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723" y="2739505"/>
              <a:ext cx="1079999" cy="1080000"/>
            </a:xfrm>
            <a:prstGeom prst="rect">
              <a:avLst/>
            </a:prstGeom>
            <a:grpFill/>
            <a:extLst/>
          </p:spPr>
        </p:pic>
      </p:grpSp>
      <p:grpSp>
        <p:nvGrpSpPr>
          <p:cNvPr id="103" name="Grupo 102"/>
          <p:cNvGrpSpPr/>
          <p:nvPr/>
        </p:nvGrpSpPr>
        <p:grpSpPr>
          <a:xfrm>
            <a:off x="1943606" y="0"/>
            <a:ext cx="3314700" cy="6858000"/>
            <a:chOff x="1943606" y="0"/>
            <a:chExt cx="3314700" cy="6858000"/>
          </a:xfrm>
        </p:grpSpPr>
        <p:sp>
          <p:nvSpPr>
            <p:cNvPr id="104" name="Oval 11"/>
            <p:cNvSpPr/>
            <p:nvPr/>
          </p:nvSpPr>
          <p:spPr>
            <a:xfrm>
              <a:off x="3277106" y="762000"/>
              <a:ext cx="1981200" cy="1981200"/>
            </a:xfrm>
            <a:prstGeom prst="ellipse">
              <a:avLst/>
            </a:prstGeom>
            <a:solidFill>
              <a:schemeClr val="bg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05" name="Rectangle 6"/>
            <p:cNvSpPr/>
            <p:nvPr/>
          </p:nvSpPr>
          <p:spPr>
            <a:xfrm>
              <a:off x="1943606" y="0"/>
              <a:ext cx="2057400" cy="6858000"/>
            </a:xfrm>
            <a:prstGeom prst="rect">
              <a:avLst/>
            </a:prstGeom>
            <a:solidFill>
              <a:schemeClr val="bg2"/>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6" name="TextBox 5"/>
            <p:cNvSpPr txBox="1"/>
            <p:nvPr/>
          </p:nvSpPr>
          <p:spPr>
            <a:xfrm>
              <a:off x="1984229" y="3893403"/>
              <a:ext cx="2018723" cy="83099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Quién, Cómo, Dónde, Cuándo y Por Qué</a:t>
              </a:r>
            </a:p>
          </p:txBody>
        </p:sp>
        <p:sp>
          <p:nvSpPr>
            <p:cNvPr id="107" name="TextBox 4"/>
            <p:cNvSpPr txBox="1"/>
            <p:nvPr/>
          </p:nvSpPr>
          <p:spPr>
            <a:xfrm>
              <a:off x="1993931" y="4826675"/>
              <a:ext cx="2039756" cy="2031325"/>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a:t>
              </a:r>
              <a:r>
                <a:rPr kumimoji="0" lang="es-CL" sz="1400" b="1" i="0" u="none" strike="noStrike" kern="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Ws</a:t>
              </a:r>
              <a:r>
                <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Identificar al menos 1 instrumento del Modelo que serán desarrollados (asignatura, programa de VcM, contrapartes y situación inicial).</a:t>
              </a:r>
              <a:endParaRPr kumimoji="0" lang="es-CL"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8" name="Picture 4" descr="Resultado de imagen para teacher icon 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9460" y="2739505"/>
              <a:ext cx="1050352"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1" name="Grupo 120"/>
          <p:cNvGrpSpPr/>
          <p:nvPr/>
        </p:nvGrpSpPr>
        <p:grpSpPr>
          <a:xfrm>
            <a:off x="-39687" y="0"/>
            <a:ext cx="3278693" cy="6858000"/>
            <a:chOff x="-39687" y="0"/>
            <a:chExt cx="3278693" cy="6858000"/>
          </a:xfrm>
        </p:grpSpPr>
        <p:sp>
          <p:nvSpPr>
            <p:cNvPr id="122" name="Oval 7"/>
            <p:cNvSpPr/>
            <p:nvPr/>
          </p:nvSpPr>
          <p:spPr>
            <a:xfrm>
              <a:off x="1257806" y="152400"/>
              <a:ext cx="1981200" cy="1981200"/>
            </a:xfrm>
            <a:prstGeom prst="ellipse">
              <a:avLst/>
            </a:prstGeom>
            <a:solidFill>
              <a:srgbClr val="C00000"/>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23" name="Rectangle 26"/>
            <p:cNvSpPr/>
            <p:nvPr/>
          </p:nvSpPr>
          <p:spPr>
            <a:xfrm>
              <a:off x="-24220" y="0"/>
              <a:ext cx="2025947" cy="6858000"/>
            </a:xfrm>
            <a:prstGeom prst="rect">
              <a:avLst/>
            </a:prstGeom>
            <a:solidFill>
              <a:srgbClr val="C00000"/>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4" name="TextBox 4"/>
            <p:cNvSpPr txBox="1"/>
            <p:nvPr/>
          </p:nvSpPr>
          <p:spPr>
            <a:xfrm>
              <a:off x="-39687" y="3893403"/>
              <a:ext cx="2019299" cy="83099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Identificación y Justificación de la VcM</a:t>
              </a:r>
              <a:endParaRPr kumimoji="0" lang="es-CL"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5" name="TextBox 4"/>
            <p:cNvSpPr txBox="1"/>
            <p:nvPr/>
          </p:nvSpPr>
          <p:spPr>
            <a:xfrm>
              <a:off x="-30616" y="4826675"/>
              <a:ext cx="2039756" cy="1600438"/>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“Direccionando”</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Identificar entorno relevante, ámbito de acción y qué necesidad u oportunidad del entorno será atendida</a:t>
              </a:r>
            </a:p>
          </p:txBody>
        </p:sp>
        <p:pic>
          <p:nvPicPr>
            <p:cNvPr id="126" name="Picture 2" descr="Resultado de imagen para objective icon 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810" y="2739505"/>
              <a:ext cx="1072932" cy="10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a:extLst>
              <a:ext uri="{FF2B5EF4-FFF2-40B4-BE49-F238E27FC236}">
                <a16:creationId xmlns:a16="http://schemas.microsoft.com/office/drawing/2014/main" id="{6DA02412-7D7F-4B17-A1EF-94747776EDB3}"/>
              </a:ext>
            </a:extLst>
          </p:cNvPr>
          <p:cNvPicPr>
            <a:picLocks noChangeAspect="1"/>
          </p:cNvPicPr>
          <p:nvPr/>
        </p:nvPicPr>
        <p:blipFill>
          <a:blip r:embed="rId7"/>
          <a:stretch>
            <a:fillRect/>
          </a:stretch>
        </p:blipFill>
        <p:spPr>
          <a:xfrm>
            <a:off x="141212" y="152400"/>
            <a:ext cx="1682803" cy="2199603"/>
          </a:xfrm>
          <a:prstGeom prst="rect">
            <a:avLst/>
          </a:prstGeom>
        </p:spPr>
      </p:pic>
    </p:spTree>
    <p:extLst>
      <p:ext uri="{BB962C8B-B14F-4D97-AF65-F5344CB8AC3E}">
        <p14:creationId xmlns:p14="http://schemas.microsoft.com/office/powerpoint/2010/main" val="427168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inculacion.unab.cl/wp-content/uploads/2018/06/fondo-transparente-logo-color-con-texto-blanco.png">
            <a:extLst>
              <a:ext uri="{FF2B5EF4-FFF2-40B4-BE49-F238E27FC236}">
                <a16:creationId xmlns:a16="http://schemas.microsoft.com/office/drawing/2014/main" id="{8D80C8ED-64DA-46F6-B071-3530BC6D46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808" y="672279"/>
            <a:ext cx="1843208" cy="155006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3">
            <a:extLst>
              <a:ext uri="{FF2B5EF4-FFF2-40B4-BE49-F238E27FC236}">
                <a16:creationId xmlns:a16="http://schemas.microsoft.com/office/drawing/2014/main" id="{E29EE7A6-872A-41CF-9510-CD3E089E185E}"/>
              </a:ext>
            </a:extLst>
          </p:cNvPr>
          <p:cNvSpPr txBox="1">
            <a:spLocks/>
          </p:cNvSpPr>
          <p:nvPr/>
        </p:nvSpPr>
        <p:spPr>
          <a:xfrm>
            <a:off x="1106136" y="2730125"/>
            <a:ext cx="9964364" cy="1308922"/>
          </a:xfrm>
          <a:prstGeom prst="rect">
            <a:avLst/>
          </a:prstGeom>
        </p:spPr>
        <p:txBody>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algn="ctr"/>
            <a:r>
              <a:rPr lang="es-CL" sz="9600" dirty="0">
                <a:solidFill>
                  <a:schemeClr val="accent6">
                    <a:lumMod val="40000"/>
                    <a:lumOff val="60000"/>
                  </a:schemeClr>
                </a:solidFill>
              </a:rPr>
              <a:t>ANEXOS</a:t>
            </a:r>
          </a:p>
        </p:txBody>
      </p:sp>
      <p:sp>
        <p:nvSpPr>
          <p:cNvPr id="8" name="Marcador de texto 4">
            <a:extLst>
              <a:ext uri="{FF2B5EF4-FFF2-40B4-BE49-F238E27FC236}">
                <a16:creationId xmlns:a16="http://schemas.microsoft.com/office/drawing/2014/main" id="{AE9C8958-D645-4F32-8464-C8BF2735C9DC}"/>
              </a:ext>
            </a:extLst>
          </p:cNvPr>
          <p:cNvSpPr txBox="1">
            <a:spLocks/>
          </p:cNvSpPr>
          <p:nvPr/>
        </p:nvSpPr>
        <p:spPr>
          <a:xfrm>
            <a:off x="1704912" y="4342929"/>
            <a:ext cx="8766812" cy="610071"/>
          </a:xfrm>
          <a:prstGeom prst="rect">
            <a:avLst/>
          </a:prstGeom>
        </p:spPr>
        <p:txBody>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a:r>
              <a:rPr lang="es-CL" sz="3600" dirty="0">
                <a:solidFill>
                  <a:schemeClr val="accent6">
                    <a:lumMod val="20000"/>
                    <a:lumOff val="80000"/>
                  </a:schemeClr>
                </a:solidFill>
              </a:rPr>
              <a:t>Resumen de aspectos esenciales</a:t>
            </a:r>
          </a:p>
        </p:txBody>
      </p:sp>
      <p:cxnSp>
        <p:nvCxnSpPr>
          <p:cNvPr id="9" name="Conector recto 8">
            <a:extLst>
              <a:ext uri="{FF2B5EF4-FFF2-40B4-BE49-F238E27FC236}">
                <a16:creationId xmlns:a16="http://schemas.microsoft.com/office/drawing/2014/main" id="{2BD137FE-3F48-4B2F-90EB-32A367502EC8}"/>
              </a:ext>
            </a:extLst>
          </p:cNvPr>
          <p:cNvCxnSpPr/>
          <p:nvPr/>
        </p:nvCxnSpPr>
        <p:spPr>
          <a:xfrm>
            <a:off x="1704912" y="4191000"/>
            <a:ext cx="9113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51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clrChange>
              <a:clrFrom>
                <a:srgbClr val="FFFFFF"/>
              </a:clrFrom>
              <a:clrTo>
                <a:srgbClr val="FFFFFF">
                  <a:alpha val="0"/>
                </a:srgbClr>
              </a:clrTo>
            </a:clrChange>
          </a:blip>
          <a:stretch>
            <a:fillRect/>
          </a:stretch>
        </p:blipFill>
        <p:spPr>
          <a:xfrm>
            <a:off x="5114408" y="955174"/>
            <a:ext cx="2038350" cy="1619250"/>
          </a:xfrm>
          <a:prstGeom prst="rect">
            <a:avLst/>
          </a:prstGeom>
        </p:spPr>
      </p:pic>
      <p:sp>
        <p:nvSpPr>
          <p:cNvPr id="3" name="Título 2"/>
          <p:cNvSpPr>
            <a:spLocks noGrp="1"/>
          </p:cNvSpPr>
          <p:nvPr>
            <p:ph type="title"/>
          </p:nvPr>
        </p:nvSpPr>
        <p:spPr>
          <a:xfrm>
            <a:off x="303212" y="251214"/>
            <a:ext cx="11425155" cy="711081"/>
          </a:xfrm>
        </p:spPr>
        <p:txBody>
          <a:bodyPr>
            <a:noAutofit/>
          </a:bodyPr>
          <a:lstStyle/>
          <a:p>
            <a:r>
              <a:rPr lang="es-CL" b="1" dirty="0">
                <a:solidFill>
                  <a:srgbClr val="4472C4"/>
                </a:solidFill>
                <a:latin typeface="Calibri"/>
              </a:rPr>
              <a:t>El plan debe ser “coherente” con el Modelo de Vinculación con el Medio UNAB</a:t>
            </a:r>
          </a:p>
        </p:txBody>
      </p:sp>
      <p:sp>
        <p:nvSpPr>
          <p:cNvPr id="40" name="CuadroTexto 39"/>
          <p:cNvSpPr txBox="1"/>
          <p:nvPr/>
        </p:nvSpPr>
        <p:spPr>
          <a:xfrm rot="5400000">
            <a:off x="8731229" y="3170217"/>
            <a:ext cx="5202258" cy="954107"/>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2800" b="1" i="0" u="none" strike="noStrike" kern="1200" cap="none" spc="0" normalizeH="0" baseline="0" noProof="0" dirty="0">
                <a:ln>
                  <a:noFill/>
                </a:ln>
                <a:solidFill>
                  <a:srgbClr val="292B7D"/>
                </a:solidFill>
                <a:effectLst/>
                <a:uLnTx/>
                <a:uFillTx/>
                <a:latin typeface="Bebas Neue Bold" panose="020B0606020202050201" pitchFamily="34" charset="0"/>
                <a:ea typeface="+mn-ea"/>
                <a:cs typeface="+mn-cs"/>
              </a:rPr>
              <a:t>FACULTADES, UNIDADES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2800" b="1" i="0" u="none" strike="noStrike" kern="1200" cap="none" spc="0" normalizeH="0" baseline="0" noProof="0" dirty="0">
                <a:ln>
                  <a:noFill/>
                </a:ln>
                <a:solidFill>
                  <a:srgbClr val="292B7D"/>
                </a:solidFill>
                <a:effectLst/>
                <a:uLnTx/>
                <a:uFillTx/>
                <a:latin typeface="Bebas Neue Bold" panose="020B0606020202050201" pitchFamily="34" charset="0"/>
                <a:ea typeface="+mn-ea"/>
                <a:cs typeface="+mn-cs"/>
              </a:rPr>
              <a:t>ACADÉMICAS Y ADMINISTRATIVAS</a:t>
            </a:r>
          </a:p>
        </p:txBody>
      </p:sp>
      <p:grpSp>
        <p:nvGrpSpPr>
          <p:cNvPr id="42" name="Grupo 41"/>
          <p:cNvGrpSpPr/>
          <p:nvPr/>
        </p:nvGrpSpPr>
        <p:grpSpPr>
          <a:xfrm>
            <a:off x="1949915" y="5414276"/>
            <a:ext cx="8335497" cy="486679"/>
            <a:chOff x="1211734" y="5475820"/>
            <a:chExt cx="6977913" cy="486679"/>
          </a:xfrm>
        </p:grpSpPr>
        <p:pic>
          <p:nvPicPr>
            <p:cNvPr id="43" name="Imagen 42"/>
            <p:cNvPicPr>
              <a:picLocks noChangeAspect="1"/>
            </p:cNvPicPr>
            <p:nvPr/>
          </p:nvPicPr>
          <p:blipFill>
            <a:blip r:embed="rId4">
              <a:clrChange>
                <a:clrFrom>
                  <a:srgbClr val="FFFFFF"/>
                </a:clrFrom>
                <a:clrTo>
                  <a:srgbClr val="FFFFFF">
                    <a:alpha val="0"/>
                  </a:srgbClr>
                </a:clrTo>
              </a:clrChange>
            </a:blip>
            <a:stretch>
              <a:fillRect/>
            </a:stretch>
          </p:blipFill>
          <p:spPr>
            <a:xfrm>
              <a:off x="1211734" y="5475820"/>
              <a:ext cx="6977913" cy="485362"/>
            </a:xfrm>
            <a:prstGeom prst="rect">
              <a:avLst/>
            </a:prstGeom>
          </p:spPr>
        </p:pic>
        <p:pic>
          <p:nvPicPr>
            <p:cNvPr id="49" name="Imagen 48"/>
            <p:cNvPicPr>
              <a:picLocks noChangeAspect="1"/>
            </p:cNvPicPr>
            <p:nvPr/>
          </p:nvPicPr>
          <p:blipFill rotWithShape="1">
            <a:blip r:embed="rId4">
              <a:clrChange>
                <a:clrFrom>
                  <a:srgbClr val="FFFFFF"/>
                </a:clrFrom>
                <a:clrTo>
                  <a:srgbClr val="FFFFFF">
                    <a:alpha val="0"/>
                  </a:srgbClr>
                </a:clrTo>
              </a:clrChange>
            </a:blip>
            <a:srcRect l="40058" r="55968"/>
            <a:stretch/>
          </p:blipFill>
          <p:spPr>
            <a:xfrm>
              <a:off x="1505412" y="5477137"/>
              <a:ext cx="6327698" cy="485362"/>
            </a:xfrm>
            <a:prstGeom prst="rect">
              <a:avLst/>
            </a:prstGeom>
          </p:spPr>
        </p:pic>
      </p:grpSp>
      <p:pic>
        <p:nvPicPr>
          <p:cNvPr id="54" name="Imagen 5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59931" y="4378200"/>
            <a:ext cx="900000" cy="900000"/>
          </a:xfrm>
          <a:prstGeom prst="rect">
            <a:avLst/>
          </a:prstGeom>
        </p:spPr>
      </p:pic>
      <p:pic>
        <p:nvPicPr>
          <p:cNvPr id="56" name="Imagen 55" descr="Imagen que contiene objeto, cosa&#10;&#10;Descripción generada con confianza muy alta"/>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77778" y="3222434"/>
            <a:ext cx="900000" cy="900000"/>
          </a:xfrm>
          <a:prstGeom prst="rect">
            <a:avLst/>
          </a:prstGeom>
        </p:spPr>
      </p:pic>
      <p:pic>
        <p:nvPicPr>
          <p:cNvPr id="57" name="Imagen 56"/>
          <p:cNvPicPr>
            <a:picLocks noChangeAspect="1"/>
          </p:cNvPicPr>
          <p:nvPr/>
        </p:nvPicPr>
        <p:blipFill>
          <a:blip r:embed="rId7" cstate="print">
            <a:clrChange>
              <a:clrFrom>
                <a:srgbClr val="FFFEFF"/>
              </a:clrFrom>
              <a:clrTo>
                <a:srgbClr val="FFFEFF">
                  <a:alpha val="0"/>
                </a:srgbClr>
              </a:clrTo>
            </a:clrChange>
            <a:extLst>
              <a:ext uri="{28A0092B-C50C-407E-A947-70E740481C1C}">
                <a14:useLocalDpi xmlns:a14="http://schemas.microsoft.com/office/drawing/2010/main" val="0"/>
              </a:ext>
            </a:extLst>
          </a:blip>
          <a:stretch>
            <a:fillRect/>
          </a:stretch>
        </p:blipFill>
        <p:spPr>
          <a:xfrm>
            <a:off x="6226733" y="4300995"/>
            <a:ext cx="900000" cy="900000"/>
          </a:xfrm>
          <a:prstGeom prst="rect">
            <a:avLst/>
          </a:prstGeom>
        </p:spPr>
      </p:pic>
      <p:pic>
        <p:nvPicPr>
          <p:cNvPr id="60" name="Imagen 5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6637" y="4271719"/>
            <a:ext cx="900000" cy="900000"/>
          </a:xfrm>
          <a:prstGeom prst="rect">
            <a:avLst/>
          </a:prstGeom>
        </p:spPr>
      </p:pic>
      <p:pic>
        <p:nvPicPr>
          <p:cNvPr id="61" name="Imagen 60" descr="Imagen que contiene reloj, objeto&#10;&#10;Descripción generada con confianza alta"/>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51170" y="3257710"/>
            <a:ext cx="900000" cy="900000"/>
          </a:xfrm>
          <a:prstGeom prst="rect">
            <a:avLst/>
          </a:prstGeom>
        </p:spPr>
      </p:pic>
      <p:pic>
        <p:nvPicPr>
          <p:cNvPr id="62" name="Imagen 6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69232" y="3263037"/>
            <a:ext cx="900000" cy="900000"/>
          </a:xfrm>
          <a:prstGeom prst="rect">
            <a:avLst/>
          </a:prstGeom>
        </p:spPr>
      </p:pic>
      <p:pic>
        <p:nvPicPr>
          <p:cNvPr id="63" name="Imagen 62"/>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0851" y="4327306"/>
            <a:ext cx="900000" cy="900000"/>
          </a:xfrm>
          <a:prstGeom prst="rect">
            <a:avLst/>
          </a:prstGeom>
        </p:spPr>
      </p:pic>
      <p:pic>
        <p:nvPicPr>
          <p:cNvPr id="65" name="Imagen 64"/>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7225" y="3242689"/>
            <a:ext cx="900000" cy="900000"/>
          </a:xfrm>
          <a:prstGeom prst="rect">
            <a:avLst/>
          </a:prstGeom>
        </p:spPr>
      </p:pic>
      <p:pic>
        <p:nvPicPr>
          <p:cNvPr id="66" name="Imagen 65"/>
          <p:cNvPicPr>
            <a:picLocks noChangeAspect="1"/>
          </p:cNvPicPr>
          <p:nvPr/>
        </p:nvPicPr>
        <p:blipFill>
          <a:blip r:embed="rId13"/>
          <a:stretch>
            <a:fillRect/>
          </a:stretch>
        </p:blipFill>
        <p:spPr>
          <a:xfrm>
            <a:off x="5998167" y="3054748"/>
            <a:ext cx="187107" cy="295543"/>
          </a:xfrm>
          <a:prstGeom prst="rect">
            <a:avLst/>
          </a:prstGeom>
        </p:spPr>
      </p:pic>
      <p:pic>
        <p:nvPicPr>
          <p:cNvPr id="67" name="Imagen 66"/>
          <p:cNvPicPr>
            <a:picLocks noChangeAspect="1"/>
          </p:cNvPicPr>
          <p:nvPr/>
        </p:nvPicPr>
        <p:blipFill rotWithShape="1">
          <a:blip r:embed="rId4"/>
          <a:srcRect l="46160" r="35871" b="784"/>
          <a:stretch/>
        </p:blipFill>
        <p:spPr>
          <a:xfrm>
            <a:off x="5897683" y="5418076"/>
            <a:ext cx="990600" cy="481562"/>
          </a:xfrm>
          <a:prstGeom prst="rect">
            <a:avLst/>
          </a:prstGeom>
        </p:spPr>
      </p:pic>
      <p:pic>
        <p:nvPicPr>
          <p:cNvPr id="69" name="Imagen 68"/>
          <p:cNvPicPr>
            <a:picLocks noChangeAspect="1"/>
          </p:cNvPicPr>
          <p:nvPr/>
        </p:nvPicPr>
        <p:blipFill>
          <a:blip r:embed="rId14">
            <a:clrChange>
              <a:clrFrom>
                <a:srgbClr val="FFFFFF"/>
              </a:clrFrom>
              <a:clrTo>
                <a:srgbClr val="FFFFFF">
                  <a:alpha val="0"/>
                </a:srgbClr>
              </a:clrTo>
            </a:clrChange>
          </a:blip>
          <a:stretch>
            <a:fillRect/>
          </a:stretch>
        </p:blipFill>
        <p:spPr>
          <a:xfrm>
            <a:off x="1949915" y="6199057"/>
            <a:ext cx="8335497" cy="479392"/>
          </a:xfrm>
          <a:prstGeom prst="rect">
            <a:avLst/>
          </a:prstGeom>
        </p:spPr>
      </p:pic>
      <p:sp>
        <p:nvSpPr>
          <p:cNvPr id="70" name="Elipse 69"/>
          <p:cNvSpPr/>
          <p:nvPr/>
        </p:nvSpPr>
        <p:spPr>
          <a:xfrm>
            <a:off x="4461008" y="2200366"/>
            <a:ext cx="1313643" cy="900000"/>
          </a:xfrm>
          <a:prstGeom prst="ellipse">
            <a:avLst/>
          </a:prstGeom>
          <a:solidFill>
            <a:srgbClr val="EBEEF3"/>
          </a:solidFill>
          <a:ln w="19050">
            <a:solidFill>
              <a:srgbClr val="6F8696"/>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a:ln>
                <a:noFill/>
              </a:ln>
              <a:solidFill>
                <a:prstClr val="black"/>
              </a:solidFill>
              <a:effectLst/>
              <a:uLnTx/>
              <a:uFillTx/>
              <a:latin typeface="Calibri"/>
              <a:ea typeface="+mn-ea"/>
              <a:cs typeface="+mn-cs"/>
            </a:endParaRPr>
          </a:p>
        </p:txBody>
      </p:sp>
      <p:sp>
        <p:nvSpPr>
          <p:cNvPr id="71" name="Elipse 70"/>
          <p:cNvSpPr/>
          <p:nvPr/>
        </p:nvSpPr>
        <p:spPr>
          <a:xfrm>
            <a:off x="6543207" y="2200366"/>
            <a:ext cx="1313643" cy="900000"/>
          </a:xfrm>
          <a:prstGeom prst="ellipse">
            <a:avLst/>
          </a:prstGeom>
          <a:solidFill>
            <a:srgbClr val="EBEEF3"/>
          </a:solidFill>
          <a:ln w="19050">
            <a:solidFill>
              <a:srgbClr val="6F8696"/>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a:ln>
                <a:noFill/>
              </a:ln>
              <a:solidFill>
                <a:prstClr val="black"/>
              </a:solidFill>
              <a:effectLst/>
              <a:uLnTx/>
              <a:uFillTx/>
              <a:latin typeface="Calibri"/>
              <a:ea typeface="+mn-ea"/>
              <a:cs typeface="+mn-cs"/>
            </a:endParaRPr>
          </a:p>
        </p:txBody>
      </p:sp>
      <p:sp>
        <p:nvSpPr>
          <p:cNvPr id="72" name="Elipse 71"/>
          <p:cNvSpPr/>
          <p:nvPr/>
        </p:nvSpPr>
        <p:spPr>
          <a:xfrm>
            <a:off x="8599566" y="2187299"/>
            <a:ext cx="1313643" cy="900000"/>
          </a:xfrm>
          <a:prstGeom prst="ellipse">
            <a:avLst/>
          </a:prstGeom>
          <a:solidFill>
            <a:srgbClr val="EBEEF3"/>
          </a:solidFill>
          <a:ln w="19050">
            <a:solidFill>
              <a:srgbClr val="6F8696"/>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a:ln>
                <a:noFill/>
              </a:ln>
              <a:solidFill>
                <a:prstClr val="black"/>
              </a:solidFill>
              <a:effectLst/>
              <a:uLnTx/>
              <a:uFillTx/>
              <a:latin typeface="Calibri"/>
              <a:ea typeface="+mn-ea"/>
              <a:cs typeface="+mn-cs"/>
            </a:endParaRPr>
          </a:p>
        </p:txBody>
      </p:sp>
      <p:sp>
        <p:nvSpPr>
          <p:cNvPr id="73" name="Elipse 72"/>
          <p:cNvSpPr/>
          <p:nvPr/>
        </p:nvSpPr>
        <p:spPr>
          <a:xfrm>
            <a:off x="2265549" y="2200366"/>
            <a:ext cx="1313643" cy="900000"/>
          </a:xfrm>
          <a:prstGeom prst="ellipse">
            <a:avLst/>
          </a:prstGeom>
          <a:solidFill>
            <a:srgbClr val="EBEEF3"/>
          </a:solidFill>
          <a:ln w="19050">
            <a:solidFill>
              <a:srgbClr val="6F8696"/>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a:ln>
                <a:noFill/>
              </a:ln>
              <a:solidFill>
                <a:prstClr val="black"/>
              </a:solidFill>
              <a:effectLst/>
              <a:uLnTx/>
              <a:uFillTx/>
              <a:latin typeface="Calibri"/>
              <a:ea typeface="+mn-ea"/>
              <a:cs typeface="+mn-cs"/>
            </a:endParaRPr>
          </a:p>
        </p:txBody>
      </p:sp>
      <p:sp>
        <p:nvSpPr>
          <p:cNvPr id="75" name="Rectángulo: esquinas redondeadas 27"/>
          <p:cNvSpPr/>
          <p:nvPr/>
        </p:nvSpPr>
        <p:spPr>
          <a:xfrm>
            <a:off x="1959278" y="2296868"/>
            <a:ext cx="8326134" cy="706996"/>
          </a:xfrm>
          <a:prstGeom prst="roundRect">
            <a:avLst/>
          </a:prstGeom>
          <a:solidFill>
            <a:srgbClr val="EBEEF3"/>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CuadroTexto 75"/>
          <p:cNvSpPr txBox="1"/>
          <p:nvPr/>
        </p:nvSpPr>
        <p:spPr>
          <a:xfrm>
            <a:off x="2098505" y="2261467"/>
            <a:ext cx="1783447" cy="738664"/>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050" b="0" i="0" u="none" strike="noStrike" kern="1200" cap="none" spc="0" normalizeH="0" baseline="0" noProof="0" dirty="0">
                <a:ln>
                  <a:noFill/>
                </a:ln>
                <a:solidFill>
                  <a:srgbClr val="80939F"/>
                </a:solidFill>
                <a:effectLst/>
                <a:uLnTx/>
                <a:uFillTx/>
                <a:latin typeface="Agency FB" panose="020B0503020202020204" pitchFamily="34" charset="0"/>
                <a:ea typeface="+mn-ea"/>
                <a:cs typeface="+mn-cs"/>
              </a:rPr>
              <a:t>Evaluar la pertinencia de la oferta académica y la formulación o actualización de los perfiles de egreso de las carreras.</a:t>
            </a:r>
          </a:p>
        </p:txBody>
      </p:sp>
      <p:sp>
        <p:nvSpPr>
          <p:cNvPr id="78" name="CuadroTexto 77"/>
          <p:cNvSpPr txBox="1"/>
          <p:nvPr/>
        </p:nvSpPr>
        <p:spPr>
          <a:xfrm>
            <a:off x="4224123" y="2350676"/>
            <a:ext cx="1783447" cy="577081"/>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050" b="0" i="0" u="none" strike="noStrike" kern="1200" cap="none" spc="0" normalizeH="0" baseline="0" noProof="0" dirty="0">
                <a:ln>
                  <a:noFill/>
                </a:ln>
                <a:solidFill>
                  <a:srgbClr val="80939F"/>
                </a:solidFill>
                <a:effectLst/>
                <a:uLnTx/>
                <a:uFillTx/>
                <a:latin typeface="Agency FB" panose="020B0503020202020204" pitchFamily="34" charset="0"/>
                <a:ea typeface="+mn-ea"/>
                <a:cs typeface="+mn-cs"/>
              </a:rPr>
              <a:t>Contribuir al logro de los resultados de aprendizaje contemplados en los perfiles de egreso de las carreras.</a:t>
            </a:r>
          </a:p>
        </p:txBody>
      </p:sp>
      <p:sp>
        <p:nvSpPr>
          <p:cNvPr id="80" name="CuadroTexto 79"/>
          <p:cNvSpPr txBox="1"/>
          <p:nvPr/>
        </p:nvSpPr>
        <p:spPr>
          <a:xfrm>
            <a:off x="6294453" y="2390320"/>
            <a:ext cx="1783447" cy="577081"/>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050" b="0" i="0" u="none" strike="noStrike" kern="1200" cap="none" spc="0" normalizeH="0" baseline="0" noProof="0" dirty="0">
                <a:ln>
                  <a:noFill/>
                </a:ln>
                <a:solidFill>
                  <a:srgbClr val="80939F"/>
                </a:solidFill>
                <a:effectLst/>
                <a:uLnTx/>
                <a:uFillTx/>
                <a:latin typeface="Agency FB" panose="020B0503020202020204" pitchFamily="34" charset="0"/>
                <a:ea typeface="+mn-ea"/>
                <a:cs typeface="+mn-cs"/>
              </a:rPr>
              <a:t>Desarrollar Investigación Aplicada de interés del medio disciplinar y académico</a:t>
            </a:r>
          </a:p>
        </p:txBody>
      </p:sp>
      <p:sp>
        <p:nvSpPr>
          <p:cNvPr id="81" name="CuadroTexto 80"/>
          <p:cNvSpPr txBox="1"/>
          <p:nvPr/>
        </p:nvSpPr>
        <p:spPr>
          <a:xfrm>
            <a:off x="8336138" y="2348760"/>
            <a:ext cx="1783447" cy="577081"/>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050" b="0" i="0" u="none" strike="noStrike" kern="1200" cap="none" spc="0" normalizeH="0" baseline="0" noProof="0" dirty="0">
                <a:ln>
                  <a:noFill/>
                </a:ln>
                <a:solidFill>
                  <a:srgbClr val="80939F"/>
                </a:solidFill>
                <a:effectLst/>
                <a:uLnTx/>
                <a:uFillTx/>
                <a:latin typeface="Agency FB" panose="020B0503020202020204" pitchFamily="34" charset="0"/>
                <a:ea typeface="+mn-ea"/>
                <a:cs typeface="+mn-cs"/>
              </a:rPr>
              <a:t>Desarrollar proyectos de innovación de interés del medio productivo, público y privado</a:t>
            </a:r>
          </a:p>
        </p:txBody>
      </p:sp>
      <p:sp>
        <p:nvSpPr>
          <p:cNvPr id="82" name="CuadroTexto 81"/>
          <p:cNvSpPr txBox="1"/>
          <p:nvPr/>
        </p:nvSpPr>
        <p:spPr>
          <a:xfrm>
            <a:off x="2381864" y="1168025"/>
            <a:ext cx="2704458" cy="646331"/>
          </a:xfrm>
          <a:prstGeom prst="rect">
            <a:avLst/>
          </a:prstGeom>
          <a:noFill/>
        </p:spPr>
        <p:txBody>
          <a:bodyPr wrap="non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6F8696"/>
                </a:solidFill>
                <a:effectLst/>
                <a:uLnTx/>
                <a:uFillTx/>
                <a:latin typeface="Bebas Neue Bold" panose="020B0606020202050201" pitchFamily="34" charset="0"/>
                <a:ea typeface="+mn-ea"/>
                <a:cs typeface="+mn-cs"/>
              </a:rPr>
              <a:t>DOCENCIA DE</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6F8696"/>
                </a:solidFill>
                <a:effectLst/>
                <a:uLnTx/>
                <a:uFillTx/>
                <a:latin typeface="Bebas Neue Bold" panose="020B0606020202050201" pitchFamily="34" charset="0"/>
                <a:ea typeface="+mn-ea"/>
                <a:cs typeface="+mn-cs"/>
              </a:rPr>
              <a:t>PREGRADO Y POSTGRADO</a:t>
            </a:r>
          </a:p>
        </p:txBody>
      </p:sp>
      <p:sp>
        <p:nvSpPr>
          <p:cNvPr id="83" name="CuadroTexto 82"/>
          <p:cNvSpPr txBox="1"/>
          <p:nvPr/>
        </p:nvSpPr>
        <p:spPr>
          <a:xfrm>
            <a:off x="7137085" y="1268144"/>
            <a:ext cx="1669047" cy="369332"/>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6F8696"/>
                </a:solidFill>
                <a:effectLst/>
                <a:uLnTx/>
                <a:uFillTx/>
                <a:latin typeface="Bebas Neue Bold" panose="020B0606020202050201" pitchFamily="34" charset="0"/>
                <a:ea typeface="+mn-ea"/>
                <a:cs typeface="+mn-cs"/>
              </a:rPr>
              <a:t>INVESTIGACIÓN</a:t>
            </a:r>
          </a:p>
        </p:txBody>
      </p:sp>
      <p:pic>
        <p:nvPicPr>
          <p:cNvPr id="84" name="Imagen 83"/>
          <p:cNvPicPr>
            <a:picLocks noChangeAspect="1"/>
          </p:cNvPicPr>
          <p:nvPr/>
        </p:nvPicPr>
        <p:blipFill rotWithShape="1">
          <a:blip r:embed="rId4"/>
          <a:srcRect l="7123" t="-1" r="61690" b="-3853"/>
          <a:stretch/>
        </p:blipFill>
        <p:spPr>
          <a:xfrm>
            <a:off x="2958859" y="5417493"/>
            <a:ext cx="1719344" cy="504069"/>
          </a:xfrm>
          <a:prstGeom prst="rect">
            <a:avLst/>
          </a:prstGeom>
        </p:spPr>
      </p:pic>
      <p:pic>
        <p:nvPicPr>
          <p:cNvPr id="85" name="Imagen 84"/>
          <p:cNvPicPr>
            <a:picLocks noChangeAspect="1"/>
          </p:cNvPicPr>
          <p:nvPr/>
        </p:nvPicPr>
        <p:blipFill rotWithShape="1">
          <a:blip r:embed="rId4"/>
          <a:srcRect l="75183" r="8712" b="-947"/>
          <a:stretch/>
        </p:blipFill>
        <p:spPr>
          <a:xfrm>
            <a:off x="8091868" y="5415936"/>
            <a:ext cx="887834" cy="489963"/>
          </a:xfrm>
          <a:prstGeom prst="rect">
            <a:avLst/>
          </a:prstGeom>
        </p:spPr>
      </p:pic>
      <p:pic>
        <p:nvPicPr>
          <p:cNvPr id="86" name="Imagen 85"/>
          <p:cNvPicPr>
            <a:picLocks noChangeAspect="1"/>
          </p:cNvPicPr>
          <p:nvPr/>
        </p:nvPicPr>
        <p:blipFill>
          <a:blip r:embed="rId13"/>
          <a:stretch>
            <a:fillRect/>
          </a:stretch>
        </p:blipFill>
        <p:spPr>
          <a:xfrm>
            <a:off x="5983505" y="5096501"/>
            <a:ext cx="187107" cy="295543"/>
          </a:xfrm>
          <a:prstGeom prst="rect">
            <a:avLst/>
          </a:prstGeom>
        </p:spPr>
      </p:pic>
      <p:pic>
        <p:nvPicPr>
          <p:cNvPr id="87" name="Imagen 86"/>
          <p:cNvPicPr>
            <a:picLocks noChangeAspect="1"/>
          </p:cNvPicPr>
          <p:nvPr/>
        </p:nvPicPr>
        <p:blipFill>
          <a:blip r:embed="rId13"/>
          <a:stretch>
            <a:fillRect/>
          </a:stretch>
        </p:blipFill>
        <p:spPr>
          <a:xfrm>
            <a:off x="5964046" y="5905899"/>
            <a:ext cx="187107" cy="295543"/>
          </a:xfrm>
          <a:prstGeom prst="rect">
            <a:avLst/>
          </a:prstGeom>
        </p:spPr>
      </p:pic>
      <p:sp>
        <p:nvSpPr>
          <p:cNvPr id="88" name="CuadroTexto 87"/>
          <p:cNvSpPr txBox="1"/>
          <p:nvPr/>
        </p:nvSpPr>
        <p:spPr>
          <a:xfrm>
            <a:off x="2818484" y="4658923"/>
            <a:ext cx="676788" cy="338554"/>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CENTROS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INSTITUTOS</a:t>
            </a:r>
          </a:p>
        </p:txBody>
      </p:sp>
      <p:sp>
        <p:nvSpPr>
          <p:cNvPr id="89" name="CuadroTexto 88"/>
          <p:cNvSpPr txBox="1"/>
          <p:nvPr/>
        </p:nvSpPr>
        <p:spPr>
          <a:xfrm>
            <a:off x="4897758" y="3564712"/>
            <a:ext cx="559769" cy="215444"/>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CLÍNICAS</a:t>
            </a:r>
          </a:p>
        </p:txBody>
      </p:sp>
      <p:sp>
        <p:nvSpPr>
          <p:cNvPr id="90" name="CuadroTexto 89"/>
          <p:cNvSpPr txBox="1"/>
          <p:nvPr/>
        </p:nvSpPr>
        <p:spPr>
          <a:xfrm>
            <a:off x="4790863" y="4423363"/>
            <a:ext cx="1281120" cy="707886"/>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INVESTIGACIÓN APLICADA</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INNOVACIÓN</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EMPRENDIMIENTO Y</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TRANSFERENCIA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TECNOLÓGICA</a:t>
            </a:r>
          </a:p>
        </p:txBody>
      </p:sp>
      <p:sp>
        <p:nvSpPr>
          <p:cNvPr id="94" name="CuadroTexto 93"/>
          <p:cNvSpPr txBox="1"/>
          <p:nvPr/>
        </p:nvSpPr>
        <p:spPr>
          <a:xfrm>
            <a:off x="9247949" y="3523412"/>
            <a:ext cx="1037463" cy="338554"/>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RESPONSABILIDAD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SOCIAL + INCLUSIÓN</a:t>
            </a:r>
          </a:p>
        </p:txBody>
      </p:sp>
      <p:sp>
        <p:nvSpPr>
          <p:cNvPr id="95" name="CuadroTexto 94"/>
          <p:cNvSpPr txBox="1"/>
          <p:nvPr/>
        </p:nvSpPr>
        <p:spPr>
          <a:xfrm>
            <a:off x="9260116" y="4552442"/>
            <a:ext cx="689612" cy="338554"/>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EDUCACIÓN</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CONTINUA</a:t>
            </a:r>
          </a:p>
        </p:txBody>
      </p:sp>
      <p:sp>
        <p:nvSpPr>
          <p:cNvPr id="96" name="CuadroTexto 95"/>
          <p:cNvSpPr txBox="1"/>
          <p:nvPr/>
        </p:nvSpPr>
        <p:spPr>
          <a:xfrm>
            <a:off x="7085792" y="4643273"/>
            <a:ext cx="579005" cy="215444"/>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CULTURA</a:t>
            </a:r>
          </a:p>
        </p:txBody>
      </p:sp>
      <p:sp>
        <p:nvSpPr>
          <p:cNvPr id="97" name="CuadroTexto 96"/>
          <p:cNvSpPr txBox="1"/>
          <p:nvPr/>
        </p:nvSpPr>
        <p:spPr>
          <a:xfrm>
            <a:off x="7133207" y="3605315"/>
            <a:ext cx="1295929" cy="215444"/>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INTERNACIONALIZACIÓN</a:t>
            </a:r>
          </a:p>
        </p:txBody>
      </p:sp>
      <p:sp>
        <p:nvSpPr>
          <p:cNvPr id="98" name="CuadroTexto 97"/>
          <p:cNvSpPr txBox="1"/>
          <p:nvPr/>
        </p:nvSpPr>
        <p:spPr>
          <a:xfrm>
            <a:off x="2895236" y="3415324"/>
            <a:ext cx="1139069" cy="58477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EXTENSIÓN</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ACADÉMICA Y</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COMUNIDADES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noProof="0" dirty="0">
                <a:ln>
                  <a:noFill/>
                </a:ln>
                <a:solidFill>
                  <a:srgbClr val="628797"/>
                </a:solidFill>
                <a:effectLst/>
                <a:uLnTx/>
                <a:uFillTx/>
                <a:latin typeface="Bebas Neue Bold" panose="020B0606020202050201" pitchFamily="34" charset="0"/>
                <a:ea typeface="+mn-ea"/>
                <a:cs typeface="+mn-cs"/>
              </a:rPr>
              <a:t>ESCOLARES</a:t>
            </a:r>
          </a:p>
        </p:txBody>
      </p:sp>
      <p:sp>
        <p:nvSpPr>
          <p:cNvPr id="99" name="CuadroTexto 98"/>
          <p:cNvSpPr txBox="1"/>
          <p:nvPr/>
        </p:nvSpPr>
        <p:spPr>
          <a:xfrm>
            <a:off x="651429" y="2265055"/>
            <a:ext cx="947183" cy="523220"/>
          </a:xfrm>
          <a:prstGeom prst="rect">
            <a:avLst/>
          </a:prstGeom>
          <a:noFill/>
        </p:spPr>
        <p:txBody>
          <a:bodyPr wrap="non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IMPACTOS</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INTERNOS</a:t>
            </a:r>
          </a:p>
        </p:txBody>
      </p:sp>
      <p:sp>
        <p:nvSpPr>
          <p:cNvPr id="100" name="CuadroTexto 99"/>
          <p:cNvSpPr txBox="1"/>
          <p:nvPr/>
        </p:nvSpPr>
        <p:spPr>
          <a:xfrm>
            <a:off x="38570" y="3439180"/>
            <a:ext cx="1560042" cy="684803"/>
          </a:xfrm>
          <a:prstGeom prst="rect">
            <a:avLst/>
          </a:prstGeom>
          <a:noFill/>
        </p:spPr>
        <p:txBody>
          <a:bodyPr wrap="non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INSTRUMENTOS</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DE VcM</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05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(seguimiento permanente)</a:t>
            </a:r>
          </a:p>
        </p:txBody>
      </p:sp>
      <p:sp>
        <p:nvSpPr>
          <p:cNvPr id="101" name="CuadroTexto 100"/>
          <p:cNvSpPr txBox="1"/>
          <p:nvPr/>
        </p:nvSpPr>
        <p:spPr>
          <a:xfrm>
            <a:off x="607635" y="5378068"/>
            <a:ext cx="990977" cy="523220"/>
          </a:xfrm>
          <a:prstGeom prst="rect">
            <a:avLst/>
          </a:prstGeom>
          <a:noFill/>
        </p:spPr>
        <p:txBody>
          <a:bodyPr wrap="non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IMPACTOS</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EXTERNOS</a:t>
            </a:r>
          </a:p>
        </p:txBody>
      </p:sp>
      <p:sp>
        <p:nvSpPr>
          <p:cNvPr id="102" name="CuadroTexto 101"/>
          <p:cNvSpPr txBox="1"/>
          <p:nvPr/>
        </p:nvSpPr>
        <p:spPr>
          <a:xfrm>
            <a:off x="536654" y="6202490"/>
            <a:ext cx="1061957" cy="523220"/>
          </a:xfrm>
          <a:prstGeom prst="rect">
            <a:avLst/>
          </a:prstGeom>
          <a:noFill/>
        </p:spPr>
        <p:txBody>
          <a:bodyPr wrap="non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ENTORNO</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RELEVANTE</a:t>
            </a:r>
          </a:p>
        </p:txBody>
      </p:sp>
      <p:sp>
        <p:nvSpPr>
          <p:cNvPr id="4" name="Elipse 3"/>
          <p:cNvSpPr/>
          <p:nvPr/>
        </p:nvSpPr>
        <p:spPr>
          <a:xfrm>
            <a:off x="5137515" y="994042"/>
            <a:ext cx="838200" cy="812724"/>
          </a:xfrm>
          <a:prstGeom prst="ellipse">
            <a:avLst/>
          </a:prstGeom>
          <a:noFill/>
          <a:ln w="3175">
            <a:solidFill>
              <a:srgbClr val="6F869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black"/>
              </a:solidFill>
              <a:effectLst/>
              <a:uLnTx/>
              <a:uFillTx/>
              <a:latin typeface="Calibri"/>
              <a:ea typeface="+mn-ea"/>
              <a:cs typeface="+mn-cs"/>
            </a:endParaRPr>
          </a:p>
        </p:txBody>
      </p:sp>
      <p:sp>
        <p:nvSpPr>
          <p:cNvPr id="103" name="Elipse 102"/>
          <p:cNvSpPr/>
          <p:nvPr/>
        </p:nvSpPr>
        <p:spPr>
          <a:xfrm>
            <a:off x="6226733" y="991983"/>
            <a:ext cx="838200" cy="812724"/>
          </a:xfrm>
          <a:prstGeom prst="ellipse">
            <a:avLst/>
          </a:prstGeom>
          <a:noFill/>
          <a:ln w="3175">
            <a:solidFill>
              <a:srgbClr val="6F8696"/>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Conector recto 6"/>
          <p:cNvCxnSpPr/>
          <p:nvPr/>
        </p:nvCxnSpPr>
        <p:spPr>
          <a:xfrm>
            <a:off x="1598611" y="1953600"/>
            <a:ext cx="0" cy="4752000"/>
          </a:xfrm>
          <a:prstGeom prst="line">
            <a:avLst/>
          </a:prstGeom>
        </p:spPr>
        <p:style>
          <a:lnRef idx="1">
            <a:schemeClr val="accent3"/>
          </a:lnRef>
          <a:fillRef idx="0">
            <a:schemeClr val="accent3"/>
          </a:fillRef>
          <a:effectRef idx="0">
            <a:schemeClr val="accent3"/>
          </a:effectRef>
          <a:fontRef idx="minor">
            <a:schemeClr val="tx1"/>
          </a:fontRef>
        </p:style>
      </p:cxnSp>
      <p:sp>
        <p:nvSpPr>
          <p:cNvPr id="58" name="CuadroTexto 57"/>
          <p:cNvSpPr txBox="1"/>
          <p:nvPr/>
        </p:nvSpPr>
        <p:spPr>
          <a:xfrm>
            <a:off x="62062" y="4552442"/>
            <a:ext cx="1523174" cy="684803"/>
          </a:xfrm>
          <a:prstGeom prst="rect">
            <a:avLst/>
          </a:prstGeom>
          <a:noFill/>
        </p:spPr>
        <p:txBody>
          <a:bodyPr wrap="non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INSTRUMENTOS</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DE VcM</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050" b="1" i="0" u="none" strike="noStrike" kern="1200" cap="none" spc="0" normalizeH="0" baseline="0" noProof="0" dirty="0">
                <a:ln>
                  <a:noFill/>
                </a:ln>
                <a:solidFill>
                  <a:srgbClr val="A21C25"/>
                </a:solidFill>
                <a:effectLst/>
                <a:uLnTx/>
                <a:uFillTx/>
                <a:latin typeface="Bebas Neue Bold" panose="020B0606020202050201" pitchFamily="34" charset="0"/>
                <a:ea typeface="+mn-ea"/>
                <a:cs typeface="+mn-cs"/>
              </a:rPr>
              <a:t>(seguimiento esporádico)</a:t>
            </a:r>
          </a:p>
        </p:txBody>
      </p:sp>
    </p:spTree>
    <p:extLst>
      <p:ext uri="{BB962C8B-B14F-4D97-AF65-F5344CB8AC3E}">
        <p14:creationId xmlns:p14="http://schemas.microsoft.com/office/powerpoint/2010/main" val="1821692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53106" y="950619"/>
            <a:ext cx="11123772" cy="804862"/>
          </a:xfrm>
          <a:prstGeom prst="rect">
            <a:avLst/>
          </a:prstGeom>
        </p:spPr>
        <p:txBody>
          <a:bodyPr>
            <a:norm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marR="0" lvl="0" indent="0" algn="just" defTabSz="1218987" rtl="0" eaLnBrk="1" fontAlgn="auto" latinLnBrk="0" hangingPunct="1">
              <a:lnSpc>
                <a:spcPct val="100000"/>
              </a:lnSpc>
              <a:spcBef>
                <a:spcPct val="20000"/>
              </a:spcBef>
              <a:spcAft>
                <a:spcPts val="0"/>
              </a:spcAft>
              <a:buClrTx/>
              <a:buSzTx/>
              <a:buFontTx/>
              <a:buNone/>
              <a:tabLst/>
              <a:defRPr/>
            </a:pPr>
            <a:r>
              <a:rPr kumimoji="0" lang="es-CL"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sym typeface="Symbol"/>
              </a:rPr>
              <a:t>¿Cuándo tributa al logro de las competencias del Perfil de Egreso?</a:t>
            </a:r>
          </a:p>
          <a:p>
            <a:pPr marL="0" marR="0" lvl="0" indent="0" algn="just" defTabSz="1218987" rtl="0" eaLnBrk="1" fontAlgn="auto" latinLnBrk="0" hangingPunct="1">
              <a:lnSpc>
                <a:spcPct val="100000"/>
              </a:lnSpc>
              <a:spcBef>
                <a:spcPct val="20000"/>
              </a:spcBef>
              <a:spcAft>
                <a:spcPts val="0"/>
              </a:spcAft>
              <a:buClrTx/>
              <a:buSzTx/>
              <a:buFontTx/>
              <a:buNone/>
              <a:tabLst/>
              <a:defRPr/>
            </a:pPr>
            <a:endParaRPr kumimoji="0" lang="es-CL"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a:endParaRPr>
          </a:p>
          <a:p>
            <a:pPr marL="0" marR="0" lvl="0" indent="0" algn="just" defTabSz="1218987" rtl="0" eaLnBrk="1" fontAlgn="auto" latinLnBrk="0" hangingPunct="1">
              <a:lnSpc>
                <a:spcPct val="100000"/>
              </a:lnSpc>
              <a:spcBef>
                <a:spcPct val="20000"/>
              </a:spcBef>
              <a:spcAft>
                <a:spcPts val="0"/>
              </a:spcAft>
              <a:buClrTx/>
              <a:buSzTx/>
              <a:buFontTx/>
              <a:buNone/>
              <a:tabLst/>
              <a:defRPr/>
            </a:pPr>
            <a:endParaRPr kumimoji="0" lang="es-CL"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a:endParaRPr>
          </a:p>
          <a:p>
            <a:pPr marL="0" marR="0" lvl="0" indent="0" algn="just" defTabSz="1218987" rtl="0" eaLnBrk="1" fontAlgn="auto" latinLnBrk="0" hangingPunct="1">
              <a:lnSpc>
                <a:spcPct val="100000"/>
              </a:lnSpc>
              <a:spcBef>
                <a:spcPct val="20000"/>
              </a:spcBef>
              <a:spcAft>
                <a:spcPts val="0"/>
              </a:spcAft>
              <a:buClrTx/>
              <a:buSzTx/>
              <a:buFontTx/>
              <a:buNone/>
              <a:tabLst/>
              <a:defRPr/>
            </a:pPr>
            <a:endParaRPr kumimoji="0" lang="es-CL"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a:endParaRPr>
          </a:p>
          <a:p>
            <a:pPr marL="0" marR="0" lvl="0" indent="0" algn="just" defTabSz="1218987" rtl="0" eaLnBrk="1" fontAlgn="auto" latinLnBrk="0" hangingPunct="1">
              <a:lnSpc>
                <a:spcPct val="100000"/>
              </a:lnSpc>
              <a:spcBef>
                <a:spcPct val="20000"/>
              </a:spcBef>
              <a:spcAft>
                <a:spcPts val="0"/>
              </a:spcAft>
              <a:buClrTx/>
              <a:buSzTx/>
              <a:buFontTx/>
              <a:buNone/>
              <a:tabLst/>
              <a:defRPr/>
            </a:pPr>
            <a:endParaRPr kumimoji="0" lang="es-CL"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a:endParaRPr>
          </a:p>
          <a:p>
            <a:pPr marL="0" marR="0" lvl="0" indent="0" algn="just" defTabSz="1218987" rtl="0" eaLnBrk="1" fontAlgn="auto" latinLnBrk="0" hangingPunct="1">
              <a:lnSpc>
                <a:spcPct val="100000"/>
              </a:lnSpc>
              <a:spcBef>
                <a:spcPct val="20000"/>
              </a:spcBef>
              <a:spcAft>
                <a:spcPts val="0"/>
              </a:spcAft>
              <a:buClrTx/>
              <a:buSzTx/>
              <a:buFontTx/>
              <a:buNone/>
              <a:tabLst/>
              <a:defRPr/>
            </a:pPr>
            <a:endParaRPr kumimoji="0" lang="es-CL"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Symbol"/>
            </a:endParaRPr>
          </a:p>
        </p:txBody>
      </p:sp>
      <p:sp>
        <p:nvSpPr>
          <p:cNvPr id="5" name="18 CuadroTexto"/>
          <p:cNvSpPr txBox="1"/>
          <p:nvPr/>
        </p:nvSpPr>
        <p:spPr>
          <a:xfrm>
            <a:off x="6094411" y="2162514"/>
            <a:ext cx="5523923" cy="1600438"/>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Objetivos equilibrados en ambos sentidos y que se potencian mutuamente para todos los participantes.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Podemos verificar y argumentar que el programa desarrollado realmente tiene que ver con el perfil de egreso.</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ESTO ES </a:t>
            </a:r>
            <a:r>
              <a:rPr kumimoji="0" lang="es-CL" sz="1400" b="1" i="0" u="none" strike="noStrike" kern="1200" cap="none" spc="0" normalizeH="0" baseline="0" noProof="0" dirty="0" err="1">
                <a:ln>
                  <a:noFill/>
                </a:ln>
                <a:solidFill>
                  <a:srgbClr val="0070C0"/>
                </a:solidFill>
                <a:effectLst/>
                <a:uLnTx/>
                <a:uFillTx/>
                <a:latin typeface="Arial" pitchFamily="34" charset="0"/>
                <a:ea typeface="+mn-ea"/>
                <a:cs typeface="Arial" pitchFamily="34" charset="0"/>
              </a:rPr>
              <a:t>VcM</a:t>
            </a:r>
            <a:r>
              <a:rPr kumimoji="0" lang="es-CL" sz="14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 tipo</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Curricular </a:t>
            </a:r>
            <a:r>
              <a:rPr kumimoji="0" lang="es-CL" sz="1400" b="1" i="0" u="none" strike="noStrike" kern="1200" cap="none" spc="0" normalizeH="0" baseline="0" noProof="0" dirty="0" err="1">
                <a:ln>
                  <a:noFill/>
                </a:ln>
                <a:solidFill>
                  <a:srgbClr val="0070C0"/>
                </a:solidFill>
                <a:effectLst/>
                <a:uLnTx/>
                <a:uFillTx/>
                <a:latin typeface="Arial" pitchFamily="34" charset="0"/>
                <a:ea typeface="+mn-ea"/>
                <a:cs typeface="Arial" pitchFamily="34" charset="0"/>
              </a:rPr>
              <a:t>Engagement</a:t>
            </a:r>
            <a:endParaRPr kumimoji="0" lang="es-CL" sz="1400" b="1"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p:txBody>
      </p:sp>
      <p:sp>
        <p:nvSpPr>
          <p:cNvPr id="8" name="14 CuadroTexto"/>
          <p:cNvSpPr txBox="1"/>
          <p:nvPr/>
        </p:nvSpPr>
        <p:spPr>
          <a:xfrm>
            <a:off x="8909862" y="4026810"/>
            <a:ext cx="2823350" cy="307777"/>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Aprendizaje Curricular</a:t>
            </a:r>
          </a:p>
        </p:txBody>
      </p:sp>
      <p:sp>
        <p:nvSpPr>
          <p:cNvPr id="10" name="19 CuadroTexto"/>
          <p:cNvSpPr txBox="1"/>
          <p:nvPr/>
        </p:nvSpPr>
        <p:spPr>
          <a:xfrm>
            <a:off x="700622" y="2149596"/>
            <a:ext cx="5254632" cy="1815882"/>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Son desarrollados sólo por quienes se motivan… Priman los resultados de servicio social o profesional en donde la Institución solo colabora o da facilidades si es que puede</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Ejemplo:</a:t>
            </a:r>
          </a:p>
          <a:p>
            <a:pPr marL="0" marR="0" lvl="0" indent="0" algn="r" defTabSz="1218987" rtl="0" eaLnBrk="1" fontAlgn="auto" latinLnBrk="0" hangingPunct="1">
              <a:lnSpc>
                <a:spcPct val="100000"/>
              </a:lnSpc>
              <a:spcBef>
                <a:spcPts val="0"/>
              </a:spcBef>
              <a:spcAft>
                <a:spcPts val="0"/>
              </a:spcAft>
              <a:buClrTx/>
              <a:buSzTx/>
              <a:buFontTx/>
              <a:buChar char="-"/>
              <a:tabLst/>
              <a:defRPr/>
            </a:pPr>
            <a:r>
              <a:rPr kumimoji="0" lang="es-CL"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Voluntariado</a:t>
            </a:r>
          </a:p>
          <a:p>
            <a:pPr marL="0" marR="0" lvl="0" indent="0" algn="r" defTabSz="1218987" rtl="0" eaLnBrk="1" fontAlgn="auto" latinLnBrk="0" hangingPunct="1">
              <a:lnSpc>
                <a:spcPct val="100000"/>
              </a:lnSpc>
              <a:spcBef>
                <a:spcPts val="0"/>
              </a:spcBef>
              <a:spcAft>
                <a:spcPts val="0"/>
              </a:spcAft>
              <a:buClrTx/>
              <a:buSzTx/>
              <a:buFontTx/>
              <a:buChar char="-"/>
              <a:tabLst/>
              <a:defRPr/>
            </a:pPr>
            <a:r>
              <a:rPr kumimoji="0" lang="es-CL"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Servicio Comunitario</a:t>
            </a:r>
          </a:p>
          <a:p>
            <a:pPr marL="0" marR="0" lvl="0" indent="0" algn="r" defTabSz="1218987" rtl="0" eaLnBrk="1" fontAlgn="auto" latinLnBrk="0" hangingPunct="1">
              <a:lnSpc>
                <a:spcPct val="100000"/>
              </a:lnSpc>
              <a:spcBef>
                <a:spcPts val="0"/>
              </a:spcBef>
              <a:spcAft>
                <a:spcPts val="0"/>
              </a:spcAft>
              <a:buClrTx/>
              <a:buSzTx/>
              <a:buFontTx/>
              <a:buChar char="-"/>
              <a:tabLst/>
              <a:defRPr/>
            </a:pPr>
            <a:r>
              <a:rPr lang="es-CL" sz="1400" dirty="0">
                <a:solidFill>
                  <a:srgbClr val="0070C0"/>
                </a:solidFill>
                <a:latin typeface="Arial" pitchFamily="34" charset="0"/>
                <a:cs typeface="Arial" pitchFamily="34" charset="0"/>
              </a:rPr>
              <a:t>Actividades con participación voluntaria</a:t>
            </a:r>
            <a:endParaRPr kumimoji="0" lang="es-CL"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p:txBody>
      </p:sp>
      <p:sp>
        <p:nvSpPr>
          <p:cNvPr id="11" name="21 CuadroTexto"/>
          <p:cNvSpPr txBox="1"/>
          <p:nvPr/>
        </p:nvSpPr>
        <p:spPr>
          <a:xfrm>
            <a:off x="6116191" y="4383001"/>
            <a:ext cx="5494667" cy="138499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Prima el objetivo educativo, el aprendizaje teórico o práctico en espacios simulados, sin la intervención directa del entorno (puede incluir intervenciones directas del entorno).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Ejemplo: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 Clase Expositiva</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 Salida a terreno (como aula), etc</a:t>
            </a:r>
          </a:p>
        </p:txBody>
      </p:sp>
      <p:sp>
        <p:nvSpPr>
          <p:cNvPr id="12" name="22 CuadroTexto"/>
          <p:cNvSpPr txBox="1"/>
          <p:nvPr/>
        </p:nvSpPr>
        <p:spPr>
          <a:xfrm>
            <a:off x="684212" y="4365366"/>
            <a:ext cx="5318376" cy="1169551"/>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Son desarrollados sólo por quienes se motivan… prima la informalidad, la falta de registro, los intereses personales o grupales por sobre los institucionales.</a:t>
            </a: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srgbClr val="0070C0"/>
                </a:solidFill>
                <a:effectLst/>
                <a:uLnTx/>
                <a:uFillTx/>
                <a:latin typeface="Arial" pitchFamily="34" charset="0"/>
                <a:ea typeface="+mn-ea"/>
                <a:cs typeface="Arial" pitchFamily="34" charset="0"/>
              </a:rPr>
              <a:t>Ejemplos: Actividades personales en el Campus, competencias deportivas inter carreras, etc.</a:t>
            </a:r>
          </a:p>
        </p:txBody>
      </p:sp>
      <p:sp>
        <p:nvSpPr>
          <p:cNvPr id="14" name="Título 2"/>
          <p:cNvSpPr>
            <a:spLocks noGrp="1"/>
          </p:cNvSpPr>
          <p:nvPr>
            <p:ph type="title" idx="4294967295"/>
          </p:nvPr>
        </p:nvSpPr>
        <p:spPr>
          <a:xfrm>
            <a:off x="453106" y="274638"/>
            <a:ext cx="10516519" cy="711200"/>
          </a:xfrm>
        </p:spPr>
        <p:txBody>
          <a:bodyPr>
            <a:normAutofit/>
          </a:bodyPr>
          <a:lstStyle/>
          <a:p>
            <a:r>
              <a:rPr lang="es-CL" b="1" dirty="0">
                <a:solidFill>
                  <a:srgbClr val="4472C4"/>
                </a:solidFill>
                <a:latin typeface="Calibri"/>
              </a:rPr>
              <a:t>¿Dónde apuntar el foco de la VcM?</a:t>
            </a:r>
            <a:r>
              <a:rPr lang="es-CL" b="1" dirty="0">
                <a:solidFill>
                  <a:schemeClr val="accent6">
                    <a:lumMod val="40000"/>
                    <a:lumOff val="60000"/>
                  </a:schemeClr>
                </a:solidFill>
                <a:latin typeface="Calibri"/>
              </a:rPr>
              <a:t> (parte 1 de 2)</a:t>
            </a:r>
          </a:p>
        </p:txBody>
      </p:sp>
      <p:sp>
        <p:nvSpPr>
          <p:cNvPr id="16" name="16 CuadroTexto"/>
          <p:cNvSpPr txBox="1"/>
          <p:nvPr/>
        </p:nvSpPr>
        <p:spPr>
          <a:xfrm>
            <a:off x="5016524" y="1682686"/>
            <a:ext cx="1008112" cy="30777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Externo</a:t>
            </a:r>
          </a:p>
        </p:txBody>
      </p:sp>
      <p:sp>
        <p:nvSpPr>
          <p:cNvPr id="17" name="16 CuadroTexto"/>
          <p:cNvSpPr txBox="1"/>
          <p:nvPr/>
        </p:nvSpPr>
        <p:spPr>
          <a:xfrm>
            <a:off x="4668983" y="6032819"/>
            <a:ext cx="1350056" cy="307777"/>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Interno</a:t>
            </a:r>
          </a:p>
        </p:txBody>
      </p:sp>
      <p:sp>
        <p:nvSpPr>
          <p:cNvPr id="18" name="14 CuadroTexto"/>
          <p:cNvSpPr txBox="1"/>
          <p:nvPr/>
        </p:nvSpPr>
        <p:spPr>
          <a:xfrm>
            <a:off x="408309" y="4026809"/>
            <a:ext cx="3857303" cy="307777"/>
          </a:xfrm>
          <a:prstGeom prst="rect">
            <a:avLst/>
          </a:prstGeom>
          <a:noFill/>
        </p:spPr>
        <p:txBody>
          <a:bodyPr wrap="square" rtlCol="0">
            <a:spAutoFit/>
          </a:bodyPr>
          <a:lstStyle/>
          <a:p>
            <a:pPr marL="0" marR="0" lvl="0" indent="0" defTabSz="1218987"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Aprendizaje Extracurricular</a:t>
            </a:r>
          </a:p>
        </p:txBody>
      </p:sp>
      <p:cxnSp>
        <p:nvCxnSpPr>
          <p:cNvPr id="3" name="Conector recto de flecha 2">
            <a:extLst>
              <a:ext uri="{FF2B5EF4-FFF2-40B4-BE49-F238E27FC236}">
                <a16:creationId xmlns:a16="http://schemas.microsoft.com/office/drawing/2014/main" id="{B7B92B3D-D5B5-4A10-9F1D-76D95B688F01}"/>
              </a:ext>
            </a:extLst>
          </p:cNvPr>
          <p:cNvCxnSpPr/>
          <p:nvPr/>
        </p:nvCxnSpPr>
        <p:spPr>
          <a:xfrm>
            <a:off x="453106" y="3886200"/>
            <a:ext cx="11165228" cy="0"/>
          </a:xfrm>
          <a:prstGeom prst="straightConnector1">
            <a:avLst/>
          </a:prstGeom>
          <a:ln w="34925">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7728E0C9-1C93-4326-9B3F-637B72DB208F}"/>
              </a:ext>
            </a:extLst>
          </p:cNvPr>
          <p:cNvCxnSpPr>
            <a:cxnSpLocks/>
          </p:cNvCxnSpPr>
          <p:nvPr/>
        </p:nvCxnSpPr>
        <p:spPr>
          <a:xfrm>
            <a:off x="6014992" y="1676399"/>
            <a:ext cx="4047" cy="4680000"/>
          </a:xfrm>
          <a:prstGeom prst="straightConnector1">
            <a:avLst/>
          </a:prstGeom>
          <a:ln w="34925">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8">
            <a:extLst>
              <a:ext uri="{FF2B5EF4-FFF2-40B4-BE49-F238E27FC236}">
                <a16:creationId xmlns:a16="http://schemas.microsoft.com/office/drawing/2014/main" id="{A596A454-8C55-4FE8-9427-3F0B5ACAAC53}"/>
              </a:ext>
            </a:extLst>
          </p:cNvPr>
          <p:cNvGrpSpPr/>
          <p:nvPr/>
        </p:nvGrpSpPr>
        <p:grpSpPr>
          <a:xfrm>
            <a:off x="3929486" y="1909394"/>
            <a:ext cx="4230746" cy="4260948"/>
            <a:chOff x="3984787" y="1987452"/>
            <a:chExt cx="4230746" cy="4260948"/>
          </a:xfrm>
        </p:grpSpPr>
        <p:grpSp>
          <p:nvGrpSpPr>
            <p:cNvPr id="7" name="Group 24">
              <a:extLst>
                <a:ext uri="{FF2B5EF4-FFF2-40B4-BE49-F238E27FC236}">
                  <a16:creationId xmlns:a16="http://schemas.microsoft.com/office/drawing/2014/main" id="{0F589CED-E202-4C53-B22B-DE96F3EDD4A3}"/>
                </a:ext>
              </a:extLst>
            </p:cNvPr>
            <p:cNvGrpSpPr/>
            <p:nvPr/>
          </p:nvGrpSpPr>
          <p:grpSpPr>
            <a:xfrm>
              <a:off x="3984787" y="1987452"/>
              <a:ext cx="4230746" cy="4260948"/>
              <a:chOff x="3984787" y="1644602"/>
              <a:chExt cx="4230746" cy="4260948"/>
            </a:xfrm>
          </p:grpSpPr>
          <p:grpSp>
            <p:nvGrpSpPr>
              <p:cNvPr id="15" name="Group 13">
                <a:extLst>
                  <a:ext uri="{FF2B5EF4-FFF2-40B4-BE49-F238E27FC236}">
                    <a16:creationId xmlns:a16="http://schemas.microsoft.com/office/drawing/2014/main" id="{90659E6D-032B-4245-9295-9D28391E76AC}"/>
                  </a:ext>
                </a:extLst>
              </p:cNvPr>
              <p:cNvGrpSpPr/>
              <p:nvPr/>
            </p:nvGrpSpPr>
            <p:grpSpPr>
              <a:xfrm>
                <a:off x="4005263" y="1644602"/>
                <a:ext cx="4210270" cy="4260948"/>
                <a:chOff x="4194175" y="1835151"/>
                <a:chExt cx="3833703" cy="3879849"/>
              </a:xfrm>
            </p:grpSpPr>
            <p:sp>
              <p:nvSpPr>
                <p:cNvPr id="25" name="Freeform 6">
                  <a:extLst>
                    <a:ext uri="{FF2B5EF4-FFF2-40B4-BE49-F238E27FC236}">
                      <a16:creationId xmlns:a16="http://schemas.microsoft.com/office/drawing/2014/main" id="{AB27DE38-11FE-4534-A5BA-EFCEE412A854}"/>
                    </a:ext>
                  </a:extLst>
                </p:cNvPr>
                <p:cNvSpPr>
                  <a:spLocks/>
                </p:cNvSpPr>
                <p:nvPr/>
              </p:nvSpPr>
              <p:spPr bwMode="auto">
                <a:xfrm>
                  <a:off x="4194175" y="1857375"/>
                  <a:ext cx="1903413" cy="2409825"/>
                </a:xfrm>
                <a:custGeom>
                  <a:avLst/>
                  <a:gdLst/>
                  <a:ahLst/>
                  <a:cxnLst>
                    <a:cxn ang="0">
                      <a:pos x="871" y="3"/>
                    </a:cxn>
                    <a:cxn ang="0">
                      <a:pos x="987" y="20"/>
                    </a:cxn>
                    <a:cxn ang="0">
                      <a:pos x="1097" y="51"/>
                    </a:cxn>
                    <a:cxn ang="0">
                      <a:pos x="1199" y="99"/>
                    </a:cxn>
                    <a:cxn ang="0">
                      <a:pos x="1108" y="162"/>
                    </a:cxn>
                    <a:cxn ang="0">
                      <a:pos x="1027" y="236"/>
                    </a:cxn>
                    <a:cxn ang="0">
                      <a:pos x="956" y="320"/>
                    </a:cxn>
                    <a:cxn ang="0">
                      <a:pos x="897" y="414"/>
                    </a:cxn>
                    <a:cxn ang="0">
                      <a:pos x="851" y="516"/>
                    </a:cxn>
                    <a:cxn ang="0">
                      <a:pos x="819" y="624"/>
                    </a:cxn>
                    <a:cxn ang="0">
                      <a:pos x="803" y="738"/>
                    </a:cxn>
                    <a:cxn ang="0">
                      <a:pos x="802" y="838"/>
                    </a:cxn>
                    <a:cxn ang="0">
                      <a:pos x="810" y="918"/>
                    </a:cxn>
                    <a:cxn ang="0">
                      <a:pos x="716" y="982"/>
                    </a:cxn>
                    <a:cxn ang="0">
                      <a:pos x="632" y="1058"/>
                    </a:cxn>
                    <a:cxn ang="0">
                      <a:pos x="559" y="1145"/>
                    </a:cxn>
                    <a:cxn ang="0">
                      <a:pos x="499" y="1242"/>
                    </a:cxn>
                    <a:cxn ang="0">
                      <a:pos x="453" y="1347"/>
                    </a:cxn>
                    <a:cxn ang="0">
                      <a:pos x="422" y="1459"/>
                    </a:cxn>
                    <a:cxn ang="0">
                      <a:pos x="364" y="1488"/>
                    </a:cxn>
                    <a:cxn ang="0">
                      <a:pos x="275" y="1420"/>
                    </a:cxn>
                    <a:cxn ang="0">
                      <a:pos x="196" y="1340"/>
                    </a:cxn>
                    <a:cxn ang="0">
                      <a:pos x="129" y="1250"/>
                    </a:cxn>
                    <a:cxn ang="0">
                      <a:pos x="74" y="1150"/>
                    </a:cxn>
                    <a:cxn ang="0">
                      <a:pos x="34" y="1044"/>
                    </a:cxn>
                    <a:cxn ang="0">
                      <a:pos x="9" y="930"/>
                    </a:cxn>
                    <a:cxn ang="0">
                      <a:pos x="0" y="811"/>
                    </a:cxn>
                    <a:cxn ang="0">
                      <a:pos x="9" y="691"/>
                    </a:cxn>
                    <a:cxn ang="0">
                      <a:pos x="34" y="577"/>
                    </a:cxn>
                    <a:cxn ang="0">
                      <a:pos x="76" y="470"/>
                    </a:cxn>
                    <a:cxn ang="0">
                      <a:pos x="130" y="370"/>
                    </a:cxn>
                    <a:cxn ang="0">
                      <a:pos x="199" y="280"/>
                    </a:cxn>
                    <a:cxn ang="0">
                      <a:pos x="279" y="200"/>
                    </a:cxn>
                    <a:cxn ang="0">
                      <a:pos x="370" y="131"/>
                    </a:cxn>
                    <a:cxn ang="0">
                      <a:pos x="469" y="76"/>
                    </a:cxn>
                    <a:cxn ang="0">
                      <a:pos x="577" y="34"/>
                    </a:cxn>
                    <a:cxn ang="0">
                      <a:pos x="691" y="9"/>
                    </a:cxn>
                    <a:cxn ang="0">
                      <a:pos x="811" y="0"/>
                    </a:cxn>
                  </a:cxnLst>
                  <a:rect l="0" t="0" r="r" b="b"/>
                  <a:pathLst>
                    <a:path w="1199" h="1518">
                      <a:moveTo>
                        <a:pt x="811" y="0"/>
                      </a:moveTo>
                      <a:lnTo>
                        <a:pt x="871" y="3"/>
                      </a:lnTo>
                      <a:lnTo>
                        <a:pt x="930" y="8"/>
                      </a:lnTo>
                      <a:lnTo>
                        <a:pt x="987" y="20"/>
                      </a:lnTo>
                      <a:lnTo>
                        <a:pt x="1042" y="34"/>
                      </a:lnTo>
                      <a:lnTo>
                        <a:pt x="1097" y="51"/>
                      </a:lnTo>
                      <a:lnTo>
                        <a:pt x="1149" y="74"/>
                      </a:lnTo>
                      <a:lnTo>
                        <a:pt x="1199" y="99"/>
                      </a:lnTo>
                      <a:lnTo>
                        <a:pt x="1153" y="128"/>
                      </a:lnTo>
                      <a:lnTo>
                        <a:pt x="1108" y="162"/>
                      </a:lnTo>
                      <a:lnTo>
                        <a:pt x="1066" y="197"/>
                      </a:lnTo>
                      <a:lnTo>
                        <a:pt x="1027" y="236"/>
                      </a:lnTo>
                      <a:lnTo>
                        <a:pt x="990" y="277"/>
                      </a:lnTo>
                      <a:lnTo>
                        <a:pt x="956" y="320"/>
                      </a:lnTo>
                      <a:lnTo>
                        <a:pt x="925" y="366"/>
                      </a:lnTo>
                      <a:lnTo>
                        <a:pt x="897" y="414"/>
                      </a:lnTo>
                      <a:lnTo>
                        <a:pt x="873" y="464"/>
                      </a:lnTo>
                      <a:lnTo>
                        <a:pt x="851" y="516"/>
                      </a:lnTo>
                      <a:lnTo>
                        <a:pt x="833" y="569"/>
                      </a:lnTo>
                      <a:lnTo>
                        <a:pt x="819" y="624"/>
                      </a:lnTo>
                      <a:lnTo>
                        <a:pt x="809" y="681"/>
                      </a:lnTo>
                      <a:lnTo>
                        <a:pt x="803" y="738"/>
                      </a:lnTo>
                      <a:lnTo>
                        <a:pt x="801" y="797"/>
                      </a:lnTo>
                      <a:lnTo>
                        <a:pt x="802" y="838"/>
                      </a:lnTo>
                      <a:lnTo>
                        <a:pt x="805" y="878"/>
                      </a:lnTo>
                      <a:lnTo>
                        <a:pt x="810" y="918"/>
                      </a:lnTo>
                      <a:lnTo>
                        <a:pt x="762" y="948"/>
                      </a:lnTo>
                      <a:lnTo>
                        <a:pt x="716" y="982"/>
                      </a:lnTo>
                      <a:lnTo>
                        <a:pt x="672" y="1019"/>
                      </a:lnTo>
                      <a:lnTo>
                        <a:pt x="632" y="1058"/>
                      </a:lnTo>
                      <a:lnTo>
                        <a:pt x="594" y="1100"/>
                      </a:lnTo>
                      <a:lnTo>
                        <a:pt x="559" y="1145"/>
                      </a:lnTo>
                      <a:lnTo>
                        <a:pt x="528" y="1193"/>
                      </a:lnTo>
                      <a:lnTo>
                        <a:pt x="499" y="1242"/>
                      </a:lnTo>
                      <a:lnTo>
                        <a:pt x="474" y="1293"/>
                      </a:lnTo>
                      <a:lnTo>
                        <a:pt x="453" y="1347"/>
                      </a:lnTo>
                      <a:lnTo>
                        <a:pt x="435" y="1402"/>
                      </a:lnTo>
                      <a:lnTo>
                        <a:pt x="422" y="1459"/>
                      </a:lnTo>
                      <a:lnTo>
                        <a:pt x="412" y="1518"/>
                      </a:lnTo>
                      <a:lnTo>
                        <a:pt x="364" y="1488"/>
                      </a:lnTo>
                      <a:lnTo>
                        <a:pt x="318" y="1456"/>
                      </a:lnTo>
                      <a:lnTo>
                        <a:pt x="275" y="1420"/>
                      </a:lnTo>
                      <a:lnTo>
                        <a:pt x="234" y="1381"/>
                      </a:lnTo>
                      <a:lnTo>
                        <a:pt x="196" y="1340"/>
                      </a:lnTo>
                      <a:lnTo>
                        <a:pt x="161" y="1296"/>
                      </a:lnTo>
                      <a:lnTo>
                        <a:pt x="129" y="1250"/>
                      </a:lnTo>
                      <a:lnTo>
                        <a:pt x="100" y="1202"/>
                      </a:lnTo>
                      <a:lnTo>
                        <a:pt x="74" y="1150"/>
                      </a:lnTo>
                      <a:lnTo>
                        <a:pt x="52" y="1098"/>
                      </a:lnTo>
                      <a:lnTo>
                        <a:pt x="34" y="1044"/>
                      </a:lnTo>
                      <a:lnTo>
                        <a:pt x="19" y="988"/>
                      </a:lnTo>
                      <a:lnTo>
                        <a:pt x="9" y="930"/>
                      </a:lnTo>
                      <a:lnTo>
                        <a:pt x="2" y="871"/>
                      </a:lnTo>
                      <a:lnTo>
                        <a:pt x="0" y="811"/>
                      </a:lnTo>
                      <a:lnTo>
                        <a:pt x="2" y="751"/>
                      </a:lnTo>
                      <a:lnTo>
                        <a:pt x="9" y="691"/>
                      </a:lnTo>
                      <a:lnTo>
                        <a:pt x="19" y="634"/>
                      </a:lnTo>
                      <a:lnTo>
                        <a:pt x="34" y="577"/>
                      </a:lnTo>
                      <a:lnTo>
                        <a:pt x="53" y="522"/>
                      </a:lnTo>
                      <a:lnTo>
                        <a:pt x="76" y="470"/>
                      </a:lnTo>
                      <a:lnTo>
                        <a:pt x="102" y="419"/>
                      </a:lnTo>
                      <a:lnTo>
                        <a:pt x="130" y="370"/>
                      </a:lnTo>
                      <a:lnTo>
                        <a:pt x="163" y="323"/>
                      </a:lnTo>
                      <a:lnTo>
                        <a:pt x="199" y="280"/>
                      </a:lnTo>
                      <a:lnTo>
                        <a:pt x="238" y="238"/>
                      </a:lnTo>
                      <a:lnTo>
                        <a:pt x="279" y="200"/>
                      </a:lnTo>
                      <a:lnTo>
                        <a:pt x="323" y="164"/>
                      </a:lnTo>
                      <a:lnTo>
                        <a:pt x="370" y="131"/>
                      </a:lnTo>
                      <a:lnTo>
                        <a:pt x="419" y="102"/>
                      </a:lnTo>
                      <a:lnTo>
                        <a:pt x="469" y="76"/>
                      </a:lnTo>
                      <a:lnTo>
                        <a:pt x="522" y="54"/>
                      </a:lnTo>
                      <a:lnTo>
                        <a:pt x="577" y="34"/>
                      </a:lnTo>
                      <a:lnTo>
                        <a:pt x="633" y="20"/>
                      </a:lnTo>
                      <a:lnTo>
                        <a:pt x="691" y="9"/>
                      </a:lnTo>
                      <a:lnTo>
                        <a:pt x="751" y="3"/>
                      </a:lnTo>
                      <a:lnTo>
                        <a:pt x="811" y="0"/>
                      </a:lnTo>
                      <a:close/>
                    </a:path>
                  </a:pathLst>
                </a:custGeom>
                <a:solidFill>
                  <a:srgbClr val="F796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s-CL" sz="2400" b="0" i="0" u="none" strike="noStrike" kern="0" cap="none" spc="0" normalizeH="0" baseline="0" noProof="0" dirty="0">
                    <a:ln>
                      <a:noFill/>
                    </a:ln>
                    <a:solidFill>
                      <a:prstClr val="black"/>
                    </a:solidFill>
                    <a:effectLst/>
                    <a:uLnTx/>
                    <a:uFillTx/>
                    <a:latin typeface="Calibri"/>
                  </a:endParaRPr>
                </a:p>
              </p:txBody>
            </p:sp>
            <p:sp>
              <p:nvSpPr>
                <p:cNvPr id="26" name="Freeform 7">
                  <a:extLst>
                    <a:ext uri="{FF2B5EF4-FFF2-40B4-BE49-F238E27FC236}">
                      <a16:creationId xmlns:a16="http://schemas.microsoft.com/office/drawing/2014/main" id="{555E8C43-A922-48A5-9239-E55CA5C8F2E8}"/>
                    </a:ext>
                  </a:extLst>
                </p:cNvPr>
                <p:cNvSpPr>
                  <a:spLocks/>
                </p:cNvSpPr>
                <p:nvPr/>
              </p:nvSpPr>
              <p:spPr bwMode="auto">
                <a:xfrm>
                  <a:off x="6084778" y="1835151"/>
                  <a:ext cx="1943100" cy="2400300"/>
                </a:xfrm>
                <a:custGeom>
                  <a:avLst/>
                  <a:gdLst/>
                  <a:ahLst/>
                  <a:cxnLst>
                    <a:cxn ang="0">
                      <a:pos x="474" y="2"/>
                    </a:cxn>
                    <a:cxn ang="0">
                      <a:pos x="591" y="20"/>
                    </a:cxn>
                    <a:cxn ang="0">
                      <a:pos x="702" y="54"/>
                    </a:cxn>
                    <a:cxn ang="0">
                      <a:pos x="806" y="102"/>
                    </a:cxn>
                    <a:cxn ang="0">
                      <a:pos x="901" y="163"/>
                    </a:cxn>
                    <a:cxn ang="0">
                      <a:pos x="987" y="238"/>
                    </a:cxn>
                    <a:cxn ang="0">
                      <a:pos x="1061" y="323"/>
                    </a:cxn>
                    <a:cxn ang="0">
                      <a:pos x="1123" y="419"/>
                    </a:cxn>
                    <a:cxn ang="0">
                      <a:pos x="1171" y="522"/>
                    </a:cxn>
                    <a:cxn ang="0">
                      <a:pos x="1205" y="633"/>
                    </a:cxn>
                    <a:cxn ang="0">
                      <a:pos x="1222" y="750"/>
                    </a:cxn>
                    <a:cxn ang="0">
                      <a:pos x="1222" y="870"/>
                    </a:cxn>
                    <a:cxn ang="0">
                      <a:pos x="1206" y="986"/>
                    </a:cxn>
                    <a:cxn ang="0">
                      <a:pos x="1173" y="1095"/>
                    </a:cxn>
                    <a:cxn ang="0">
                      <a:pos x="1127" y="1197"/>
                    </a:cxn>
                    <a:cxn ang="0">
                      <a:pos x="1067" y="1291"/>
                    </a:cxn>
                    <a:cxn ang="0">
                      <a:pos x="995" y="1376"/>
                    </a:cxn>
                    <a:cxn ang="0">
                      <a:pos x="912" y="1450"/>
                    </a:cxn>
                    <a:cxn ang="0">
                      <a:pos x="821" y="1512"/>
                    </a:cxn>
                    <a:cxn ang="0">
                      <a:pos x="795" y="1399"/>
                    </a:cxn>
                    <a:cxn ang="0">
                      <a:pos x="755" y="1293"/>
                    </a:cxn>
                    <a:cxn ang="0">
                      <a:pos x="701" y="1194"/>
                    </a:cxn>
                    <a:cxn ang="0">
                      <a:pos x="633" y="1104"/>
                    </a:cxn>
                    <a:cxn ang="0">
                      <a:pos x="554" y="1024"/>
                    </a:cxn>
                    <a:cxn ang="0">
                      <a:pos x="465" y="956"/>
                    </a:cxn>
                    <a:cxn ang="0">
                      <a:pos x="422" y="877"/>
                    </a:cxn>
                    <a:cxn ang="0">
                      <a:pos x="421" y="765"/>
                    </a:cxn>
                    <a:cxn ang="0">
                      <a:pos x="404" y="646"/>
                    </a:cxn>
                    <a:cxn ang="0">
                      <a:pos x="370" y="534"/>
                    </a:cxn>
                    <a:cxn ang="0">
                      <a:pos x="321" y="431"/>
                    </a:cxn>
                    <a:cxn ang="0">
                      <a:pos x="258" y="334"/>
                    </a:cxn>
                    <a:cxn ang="0">
                      <a:pos x="183" y="249"/>
                    </a:cxn>
                    <a:cxn ang="0">
                      <a:pos x="97" y="174"/>
                    </a:cxn>
                    <a:cxn ang="0">
                      <a:pos x="0" y="113"/>
                    </a:cxn>
                    <a:cxn ang="0">
                      <a:pos x="95" y="65"/>
                    </a:cxn>
                    <a:cxn ang="0">
                      <a:pos x="195" y="30"/>
                    </a:cxn>
                    <a:cxn ang="0">
                      <a:pos x="302" y="8"/>
                    </a:cxn>
                    <a:cxn ang="0">
                      <a:pos x="413" y="0"/>
                    </a:cxn>
                  </a:cxnLst>
                  <a:rect l="0" t="0" r="r" b="b"/>
                  <a:pathLst>
                    <a:path w="1224" h="1512">
                      <a:moveTo>
                        <a:pt x="413" y="0"/>
                      </a:moveTo>
                      <a:lnTo>
                        <a:pt x="474" y="2"/>
                      </a:lnTo>
                      <a:lnTo>
                        <a:pt x="533" y="9"/>
                      </a:lnTo>
                      <a:lnTo>
                        <a:pt x="591" y="20"/>
                      </a:lnTo>
                      <a:lnTo>
                        <a:pt x="647" y="34"/>
                      </a:lnTo>
                      <a:lnTo>
                        <a:pt x="702" y="54"/>
                      </a:lnTo>
                      <a:lnTo>
                        <a:pt x="755" y="76"/>
                      </a:lnTo>
                      <a:lnTo>
                        <a:pt x="806" y="102"/>
                      </a:lnTo>
                      <a:lnTo>
                        <a:pt x="855" y="131"/>
                      </a:lnTo>
                      <a:lnTo>
                        <a:pt x="901" y="163"/>
                      </a:lnTo>
                      <a:lnTo>
                        <a:pt x="946" y="199"/>
                      </a:lnTo>
                      <a:lnTo>
                        <a:pt x="987" y="238"/>
                      </a:lnTo>
                      <a:lnTo>
                        <a:pt x="1025" y="279"/>
                      </a:lnTo>
                      <a:lnTo>
                        <a:pt x="1061" y="323"/>
                      </a:lnTo>
                      <a:lnTo>
                        <a:pt x="1094" y="370"/>
                      </a:lnTo>
                      <a:lnTo>
                        <a:pt x="1123" y="419"/>
                      </a:lnTo>
                      <a:lnTo>
                        <a:pt x="1149" y="469"/>
                      </a:lnTo>
                      <a:lnTo>
                        <a:pt x="1171" y="522"/>
                      </a:lnTo>
                      <a:lnTo>
                        <a:pt x="1190" y="577"/>
                      </a:lnTo>
                      <a:lnTo>
                        <a:pt x="1205" y="633"/>
                      </a:lnTo>
                      <a:lnTo>
                        <a:pt x="1216" y="691"/>
                      </a:lnTo>
                      <a:lnTo>
                        <a:pt x="1222" y="750"/>
                      </a:lnTo>
                      <a:lnTo>
                        <a:pt x="1224" y="811"/>
                      </a:lnTo>
                      <a:lnTo>
                        <a:pt x="1222" y="870"/>
                      </a:lnTo>
                      <a:lnTo>
                        <a:pt x="1216" y="929"/>
                      </a:lnTo>
                      <a:lnTo>
                        <a:pt x="1206" y="986"/>
                      </a:lnTo>
                      <a:lnTo>
                        <a:pt x="1191" y="1041"/>
                      </a:lnTo>
                      <a:lnTo>
                        <a:pt x="1173" y="1095"/>
                      </a:lnTo>
                      <a:lnTo>
                        <a:pt x="1152" y="1147"/>
                      </a:lnTo>
                      <a:lnTo>
                        <a:pt x="1127" y="1197"/>
                      </a:lnTo>
                      <a:lnTo>
                        <a:pt x="1098" y="1245"/>
                      </a:lnTo>
                      <a:lnTo>
                        <a:pt x="1067" y="1291"/>
                      </a:lnTo>
                      <a:lnTo>
                        <a:pt x="1033" y="1335"/>
                      </a:lnTo>
                      <a:lnTo>
                        <a:pt x="995" y="1376"/>
                      </a:lnTo>
                      <a:lnTo>
                        <a:pt x="955" y="1414"/>
                      </a:lnTo>
                      <a:lnTo>
                        <a:pt x="912" y="1450"/>
                      </a:lnTo>
                      <a:lnTo>
                        <a:pt x="868" y="1483"/>
                      </a:lnTo>
                      <a:lnTo>
                        <a:pt x="821" y="1512"/>
                      </a:lnTo>
                      <a:lnTo>
                        <a:pt x="810" y="1455"/>
                      </a:lnTo>
                      <a:lnTo>
                        <a:pt x="795" y="1399"/>
                      </a:lnTo>
                      <a:lnTo>
                        <a:pt x="777" y="1345"/>
                      </a:lnTo>
                      <a:lnTo>
                        <a:pt x="755" y="1293"/>
                      </a:lnTo>
                      <a:lnTo>
                        <a:pt x="730" y="1242"/>
                      </a:lnTo>
                      <a:lnTo>
                        <a:pt x="701" y="1194"/>
                      </a:lnTo>
                      <a:lnTo>
                        <a:pt x="668" y="1148"/>
                      </a:lnTo>
                      <a:lnTo>
                        <a:pt x="633" y="1104"/>
                      </a:lnTo>
                      <a:lnTo>
                        <a:pt x="595" y="1063"/>
                      </a:lnTo>
                      <a:lnTo>
                        <a:pt x="554" y="1024"/>
                      </a:lnTo>
                      <a:lnTo>
                        <a:pt x="511" y="989"/>
                      </a:lnTo>
                      <a:lnTo>
                        <a:pt x="465" y="956"/>
                      </a:lnTo>
                      <a:lnTo>
                        <a:pt x="417" y="927"/>
                      </a:lnTo>
                      <a:lnTo>
                        <a:pt x="422" y="877"/>
                      </a:lnTo>
                      <a:lnTo>
                        <a:pt x="424" y="825"/>
                      </a:lnTo>
                      <a:lnTo>
                        <a:pt x="421" y="765"/>
                      </a:lnTo>
                      <a:lnTo>
                        <a:pt x="415" y="705"/>
                      </a:lnTo>
                      <a:lnTo>
                        <a:pt x="404" y="646"/>
                      </a:lnTo>
                      <a:lnTo>
                        <a:pt x="389" y="590"/>
                      </a:lnTo>
                      <a:lnTo>
                        <a:pt x="370" y="534"/>
                      </a:lnTo>
                      <a:lnTo>
                        <a:pt x="347" y="482"/>
                      </a:lnTo>
                      <a:lnTo>
                        <a:pt x="321" y="431"/>
                      </a:lnTo>
                      <a:lnTo>
                        <a:pt x="291" y="381"/>
                      </a:lnTo>
                      <a:lnTo>
                        <a:pt x="258" y="334"/>
                      </a:lnTo>
                      <a:lnTo>
                        <a:pt x="222" y="291"/>
                      </a:lnTo>
                      <a:lnTo>
                        <a:pt x="183" y="249"/>
                      </a:lnTo>
                      <a:lnTo>
                        <a:pt x="141" y="211"/>
                      </a:lnTo>
                      <a:lnTo>
                        <a:pt x="97" y="174"/>
                      </a:lnTo>
                      <a:lnTo>
                        <a:pt x="50" y="142"/>
                      </a:lnTo>
                      <a:lnTo>
                        <a:pt x="0" y="113"/>
                      </a:lnTo>
                      <a:lnTo>
                        <a:pt x="46" y="88"/>
                      </a:lnTo>
                      <a:lnTo>
                        <a:pt x="95" y="65"/>
                      </a:lnTo>
                      <a:lnTo>
                        <a:pt x="144" y="46"/>
                      </a:lnTo>
                      <a:lnTo>
                        <a:pt x="195" y="30"/>
                      </a:lnTo>
                      <a:lnTo>
                        <a:pt x="248" y="17"/>
                      </a:lnTo>
                      <a:lnTo>
                        <a:pt x="302" y="8"/>
                      </a:lnTo>
                      <a:lnTo>
                        <a:pt x="357" y="2"/>
                      </a:lnTo>
                      <a:lnTo>
                        <a:pt x="413"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s-CL" sz="2400" b="0" i="0" u="none" strike="noStrike" kern="0" cap="none" spc="0" normalizeH="0" baseline="0" noProof="0" dirty="0">
                    <a:ln>
                      <a:noFill/>
                    </a:ln>
                    <a:solidFill>
                      <a:prstClr val="black"/>
                    </a:solidFill>
                    <a:effectLst/>
                    <a:uLnTx/>
                    <a:uFillTx/>
                    <a:latin typeface="Calibri"/>
                  </a:endParaRPr>
                </a:p>
              </p:txBody>
            </p:sp>
            <p:sp>
              <p:nvSpPr>
                <p:cNvPr id="27" name="Freeform 8">
                  <a:extLst>
                    <a:ext uri="{FF2B5EF4-FFF2-40B4-BE49-F238E27FC236}">
                      <a16:creationId xmlns:a16="http://schemas.microsoft.com/office/drawing/2014/main" id="{8BF058A1-73E6-4237-AA47-C80325F51427}"/>
                    </a:ext>
                  </a:extLst>
                </p:cNvPr>
                <p:cNvSpPr>
                  <a:spLocks/>
                </p:cNvSpPr>
                <p:nvPr/>
              </p:nvSpPr>
              <p:spPr bwMode="auto">
                <a:xfrm>
                  <a:off x="5465763" y="2014538"/>
                  <a:ext cx="1304925" cy="1300162"/>
                </a:xfrm>
                <a:custGeom>
                  <a:avLst/>
                  <a:gdLst/>
                  <a:ahLst/>
                  <a:cxnLst>
                    <a:cxn ang="0">
                      <a:pos x="398" y="0"/>
                    </a:cxn>
                    <a:cxn ang="0">
                      <a:pos x="448" y="29"/>
                    </a:cxn>
                    <a:cxn ang="0">
                      <a:pos x="495" y="61"/>
                    </a:cxn>
                    <a:cxn ang="0">
                      <a:pos x="539" y="98"/>
                    </a:cxn>
                    <a:cxn ang="0">
                      <a:pos x="581" y="136"/>
                    </a:cxn>
                    <a:cxn ang="0">
                      <a:pos x="620" y="178"/>
                    </a:cxn>
                    <a:cxn ang="0">
                      <a:pos x="656" y="221"/>
                    </a:cxn>
                    <a:cxn ang="0">
                      <a:pos x="689" y="268"/>
                    </a:cxn>
                    <a:cxn ang="0">
                      <a:pos x="719" y="318"/>
                    </a:cxn>
                    <a:cxn ang="0">
                      <a:pos x="745" y="369"/>
                    </a:cxn>
                    <a:cxn ang="0">
                      <a:pos x="768" y="421"/>
                    </a:cxn>
                    <a:cxn ang="0">
                      <a:pos x="787" y="477"/>
                    </a:cxn>
                    <a:cxn ang="0">
                      <a:pos x="802" y="533"/>
                    </a:cxn>
                    <a:cxn ang="0">
                      <a:pos x="813" y="592"/>
                    </a:cxn>
                    <a:cxn ang="0">
                      <a:pos x="819" y="652"/>
                    </a:cxn>
                    <a:cxn ang="0">
                      <a:pos x="822" y="712"/>
                    </a:cxn>
                    <a:cxn ang="0">
                      <a:pos x="820" y="764"/>
                    </a:cxn>
                    <a:cxn ang="0">
                      <a:pos x="815" y="814"/>
                    </a:cxn>
                    <a:cxn ang="0">
                      <a:pos x="763" y="787"/>
                    </a:cxn>
                    <a:cxn ang="0">
                      <a:pos x="710" y="764"/>
                    </a:cxn>
                    <a:cxn ang="0">
                      <a:pos x="654" y="745"/>
                    </a:cxn>
                    <a:cxn ang="0">
                      <a:pos x="597" y="729"/>
                    </a:cxn>
                    <a:cxn ang="0">
                      <a:pos x="539" y="718"/>
                    </a:cxn>
                    <a:cxn ang="0">
                      <a:pos x="478" y="712"/>
                    </a:cxn>
                    <a:cxn ang="0">
                      <a:pos x="416" y="709"/>
                    </a:cxn>
                    <a:cxn ang="0">
                      <a:pos x="361" y="712"/>
                    </a:cxn>
                    <a:cxn ang="0">
                      <a:pos x="307" y="717"/>
                    </a:cxn>
                    <a:cxn ang="0">
                      <a:pos x="253" y="726"/>
                    </a:cxn>
                    <a:cxn ang="0">
                      <a:pos x="201" y="738"/>
                    </a:cxn>
                    <a:cxn ang="0">
                      <a:pos x="151" y="754"/>
                    </a:cxn>
                    <a:cxn ang="0">
                      <a:pos x="102" y="772"/>
                    </a:cxn>
                    <a:cxn ang="0">
                      <a:pos x="55" y="794"/>
                    </a:cxn>
                    <a:cxn ang="0">
                      <a:pos x="9" y="819"/>
                    </a:cxn>
                    <a:cxn ang="0">
                      <a:pos x="4" y="779"/>
                    </a:cxn>
                    <a:cxn ang="0">
                      <a:pos x="1" y="739"/>
                    </a:cxn>
                    <a:cxn ang="0">
                      <a:pos x="0" y="698"/>
                    </a:cxn>
                    <a:cxn ang="0">
                      <a:pos x="2" y="639"/>
                    </a:cxn>
                    <a:cxn ang="0">
                      <a:pos x="8" y="582"/>
                    </a:cxn>
                    <a:cxn ang="0">
                      <a:pos x="18" y="525"/>
                    </a:cxn>
                    <a:cxn ang="0">
                      <a:pos x="32" y="470"/>
                    </a:cxn>
                    <a:cxn ang="0">
                      <a:pos x="50" y="417"/>
                    </a:cxn>
                    <a:cxn ang="0">
                      <a:pos x="72" y="365"/>
                    </a:cxn>
                    <a:cxn ang="0">
                      <a:pos x="96" y="315"/>
                    </a:cxn>
                    <a:cxn ang="0">
                      <a:pos x="124" y="267"/>
                    </a:cxn>
                    <a:cxn ang="0">
                      <a:pos x="155" y="221"/>
                    </a:cxn>
                    <a:cxn ang="0">
                      <a:pos x="189" y="178"/>
                    </a:cxn>
                    <a:cxn ang="0">
                      <a:pos x="226" y="137"/>
                    </a:cxn>
                    <a:cxn ang="0">
                      <a:pos x="265" y="98"/>
                    </a:cxn>
                    <a:cxn ang="0">
                      <a:pos x="307" y="63"/>
                    </a:cxn>
                    <a:cxn ang="0">
                      <a:pos x="352" y="29"/>
                    </a:cxn>
                    <a:cxn ang="0">
                      <a:pos x="398" y="0"/>
                    </a:cxn>
                  </a:cxnLst>
                  <a:rect l="0" t="0" r="r" b="b"/>
                  <a:pathLst>
                    <a:path w="822" h="819">
                      <a:moveTo>
                        <a:pt x="398" y="0"/>
                      </a:moveTo>
                      <a:lnTo>
                        <a:pt x="448" y="29"/>
                      </a:lnTo>
                      <a:lnTo>
                        <a:pt x="495" y="61"/>
                      </a:lnTo>
                      <a:lnTo>
                        <a:pt x="539" y="98"/>
                      </a:lnTo>
                      <a:lnTo>
                        <a:pt x="581" y="136"/>
                      </a:lnTo>
                      <a:lnTo>
                        <a:pt x="620" y="178"/>
                      </a:lnTo>
                      <a:lnTo>
                        <a:pt x="656" y="221"/>
                      </a:lnTo>
                      <a:lnTo>
                        <a:pt x="689" y="268"/>
                      </a:lnTo>
                      <a:lnTo>
                        <a:pt x="719" y="318"/>
                      </a:lnTo>
                      <a:lnTo>
                        <a:pt x="745" y="369"/>
                      </a:lnTo>
                      <a:lnTo>
                        <a:pt x="768" y="421"/>
                      </a:lnTo>
                      <a:lnTo>
                        <a:pt x="787" y="477"/>
                      </a:lnTo>
                      <a:lnTo>
                        <a:pt x="802" y="533"/>
                      </a:lnTo>
                      <a:lnTo>
                        <a:pt x="813" y="592"/>
                      </a:lnTo>
                      <a:lnTo>
                        <a:pt x="819" y="652"/>
                      </a:lnTo>
                      <a:lnTo>
                        <a:pt x="822" y="712"/>
                      </a:lnTo>
                      <a:lnTo>
                        <a:pt x="820" y="764"/>
                      </a:lnTo>
                      <a:lnTo>
                        <a:pt x="815" y="814"/>
                      </a:lnTo>
                      <a:lnTo>
                        <a:pt x="763" y="787"/>
                      </a:lnTo>
                      <a:lnTo>
                        <a:pt x="710" y="764"/>
                      </a:lnTo>
                      <a:lnTo>
                        <a:pt x="654" y="745"/>
                      </a:lnTo>
                      <a:lnTo>
                        <a:pt x="597" y="729"/>
                      </a:lnTo>
                      <a:lnTo>
                        <a:pt x="539" y="718"/>
                      </a:lnTo>
                      <a:lnTo>
                        <a:pt x="478" y="712"/>
                      </a:lnTo>
                      <a:lnTo>
                        <a:pt x="416" y="709"/>
                      </a:lnTo>
                      <a:lnTo>
                        <a:pt x="361" y="712"/>
                      </a:lnTo>
                      <a:lnTo>
                        <a:pt x="307" y="717"/>
                      </a:lnTo>
                      <a:lnTo>
                        <a:pt x="253" y="726"/>
                      </a:lnTo>
                      <a:lnTo>
                        <a:pt x="201" y="738"/>
                      </a:lnTo>
                      <a:lnTo>
                        <a:pt x="151" y="754"/>
                      </a:lnTo>
                      <a:lnTo>
                        <a:pt x="102" y="772"/>
                      </a:lnTo>
                      <a:lnTo>
                        <a:pt x="55" y="794"/>
                      </a:lnTo>
                      <a:lnTo>
                        <a:pt x="9" y="819"/>
                      </a:lnTo>
                      <a:lnTo>
                        <a:pt x="4" y="779"/>
                      </a:lnTo>
                      <a:lnTo>
                        <a:pt x="1" y="739"/>
                      </a:lnTo>
                      <a:lnTo>
                        <a:pt x="0" y="698"/>
                      </a:lnTo>
                      <a:lnTo>
                        <a:pt x="2" y="639"/>
                      </a:lnTo>
                      <a:lnTo>
                        <a:pt x="8" y="582"/>
                      </a:lnTo>
                      <a:lnTo>
                        <a:pt x="18" y="525"/>
                      </a:lnTo>
                      <a:lnTo>
                        <a:pt x="32" y="470"/>
                      </a:lnTo>
                      <a:lnTo>
                        <a:pt x="50" y="417"/>
                      </a:lnTo>
                      <a:lnTo>
                        <a:pt x="72" y="365"/>
                      </a:lnTo>
                      <a:lnTo>
                        <a:pt x="96" y="315"/>
                      </a:lnTo>
                      <a:lnTo>
                        <a:pt x="124" y="267"/>
                      </a:lnTo>
                      <a:lnTo>
                        <a:pt x="155" y="221"/>
                      </a:lnTo>
                      <a:lnTo>
                        <a:pt x="189" y="178"/>
                      </a:lnTo>
                      <a:lnTo>
                        <a:pt x="226" y="137"/>
                      </a:lnTo>
                      <a:lnTo>
                        <a:pt x="265" y="98"/>
                      </a:lnTo>
                      <a:lnTo>
                        <a:pt x="307" y="63"/>
                      </a:lnTo>
                      <a:lnTo>
                        <a:pt x="352" y="29"/>
                      </a:lnTo>
                      <a:lnTo>
                        <a:pt x="398" y="0"/>
                      </a:lnTo>
                      <a:close/>
                    </a:path>
                  </a:pathLst>
                </a:custGeom>
                <a:solidFill>
                  <a:srgbClr val="F79646">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s-CL" sz="2400" b="0" i="0" u="none" strike="noStrike" kern="0" cap="none" spc="0" normalizeH="0" baseline="0" noProof="0" dirty="0">
                    <a:ln>
                      <a:noFill/>
                    </a:ln>
                    <a:solidFill>
                      <a:prstClr val="black"/>
                    </a:solidFill>
                    <a:effectLst/>
                    <a:uLnTx/>
                    <a:uFillTx/>
                    <a:latin typeface="Calibri"/>
                  </a:endParaRPr>
                </a:p>
              </p:txBody>
            </p:sp>
            <p:sp>
              <p:nvSpPr>
                <p:cNvPr id="28" name="Freeform 9">
                  <a:extLst>
                    <a:ext uri="{FF2B5EF4-FFF2-40B4-BE49-F238E27FC236}">
                      <a16:creationId xmlns:a16="http://schemas.microsoft.com/office/drawing/2014/main" id="{F269A1F5-FA55-49FB-95E7-77D2651D1ED1}"/>
                    </a:ext>
                  </a:extLst>
                </p:cNvPr>
                <p:cNvSpPr>
                  <a:spLocks/>
                </p:cNvSpPr>
                <p:nvPr/>
              </p:nvSpPr>
              <p:spPr bwMode="auto">
                <a:xfrm>
                  <a:off x="4838700" y="4235450"/>
                  <a:ext cx="2576513" cy="1479550"/>
                </a:xfrm>
                <a:custGeom>
                  <a:avLst/>
                  <a:gdLst/>
                  <a:ahLst/>
                  <a:cxnLst>
                    <a:cxn ang="0">
                      <a:pos x="1619" y="40"/>
                    </a:cxn>
                    <a:cxn ang="0">
                      <a:pos x="1623" y="121"/>
                    </a:cxn>
                    <a:cxn ang="0">
                      <a:pos x="1614" y="241"/>
                    </a:cxn>
                    <a:cxn ang="0">
                      <a:pos x="1588" y="355"/>
                    </a:cxn>
                    <a:cxn ang="0">
                      <a:pos x="1547" y="463"/>
                    </a:cxn>
                    <a:cxn ang="0">
                      <a:pos x="1492" y="563"/>
                    </a:cxn>
                    <a:cxn ang="0">
                      <a:pos x="1423" y="654"/>
                    </a:cxn>
                    <a:cxn ang="0">
                      <a:pos x="1344" y="733"/>
                    </a:cxn>
                    <a:cxn ang="0">
                      <a:pos x="1253" y="802"/>
                    </a:cxn>
                    <a:cxn ang="0">
                      <a:pos x="1154" y="857"/>
                    </a:cxn>
                    <a:cxn ang="0">
                      <a:pos x="1045" y="898"/>
                    </a:cxn>
                    <a:cxn ang="0">
                      <a:pos x="931" y="923"/>
                    </a:cxn>
                    <a:cxn ang="0">
                      <a:pos x="811" y="932"/>
                    </a:cxn>
                    <a:cxn ang="0">
                      <a:pos x="691" y="923"/>
                    </a:cxn>
                    <a:cxn ang="0">
                      <a:pos x="577" y="898"/>
                    </a:cxn>
                    <a:cxn ang="0">
                      <a:pos x="469" y="857"/>
                    </a:cxn>
                    <a:cxn ang="0">
                      <a:pos x="370" y="802"/>
                    </a:cxn>
                    <a:cxn ang="0">
                      <a:pos x="279" y="733"/>
                    </a:cxn>
                    <a:cxn ang="0">
                      <a:pos x="199" y="654"/>
                    </a:cxn>
                    <a:cxn ang="0">
                      <a:pos x="130" y="563"/>
                    </a:cxn>
                    <a:cxn ang="0">
                      <a:pos x="76" y="463"/>
                    </a:cxn>
                    <a:cxn ang="0">
                      <a:pos x="34" y="355"/>
                    </a:cxn>
                    <a:cxn ang="0">
                      <a:pos x="9" y="241"/>
                    </a:cxn>
                    <a:cxn ang="0">
                      <a:pos x="0" y="121"/>
                    </a:cxn>
                    <a:cxn ang="0">
                      <a:pos x="6" y="20"/>
                    </a:cxn>
                    <a:cxn ang="0">
                      <a:pos x="111" y="70"/>
                    </a:cxn>
                    <a:cxn ang="0">
                      <a:pos x="224" y="104"/>
                    </a:cxn>
                    <a:cxn ang="0">
                      <a:pos x="344" y="123"/>
                    </a:cxn>
                    <a:cxn ang="0">
                      <a:pos x="462" y="123"/>
                    </a:cxn>
                    <a:cxn ang="0">
                      <a:pos x="570" y="108"/>
                    </a:cxn>
                    <a:cxn ang="0">
                      <a:pos x="674" y="79"/>
                    </a:cxn>
                    <a:cxn ang="0">
                      <a:pos x="772" y="37"/>
                    </a:cxn>
                    <a:cxn ang="0">
                      <a:pos x="868" y="37"/>
                    </a:cxn>
                    <a:cxn ang="0">
                      <a:pos x="975" y="77"/>
                    </a:cxn>
                    <a:cxn ang="0">
                      <a:pos x="1088" y="102"/>
                    </a:cxn>
                    <a:cxn ang="0">
                      <a:pos x="1206" y="110"/>
                    </a:cxn>
                    <a:cxn ang="0">
                      <a:pos x="1316" y="103"/>
                    </a:cxn>
                    <a:cxn ang="0">
                      <a:pos x="1420" y="81"/>
                    </a:cxn>
                    <a:cxn ang="0">
                      <a:pos x="1520" y="47"/>
                    </a:cxn>
                    <a:cxn ang="0">
                      <a:pos x="1614" y="0"/>
                    </a:cxn>
                  </a:cxnLst>
                  <a:rect l="0" t="0" r="r" b="b"/>
                  <a:pathLst>
                    <a:path w="1623" h="932">
                      <a:moveTo>
                        <a:pt x="1614" y="0"/>
                      </a:moveTo>
                      <a:lnTo>
                        <a:pt x="1619" y="40"/>
                      </a:lnTo>
                      <a:lnTo>
                        <a:pt x="1622" y="80"/>
                      </a:lnTo>
                      <a:lnTo>
                        <a:pt x="1623" y="121"/>
                      </a:lnTo>
                      <a:lnTo>
                        <a:pt x="1620" y="182"/>
                      </a:lnTo>
                      <a:lnTo>
                        <a:pt x="1614" y="241"/>
                      </a:lnTo>
                      <a:lnTo>
                        <a:pt x="1603" y="299"/>
                      </a:lnTo>
                      <a:lnTo>
                        <a:pt x="1588" y="355"/>
                      </a:lnTo>
                      <a:lnTo>
                        <a:pt x="1569" y="410"/>
                      </a:lnTo>
                      <a:lnTo>
                        <a:pt x="1547" y="463"/>
                      </a:lnTo>
                      <a:lnTo>
                        <a:pt x="1521" y="514"/>
                      </a:lnTo>
                      <a:lnTo>
                        <a:pt x="1492" y="563"/>
                      </a:lnTo>
                      <a:lnTo>
                        <a:pt x="1460" y="609"/>
                      </a:lnTo>
                      <a:lnTo>
                        <a:pt x="1423" y="654"/>
                      </a:lnTo>
                      <a:lnTo>
                        <a:pt x="1385" y="694"/>
                      </a:lnTo>
                      <a:lnTo>
                        <a:pt x="1344" y="733"/>
                      </a:lnTo>
                      <a:lnTo>
                        <a:pt x="1300" y="769"/>
                      </a:lnTo>
                      <a:lnTo>
                        <a:pt x="1253" y="802"/>
                      </a:lnTo>
                      <a:lnTo>
                        <a:pt x="1204" y="831"/>
                      </a:lnTo>
                      <a:lnTo>
                        <a:pt x="1154" y="857"/>
                      </a:lnTo>
                      <a:lnTo>
                        <a:pt x="1100" y="879"/>
                      </a:lnTo>
                      <a:lnTo>
                        <a:pt x="1045" y="898"/>
                      </a:lnTo>
                      <a:lnTo>
                        <a:pt x="989" y="913"/>
                      </a:lnTo>
                      <a:lnTo>
                        <a:pt x="931" y="923"/>
                      </a:lnTo>
                      <a:lnTo>
                        <a:pt x="872" y="930"/>
                      </a:lnTo>
                      <a:lnTo>
                        <a:pt x="811" y="932"/>
                      </a:lnTo>
                      <a:lnTo>
                        <a:pt x="751" y="930"/>
                      </a:lnTo>
                      <a:lnTo>
                        <a:pt x="691" y="923"/>
                      </a:lnTo>
                      <a:lnTo>
                        <a:pt x="633" y="913"/>
                      </a:lnTo>
                      <a:lnTo>
                        <a:pt x="577" y="898"/>
                      </a:lnTo>
                      <a:lnTo>
                        <a:pt x="522" y="879"/>
                      </a:lnTo>
                      <a:lnTo>
                        <a:pt x="469" y="857"/>
                      </a:lnTo>
                      <a:lnTo>
                        <a:pt x="419" y="831"/>
                      </a:lnTo>
                      <a:lnTo>
                        <a:pt x="370" y="802"/>
                      </a:lnTo>
                      <a:lnTo>
                        <a:pt x="323" y="769"/>
                      </a:lnTo>
                      <a:lnTo>
                        <a:pt x="279" y="733"/>
                      </a:lnTo>
                      <a:lnTo>
                        <a:pt x="238" y="694"/>
                      </a:lnTo>
                      <a:lnTo>
                        <a:pt x="199" y="654"/>
                      </a:lnTo>
                      <a:lnTo>
                        <a:pt x="163" y="609"/>
                      </a:lnTo>
                      <a:lnTo>
                        <a:pt x="130" y="563"/>
                      </a:lnTo>
                      <a:lnTo>
                        <a:pt x="102" y="514"/>
                      </a:lnTo>
                      <a:lnTo>
                        <a:pt x="76" y="463"/>
                      </a:lnTo>
                      <a:lnTo>
                        <a:pt x="53" y="410"/>
                      </a:lnTo>
                      <a:lnTo>
                        <a:pt x="34" y="355"/>
                      </a:lnTo>
                      <a:lnTo>
                        <a:pt x="19" y="299"/>
                      </a:lnTo>
                      <a:lnTo>
                        <a:pt x="9" y="241"/>
                      </a:lnTo>
                      <a:lnTo>
                        <a:pt x="2" y="182"/>
                      </a:lnTo>
                      <a:lnTo>
                        <a:pt x="0" y="121"/>
                      </a:lnTo>
                      <a:lnTo>
                        <a:pt x="1" y="70"/>
                      </a:lnTo>
                      <a:lnTo>
                        <a:pt x="6" y="20"/>
                      </a:lnTo>
                      <a:lnTo>
                        <a:pt x="58" y="46"/>
                      </a:lnTo>
                      <a:lnTo>
                        <a:pt x="111" y="70"/>
                      </a:lnTo>
                      <a:lnTo>
                        <a:pt x="167" y="89"/>
                      </a:lnTo>
                      <a:lnTo>
                        <a:pt x="224" y="104"/>
                      </a:lnTo>
                      <a:lnTo>
                        <a:pt x="283" y="116"/>
                      </a:lnTo>
                      <a:lnTo>
                        <a:pt x="344" y="123"/>
                      </a:lnTo>
                      <a:lnTo>
                        <a:pt x="405" y="125"/>
                      </a:lnTo>
                      <a:lnTo>
                        <a:pt x="462" y="123"/>
                      </a:lnTo>
                      <a:lnTo>
                        <a:pt x="516" y="117"/>
                      </a:lnTo>
                      <a:lnTo>
                        <a:pt x="570" y="108"/>
                      </a:lnTo>
                      <a:lnTo>
                        <a:pt x="623" y="95"/>
                      </a:lnTo>
                      <a:lnTo>
                        <a:pt x="674" y="79"/>
                      </a:lnTo>
                      <a:lnTo>
                        <a:pt x="724" y="60"/>
                      </a:lnTo>
                      <a:lnTo>
                        <a:pt x="772" y="37"/>
                      </a:lnTo>
                      <a:lnTo>
                        <a:pt x="818" y="12"/>
                      </a:lnTo>
                      <a:lnTo>
                        <a:pt x="868" y="37"/>
                      </a:lnTo>
                      <a:lnTo>
                        <a:pt x="921" y="59"/>
                      </a:lnTo>
                      <a:lnTo>
                        <a:pt x="975" y="77"/>
                      </a:lnTo>
                      <a:lnTo>
                        <a:pt x="1031" y="91"/>
                      </a:lnTo>
                      <a:lnTo>
                        <a:pt x="1088" y="102"/>
                      </a:lnTo>
                      <a:lnTo>
                        <a:pt x="1146" y="108"/>
                      </a:lnTo>
                      <a:lnTo>
                        <a:pt x="1206" y="110"/>
                      </a:lnTo>
                      <a:lnTo>
                        <a:pt x="1261" y="108"/>
                      </a:lnTo>
                      <a:lnTo>
                        <a:pt x="1316" y="103"/>
                      </a:lnTo>
                      <a:lnTo>
                        <a:pt x="1368" y="94"/>
                      </a:lnTo>
                      <a:lnTo>
                        <a:pt x="1420" y="81"/>
                      </a:lnTo>
                      <a:lnTo>
                        <a:pt x="1471" y="66"/>
                      </a:lnTo>
                      <a:lnTo>
                        <a:pt x="1520" y="47"/>
                      </a:lnTo>
                      <a:lnTo>
                        <a:pt x="1568" y="25"/>
                      </a:lnTo>
                      <a:lnTo>
                        <a:pt x="1614" y="0"/>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s-CL" sz="2400" b="0" i="0" u="none" strike="noStrike" kern="0" cap="none" spc="0" normalizeH="0" baseline="0" noProof="0" dirty="0">
                    <a:ln>
                      <a:noFill/>
                    </a:ln>
                    <a:solidFill>
                      <a:prstClr val="black"/>
                    </a:solidFill>
                    <a:effectLst/>
                    <a:uLnTx/>
                    <a:uFillTx/>
                    <a:latin typeface="Calibri"/>
                  </a:endParaRPr>
                </a:p>
              </p:txBody>
            </p:sp>
            <p:sp>
              <p:nvSpPr>
                <p:cNvPr id="29" name="Freeform 10">
                  <a:extLst>
                    <a:ext uri="{FF2B5EF4-FFF2-40B4-BE49-F238E27FC236}">
                      <a16:creationId xmlns:a16="http://schemas.microsoft.com/office/drawing/2014/main" id="{70DC1049-8A9D-4E45-85C8-B6DA264D05F4}"/>
                    </a:ext>
                  </a:extLst>
                </p:cNvPr>
                <p:cNvSpPr>
                  <a:spLocks/>
                </p:cNvSpPr>
                <p:nvPr/>
              </p:nvSpPr>
              <p:spPr bwMode="auto">
                <a:xfrm>
                  <a:off x="4848225" y="3314700"/>
                  <a:ext cx="1289050" cy="1119187"/>
                </a:xfrm>
                <a:custGeom>
                  <a:avLst/>
                  <a:gdLst/>
                  <a:ahLst/>
                  <a:cxnLst>
                    <a:cxn ang="0">
                      <a:pos x="398" y="0"/>
                    </a:cxn>
                    <a:cxn ang="0">
                      <a:pos x="409" y="58"/>
                    </a:cxn>
                    <a:cxn ang="0">
                      <a:pos x="424" y="115"/>
                    </a:cxn>
                    <a:cxn ang="0">
                      <a:pos x="442" y="170"/>
                    </a:cxn>
                    <a:cxn ang="0">
                      <a:pos x="465" y="223"/>
                    </a:cxn>
                    <a:cxn ang="0">
                      <a:pos x="491" y="274"/>
                    </a:cxn>
                    <a:cxn ang="0">
                      <a:pos x="521" y="324"/>
                    </a:cxn>
                    <a:cxn ang="0">
                      <a:pos x="554" y="370"/>
                    </a:cxn>
                    <a:cxn ang="0">
                      <a:pos x="590" y="414"/>
                    </a:cxn>
                    <a:cxn ang="0">
                      <a:pos x="629" y="455"/>
                    </a:cxn>
                    <a:cxn ang="0">
                      <a:pos x="671" y="494"/>
                    </a:cxn>
                    <a:cxn ang="0">
                      <a:pos x="716" y="530"/>
                    </a:cxn>
                    <a:cxn ang="0">
                      <a:pos x="762" y="563"/>
                    </a:cxn>
                    <a:cxn ang="0">
                      <a:pos x="812" y="592"/>
                    </a:cxn>
                    <a:cxn ang="0">
                      <a:pos x="766" y="617"/>
                    </a:cxn>
                    <a:cxn ang="0">
                      <a:pos x="718" y="640"/>
                    </a:cxn>
                    <a:cxn ang="0">
                      <a:pos x="668" y="659"/>
                    </a:cxn>
                    <a:cxn ang="0">
                      <a:pos x="617" y="675"/>
                    </a:cxn>
                    <a:cxn ang="0">
                      <a:pos x="564" y="688"/>
                    </a:cxn>
                    <a:cxn ang="0">
                      <a:pos x="510" y="697"/>
                    </a:cxn>
                    <a:cxn ang="0">
                      <a:pos x="456" y="703"/>
                    </a:cxn>
                    <a:cxn ang="0">
                      <a:pos x="399" y="705"/>
                    </a:cxn>
                    <a:cxn ang="0">
                      <a:pos x="338" y="703"/>
                    </a:cxn>
                    <a:cxn ang="0">
                      <a:pos x="277" y="696"/>
                    </a:cxn>
                    <a:cxn ang="0">
                      <a:pos x="218" y="684"/>
                    </a:cxn>
                    <a:cxn ang="0">
                      <a:pos x="161" y="669"/>
                    </a:cxn>
                    <a:cxn ang="0">
                      <a:pos x="105" y="650"/>
                    </a:cxn>
                    <a:cxn ang="0">
                      <a:pos x="52" y="626"/>
                    </a:cxn>
                    <a:cxn ang="0">
                      <a:pos x="0" y="600"/>
                    </a:cxn>
                    <a:cxn ang="0">
                      <a:pos x="10" y="541"/>
                    </a:cxn>
                    <a:cxn ang="0">
                      <a:pos x="23" y="484"/>
                    </a:cxn>
                    <a:cxn ang="0">
                      <a:pos x="41" y="429"/>
                    </a:cxn>
                    <a:cxn ang="0">
                      <a:pos x="62" y="375"/>
                    </a:cxn>
                    <a:cxn ang="0">
                      <a:pos x="87" y="324"/>
                    </a:cxn>
                    <a:cxn ang="0">
                      <a:pos x="116" y="275"/>
                    </a:cxn>
                    <a:cxn ang="0">
                      <a:pos x="147" y="227"/>
                    </a:cxn>
                    <a:cxn ang="0">
                      <a:pos x="182" y="182"/>
                    </a:cxn>
                    <a:cxn ang="0">
                      <a:pos x="220" y="140"/>
                    </a:cxn>
                    <a:cxn ang="0">
                      <a:pos x="260" y="101"/>
                    </a:cxn>
                    <a:cxn ang="0">
                      <a:pos x="304" y="64"/>
                    </a:cxn>
                    <a:cxn ang="0">
                      <a:pos x="350" y="30"/>
                    </a:cxn>
                    <a:cxn ang="0">
                      <a:pos x="398" y="0"/>
                    </a:cxn>
                  </a:cxnLst>
                  <a:rect l="0" t="0" r="r" b="b"/>
                  <a:pathLst>
                    <a:path w="812" h="705">
                      <a:moveTo>
                        <a:pt x="398" y="0"/>
                      </a:moveTo>
                      <a:lnTo>
                        <a:pt x="409" y="58"/>
                      </a:lnTo>
                      <a:lnTo>
                        <a:pt x="424" y="115"/>
                      </a:lnTo>
                      <a:lnTo>
                        <a:pt x="442" y="170"/>
                      </a:lnTo>
                      <a:lnTo>
                        <a:pt x="465" y="223"/>
                      </a:lnTo>
                      <a:lnTo>
                        <a:pt x="491" y="274"/>
                      </a:lnTo>
                      <a:lnTo>
                        <a:pt x="521" y="324"/>
                      </a:lnTo>
                      <a:lnTo>
                        <a:pt x="554" y="370"/>
                      </a:lnTo>
                      <a:lnTo>
                        <a:pt x="590" y="414"/>
                      </a:lnTo>
                      <a:lnTo>
                        <a:pt x="629" y="455"/>
                      </a:lnTo>
                      <a:lnTo>
                        <a:pt x="671" y="494"/>
                      </a:lnTo>
                      <a:lnTo>
                        <a:pt x="716" y="530"/>
                      </a:lnTo>
                      <a:lnTo>
                        <a:pt x="762" y="563"/>
                      </a:lnTo>
                      <a:lnTo>
                        <a:pt x="812" y="592"/>
                      </a:lnTo>
                      <a:lnTo>
                        <a:pt x="766" y="617"/>
                      </a:lnTo>
                      <a:lnTo>
                        <a:pt x="718" y="640"/>
                      </a:lnTo>
                      <a:lnTo>
                        <a:pt x="668" y="659"/>
                      </a:lnTo>
                      <a:lnTo>
                        <a:pt x="617" y="675"/>
                      </a:lnTo>
                      <a:lnTo>
                        <a:pt x="564" y="688"/>
                      </a:lnTo>
                      <a:lnTo>
                        <a:pt x="510" y="697"/>
                      </a:lnTo>
                      <a:lnTo>
                        <a:pt x="456" y="703"/>
                      </a:lnTo>
                      <a:lnTo>
                        <a:pt x="399" y="705"/>
                      </a:lnTo>
                      <a:lnTo>
                        <a:pt x="338" y="703"/>
                      </a:lnTo>
                      <a:lnTo>
                        <a:pt x="277" y="696"/>
                      </a:lnTo>
                      <a:lnTo>
                        <a:pt x="218" y="684"/>
                      </a:lnTo>
                      <a:lnTo>
                        <a:pt x="161" y="669"/>
                      </a:lnTo>
                      <a:lnTo>
                        <a:pt x="105" y="650"/>
                      </a:lnTo>
                      <a:lnTo>
                        <a:pt x="52" y="626"/>
                      </a:lnTo>
                      <a:lnTo>
                        <a:pt x="0" y="600"/>
                      </a:lnTo>
                      <a:lnTo>
                        <a:pt x="10" y="541"/>
                      </a:lnTo>
                      <a:lnTo>
                        <a:pt x="23" y="484"/>
                      </a:lnTo>
                      <a:lnTo>
                        <a:pt x="41" y="429"/>
                      </a:lnTo>
                      <a:lnTo>
                        <a:pt x="62" y="375"/>
                      </a:lnTo>
                      <a:lnTo>
                        <a:pt x="87" y="324"/>
                      </a:lnTo>
                      <a:lnTo>
                        <a:pt x="116" y="275"/>
                      </a:lnTo>
                      <a:lnTo>
                        <a:pt x="147" y="227"/>
                      </a:lnTo>
                      <a:lnTo>
                        <a:pt x="182" y="182"/>
                      </a:lnTo>
                      <a:lnTo>
                        <a:pt x="220" y="140"/>
                      </a:lnTo>
                      <a:lnTo>
                        <a:pt x="260" y="101"/>
                      </a:lnTo>
                      <a:lnTo>
                        <a:pt x="304" y="64"/>
                      </a:lnTo>
                      <a:lnTo>
                        <a:pt x="350" y="30"/>
                      </a:lnTo>
                      <a:lnTo>
                        <a:pt x="398" y="0"/>
                      </a:lnTo>
                      <a:close/>
                    </a:path>
                  </a:pathLst>
                </a:custGeom>
                <a:solidFill>
                  <a:srgbClr val="476D1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s-CL" sz="2400" b="0" i="0" u="none" strike="noStrike" kern="0" cap="none" spc="0" normalizeH="0" baseline="0" noProof="0" dirty="0">
                    <a:ln>
                      <a:noFill/>
                    </a:ln>
                    <a:solidFill>
                      <a:prstClr val="black"/>
                    </a:solidFill>
                    <a:effectLst/>
                    <a:uLnTx/>
                    <a:uFillTx/>
                    <a:latin typeface="Calibri"/>
                  </a:endParaRPr>
                </a:p>
              </p:txBody>
            </p:sp>
            <p:sp>
              <p:nvSpPr>
                <p:cNvPr id="30" name="Freeform 11">
                  <a:extLst>
                    <a:ext uri="{FF2B5EF4-FFF2-40B4-BE49-F238E27FC236}">
                      <a16:creationId xmlns:a16="http://schemas.microsoft.com/office/drawing/2014/main" id="{D8FAC303-937C-44F8-A809-801E9AEB1F7C}"/>
                    </a:ext>
                  </a:extLst>
                </p:cNvPr>
                <p:cNvSpPr>
                  <a:spLocks/>
                </p:cNvSpPr>
                <p:nvPr/>
              </p:nvSpPr>
              <p:spPr bwMode="auto">
                <a:xfrm>
                  <a:off x="6137275" y="3306763"/>
                  <a:ext cx="1263650" cy="1103312"/>
                </a:xfrm>
                <a:custGeom>
                  <a:avLst/>
                  <a:gdLst/>
                  <a:ahLst/>
                  <a:cxnLst>
                    <a:cxn ang="0">
                      <a:pos x="392" y="0"/>
                    </a:cxn>
                    <a:cxn ang="0">
                      <a:pos x="440" y="29"/>
                    </a:cxn>
                    <a:cxn ang="0">
                      <a:pos x="486" y="62"/>
                    </a:cxn>
                    <a:cxn ang="0">
                      <a:pos x="529" y="97"/>
                    </a:cxn>
                    <a:cxn ang="0">
                      <a:pos x="570" y="136"/>
                    </a:cxn>
                    <a:cxn ang="0">
                      <a:pos x="608" y="177"/>
                    </a:cxn>
                    <a:cxn ang="0">
                      <a:pos x="643" y="221"/>
                    </a:cxn>
                    <a:cxn ang="0">
                      <a:pos x="676" y="267"/>
                    </a:cxn>
                    <a:cxn ang="0">
                      <a:pos x="705" y="315"/>
                    </a:cxn>
                    <a:cxn ang="0">
                      <a:pos x="730" y="366"/>
                    </a:cxn>
                    <a:cxn ang="0">
                      <a:pos x="752" y="418"/>
                    </a:cxn>
                    <a:cxn ang="0">
                      <a:pos x="770" y="472"/>
                    </a:cxn>
                    <a:cxn ang="0">
                      <a:pos x="785" y="528"/>
                    </a:cxn>
                    <a:cxn ang="0">
                      <a:pos x="796" y="585"/>
                    </a:cxn>
                    <a:cxn ang="0">
                      <a:pos x="750" y="610"/>
                    </a:cxn>
                    <a:cxn ang="0">
                      <a:pos x="702" y="632"/>
                    </a:cxn>
                    <a:cxn ang="0">
                      <a:pos x="653" y="651"/>
                    </a:cxn>
                    <a:cxn ang="0">
                      <a:pos x="602" y="666"/>
                    </a:cxn>
                    <a:cxn ang="0">
                      <a:pos x="550" y="679"/>
                    </a:cxn>
                    <a:cxn ang="0">
                      <a:pos x="498" y="688"/>
                    </a:cxn>
                    <a:cxn ang="0">
                      <a:pos x="443" y="693"/>
                    </a:cxn>
                    <a:cxn ang="0">
                      <a:pos x="388" y="695"/>
                    </a:cxn>
                    <a:cxn ang="0">
                      <a:pos x="328" y="693"/>
                    </a:cxn>
                    <a:cxn ang="0">
                      <a:pos x="270" y="687"/>
                    </a:cxn>
                    <a:cxn ang="0">
                      <a:pos x="213" y="676"/>
                    </a:cxn>
                    <a:cxn ang="0">
                      <a:pos x="157" y="662"/>
                    </a:cxn>
                    <a:cxn ang="0">
                      <a:pos x="103" y="644"/>
                    </a:cxn>
                    <a:cxn ang="0">
                      <a:pos x="50" y="622"/>
                    </a:cxn>
                    <a:cxn ang="0">
                      <a:pos x="0" y="597"/>
                    </a:cxn>
                    <a:cxn ang="0">
                      <a:pos x="47" y="566"/>
                    </a:cxn>
                    <a:cxn ang="0">
                      <a:pos x="93" y="533"/>
                    </a:cxn>
                    <a:cxn ang="0">
                      <a:pos x="136" y="496"/>
                    </a:cxn>
                    <a:cxn ang="0">
                      <a:pos x="176" y="457"/>
                    </a:cxn>
                    <a:cxn ang="0">
                      <a:pos x="213" y="415"/>
                    </a:cxn>
                    <a:cxn ang="0">
                      <a:pos x="247" y="370"/>
                    </a:cxn>
                    <a:cxn ang="0">
                      <a:pos x="279" y="323"/>
                    </a:cxn>
                    <a:cxn ang="0">
                      <a:pos x="307" y="274"/>
                    </a:cxn>
                    <a:cxn ang="0">
                      <a:pos x="331" y="223"/>
                    </a:cxn>
                    <a:cxn ang="0">
                      <a:pos x="352" y="169"/>
                    </a:cxn>
                    <a:cxn ang="0">
                      <a:pos x="370" y="114"/>
                    </a:cxn>
                    <a:cxn ang="0">
                      <a:pos x="383" y="57"/>
                    </a:cxn>
                    <a:cxn ang="0">
                      <a:pos x="392" y="0"/>
                    </a:cxn>
                  </a:cxnLst>
                  <a:rect l="0" t="0" r="r" b="b"/>
                  <a:pathLst>
                    <a:path w="796" h="695">
                      <a:moveTo>
                        <a:pt x="392" y="0"/>
                      </a:moveTo>
                      <a:lnTo>
                        <a:pt x="440" y="29"/>
                      </a:lnTo>
                      <a:lnTo>
                        <a:pt x="486" y="62"/>
                      </a:lnTo>
                      <a:lnTo>
                        <a:pt x="529" y="97"/>
                      </a:lnTo>
                      <a:lnTo>
                        <a:pt x="570" y="136"/>
                      </a:lnTo>
                      <a:lnTo>
                        <a:pt x="608" y="177"/>
                      </a:lnTo>
                      <a:lnTo>
                        <a:pt x="643" y="221"/>
                      </a:lnTo>
                      <a:lnTo>
                        <a:pt x="676" y="267"/>
                      </a:lnTo>
                      <a:lnTo>
                        <a:pt x="705" y="315"/>
                      </a:lnTo>
                      <a:lnTo>
                        <a:pt x="730" y="366"/>
                      </a:lnTo>
                      <a:lnTo>
                        <a:pt x="752" y="418"/>
                      </a:lnTo>
                      <a:lnTo>
                        <a:pt x="770" y="472"/>
                      </a:lnTo>
                      <a:lnTo>
                        <a:pt x="785" y="528"/>
                      </a:lnTo>
                      <a:lnTo>
                        <a:pt x="796" y="585"/>
                      </a:lnTo>
                      <a:lnTo>
                        <a:pt x="750" y="610"/>
                      </a:lnTo>
                      <a:lnTo>
                        <a:pt x="702" y="632"/>
                      </a:lnTo>
                      <a:lnTo>
                        <a:pt x="653" y="651"/>
                      </a:lnTo>
                      <a:lnTo>
                        <a:pt x="602" y="666"/>
                      </a:lnTo>
                      <a:lnTo>
                        <a:pt x="550" y="679"/>
                      </a:lnTo>
                      <a:lnTo>
                        <a:pt x="498" y="688"/>
                      </a:lnTo>
                      <a:lnTo>
                        <a:pt x="443" y="693"/>
                      </a:lnTo>
                      <a:lnTo>
                        <a:pt x="388" y="695"/>
                      </a:lnTo>
                      <a:lnTo>
                        <a:pt x="328" y="693"/>
                      </a:lnTo>
                      <a:lnTo>
                        <a:pt x="270" y="687"/>
                      </a:lnTo>
                      <a:lnTo>
                        <a:pt x="213" y="676"/>
                      </a:lnTo>
                      <a:lnTo>
                        <a:pt x="157" y="662"/>
                      </a:lnTo>
                      <a:lnTo>
                        <a:pt x="103" y="644"/>
                      </a:lnTo>
                      <a:lnTo>
                        <a:pt x="50" y="622"/>
                      </a:lnTo>
                      <a:lnTo>
                        <a:pt x="0" y="597"/>
                      </a:lnTo>
                      <a:lnTo>
                        <a:pt x="47" y="566"/>
                      </a:lnTo>
                      <a:lnTo>
                        <a:pt x="93" y="533"/>
                      </a:lnTo>
                      <a:lnTo>
                        <a:pt x="136" y="496"/>
                      </a:lnTo>
                      <a:lnTo>
                        <a:pt x="176" y="457"/>
                      </a:lnTo>
                      <a:lnTo>
                        <a:pt x="213" y="415"/>
                      </a:lnTo>
                      <a:lnTo>
                        <a:pt x="247" y="370"/>
                      </a:lnTo>
                      <a:lnTo>
                        <a:pt x="279" y="323"/>
                      </a:lnTo>
                      <a:lnTo>
                        <a:pt x="307" y="274"/>
                      </a:lnTo>
                      <a:lnTo>
                        <a:pt x="331" y="223"/>
                      </a:lnTo>
                      <a:lnTo>
                        <a:pt x="352" y="169"/>
                      </a:lnTo>
                      <a:lnTo>
                        <a:pt x="370" y="114"/>
                      </a:lnTo>
                      <a:lnTo>
                        <a:pt x="383" y="57"/>
                      </a:lnTo>
                      <a:lnTo>
                        <a:pt x="392" y="0"/>
                      </a:lnTo>
                      <a:close/>
                    </a:path>
                  </a:pathLst>
                </a:custGeom>
                <a:solidFill>
                  <a:srgbClr val="1F497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s-CL" sz="2400" b="0" i="0" u="none" strike="noStrike" kern="0" cap="none" spc="0" normalizeH="0" baseline="0" noProof="0" dirty="0">
                    <a:ln>
                      <a:noFill/>
                    </a:ln>
                    <a:solidFill>
                      <a:prstClr val="black"/>
                    </a:solidFill>
                    <a:effectLst/>
                    <a:uLnTx/>
                    <a:uFillTx/>
                    <a:latin typeface="Calibri"/>
                  </a:endParaRPr>
                </a:p>
              </p:txBody>
            </p:sp>
            <p:sp>
              <p:nvSpPr>
                <p:cNvPr id="31" name="Freeform 12">
                  <a:extLst>
                    <a:ext uri="{FF2B5EF4-FFF2-40B4-BE49-F238E27FC236}">
                      <a16:creationId xmlns:a16="http://schemas.microsoft.com/office/drawing/2014/main" id="{6A4F10D3-4C3B-470A-A79A-48118F1A806F}"/>
                    </a:ext>
                  </a:extLst>
                </p:cNvPr>
                <p:cNvSpPr>
                  <a:spLocks/>
                </p:cNvSpPr>
                <p:nvPr/>
              </p:nvSpPr>
              <p:spPr bwMode="auto">
                <a:xfrm>
                  <a:off x="5480050" y="3140075"/>
                  <a:ext cx="1279525" cy="1114425"/>
                </a:xfrm>
                <a:custGeom>
                  <a:avLst/>
                  <a:gdLst/>
                  <a:ahLst/>
                  <a:cxnLst>
                    <a:cxn ang="0">
                      <a:pos x="407" y="0"/>
                    </a:cxn>
                    <a:cxn ang="0">
                      <a:pos x="469" y="3"/>
                    </a:cxn>
                    <a:cxn ang="0">
                      <a:pos x="530" y="9"/>
                    </a:cxn>
                    <a:cxn ang="0">
                      <a:pos x="588" y="20"/>
                    </a:cxn>
                    <a:cxn ang="0">
                      <a:pos x="645" y="36"/>
                    </a:cxn>
                    <a:cxn ang="0">
                      <a:pos x="701" y="55"/>
                    </a:cxn>
                    <a:cxn ang="0">
                      <a:pos x="754" y="78"/>
                    </a:cxn>
                    <a:cxn ang="0">
                      <a:pos x="806" y="105"/>
                    </a:cxn>
                    <a:cxn ang="0">
                      <a:pos x="797" y="162"/>
                    </a:cxn>
                    <a:cxn ang="0">
                      <a:pos x="784" y="219"/>
                    </a:cxn>
                    <a:cxn ang="0">
                      <a:pos x="766" y="274"/>
                    </a:cxn>
                    <a:cxn ang="0">
                      <a:pos x="745" y="328"/>
                    </a:cxn>
                    <a:cxn ang="0">
                      <a:pos x="721" y="379"/>
                    </a:cxn>
                    <a:cxn ang="0">
                      <a:pos x="693" y="428"/>
                    </a:cxn>
                    <a:cxn ang="0">
                      <a:pos x="661" y="475"/>
                    </a:cxn>
                    <a:cxn ang="0">
                      <a:pos x="627" y="520"/>
                    </a:cxn>
                    <a:cxn ang="0">
                      <a:pos x="590" y="562"/>
                    </a:cxn>
                    <a:cxn ang="0">
                      <a:pos x="550" y="601"/>
                    </a:cxn>
                    <a:cxn ang="0">
                      <a:pos x="507" y="638"/>
                    </a:cxn>
                    <a:cxn ang="0">
                      <a:pos x="461" y="671"/>
                    </a:cxn>
                    <a:cxn ang="0">
                      <a:pos x="414" y="702"/>
                    </a:cxn>
                    <a:cxn ang="0">
                      <a:pos x="364" y="673"/>
                    </a:cxn>
                    <a:cxn ang="0">
                      <a:pos x="318" y="640"/>
                    </a:cxn>
                    <a:cxn ang="0">
                      <a:pos x="273" y="604"/>
                    </a:cxn>
                    <a:cxn ang="0">
                      <a:pos x="231" y="565"/>
                    </a:cxn>
                    <a:cxn ang="0">
                      <a:pos x="192" y="524"/>
                    </a:cxn>
                    <a:cxn ang="0">
                      <a:pos x="156" y="480"/>
                    </a:cxn>
                    <a:cxn ang="0">
                      <a:pos x="123" y="434"/>
                    </a:cxn>
                    <a:cxn ang="0">
                      <a:pos x="93" y="384"/>
                    </a:cxn>
                    <a:cxn ang="0">
                      <a:pos x="67" y="333"/>
                    </a:cxn>
                    <a:cxn ang="0">
                      <a:pos x="44" y="280"/>
                    </a:cxn>
                    <a:cxn ang="0">
                      <a:pos x="26" y="225"/>
                    </a:cxn>
                    <a:cxn ang="0">
                      <a:pos x="11" y="168"/>
                    </a:cxn>
                    <a:cxn ang="0">
                      <a:pos x="0" y="110"/>
                    </a:cxn>
                    <a:cxn ang="0">
                      <a:pos x="46" y="85"/>
                    </a:cxn>
                    <a:cxn ang="0">
                      <a:pos x="93" y="63"/>
                    </a:cxn>
                    <a:cxn ang="0">
                      <a:pos x="142" y="45"/>
                    </a:cxn>
                    <a:cxn ang="0">
                      <a:pos x="192" y="29"/>
                    </a:cxn>
                    <a:cxn ang="0">
                      <a:pos x="244" y="17"/>
                    </a:cxn>
                    <a:cxn ang="0">
                      <a:pos x="298" y="8"/>
                    </a:cxn>
                    <a:cxn ang="0">
                      <a:pos x="352" y="3"/>
                    </a:cxn>
                    <a:cxn ang="0">
                      <a:pos x="407" y="0"/>
                    </a:cxn>
                  </a:cxnLst>
                  <a:rect l="0" t="0" r="r" b="b"/>
                  <a:pathLst>
                    <a:path w="806" h="702">
                      <a:moveTo>
                        <a:pt x="407" y="0"/>
                      </a:moveTo>
                      <a:lnTo>
                        <a:pt x="469" y="3"/>
                      </a:lnTo>
                      <a:lnTo>
                        <a:pt x="530" y="9"/>
                      </a:lnTo>
                      <a:lnTo>
                        <a:pt x="588" y="20"/>
                      </a:lnTo>
                      <a:lnTo>
                        <a:pt x="645" y="36"/>
                      </a:lnTo>
                      <a:lnTo>
                        <a:pt x="701" y="55"/>
                      </a:lnTo>
                      <a:lnTo>
                        <a:pt x="754" y="78"/>
                      </a:lnTo>
                      <a:lnTo>
                        <a:pt x="806" y="105"/>
                      </a:lnTo>
                      <a:lnTo>
                        <a:pt x="797" y="162"/>
                      </a:lnTo>
                      <a:lnTo>
                        <a:pt x="784" y="219"/>
                      </a:lnTo>
                      <a:lnTo>
                        <a:pt x="766" y="274"/>
                      </a:lnTo>
                      <a:lnTo>
                        <a:pt x="745" y="328"/>
                      </a:lnTo>
                      <a:lnTo>
                        <a:pt x="721" y="379"/>
                      </a:lnTo>
                      <a:lnTo>
                        <a:pt x="693" y="428"/>
                      </a:lnTo>
                      <a:lnTo>
                        <a:pt x="661" y="475"/>
                      </a:lnTo>
                      <a:lnTo>
                        <a:pt x="627" y="520"/>
                      </a:lnTo>
                      <a:lnTo>
                        <a:pt x="590" y="562"/>
                      </a:lnTo>
                      <a:lnTo>
                        <a:pt x="550" y="601"/>
                      </a:lnTo>
                      <a:lnTo>
                        <a:pt x="507" y="638"/>
                      </a:lnTo>
                      <a:lnTo>
                        <a:pt x="461" y="671"/>
                      </a:lnTo>
                      <a:lnTo>
                        <a:pt x="414" y="702"/>
                      </a:lnTo>
                      <a:lnTo>
                        <a:pt x="364" y="673"/>
                      </a:lnTo>
                      <a:lnTo>
                        <a:pt x="318" y="640"/>
                      </a:lnTo>
                      <a:lnTo>
                        <a:pt x="273" y="604"/>
                      </a:lnTo>
                      <a:lnTo>
                        <a:pt x="231" y="565"/>
                      </a:lnTo>
                      <a:lnTo>
                        <a:pt x="192" y="524"/>
                      </a:lnTo>
                      <a:lnTo>
                        <a:pt x="156" y="480"/>
                      </a:lnTo>
                      <a:lnTo>
                        <a:pt x="123" y="434"/>
                      </a:lnTo>
                      <a:lnTo>
                        <a:pt x="93" y="384"/>
                      </a:lnTo>
                      <a:lnTo>
                        <a:pt x="67" y="333"/>
                      </a:lnTo>
                      <a:lnTo>
                        <a:pt x="44" y="280"/>
                      </a:lnTo>
                      <a:lnTo>
                        <a:pt x="26" y="225"/>
                      </a:lnTo>
                      <a:lnTo>
                        <a:pt x="11" y="168"/>
                      </a:lnTo>
                      <a:lnTo>
                        <a:pt x="0" y="110"/>
                      </a:lnTo>
                      <a:lnTo>
                        <a:pt x="46" y="85"/>
                      </a:lnTo>
                      <a:lnTo>
                        <a:pt x="93" y="63"/>
                      </a:lnTo>
                      <a:lnTo>
                        <a:pt x="142" y="45"/>
                      </a:lnTo>
                      <a:lnTo>
                        <a:pt x="192" y="29"/>
                      </a:lnTo>
                      <a:lnTo>
                        <a:pt x="244" y="17"/>
                      </a:lnTo>
                      <a:lnTo>
                        <a:pt x="298" y="8"/>
                      </a:lnTo>
                      <a:lnTo>
                        <a:pt x="352" y="3"/>
                      </a:lnTo>
                      <a:lnTo>
                        <a:pt x="40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s-CL" sz="2400" b="0" i="0" u="none" strike="noStrike" kern="0" cap="none" spc="0" normalizeH="0" baseline="0" noProof="0" dirty="0">
                    <a:ln>
                      <a:noFill/>
                    </a:ln>
                    <a:solidFill>
                      <a:prstClr val="black"/>
                    </a:solidFill>
                    <a:effectLst/>
                    <a:uLnTx/>
                    <a:uFillTx/>
                    <a:latin typeface="Calibri"/>
                  </a:endParaRPr>
                </a:p>
              </p:txBody>
            </p:sp>
          </p:grpSp>
          <p:sp>
            <p:nvSpPr>
              <p:cNvPr id="24" name="TextBox 18">
                <a:extLst>
                  <a:ext uri="{FF2B5EF4-FFF2-40B4-BE49-F238E27FC236}">
                    <a16:creationId xmlns:a16="http://schemas.microsoft.com/office/drawing/2014/main" id="{5813C65E-1D1A-41EF-BEDE-4EDF943CEAC3}"/>
                  </a:ext>
                </a:extLst>
              </p:cNvPr>
              <p:cNvSpPr txBox="1"/>
              <p:nvPr/>
            </p:nvSpPr>
            <p:spPr>
              <a:xfrm>
                <a:off x="3984787" y="2649669"/>
                <a:ext cx="1398140" cy="584775"/>
              </a:xfrm>
              <a:prstGeom prst="rect">
                <a:avLst/>
              </a:prstGeom>
              <a:noFill/>
            </p:spPr>
            <p:txBody>
              <a:bodyPr wrap="non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a:ln>
                      <a:noFill/>
                    </a:ln>
                    <a:solidFill>
                      <a:prstClr val="white"/>
                    </a:solidFill>
                    <a:effectLst/>
                    <a:uLnTx/>
                    <a:uFillTx/>
                    <a:cs typeface="Arial" pitchFamily="34" charset="0"/>
                  </a:rPr>
                  <a:t>NUESTRAS</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a:ln>
                      <a:noFill/>
                    </a:ln>
                    <a:solidFill>
                      <a:prstClr val="white"/>
                    </a:solidFill>
                    <a:effectLst/>
                    <a:uLnTx/>
                    <a:uFillTx/>
                    <a:cs typeface="Arial" pitchFamily="34" charset="0"/>
                  </a:rPr>
                  <a:t>CAPACIDADES</a:t>
                </a:r>
              </a:p>
            </p:txBody>
          </p:sp>
          <p:sp>
            <p:nvSpPr>
              <p:cNvPr id="22" name="TextBox 19">
                <a:extLst>
                  <a:ext uri="{FF2B5EF4-FFF2-40B4-BE49-F238E27FC236}">
                    <a16:creationId xmlns:a16="http://schemas.microsoft.com/office/drawing/2014/main" id="{5845C486-032C-40A9-A0CF-75DFFE7D4CE9}"/>
                  </a:ext>
                </a:extLst>
              </p:cNvPr>
              <p:cNvSpPr txBox="1"/>
              <p:nvPr/>
            </p:nvSpPr>
            <p:spPr>
              <a:xfrm>
                <a:off x="6815907" y="2480627"/>
                <a:ext cx="1327608" cy="830997"/>
              </a:xfrm>
              <a:prstGeom prst="rect">
                <a:avLst/>
              </a:prstGeom>
              <a:noFill/>
            </p:spPr>
            <p:txBody>
              <a:bodyPr wrap="non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a:ln>
                      <a:noFill/>
                    </a:ln>
                    <a:solidFill>
                      <a:prstClr val="white"/>
                    </a:solidFill>
                    <a:effectLst/>
                    <a:uLnTx/>
                    <a:uFillTx/>
                    <a:cs typeface="Arial" pitchFamily="34" charset="0"/>
                  </a:rPr>
                  <a:t>LA SOCIEDAD</a:t>
                </a:r>
              </a:p>
              <a:p>
                <a:pPr marL="0" marR="0" lvl="0" indent="0" algn="ctr" defTabSz="1218987" eaLnBrk="1" fontAlgn="auto" latinLnBrk="0" hangingPunct="1">
                  <a:lnSpc>
                    <a:spcPct val="100000"/>
                  </a:lnSpc>
                  <a:spcBef>
                    <a:spcPts val="0"/>
                  </a:spcBef>
                  <a:spcAft>
                    <a:spcPts val="0"/>
                  </a:spcAft>
                  <a:buClrTx/>
                  <a:buSzTx/>
                  <a:buFontTx/>
                  <a:buNone/>
                  <a:tabLst/>
                  <a:defRPr/>
                </a:pPr>
                <a:r>
                  <a:rPr lang="es-CL" sz="1600" b="1" kern="0" dirty="0">
                    <a:solidFill>
                      <a:prstClr val="white"/>
                    </a:solidFill>
                    <a:cs typeface="Arial" pitchFamily="34" charset="0"/>
                  </a:rPr>
                  <a:t>LO VALORA</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a:ln>
                      <a:noFill/>
                    </a:ln>
                    <a:solidFill>
                      <a:prstClr val="white"/>
                    </a:solidFill>
                    <a:effectLst/>
                    <a:uLnTx/>
                    <a:uFillTx/>
                    <a:cs typeface="Arial" pitchFamily="34" charset="0"/>
                  </a:rPr>
                  <a:t>O NECESITA</a:t>
                </a:r>
              </a:p>
            </p:txBody>
          </p:sp>
          <p:sp>
            <p:nvSpPr>
              <p:cNvPr id="20" name="TextBox 20">
                <a:extLst>
                  <a:ext uri="{FF2B5EF4-FFF2-40B4-BE49-F238E27FC236}">
                    <a16:creationId xmlns:a16="http://schemas.microsoft.com/office/drawing/2014/main" id="{08CAF997-8E3D-4EAC-8631-D311369FF063}"/>
                  </a:ext>
                </a:extLst>
              </p:cNvPr>
              <p:cNvSpPr txBox="1"/>
              <p:nvPr/>
            </p:nvSpPr>
            <p:spPr>
              <a:xfrm>
                <a:off x="5116318" y="4557636"/>
                <a:ext cx="2121093" cy="584775"/>
              </a:xfrm>
              <a:prstGeom prst="rect">
                <a:avLst/>
              </a:prstGeom>
              <a:noFill/>
            </p:spPr>
            <p:txBody>
              <a:bodyPr wrap="non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CL" sz="1600" b="0" i="0" u="none" strike="noStrike" kern="0" cap="none" spc="0" normalizeH="0" baseline="0" noProof="0" dirty="0">
                    <a:ln>
                      <a:noFill/>
                    </a:ln>
                    <a:solidFill>
                      <a:prstClr val="black">
                        <a:lumMod val="75000"/>
                        <a:lumOff val="25000"/>
                      </a:prstClr>
                    </a:solidFill>
                    <a:effectLst/>
                    <a:uLnTx/>
                    <a:uFillTx/>
                    <a:cs typeface="Arial" pitchFamily="34" charset="0"/>
                  </a:rPr>
                  <a:t>APOYOS</a:t>
                </a:r>
              </a:p>
              <a:p>
                <a:pPr marL="0" marR="0" lvl="0" indent="0" algn="ctr" defTabSz="1218987" eaLnBrk="1" fontAlgn="auto" latinLnBrk="0" hangingPunct="1">
                  <a:lnSpc>
                    <a:spcPct val="100000"/>
                  </a:lnSpc>
                  <a:spcBef>
                    <a:spcPts val="0"/>
                  </a:spcBef>
                  <a:spcAft>
                    <a:spcPts val="0"/>
                  </a:spcAft>
                  <a:buClrTx/>
                  <a:buSzTx/>
                  <a:buFontTx/>
                  <a:buNone/>
                  <a:tabLst/>
                  <a:defRPr/>
                </a:pPr>
                <a:r>
                  <a:rPr lang="es-CL" sz="1600" kern="0" dirty="0">
                    <a:solidFill>
                      <a:prstClr val="black">
                        <a:lumMod val="75000"/>
                        <a:lumOff val="25000"/>
                      </a:prstClr>
                    </a:solidFill>
                    <a:cs typeface="Arial" pitchFamily="34" charset="0"/>
                  </a:rPr>
                  <a:t>INTERNOS Y EXTERNOS</a:t>
                </a:r>
                <a:endParaRPr kumimoji="0" lang="es-CL" sz="1600" b="0" i="0" u="none" strike="noStrike" kern="0" cap="none" spc="0" normalizeH="0" baseline="0" noProof="0" dirty="0">
                  <a:ln>
                    <a:noFill/>
                  </a:ln>
                  <a:solidFill>
                    <a:prstClr val="black">
                      <a:lumMod val="75000"/>
                      <a:lumOff val="25000"/>
                    </a:prstClr>
                  </a:solidFill>
                  <a:effectLst/>
                  <a:uLnTx/>
                  <a:uFillTx/>
                  <a:cs typeface="Arial" pitchFamily="34" charset="0"/>
                </a:endParaRPr>
              </a:p>
            </p:txBody>
          </p:sp>
        </p:grpSp>
        <p:sp>
          <p:nvSpPr>
            <p:cNvPr id="11" name="TextBox 42">
              <a:extLst>
                <a:ext uri="{FF2B5EF4-FFF2-40B4-BE49-F238E27FC236}">
                  <a16:creationId xmlns:a16="http://schemas.microsoft.com/office/drawing/2014/main" id="{2AD8EEA1-93E7-4F31-8129-169DD216B076}"/>
                </a:ext>
              </a:extLst>
            </p:cNvPr>
            <p:cNvSpPr txBox="1"/>
            <p:nvPr/>
          </p:nvSpPr>
          <p:spPr>
            <a:xfrm>
              <a:off x="5557178" y="3608083"/>
              <a:ext cx="1164101" cy="584775"/>
            </a:xfrm>
            <a:prstGeom prst="rect">
              <a:avLst/>
            </a:prstGeom>
            <a:noFill/>
          </p:spPr>
          <p:txBody>
            <a:bodyPr wrap="non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a:ln>
                    <a:noFill/>
                  </a:ln>
                  <a:solidFill>
                    <a:prstClr val="black"/>
                  </a:solidFill>
                  <a:effectLst/>
                  <a:uLnTx/>
                  <a:uFillTx/>
                  <a:cs typeface="Arial" pitchFamily="34" charset="0"/>
                </a:rPr>
                <a:t>AQUÍ ESTA </a:t>
              </a:r>
            </a:p>
            <a:p>
              <a:pPr marL="0" marR="0" lvl="0" indent="0" algn="ctr" defTabSz="1218987" eaLnBrk="1" fontAlgn="auto" latinLnBrk="0" hangingPunct="1">
                <a:lnSpc>
                  <a:spcPct val="100000"/>
                </a:lnSpc>
                <a:spcBef>
                  <a:spcPts val="0"/>
                </a:spcBef>
                <a:spcAft>
                  <a:spcPts val="0"/>
                </a:spcAft>
                <a:buClrTx/>
                <a:buSzTx/>
                <a:buFontTx/>
                <a:buNone/>
                <a:tabLst/>
                <a:defRPr/>
              </a:pPr>
              <a:r>
                <a:rPr lang="es-CL" sz="1600" b="1" kern="0" dirty="0">
                  <a:solidFill>
                    <a:prstClr val="black"/>
                  </a:solidFill>
                  <a:cs typeface="Arial" pitchFamily="34" charset="0"/>
                </a:rPr>
                <a:t>“</a:t>
              </a:r>
              <a:r>
                <a:rPr lang="es-CL" sz="1600" b="1" kern="0" dirty="0">
                  <a:solidFill>
                    <a:srgbClr val="2B5D9E"/>
                  </a:solidFill>
                  <a:cs typeface="Arial" pitchFamily="34" charset="0"/>
                </a:rPr>
                <a:t>LO BELLO</a:t>
              </a:r>
              <a:r>
                <a:rPr lang="es-CL" sz="1600" b="1" kern="0" dirty="0">
                  <a:solidFill>
                    <a:prstClr val="black"/>
                  </a:solidFill>
                  <a:cs typeface="Arial" pitchFamily="34" charset="0"/>
                </a:rPr>
                <a:t>”</a:t>
              </a:r>
              <a:endParaRPr kumimoji="0" lang="es-CL" sz="1600" b="1" i="0" u="none" strike="noStrike" kern="0" cap="none" spc="0" normalizeH="0" baseline="0" noProof="0" dirty="0">
                <a:ln>
                  <a:noFill/>
                </a:ln>
                <a:solidFill>
                  <a:prstClr val="black"/>
                </a:solidFill>
                <a:effectLst/>
                <a:uLnTx/>
                <a:uFillTx/>
                <a:cs typeface="Arial" pitchFamily="34" charset="0"/>
              </a:endParaRPr>
            </a:p>
          </p:txBody>
        </p:sp>
      </p:grpSp>
      <p:sp>
        <p:nvSpPr>
          <p:cNvPr id="37" name="Título 2">
            <a:extLst>
              <a:ext uri="{FF2B5EF4-FFF2-40B4-BE49-F238E27FC236}">
                <a16:creationId xmlns:a16="http://schemas.microsoft.com/office/drawing/2014/main" id="{3A14C6EB-4BEC-478B-B573-BBE00C3F397D}"/>
              </a:ext>
            </a:extLst>
          </p:cNvPr>
          <p:cNvSpPr txBox="1">
            <a:spLocks/>
          </p:cNvSpPr>
          <p:nvPr/>
        </p:nvSpPr>
        <p:spPr>
          <a:xfrm>
            <a:off x="453106" y="274638"/>
            <a:ext cx="10516519" cy="711200"/>
          </a:xfrm>
          <a:prstGeom prst="rect">
            <a:avLst/>
          </a:prstGeom>
        </p:spPr>
        <p:txBody>
          <a:bodyPr vert="horz" lIns="0" tIns="60949" rIns="0" bIns="60949" rtlCol="0" anchor="ctr">
            <a:norm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s-CL" b="1" dirty="0">
                <a:solidFill>
                  <a:srgbClr val="4472C4"/>
                </a:solidFill>
                <a:latin typeface="Calibri"/>
              </a:rPr>
              <a:t>¿Dónde apuntar el foco de la VcM?</a:t>
            </a:r>
            <a:r>
              <a:rPr lang="es-CL" b="1" dirty="0">
                <a:solidFill>
                  <a:schemeClr val="accent6">
                    <a:lumMod val="40000"/>
                    <a:lumOff val="60000"/>
                  </a:schemeClr>
                </a:solidFill>
                <a:latin typeface="Calibri"/>
              </a:rPr>
              <a:t> (parte 2 de 2)</a:t>
            </a:r>
          </a:p>
        </p:txBody>
      </p:sp>
      <p:sp>
        <p:nvSpPr>
          <p:cNvPr id="38" name="Rectángulo 37">
            <a:extLst>
              <a:ext uri="{FF2B5EF4-FFF2-40B4-BE49-F238E27FC236}">
                <a16:creationId xmlns:a16="http://schemas.microsoft.com/office/drawing/2014/main" id="{B68F66E4-A897-4C83-9499-BCCCE6EA5AB9}"/>
              </a:ext>
            </a:extLst>
          </p:cNvPr>
          <p:cNvSpPr/>
          <p:nvPr/>
        </p:nvSpPr>
        <p:spPr>
          <a:xfrm>
            <a:off x="151619" y="6285156"/>
            <a:ext cx="11885585" cy="461665"/>
          </a:xfrm>
          <a:prstGeom prst="rect">
            <a:avLst/>
          </a:prstGeom>
        </p:spPr>
        <p:txBody>
          <a:bodyPr wrap="square">
            <a:spAutoFit/>
          </a:bodyPr>
          <a:lstStyle/>
          <a:p>
            <a:pPr algn="just"/>
            <a:r>
              <a:rPr lang="es-CL" sz="1200" u="sng" dirty="0">
                <a:latin typeface="Arial" pitchFamily="34" charset="0"/>
                <a:cs typeface="Arial" pitchFamily="34" charset="0"/>
              </a:rPr>
              <a:t>Los productos y servicios</a:t>
            </a:r>
            <a:r>
              <a:rPr lang="es-CL" sz="1200" dirty="0">
                <a:latin typeface="Arial" pitchFamily="34" charset="0"/>
                <a:cs typeface="Arial" pitchFamily="34" charset="0"/>
              </a:rPr>
              <a:t> a ejecutar deben ubicarse en la zona de intersección de los tres círculos (zona blanca), es decir, cumplir la condición que la sociedad lo valora, existen apoyos internos y se han involucrado a entidades y/o organizaciones externas a la institución y se tiene capacidad para llevarlas a cabo.</a:t>
            </a:r>
            <a:endParaRPr lang="es-ES" sz="1200" dirty="0">
              <a:latin typeface="Arial" pitchFamily="34" charset="0"/>
              <a:cs typeface="Arial" pitchFamily="34" charset="0"/>
            </a:endParaRPr>
          </a:p>
        </p:txBody>
      </p:sp>
      <p:grpSp>
        <p:nvGrpSpPr>
          <p:cNvPr id="47" name="Grupo 46">
            <a:extLst>
              <a:ext uri="{FF2B5EF4-FFF2-40B4-BE49-F238E27FC236}">
                <a16:creationId xmlns:a16="http://schemas.microsoft.com/office/drawing/2014/main" id="{D43BE5D8-2014-4B02-9103-67828CABD708}"/>
              </a:ext>
            </a:extLst>
          </p:cNvPr>
          <p:cNvGrpSpPr/>
          <p:nvPr/>
        </p:nvGrpSpPr>
        <p:grpSpPr>
          <a:xfrm>
            <a:off x="1152174" y="1405165"/>
            <a:ext cx="2777312" cy="738664"/>
            <a:chOff x="1152174" y="1405165"/>
            <a:chExt cx="2777312" cy="738664"/>
          </a:xfrm>
        </p:grpSpPr>
        <p:sp>
          <p:nvSpPr>
            <p:cNvPr id="42" name="Bocadillo: rectángulo con esquinas redondeadas 41">
              <a:extLst>
                <a:ext uri="{FF2B5EF4-FFF2-40B4-BE49-F238E27FC236}">
                  <a16:creationId xmlns:a16="http://schemas.microsoft.com/office/drawing/2014/main" id="{F11ED521-C318-40F2-B509-370D6FC5BC25}"/>
                </a:ext>
              </a:extLst>
            </p:cNvPr>
            <p:cNvSpPr/>
            <p:nvPr/>
          </p:nvSpPr>
          <p:spPr>
            <a:xfrm>
              <a:off x="1186286" y="1405165"/>
              <a:ext cx="2656578" cy="738664"/>
            </a:xfrm>
            <a:prstGeom prst="wedgeRoundRectCallout">
              <a:avLst>
                <a:gd name="adj1" fmla="val 62107"/>
                <a:gd name="adj2" fmla="val -4488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7C373C68-D696-4C9A-B367-8872406B3023}"/>
                </a:ext>
              </a:extLst>
            </p:cNvPr>
            <p:cNvSpPr/>
            <p:nvPr/>
          </p:nvSpPr>
          <p:spPr>
            <a:xfrm>
              <a:off x="1152174" y="1444074"/>
              <a:ext cx="2777312" cy="646331"/>
            </a:xfrm>
            <a:prstGeom prst="rect">
              <a:avLst/>
            </a:prstGeom>
          </p:spPr>
          <p:txBody>
            <a:bodyPr wrap="square">
              <a:spAutoFit/>
            </a:bodyPr>
            <a:lstStyle/>
            <a:p>
              <a:pPr algn="ctr"/>
              <a:r>
                <a:rPr lang="es-CL" sz="1800" b="1" dirty="0">
                  <a:solidFill>
                    <a:schemeClr val="bg1"/>
                  </a:solidFill>
                </a:rPr>
                <a:t>¿Cómo construir apoyos?</a:t>
              </a:r>
              <a:r>
                <a:rPr lang="es-CL" sz="1800" dirty="0">
                  <a:solidFill>
                    <a:schemeClr val="bg1"/>
                  </a:solidFill>
                </a:rPr>
                <a:t> </a:t>
              </a:r>
            </a:p>
            <a:p>
              <a:pPr algn="ctr"/>
              <a:r>
                <a:rPr lang="es-CL" sz="1800" dirty="0">
                  <a:solidFill>
                    <a:schemeClr val="bg1"/>
                  </a:solidFill>
                </a:rPr>
                <a:t>El rol del convencimiento</a:t>
              </a:r>
            </a:p>
          </p:txBody>
        </p:sp>
      </p:grpSp>
      <p:grpSp>
        <p:nvGrpSpPr>
          <p:cNvPr id="49" name="Grupo 48">
            <a:extLst>
              <a:ext uri="{FF2B5EF4-FFF2-40B4-BE49-F238E27FC236}">
                <a16:creationId xmlns:a16="http://schemas.microsoft.com/office/drawing/2014/main" id="{0532BC9B-A633-4A55-B4B4-E95452D9502F}"/>
              </a:ext>
            </a:extLst>
          </p:cNvPr>
          <p:cNvGrpSpPr/>
          <p:nvPr/>
        </p:nvGrpSpPr>
        <p:grpSpPr>
          <a:xfrm>
            <a:off x="8699624" y="3024564"/>
            <a:ext cx="2957388" cy="738664"/>
            <a:chOff x="8699624" y="3024564"/>
            <a:chExt cx="2957388" cy="738664"/>
          </a:xfrm>
        </p:grpSpPr>
        <p:sp>
          <p:nvSpPr>
            <p:cNvPr id="43" name="Bocadillo: rectángulo con esquinas redondeadas 42">
              <a:extLst>
                <a:ext uri="{FF2B5EF4-FFF2-40B4-BE49-F238E27FC236}">
                  <a16:creationId xmlns:a16="http://schemas.microsoft.com/office/drawing/2014/main" id="{0D0E8C19-883A-49A4-B4C2-1364185CB0DF}"/>
                </a:ext>
              </a:extLst>
            </p:cNvPr>
            <p:cNvSpPr/>
            <p:nvPr/>
          </p:nvSpPr>
          <p:spPr>
            <a:xfrm>
              <a:off x="8787902" y="3024564"/>
              <a:ext cx="2770876" cy="738664"/>
            </a:xfrm>
            <a:prstGeom prst="wedgeRoundRectCallout">
              <a:avLst>
                <a:gd name="adj1" fmla="val 2390"/>
                <a:gd name="adj2" fmla="val 98295"/>
                <a:gd name="adj3" fmla="val 16667"/>
              </a:avLst>
            </a:prstGeom>
            <a:solidFill>
              <a:srgbClr val="F7964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
          <p:nvSpPr>
            <p:cNvPr id="44" name="Rectángulo 43">
              <a:extLst>
                <a:ext uri="{FF2B5EF4-FFF2-40B4-BE49-F238E27FC236}">
                  <a16:creationId xmlns:a16="http://schemas.microsoft.com/office/drawing/2014/main" id="{C15BD0F3-696E-42F6-83D2-9580C6F97ECD}"/>
                </a:ext>
              </a:extLst>
            </p:cNvPr>
            <p:cNvSpPr/>
            <p:nvPr/>
          </p:nvSpPr>
          <p:spPr>
            <a:xfrm>
              <a:off x="8699624" y="3063473"/>
              <a:ext cx="2957388" cy="646331"/>
            </a:xfrm>
            <a:prstGeom prst="rect">
              <a:avLst/>
            </a:prstGeom>
          </p:spPr>
          <p:txBody>
            <a:bodyPr wrap="square">
              <a:spAutoFit/>
            </a:bodyPr>
            <a:lstStyle/>
            <a:p>
              <a:pPr algn="ctr"/>
              <a:r>
                <a:rPr lang="es-CL" sz="1800" b="1" dirty="0">
                  <a:solidFill>
                    <a:schemeClr val="bg1"/>
                  </a:solidFill>
                </a:rPr>
                <a:t>¿Cómo construir Capacidad? </a:t>
              </a:r>
            </a:p>
            <a:p>
              <a:pPr algn="ctr"/>
              <a:r>
                <a:rPr lang="es-CL" sz="1800" dirty="0">
                  <a:solidFill>
                    <a:schemeClr val="bg1"/>
                  </a:solidFill>
                </a:rPr>
                <a:t>El rol del liderazgo</a:t>
              </a:r>
            </a:p>
          </p:txBody>
        </p:sp>
      </p:grpSp>
      <p:grpSp>
        <p:nvGrpSpPr>
          <p:cNvPr id="48" name="Grupo 47">
            <a:extLst>
              <a:ext uri="{FF2B5EF4-FFF2-40B4-BE49-F238E27FC236}">
                <a16:creationId xmlns:a16="http://schemas.microsoft.com/office/drawing/2014/main" id="{E661B656-2E07-4FA4-A8A8-BF79CBF7864D}"/>
              </a:ext>
            </a:extLst>
          </p:cNvPr>
          <p:cNvGrpSpPr/>
          <p:nvPr/>
        </p:nvGrpSpPr>
        <p:grpSpPr>
          <a:xfrm>
            <a:off x="632189" y="3338964"/>
            <a:ext cx="2957388" cy="738664"/>
            <a:chOff x="632189" y="3338964"/>
            <a:chExt cx="2957388" cy="738664"/>
          </a:xfrm>
        </p:grpSpPr>
        <p:sp>
          <p:nvSpPr>
            <p:cNvPr id="45" name="Bocadillo: rectángulo con esquinas redondeadas 44">
              <a:extLst>
                <a:ext uri="{FF2B5EF4-FFF2-40B4-BE49-F238E27FC236}">
                  <a16:creationId xmlns:a16="http://schemas.microsoft.com/office/drawing/2014/main" id="{4A7403C9-D418-413D-AFB0-09BE44E15014}"/>
                </a:ext>
              </a:extLst>
            </p:cNvPr>
            <p:cNvSpPr/>
            <p:nvPr/>
          </p:nvSpPr>
          <p:spPr>
            <a:xfrm>
              <a:off x="720467" y="3338964"/>
              <a:ext cx="2770876" cy="738664"/>
            </a:xfrm>
            <a:prstGeom prst="wedgeRoundRectCallout">
              <a:avLst>
                <a:gd name="adj1" fmla="val -2779"/>
                <a:gd name="adj2" fmla="val 89346"/>
                <a:gd name="adj3" fmla="val 16667"/>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543EDEA5-ED74-4CA6-B44A-88B699EC47EA}"/>
                </a:ext>
              </a:extLst>
            </p:cNvPr>
            <p:cNvSpPr/>
            <p:nvPr/>
          </p:nvSpPr>
          <p:spPr>
            <a:xfrm>
              <a:off x="632189" y="3377873"/>
              <a:ext cx="2957388" cy="646331"/>
            </a:xfrm>
            <a:prstGeom prst="rect">
              <a:avLst/>
            </a:prstGeom>
          </p:spPr>
          <p:txBody>
            <a:bodyPr wrap="square">
              <a:spAutoFit/>
            </a:bodyPr>
            <a:lstStyle/>
            <a:p>
              <a:pPr algn="ctr"/>
              <a:r>
                <a:rPr lang="es-CL" sz="1800" b="1" dirty="0">
                  <a:solidFill>
                    <a:schemeClr val="bg1"/>
                  </a:solidFill>
                </a:rPr>
                <a:t>¿Cómo construir Valor? </a:t>
              </a:r>
            </a:p>
            <a:p>
              <a:pPr algn="ctr"/>
              <a:r>
                <a:rPr lang="es-CL" sz="1800" dirty="0">
                  <a:solidFill>
                    <a:schemeClr val="bg1"/>
                  </a:solidFill>
                </a:rPr>
                <a:t>El rol analítico</a:t>
              </a:r>
            </a:p>
          </p:txBody>
        </p:sp>
      </p:grpSp>
      <p:sp>
        <p:nvSpPr>
          <p:cNvPr id="50" name="TextBox 41">
            <a:extLst>
              <a:ext uri="{FF2B5EF4-FFF2-40B4-BE49-F238E27FC236}">
                <a16:creationId xmlns:a16="http://schemas.microsoft.com/office/drawing/2014/main" id="{529C5FEB-D03D-4CF3-9FD5-64E69AA8B8D1}"/>
              </a:ext>
            </a:extLst>
          </p:cNvPr>
          <p:cNvSpPr txBox="1"/>
          <p:nvPr/>
        </p:nvSpPr>
        <p:spPr>
          <a:xfrm>
            <a:off x="4086167" y="1045374"/>
            <a:ext cx="3783408" cy="646331"/>
          </a:xfrm>
          <a:prstGeom prst="rect">
            <a:avLst/>
          </a:prstGeom>
          <a:noFill/>
        </p:spPr>
        <p:txBody>
          <a:bodyPr wrap="none" rtlCol="0">
            <a:spAutoFit/>
          </a:bodyPr>
          <a:lstStyle/>
          <a:p>
            <a:pPr lvl="0" algn="ctr">
              <a:defRPr/>
            </a:pPr>
            <a:r>
              <a:rPr lang="es-CL" sz="1800" kern="0" dirty="0">
                <a:solidFill>
                  <a:schemeClr val="accent2"/>
                </a:solidFill>
                <a:cs typeface="Arial" pitchFamily="34" charset="0"/>
              </a:rPr>
              <a:t>La Sociedad lo desea y hay capacidad, </a:t>
            </a:r>
          </a:p>
          <a:p>
            <a:pPr lvl="0" algn="ctr">
              <a:defRPr/>
            </a:pPr>
            <a:r>
              <a:rPr lang="es-CL" sz="1800" kern="0" dirty="0">
                <a:solidFill>
                  <a:schemeClr val="accent2"/>
                </a:solidFill>
                <a:cs typeface="Arial" pitchFamily="34" charset="0"/>
              </a:rPr>
              <a:t>pero no tenemos apoyo</a:t>
            </a:r>
          </a:p>
        </p:txBody>
      </p:sp>
      <p:cxnSp>
        <p:nvCxnSpPr>
          <p:cNvPr id="51" name="Straight Arrow Connector 46">
            <a:extLst>
              <a:ext uri="{FF2B5EF4-FFF2-40B4-BE49-F238E27FC236}">
                <a16:creationId xmlns:a16="http://schemas.microsoft.com/office/drawing/2014/main" id="{5399DB6F-5499-4710-9F6B-D39E5C789303}"/>
              </a:ext>
            </a:extLst>
          </p:cNvPr>
          <p:cNvCxnSpPr/>
          <p:nvPr/>
        </p:nvCxnSpPr>
        <p:spPr>
          <a:xfrm rot="5400000" flipH="1" flipV="1">
            <a:off x="5623738" y="2080958"/>
            <a:ext cx="821788" cy="8957"/>
          </a:xfrm>
          <a:prstGeom prst="straightConnector1">
            <a:avLst/>
          </a:prstGeom>
          <a:ln>
            <a:solidFill>
              <a:schemeClr val="accent2">
                <a:lumMod val="75000"/>
              </a:schemeClr>
            </a:solidFill>
            <a:headEnd type="none" w="med" len="med"/>
            <a:tailEnd type="triangle" w="lg" len="lg"/>
          </a:ln>
        </p:spPr>
        <p:style>
          <a:lnRef idx="1">
            <a:schemeClr val="accent5"/>
          </a:lnRef>
          <a:fillRef idx="0">
            <a:schemeClr val="accent5"/>
          </a:fillRef>
          <a:effectRef idx="0">
            <a:schemeClr val="accent5"/>
          </a:effectRef>
          <a:fontRef idx="minor">
            <a:schemeClr val="tx1"/>
          </a:fontRef>
        </p:style>
      </p:cxnSp>
      <p:sp>
        <p:nvSpPr>
          <p:cNvPr id="52" name="TextBox 39">
            <a:extLst>
              <a:ext uri="{FF2B5EF4-FFF2-40B4-BE49-F238E27FC236}">
                <a16:creationId xmlns:a16="http://schemas.microsoft.com/office/drawing/2014/main" id="{8A08BA47-3ADD-4895-B008-58CE24090C1E}"/>
              </a:ext>
            </a:extLst>
          </p:cNvPr>
          <p:cNvSpPr txBox="1"/>
          <p:nvPr/>
        </p:nvSpPr>
        <p:spPr>
          <a:xfrm>
            <a:off x="884305" y="4404779"/>
            <a:ext cx="3279783" cy="923330"/>
          </a:xfrm>
          <a:prstGeom prst="rect">
            <a:avLst/>
          </a:prstGeom>
          <a:noFill/>
        </p:spPr>
        <p:txBody>
          <a:bodyPr wrap="square" rtlCol="0">
            <a:spAutoFit/>
          </a:bodyPr>
          <a:lstStyle/>
          <a:p>
            <a:pPr algn="r"/>
            <a:r>
              <a:rPr lang="es-CL" sz="1800" dirty="0">
                <a:solidFill>
                  <a:schemeClr val="accent1">
                    <a:lumMod val="75000"/>
                  </a:schemeClr>
                </a:solidFill>
              </a:rPr>
              <a:t>Hay capacidad para hacerlo, hay apoyo político e institucional, pero la sociedad no lo valora</a:t>
            </a:r>
          </a:p>
        </p:txBody>
      </p:sp>
      <p:cxnSp>
        <p:nvCxnSpPr>
          <p:cNvPr id="53" name="Straight Arrow Connector 44">
            <a:extLst>
              <a:ext uri="{FF2B5EF4-FFF2-40B4-BE49-F238E27FC236}">
                <a16:creationId xmlns:a16="http://schemas.microsoft.com/office/drawing/2014/main" id="{AD8D11F0-1268-4AD8-AF8A-1CC107929E0F}"/>
              </a:ext>
            </a:extLst>
          </p:cNvPr>
          <p:cNvCxnSpPr/>
          <p:nvPr/>
        </p:nvCxnSpPr>
        <p:spPr>
          <a:xfrm rot="10800000" flipV="1">
            <a:off x="4134111" y="4417742"/>
            <a:ext cx="914400" cy="457200"/>
          </a:xfrm>
          <a:prstGeom prst="straightConnector1">
            <a:avLst/>
          </a:prstGeom>
          <a:ln>
            <a:solidFill>
              <a:schemeClr val="accent1">
                <a:lumMod val="50000"/>
              </a:schemeClr>
            </a:solidFill>
            <a:headEnd type="none" w="med" len="med"/>
            <a:tailEnd type="triangle" w="lg" len="lg"/>
          </a:ln>
        </p:spPr>
        <p:style>
          <a:lnRef idx="1">
            <a:schemeClr val="accent6"/>
          </a:lnRef>
          <a:fillRef idx="0">
            <a:schemeClr val="accent6"/>
          </a:fillRef>
          <a:effectRef idx="0">
            <a:schemeClr val="accent6"/>
          </a:effectRef>
          <a:fontRef idx="minor">
            <a:schemeClr val="tx1"/>
          </a:fontRef>
        </p:style>
      </p:cxnSp>
      <p:sp>
        <p:nvSpPr>
          <p:cNvPr id="54" name="TextBox 40">
            <a:extLst>
              <a:ext uri="{FF2B5EF4-FFF2-40B4-BE49-F238E27FC236}">
                <a16:creationId xmlns:a16="http://schemas.microsoft.com/office/drawing/2014/main" id="{75CDFD5A-B46C-40D1-96CC-F2310FAA0006}"/>
              </a:ext>
            </a:extLst>
          </p:cNvPr>
          <p:cNvSpPr txBox="1"/>
          <p:nvPr/>
        </p:nvSpPr>
        <p:spPr>
          <a:xfrm>
            <a:off x="7948294" y="4137911"/>
            <a:ext cx="3220033" cy="1200329"/>
          </a:xfrm>
          <a:prstGeom prst="rect">
            <a:avLst/>
          </a:prstGeom>
          <a:noFill/>
        </p:spPr>
        <p:txBody>
          <a:bodyPr wrap="square" rtlCol="0">
            <a:spAutoFit/>
          </a:bodyPr>
          <a:lstStyle/>
          <a:p>
            <a:pPr lvl="0" algn="ctr">
              <a:defRPr/>
            </a:pPr>
            <a:r>
              <a:rPr lang="es-CL" sz="1800" kern="0" dirty="0">
                <a:solidFill>
                  <a:srgbClr val="0070C0"/>
                </a:solidFill>
                <a:cs typeface="Arial" pitchFamily="34" charset="0"/>
              </a:rPr>
              <a:t>La sociedad lo considera adecuado, hay apoyo, pero no sabemos cómo hacerlo o no tenemos las capacidades</a:t>
            </a:r>
          </a:p>
        </p:txBody>
      </p:sp>
      <p:cxnSp>
        <p:nvCxnSpPr>
          <p:cNvPr id="55" name="Straight Arrow Connector 45">
            <a:extLst>
              <a:ext uri="{FF2B5EF4-FFF2-40B4-BE49-F238E27FC236}">
                <a16:creationId xmlns:a16="http://schemas.microsoft.com/office/drawing/2014/main" id="{202FE862-4B29-4398-892C-331A27D50EBA}"/>
              </a:ext>
            </a:extLst>
          </p:cNvPr>
          <p:cNvCxnSpPr/>
          <p:nvPr/>
        </p:nvCxnSpPr>
        <p:spPr>
          <a:xfrm rot="10800000" flipH="1" flipV="1">
            <a:off x="7182111" y="4403674"/>
            <a:ext cx="914400" cy="457200"/>
          </a:xfrm>
          <a:prstGeom prst="straightConnector1">
            <a:avLst/>
          </a:prstGeom>
          <a:ln>
            <a:solidFill>
              <a:schemeClr val="accent6">
                <a:lumMod val="60000"/>
                <a:lumOff val="40000"/>
              </a:schemeClr>
            </a:solidFill>
            <a:headEnd type="none" w="med" len="med"/>
            <a:tailEnd type="triangle" w="lg" len="lg"/>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7475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0" grpId="0"/>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ector recto de flecha 44">
            <a:extLst>
              <a:ext uri="{FF2B5EF4-FFF2-40B4-BE49-F238E27FC236}">
                <a16:creationId xmlns:a16="http://schemas.microsoft.com/office/drawing/2014/main" id="{93C37D3B-7F36-4ACE-871E-C6F521797BF4}"/>
              </a:ext>
            </a:extLst>
          </p:cNvPr>
          <p:cNvCxnSpPr>
            <a:stCxn id="25" idx="2"/>
          </p:cNvCxnSpPr>
          <p:nvPr/>
        </p:nvCxnSpPr>
        <p:spPr>
          <a:xfrm>
            <a:off x="4221796" y="3746185"/>
            <a:ext cx="0" cy="28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AE58F920-B293-4191-BB9D-DC0EC0E20B47}"/>
              </a:ext>
            </a:extLst>
          </p:cNvPr>
          <p:cNvCxnSpPr/>
          <p:nvPr/>
        </p:nvCxnSpPr>
        <p:spPr>
          <a:xfrm>
            <a:off x="6399212" y="3733800"/>
            <a:ext cx="0" cy="28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B1F710E7-1E9B-409C-A1C6-09CBECC65D21}"/>
              </a:ext>
            </a:extLst>
          </p:cNvPr>
          <p:cNvCxnSpPr/>
          <p:nvPr/>
        </p:nvCxnSpPr>
        <p:spPr>
          <a:xfrm>
            <a:off x="8456612" y="3733800"/>
            <a:ext cx="0" cy="28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6A487780-EA34-45DC-9705-869CC185153D}"/>
              </a:ext>
            </a:extLst>
          </p:cNvPr>
          <p:cNvCxnSpPr/>
          <p:nvPr/>
        </p:nvCxnSpPr>
        <p:spPr>
          <a:xfrm>
            <a:off x="8532812" y="4517273"/>
            <a:ext cx="0" cy="883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EBD58195-D812-46F3-8506-CBADFF671DA2}"/>
              </a:ext>
            </a:extLst>
          </p:cNvPr>
          <p:cNvCxnSpPr/>
          <p:nvPr/>
        </p:nvCxnSpPr>
        <p:spPr>
          <a:xfrm>
            <a:off x="10285412" y="4527124"/>
            <a:ext cx="0" cy="883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echa: hacia abajo 6">
            <a:extLst>
              <a:ext uri="{FF2B5EF4-FFF2-40B4-BE49-F238E27FC236}">
                <a16:creationId xmlns:a16="http://schemas.microsoft.com/office/drawing/2014/main" id="{69B2F40B-CA3D-4395-AE6D-BF987761E15E}"/>
              </a:ext>
            </a:extLst>
          </p:cNvPr>
          <p:cNvSpPr/>
          <p:nvPr/>
        </p:nvSpPr>
        <p:spPr>
          <a:xfrm>
            <a:off x="989012" y="1282580"/>
            <a:ext cx="685800" cy="488961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p>
        </p:txBody>
      </p:sp>
      <p:sp>
        <p:nvSpPr>
          <p:cNvPr id="8" name="Rectángulo: esquinas redondeadas 7">
            <a:extLst>
              <a:ext uri="{FF2B5EF4-FFF2-40B4-BE49-F238E27FC236}">
                <a16:creationId xmlns:a16="http://schemas.microsoft.com/office/drawing/2014/main" id="{3CDACEA4-C008-407F-9F4F-8CBBF297E8B8}"/>
              </a:ext>
            </a:extLst>
          </p:cNvPr>
          <p:cNvSpPr/>
          <p:nvPr/>
        </p:nvSpPr>
        <p:spPr>
          <a:xfrm>
            <a:off x="493712" y="1740817"/>
            <a:ext cx="1676400" cy="533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800" dirty="0"/>
              <a:t>NECESIDADES PROBLEMAS</a:t>
            </a:r>
          </a:p>
        </p:txBody>
      </p:sp>
      <p:sp>
        <p:nvSpPr>
          <p:cNvPr id="9" name="Rectángulo: esquinas redondeadas 8">
            <a:extLst>
              <a:ext uri="{FF2B5EF4-FFF2-40B4-BE49-F238E27FC236}">
                <a16:creationId xmlns:a16="http://schemas.microsoft.com/office/drawing/2014/main" id="{8153FF82-F608-447C-B52F-BD1661E4E513}"/>
              </a:ext>
            </a:extLst>
          </p:cNvPr>
          <p:cNvSpPr/>
          <p:nvPr/>
        </p:nvSpPr>
        <p:spPr>
          <a:xfrm>
            <a:off x="493712" y="2862345"/>
            <a:ext cx="16764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1800" dirty="0"/>
              <a:t>INSUMOS ACTIVIDADES</a:t>
            </a:r>
          </a:p>
        </p:txBody>
      </p:sp>
      <p:sp>
        <p:nvSpPr>
          <p:cNvPr id="10" name="Rectángulo: esquinas redondeadas 9">
            <a:extLst>
              <a:ext uri="{FF2B5EF4-FFF2-40B4-BE49-F238E27FC236}">
                <a16:creationId xmlns:a16="http://schemas.microsoft.com/office/drawing/2014/main" id="{765A1F8B-7436-4569-AA4C-2BD28F725D24}"/>
              </a:ext>
            </a:extLst>
          </p:cNvPr>
          <p:cNvSpPr/>
          <p:nvPr/>
        </p:nvSpPr>
        <p:spPr>
          <a:xfrm>
            <a:off x="493712" y="3983873"/>
            <a:ext cx="1676400"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1800" dirty="0"/>
              <a:t>PRODUCTOS</a:t>
            </a:r>
          </a:p>
        </p:txBody>
      </p:sp>
      <p:sp>
        <p:nvSpPr>
          <p:cNvPr id="11" name="Rectángulo: esquinas redondeadas 10">
            <a:extLst>
              <a:ext uri="{FF2B5EF4-FFF2-40B4-BE49-F238E27FC236}">
                <a16:creationId xmlns:a16="http://schemas.microsoft.com/office/drawing/2014/main" id="{FFEFDA74-7F25-4478-832D-1FFE7B33F44E}"/>
              </a:ext>
            </a:extLst>
          </p:cNvPr>
          <p:cNvSpPr/>
          <p:nvPr/>
        </p:nvSpPr>
        <p:spPr>
          <a:xfrm>
            <a:off x="493712" y="5105400"/>
            <a:ext cx="1676400"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1800" dirty="0"/>
              <a:t>RESULTADOS INTERMEDIOS</a:t>
            </a:r>
          </a:p>
        </p:txBody>
      </p:sp>
      <p:sp>
        <p:nvSpPr>
          <p:cNvPr id="12" name="Rectángulo: esquinas redondeadas 11">
            <a:extLst>
              <a:ext uri="{FF2B5EF4-FFF2-40B4-BE49-F238E27FC236}">
                <a16:creationId xmlns:a16="http://schemas.microsoft.com/office/drawing/2014/main" id="{893CE53B-F8FA-4359-A6D4-D8CFF7EB835B}"/>
              </a:ext>
            </a:extLst>
          </p:cNvPr>
          <p:cNvSpPr/>
          <p:nvPr/>
        </p:nvSpPr>
        <p:spPr>
          <a:xfrm>
            <a:off x="493712" y="6172199"/>
            <a:ext cx="16764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800" dirty="0"/>
              <a:t>RESULTADOS FINALES</a:t>
            </a:r>
          </a:p>
        </p:txBody>
      </p:sp>
      <p:sp>
        <p:nvSpPr>
          <p:cNvPr id="17" name="Título 4">
            <a:extLst>
              <a:ext uri="{FF2B5EF4-FFF2-40B4-BE49-F238E27FC236}">
                <a16:creationId xmlns:a16="http://schemas.microsoft.com/office/drawing/2014/main" id="{F879F1B1-9F7C-40A6-AD9B-EF70AB7F5133}"/>
              </a:ext>
            </a:extLst>
          </p:cNvPr>
          <p:cNvSpPr>
            <a:spLocks noGrp="1"/>
          </p:cNvSpPr>
          <p:nvPr>
            <p:ph type="title"/>
          </p:nvPr>
        </p:nvSpPr>
        <p:spPr>
          <a:xfrm>
            <a:off x="354971" y="470020"/>
            <a:ext cx="10969943" cy="444380"/>
          </a:xfrm>
        </p:spPr>
        <p:txBody>
          <a:bodyPr/>
          <a:lstStyle/>
          <a:p>
            <a:r>
              <a:rPr lang="es-CL" sz="3200" dirty="0">
                <a:latin typeface="Arial" panose="020B0604020202020204" pitchFamily="34" charset="0"/>
              </a:rPr>
              <a:t>Centro de Atención Clínica de la Escuela de Psicología</a:t>
            </a:r>
          </a:p>
        </p:txBody>
      </p:sp>
      <p:sp>
        <p:nvSpPr>
          <p:cNvPr id="18" name="Rectángulo: esquinas redondeadas 17">
            <a:extLst>
              <a:ext uri="{FF2B5EF4-FFF2-40B4-BE49-F238E27FC236}">
                <a16:creationId xmlns:a16="http://schemas.microsoft.com/office/drawing/2014/main" id="{211E1C4A-B2EB-451F-81EF-FEBFC5EB233D}"/>
              </a:ext>
            </a:extLst>
          </p:cNvPr>
          <p:cNvSpPr/>
          <p:nvPr/>
        </p:nvSpPr>
        <p:spPr>
          <a:xfrm>
            <a:off x="493712" y="965319"/>
            <a:ext cx="11239501" cy="63488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kumimoji="0" lang="es-CL" sz="1400" b="1" i="0" u="none" strike="noStrike" kern="1200" cap="none" spc="0" normalizeH="0" baseline="0" noProof="0" dirty="0">
                <a:ln>
                  <a:noFill/>
                </a:ln>
                <a:solidFill>
                  <a:prstClr val="black"/>
                </a:solidFill>
                <a:effectLst/>
                <a:uLnTx/>
                <a:uFillTx/>
                <a:latin typeface="Calibri"/>
                <a:ea typeface="+mn-ea"/>
                <a:cs typeface="+mn-cs"/>
              </a:rPr>
              <a:t>PROPÓSITO:</a:t>
            </a:r>
            <a:r>
              <a:rPr kumimoji="0" lang="es-CL" sz="1400" b="0" i="0" u="none" strike="noStrike" kern="1200" cap="none" spc="0" normalizeH="0" baseline="0" noProof="0" dirty="0">
                <a:ln>
                  <a:noFill/>
                </a:ln>
                <a:solidFill>
                  <a:prstClr val="black"/>
                </a:solidFill>
                <a:effectLst/>
                <a:uLnTx/>
                <a:uFillTx/>
                <a:latin typeface="Calibri"/>
                <a:ea typeface="+mn-ea"/>
                <a:cs typeface="+mn-cs"/>
              </a:rPr>
              <a:t> Acoger las demandas de asistencia profesional de niños, adolescentes, adultos y adultos mayores en torno a una mirada </a:t>
            </a:r>
            <a:r>
              <a:rPr lang="es-CL" sz="1400" dirty="0">
                <a:solidFill>
                  <a:prstClr val="black"/>
                </a:solidFill>
              </a:rPr>
              <a:t>interdisciplinaria (psicoanálisis, psicología clínica, psicología jurídico-forense, psiquiatría y psicopedagogía) </a:t>
            </a:r>
            <a:r>
              <a:rPr kumimoji="0" lang="es-CL" sz="1400" b="0" i="0" u="none" strike="noStrike" kern="1200" cap="none" spc="0" normalizeH="0" baseline="0" noProof="0" dirty="0">
                <a:ln>
                  <a:noFill/>
                </a:ln>
                <a:solidFill>
                  <a:prstClr val="black"/>
                </a:solidFill>
                <a:effectLst/>
                <a:uLnTx/>
                <a:uFillTx/>
                <a:latin typeface="Calibri"/>
                <a:ea typeface="+mn-ea"/>
                <a:cs typeface="+mn-cs"/>
              </a:rPr>
              <a:t>en donde nuestros estudiantes son actores relevantes en su propio aprendizaje y en la implementación de las soluciones en forma simultanea. </a:t>
            </a:r>
          </a:p>
        </p:txBody>
      </p:sp>
      <p:sp>
        <p:nvSpPr>
          <p:cNvPr id="19" name="Rectángulo 18">
            <a:extLst>
              <a:ext uri="{FF2B5EF4-FFF2-40B4-BE49-F238E27FC236}">
                <a16:creationId xmlns:a16="http://schemas.microsoft.com/office/drawing/2014/main" id="{AF0C807F-7BB1-4035-A06D-8E1FBC83124D}"/>
              </a:ext>
            </a:extLst>
          </p:cNvPr>
          <p:cNvSpPr/>
          <p:nvPr/>
        </p:nvSpPr>
        <p:spPr>
          <a:xfrm>
            <a:off x="303212" y="54401"/>
            <a:ext cx="7116051" cy="523220"/>
          </a:xfrm>
          <a:prstGeom prst="rect">
            <a:avLst/>
          </a:prstGeom>
        </p:spPr>
        <p:txBody>
          <a:bodyPr wrap="none">
            <a:spAutoFit/>
          </a:bodyPr>
          <a:lstStyle/>
          <a:p>
            <a:r>
              <a:rPr lang="es-CL" sz="2800" b="1" dirty="0">
                <a:solidFill>
                  <a:srgbClr val="C00000"/>
                </a:solidFill>
                <a:latin typeface="Arial" panose="020B0604020202020204" pitchFamily="34" charset="0"/>
                <a:cs typeface="Arial" panose="020B0604020202020204" pitchFamily="34" charset="0"/>
              </a:rPr>
              <a:t>Ejemplo para evaluar: Impactos Internos</a:t>
            </a:r>
          </a:p>
        </p:txBody>
      </p:sp>
      <p:sp>
        <p:nvSpPr>
          <p:cNvPr id="13" name="Rectángulo: esquinas redondeadas 12">
            <a:extLst>
              <a:ext uri="{FF2B5EF4-FFF2-40B4-BE49-F238E27FC236}">
                <a16:creationId xmlns:a16="http://schemas.microsoft.com/office/drawing/2014/main" id="{E6121CB5-8F9D-4019-A67A-908179915798}"/>
              </a:ext>
            </a:extLst>
          </p:cNvPr>
          <p:cNvSpPr/>
          <p:nvPr/>
        </p:nvSpPr>
        <p:spPr>
          <a:xfrm>
            <a:off x="3245343" y="1757724"/>
            <a:ext cx="1932656"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1100" dirty="0">
                <a:solidFill>
                  <a:schemeClr val="tx1"/>
                </a:solidFill>
              </a:rPr>
              <a:t>Modelo Educativo demanda aprendizaje activo</a:t>
            </a:r>
          </a:p>
        </p:txBody>
      </p:sp>
      <p:sp>
        <p:nvSpPr>
          <p:cNvPr id="15" name="Rectángulo: esquinas redondeadas 14">
            <a:extLst>
              <a:ext uri="{FF2B5EF4-FFF2-40B4-BE49-F238E27FC236}">
                <a16:creationId xmlns:a16="http://schemas.microsoft.com/office/drawing/2014/main" id="{68C0786A-2783-4DF0-9362-9526C34C71C5}"/>
              </a:ext>
            </a:extLst>
          </p:cNvPr>
          <p:cNvSpPr/>
          <p:nvPr/>
        </p:nvSpPr>
        <p:spPr>
          <a:xfrm>
            <a:off x="5481201" y="1757724"/>
            <a:ext cx="223427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1100" dirty="0">
                <a:solidFill>
                  <a:schemeClr val="tx1"/>
                </a:solidFill>
              </a:rPr>
              <a:t>La Competencia utiliza clínicas para sus aprendizajes, lo que obliga a similares estándares</a:t>
            </a:r>
          </a:p>
        </p:txBody>
      </p:sp>
      <p:sp>
        <p:nvSpPr>
          <p:cNvPr id="16" name="Rectángulo: esquinas redondeadas 15">
            <a:extLst>
              <a:ext uri="{FF2B5EF4-FFF2-40B4-BE49-F238E27FC236}">
                <a16:creationId xmlns:a16="http://schemas.microsoft.com/office/drawing/2014/main" id="{606687CC-1247-42C1-B5BC-0730DC4CEA30}"/>
              </a:ext>
            </a:extLst>
          </p:cNvPr>
          <p:cNvSpPr/>
          <p:nvPr/>
        </p:nvSpPr>
        <p:spPr>
          <a:xfrm>
            <a:off x="8018673" y="1757724"/>
            <a:ext cx="1932656"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1100" dirty="0">
                <a:solidFill>
                  <a:schemeClr val="tx1"/>
                </a:solidFill>
              </a:rPr>
              <a:t>CNA exige que acciones de VcM tributen al perfil de egreso</a:t>
            </a:r>
          </a:p>
        </p:txBody>
      </p:sp>
      <p:sp>
        <p:nvSpPr>
          <p:cNvPr id="21" name="Rectángulo: esquinas redondeadas 20">
            <a:extLst>
              <a:ext uri="{FF2B5EF4-FFF2-40B4-BE49-F238E27FC236}">
                <a16:creationId xmlns:a16="http://schemas.microsoft.com/office/drawing/2014/main" id="{7CA46823-B9D4-428F-9DF4-464F80473B16}"/>
              </a:ext>
            </a:extLst>
          </p:cNvPr>
          <p:cNvSpPr/>
          <p:nvPr/>
        </p:nvSpPr>
        <p:spPr>
          <a:xfrm>
            <a:off x="2559381" y="2553976"/>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Recursos UNAB (infraestructura, RRHH, Operación, entre otros)</a:t>
            </a:r>
          </a:p>
        </p:txBody>
      </p:sp>
      <p:sp>
        <p:nvSpPr>
          <p:cNvPr id="22" name="Rectángulo: esquinas redondeadas 21">
            <a:extLst>
              <a:ext uri="{FF2B5EF4-FFF2-40B4-BE49-F238E27FC236}">
                <a16:creationId xmlns:a16="http://schemas.microsoft.com/office/drawing/2014/main" id="{0E387E3C-4011-40E2-A90B-B9123DCD255E}"/>
              </a:ext>
            </a:extLst>
          </p:cNvPr>
          <p:cNvSpPr/>
          <p:nvPr/>
        </p:nvSpPr>
        <p:spPr>
          <a:xfrm>
            <a:off x="4701254" y="2561500"/>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Plan de estudios + perfil de egreso</a:t>
            </a:r>
          </a:p>
        </p:txBody>
      </p:sp>
      <p:sp>
        <p:nvSpPr>
          <p:cNvPr id="23" name="Rectángulo: esquinas redondeadas 22">
            <a:extLst>
              <a:ext uri="{FF2B5EF4-FFF2-40B4-BE49-F238E27FC236}">
                <a16:creationId xmlns:a16="http://schemas.microsoft.com/office/drawing/2014/main" id="{5E9F3C9B-500C-40EF-83E0-97CF917CB355}"/>
              </a:ext>
            </a:extLst>
          </p:cNvPr>
          <p:cNvSpPr/>
          <p:nvPr/>
        </p:nvSpPr>
        <p:spPr>
          <a:xfrm>
            <a:off x="7530114" y="3227008"/>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Plan de Desarrollo de Facultad</a:t>
            </a:r>
          </a:p>
          <a:p>
            <a:pPr algn="ctr"/>
            <a:r>
              <a:rPr lang="es-CL" sz="1100" dirty="0">
                <a:solidFill>
                  <a:schemeClr val="tx1"/>
                </a:solidFill>
              </a:rPr>
              <a:t>Plan de VcM de la Carrera</a:t>
            </a:r>
          </a:p>
        </p:txBody>
      </p:sp>
      <p:sp>
        <p:nvSpPr>
          <p:cNvPr id="24" name="Rectángulo: esquinas redondeadas 23">
            <a:extLst>
              <a:ext uri="{FF2B5EF4-FFF2-40B4-BE49-F238E27FC236}">
                <a16:creationId xmlns:a16="http://schemas.microsoft.com/office/drawing/2014/main" id="{0C8ED549-8D9F-4A46-B732-01FC232337DB}"/>
              </a:ext>
            </a:extLst>
          </p:cNvPr>
          <p:cNvSpPr/>
          <p:nvPr/>
        </p:nvSpPr>
        <p:spPr>
          <a:xfrm>
            <a:off x="8985001" y="2561500"/>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PEI UNAB + Política y Modelo de VcM</a:t>
            </a:r>
          </a:p>
        </p:txBody>
      </p:sp>
      <p:sp>
        <p:nvSpPr>
          <p:cNvPr id="25" name="Rectángulo: esquinas redondeadas 24">
            <a:extLst>
              <a:ext uri="{FF2B5EF4-FFF2-40B4-BE49-F238E27FC236}">
                <a16:creationId xmlns:a16="http://schemas.microsoft.com/office/drawing/2014/main" id="{644F0DDC-F107-4258-AD1E-AC9314678720}"/>
              </a:ext>
            </a:extLst>
          </p:cNvPr>
          <p:cNvSpPr/>
          <p:nvPr/>
        </p:nvSpPr>
        <p:spPr>
          <a:xfrm>
            <a:off x="3255468" y="3212785"/>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Asignación de Compromiso académico</a:t>
            </a:r>
          </a:p>
        </p:txBody>
      </p:sp>
      <p:sp>
        <p:nvSpPr>
          <p:cNvPr id="26" name="Rectángulo: esquinas redondeadas 25">
            <a:extLst>
              <a:ext uri="{FF2B5EF4-FFF2-40B4-BE49-F238E27FC236}">
                <a16:creationId xmlns:a16="http://schemas.microsoft.com/office/drawing/2014/main" id="{F70B0CF4-6BA9-44A4-956B-AB846ABDB0D5}"/>
              </a:ext>
            </a:extLst>
          </p:cNvPr>
          <p:cNvSpPr/>
          <p:nvPr/>
        </p:nvSpPr>
        <p:spPr>
          <a:xfrm>
            <a:off x="5392791" y="3224987"/>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Plan de Presupuesto Anual</a:t>
            </a:r>
          </a:p>
        </p:txBody>
      </p:sp>
      <p:sp>
        <p:nvSpPr>
          <p:cNvPr id="27" name="Rectángulo: esquinas redondeadas 26">
            <a:extLst>
              <a:ext uri="{FF2B5EF4-FFF2-40B4-BE49-F238E27FC236}">
                <a16:creationId xmlns:a16="http://schemas.microsoft.com/office/drawing/2014/main" id="{C8BF10F5-ED59-4DE0-96C1-97F27A158806}"/>
              </a:ext>
            </a:extLst>
          </p:cNvPr>
          <p:cNvSpPr/>
          <p:nvPr/>
        </p:nvSpPr>
        <p:spPr>
          <a:xfrm>
            <a:off x="6834877" y="2561500"/>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Formalizaciones: Convenios, Decretos, Reglamentos, Procedimientos, etc.</a:t>
            </a:r>
          </a:p>
        </p:txBody>
      </p:sp>
      <p:sp>
        <p:nvSpPr>
          <p:cNvPr id="29" name="Rectángulo: esquinas redondeadas 28">
            <a:extLst>
              <a:ext uri="{FF2B5EF4-FFF2-40B4-BE49-F238E27FC236}">
                <a16:creationId xmlns:a16="http://schemas.microsoft.com/office/drawing/2014/main" id="{2DE2E7C8-0966-4F74-A3F6-C1FEED5B8C6C}"/>
              </a:ext>
            </a:extLst>
          </p:cNvPr>
          <p:cNvSpPr/>
          <p:nvPr/>
        </p:nvSpPr>
        <p:spPr>
          <a:xfrm>
            <a:off x="2559381" y="4028763"/>
            <a:ext cx="8358275"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1100" dirty="0">
                <a:solidFill>
                  <a:schemeClr val="tx1"/>
                </a:solidFill>
              </a:rPr>
              <a:t>Atención de pacientes en CAPSI</a:t>
            </a:r>
          </a:p>
        </p:txBody>
      </p:sp>
      <p:sp>
        <p:nvSpPr>
          <p:cNvPr id="30" name="Rectángulo: esquinas redondeadas 29">
            <a:extLst>
              <a:ext uri="{FF2B5EF4-FFF2-40B4-BE49-F238E27FC236}">
                <a16:creationId xmlns:a16="http://schemas.microsoft.com/office/drawing/2014/main" id="{21F2ABB3-5171-46D8-99F3-1E1635370AA8}"/>
              </a:ext>
            </a:extLst>
          </p:cNvPr>
          <p:cNvSpPr/>
          <p:nvPr/>
        </p:nvSpPr>
        <p:spPr>
          <a:xfrm>
            <a:off x="3556957" y="5400349"/>
            <a:ext cx="2500461"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100" dirty="0">
                <a:solidFill>
                  <a:schemeClr val="tx1"/>
                </a:solidFill>
              </a:rPr>
              <a:t>Aprendizaje basado en experiencias controladas de VcM, permiten mejores profesionales</a:t>
            </a:r>
          </a:p>
        </p:txBody>
      </p:sp>
      <p:sp>
        <p:nvSpPr>
          <p:cNvPr id="31" name="Rectángulo: esquinas redondeadas 30">
            <a:extLst>
              <a:ext uri="{FF2B5EF4-FFF2-40B4-BE49-F238E27FC236}">
                <a16:creationId xmlns:a16="http://schemas.microsoft.com/office/drawing/2014/main" id="{67F80FE8-1971-48D0-9B26-B4A8230931E8}"/>
              </a:ext>
            </a:extLst>
          </p:cNvPr>
          <p:cNvSpPr/>
          <p:nvPr/>
        </p:nvSpPr>
        <p:spPr>
          <a:xfrm>
            <a:off x="2637757" y="6172199"/>
            <a:ext cx="3609056"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dirty="0">
                <a:solidFill>
                  <a:schemeClr val="tx1"/>
                </a:solidFill>
              </a:rPr>
              <a:t>La VcM que se realiza a través del CAPSI, contribuye al logro de los resultados de aprendizaje contemplados en los perfiles de egreso de las carreras.</a:t>
            </a:r>
          </a:p>
        </p:txBody>
      </p:sp>
      <p:sp>
        <p:nvSpPr>
          <p:cNvPr id="32" name="Rectángulo: esquinas redondeadas 31">
            <a:extLst>
              <a:ext uri="{FF2B5EF4-FFF2-40B4-BE49-F238E27FC236}">
                <a16:creationId xmlns:a16="http://schemas.microsoft.com/office/drawing/2014/main" id="{B7BB1E8C-9772-424E-AA44-FE85D25CB346}"/>
              </a:ext>
            </a:extLst>
          </p:cNvPr>
          <p:cNvSpPr/>
          <p:nvPr/>
        </p:nvSpPr>
        <p:spPr>
          <a:xfrm>
            <a:off x="6627812" y="5400349"/>
            <a:ext cx="2500461"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100" dirty="0">
                <a:solidFill>
                  <a:schemeClr val="tx1"/>
                </a:solidFill>
              </a:rPr>
              <a:t>Comunidad UNAB (estudiantes, académicos y colaboradores) elevan el sentido de pertenencia a la carrera</a:t>
            </a:r>
          </a:p>
        </p:txBody>
      </p:sp>
      <p:sp>
        <p:nvSpPr>
          <p:cNvPr id="33" name="Rectángulo: esquinas redondeadas 32">
            <a:extLst>
              <a:ext uri="{FF2B5EF4-FFF2-40B4-BE49-F238E27FC236}">
                <a16:creationId xmlns:a16="http://schemas.microsoft.com/office/drawing/2014/main" id="{E80B7A09-455D-4040-8CB7-27382B033F7B}"/>
              </a:ext>
            </a:extLst>
          </p:cNvPr>
          <p:cNvSpPr/>
          <p:nvPr/>
        </p:nvSpPr>
        <p:spPr>
          <a:xfrm>
            <a:off x="5498951" y="4745719"/>
            <a:ext cx="2500461"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100" dirty="0">
                <a:solidFill>
                  <a:schemeClr val="tx1"/>
                </a:solidFill>
              </a:rPr>
              <a:t>Estudiantes internalizan de mejor forma los aprendizajes</a:t>
            </a:r>
          </a:p>
        </p:txBody>
      </p:sp>
      <p:sp>
        <p:nvSpPr>
          <p:cNvPr id="34" name="Rectángulo: esquinas redondeadas 33">
            <a:extLst>
              <a:ext uri="{FF2B5EF4-FFF2-40B4-BE49-F238E27FC236}">
                <a16:creationId xmlns:a16="http://schemas.microsoft.com/office/drawing/2014/main" id="{FD9D8E1B-382E-4FE4-9CE0-A23A6FBBA0E4}"/>
              </a:ext>
            </a:extLst>
          </p:cNvPr>
          <p:cNvSpPr/>
          <p:nvPr/>
        </p:nvSpPr>
        <p:spPr>
          <a:xfrm>
            <a:off x="6915357" y="6176209"/>
            <a:ext cx="3609056"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dirty="0">
                <a:solidFill>
                  <a:schemeClr val="tx1"/>
                </a:solidFill>
              </a:rPr>
              <a:t>Evaluar la pertinencia de la oferta académica y la formulación o actualización de los perfiles de egreso de las carreras.</a:t>
            </a:r>
          </a:p>
        </p:txBody>
      </p:sp>
      <p:cxnSp>
        <p:nvCxnSpPr>
          <p:cNvPr id="3" name="Conector recto de flecha 2">
            <a:extLst>
              <a:ext uri="{FF2B5EF4-FFF2-40B4-BE49-F238E27FC236}">
                <a16:creationId xmlns:a16="http://schemas.microsoft.com/office/drawing/2014/main" id="{DE152C35-ECFB-4248-B744-4593D6F6CB44}"/>
              </a:ext>
            </a:extLst>
          </p:cNvPr>
          <p:cNvCxnSpPr>
            <a:stCxn id="29" idx="2"/>
            <a:endCxn id="33" idx="0"/>
          </p:cNvCxnSpPr>
          <p:nvPr/>
        </p:nvCxnSpPr>
        <p:spPr>
          <a:xfrm>
            <a:off x="6738519" y="4562163"/>
            <a:ext cx="10663" cy="183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2EC23DA7-0E6A-4621-AF7B-FDF465075916}"/>
              </a:ext>
            </a:extLst>
          </p:cNvPr>
          <p:cNvCxnSpPr>
            <a:stCxn id="33" idx="1"/>
            <a:endCxn id="30" idx="0"/>
          </p:cNvCxnSpPr>
          <p:nvPr/>
        </p:nvCxnSpPr>
        <p:spPr>
          <a:xfrm flipH="1">
            <a:off x="4807188" y="5012419"/>
            <a:ext cx="691763" cy="38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753C03C3-9ADC-4FCE-88D2-0F39F2B2044F}"/>
              </a:ext>
            </a:extLst>
          </p:cNvPr>
          <p:cNvCxnSpPr>
            <a:stCxn id="30" idx="3"/>
            <a:endCxn id="32" idx="1"/>
          </p:cNvCxnSpPr>
          <p:nvPr/>
        </p:nvCxnSpPr>
        <p:spPr>
          <a:xfrm>
            <a:off x="6057418" y="5667049"/>
            <a:ext cx="570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48642AD3-6F97-46A5-81F9-A85F84F09965}"/>
              </a:ext>
            </a:extLst>
          </p:cNvPr>
          <p:cNvCxnSpPr>
            <a:stCxn id="30" idx="2"/>
            <a:endCxn id="31" idx="0"/>
          </p:cNvCxnSpPr>
          <p:nvPr/>
        </p:nvCxnSpPr>
        <p:spPr>
          <a:xfrm flipH="1">
            <a:off x="4442285" y="5933749"/>
            <a:ext cx="364903" cy="23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ángulo: esquinas redondeadas 39">
            <a:extLst>
              <a:ext uri="{FF2B5EF4-FFF2-40B4-BE49-F238E27FC236}">
                <a16:creationId xmlns:a16="http://schemas.microsoft.com/office/drawing/2014/main" id="{5DAF6030-EDBA-460D-A32D-39D237FADF0B}"/>
              </a:ext>
            </a:extLst>
          </p:cNvPr>
          <p:cNvSpPr/>
          <p:nvPr/>
        </p:nvSpPr>
        <p:spPr>
          <a:xfrm>
            <a:off x="9336027" y="5400349"/>
            <a:ext cx="1932657"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100" dirty="0">
                <a:solidFill>
                  <a:schemeClr val="tx1"/>
                </a:solidFill>
              </a:rPr>
              <a:t>Se mantiene un sistemático vinculo con potenciales empleadores</a:t>
            </a:r>
          </a:p>
        </p:txBody>
      </p:sp>
      <p:cxnSp>
        <p:nvCxnSpPr>
          <p:cNvPr id="43" name="Conector recto de flecha 42">
            <a:extLst>
              <a:ext uri="{FF2B5EF4-FFF2-40B4-BE49-F238E27FC236}">
                <a16:creationId xmlns:a16="http://schemas.microsoft.com/office/drawing/2014/main" id="{BB984F53-0757-44EE-86F6-83EDC1E6EFFD}"/>
              </a:ext>
            </a:extLst>
          </p:cNvPr>
          <p:cNvCxnSpPr>
            <a:stCxn id="40" idx="2"/>
          </p:cNvCxnSpPr>
          <p:nvPr/>
        </p:nvCxnSpPr>
        <p:spPr>
          <a:xfrm flipH="1">
            <a:off x="9951329" y="5933749"/>
            <a:ext cx="351027" cy="23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225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ector recto de flecha 43">
            <a:extLst>
              <a:ext uri="{FF2B5EF4-FFF2-40B4-BE49-F238E27FC236}">
                <a16:creationId xmlns:a16="http://schemas.microsoft.com/office/drawing/2014/main" id="{FFA60547-79F3-43D7-9F2F-B6F0097FBBD2}"/>
              </a:ext>
            </a:extLst>
          </p:cNvPr>
          <p:cNvCxnSpPr/>
          <p:nvPr/>
        </p:nvCxnSpPr>
        <p:spPr>
          <a:xfrm>
            <a:off x="4875212" y="4517273"/>
            <a:ext cx="0" cy="482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4F26852F-6716-4BC1-A8C4-C1145CB22E27}"/>
              </a:ext>
            </a:extLst>
          </p:cNvPr>
          <p:cNvCxnSpPr/>
          <p:nvPr/>
        </p:nvCxnSpPr>
        <p:spPr>
          <a:xfrm>
            <a:off x="8990012" y="4495800"/>
            <a:ext cx="0" cy="482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echa: hacia abajo 6">
            <a:extLst>
              <a:ext uri="{FF2B5EF4-FFF2-40B4-BE49-F238E27FC236}">
                <a16:creationId xmlns:a16="http://schemas.microsoft.com/office/drawing/2014/main" id="{69B2F40B-CA3D-4395-AE6D-BF987761E15E}"/>
              </a:ext>
            </a:extLst>
          </p:cNvPr>
          <p:cNvSpPr/>
          <p:nvPr/>
        </p:nvSpPr>
        <p:spPr>
          <a:xfrm>
            <a:off x="989012" y="1282580"/>
            <a:ext cx="685800" cy="488961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Título 4">
            <a:extLst>
              <a:ext uri="{FF2B5EF4-FFF2-40B4-BE49-F238E27FC236}">
                <a16:creationId xmlns:a16="http://schemas.microsoft.com/office/drawing/2014/main" id="{0EFF04A6-3CFE-4B70-8411-5B1FA5F063E2}"/>
              </a:ext>
            </a:extLst>
          </p:cNvPr>
          <p:cNvSpPr>
            <a:spLocks noGrp="1"/>
          </p:cNvSpPr>
          <p:nvPr>
            <p:ph type="title"/>
          </p:nvPr>
        </p:nvSpPr>
        <p:spPr>
          <a:xfrm>
            <a:off x="354971" y="470020"/>
            <a:ext cx="10969943" cy="444380"/>
          </a:xfrm>
        </p:spPr>
        <p:txBody>
          <a:bodyPr/>
          <a:lstStyle/>
          <a:p>
            <a:r>
              <a:rPr lang="es-CL" sz="3200" dirty="0">
                <a:latin typeface="Arial" panose="020B0604020202020204" pitchFamily="34" charset="0"/>
              </a:rPr>
              <a:t>Centro de Atención Clínica de la Escuela de Psicología</a:t>
            </a:r>
          </a:p>
        </p:txBody>
      </p:sp>
      <p:sp>
        <p:nvSpPr>
          <p:cNvPr id="8" name="Rectángulo: esquinas redondeadas 7">
            <a:extLst>
              <a:ext uri="{FF2B5EF4-FFF2-40B4-BE49-F238E27FC236}">
                <a16:creationId xmlns:a16="http://schemas.microsoft.com/office/drawing/2014/main" id="{3CDACEA4-C008-407F-9F4F-8CBBF297E8B8}"/>
              </a:ext>
            </a:extLst>
          </p:cNvPr>
          <p:cNvSpPr/>
          <p:nvPr/>
        </p:nvSpPr>
        <p:spPr>
          <a:xfrm>
            <a:off x="493712" y="1740817"/>
            <a:ext cx="1676400" cy="533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alibri"/>
                <a:ea typeface="+mn-ea"/>
                <a:cs typeface="+mn-cs"/>
              </a:rPr>
              <a:t>NECESIDADES PROBLEMAS</a:t>
            </a:r>
          </a:p>
        </p:txBody>
      </p:sp>
      <p:sp>
        <p:nvSpPr>
          <p:cNvPr id="9" name="Rectángulo: esquinas redondeadas 8">
            <a:extLst>
              <a:ext uri="{FF2B5EF4-FFF2-40B4-BE49-F238E27FC236}">
                <a16:creationId xmlns:a16="http://schemas.microsoft.com/office/drawing/2014/main" id="{8153FF82-F608-447C-B52F-BD1661E4E513}"/>
              </a:ext>
            </a:extLst>
          </p:cNvPr>
          <p:cNvSpPr/>
          <p:nvPr/>
        </p:nvSpPr>
        <p:spPr>
          <a:xfrm>
            <a:off x="493712" y="2862345"/>
            <a:ext cx="16764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alibri"/>
                <a:ea typeface="+mn-ea"/>
                <a:cs typeface="+mn-cs"/>
              </a:rPr>
              <a:t>INSUMOS ACTIVIDADES</a:t>
            </a:r>
          </a:p>
        </p:txBody>
      </p:sp>
      <p:sp>
        <p:nvSpPr>
          <p:cNvPr id="10" name="Rectángulo: esquinas redondeadas 9">
            <a:extLst>
              <a:ext uri="{FF2B5EF4-FFF2-40B4-BE49-F238E27FC236}">
                <a16:creationId xmlns:a16="http://schemas.microsoft.com/office/drawing/2014/main" id="{765A1F8B-7436-4569-AA4C-2BD28F725D24}"/>
              </a:ext>
            </a:extLst>
          </p:cNvPr>
          <p:cNvSpPr/>
          <p:nvPr/>
        </p:nvSpPr>
        <p:spPr>
          <a:xfrm>
            <a:off x="493712" y="3983873"/>
            <a:ext cx="1676400"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alibri"/>
                <a:ea typeface="+mn-ea"/>
                <a:cs typeface="+mn-cs"/>
              </a:rPr>
              <a:t>PRODUCTOS</a:t>
            </a:r>
          </a:p>
        </p:txBody>
      </p:sp>
      <p:sp>
        <p:nvSpPr>
          <p:cNvPr id="11" name="Rectángulo: esquinas redondeadas 10">
            <a:extLst>
              <a:ext uri="{FF2B5EF4-FFF2-40B4-BE49-F238E27FC236}">
                <a16:creationId xmlns:a16="http://schemas.microsoft.com/office/drawing/2014/main" id="{FFEFDA74-7F25-4478-832D-1FFE7B33F44E}"/>
              </a:ext>
            </a:extLst>
          </p:cNvPr>
          <p:cNvSpPr/>
          <p:nvPr/>
        </p:nvSpPr>
        <p:spPr>
          <a:xfrm>
            <a:off x="493712" y="5105400"/>
            <a:ext cx="1676400"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alibri"/>
                <a:ea typeface="+mn-ea"/>
                <a:cs typeface="+mn-cs"/>
              </a:rPr>
              <a:t>RESULTADOS INTERMEDIOS</a:t>
            </a:r>
          </a:p>
        </p:txBody>
      </p:sp>
      <p:sp>
        <p:nvSpPr>
          <p:cNvPr id="12" name="Rectángulo: esquinas redondeadas 11">
            <a:extLst>
              <a:ext uri="{FF2B5EF4-FFF2-40B4-BE49-F238E27FC236}">
                <a16:creationId xmlns:a16="http://schemas.microsoft.com/office/drawing/2014/main" id="{893CE53B-F8FA-4359-A6D4-D8CFF7EB835B}"/>
              </a:ext>
            </a:extLst>
          </p:cNvPr>
          <p:cNvSpPr/>
          <p:nvPr/>
        </p:nvSpPr>
        <p:spPr>
          <a:xfrm>
            <a:off x="493712" y="6172199"/>
            <a:ext cx="16764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RESULTADOS FINALES</a:t>
            </a:r>
          </a:p>
        </p:txBody>
      </p:sp>
      <p:sp>
        <p:nvSpPr>
          <p:cNvPr id="2" name="Rectángulo 1">
            <a:extLst>
              <a:ext uri="{FF2B5EF4-FFF2-40B4-BE49-F238E27FC236}">
                <a16:creationId xmlns:a16="http://schemas.microsoft.com/office/drawing/2014/main" id="{AAA351C0-D4FC-4668-A902-C699FBF1FAAC}"/>
              </a:ext>
            </a:extLst>
          </p:cNvPr>
          <p:cNvSpPr/>
          <p:nvPr/>
        </p:nvSpPr>
        <p:spPr>
          <a:xfrm>
            <a:off x="303212" y="54401"/>
            <a:ext cx="7236276" cy="523220"/>
          </a:xfrm>
          <a:prstGeom prst="rect">
            <a:avLst/>
          </a:prstGeom>
        </p:spPr>
        <p:txBody>
          <a:bodyPr wrap="none">
            <a:spAutoFit/>
          </a:bodyPr>
          <a:lstStyle/>
          <a:p>
            <a:r>
              <a:rPr lang="es-CL" sz="2800" b="1" dirty="0">
                <a:solidFill>
                  <a:srgbClr val="C00000"/>
                </a:solidFill>
                <a:latin typeface="Arial" panose="020B0604020202020204" pitchFamily="34" charset="0"/>
                <a:cs typeface="Arial" panose="020B0604020202020204" pitchFamily="34" charset="0"/>
              </a:rPr>
              <a:t>Ejemplo para evaluar: Impactos Externos</a:t>
            </a:r>
          </a:p>
        </p:txBody>
      </p:sp>
      <p:sp>
        <p:nvSpPr>
          <p:cNvPr id="13" name="Rectángulo: esquinas redondeadas 12">
            <a:extLst>
              <a:ext uri="{FF2B5EF4-FFF2-40B4-BE49-F238E27FC236}">
                <a16:creationId xmlns:a16="http://schemas.microsoft.com/office/drawing/2014/main" id="{4B6306CD-F9B8-4EE6-A774-BAE7ADBEF1D2}"/>
              </a:ext>
            </a:extLst>
          </p:cNvPr>
          <p:cNvSpPr/>
          <p:nvPr/>
        </p:nvSpPr>
        <p:spPr>
          <a:xfrm>
            <a:off x="493712" y="965319"/>
            <a:ext cx="11239501" cy="63488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gn="ctr"/>
            <a:r>
              <a:rPr kumimoji="0" lang="es-CL" sz="1400" b="1" i="0" u="none" strike="noStrike" kern="1200" cap="none" spc="0" normalizeH="0" baseline="0" noProof="0" dirty="0">
                <a:ln>
                  <a:noFill/>
                </a:ln>
                <a:solidFill>
                  <a:prstClr val="black"/>
                </a:solidFill>
                <a:effectLst/>
                <a:uLnTx/>
                <a:uFillTx/>
                <a:latin typeface="Calibri"/>
                <a:ea typeface="+mn-ea"/>
                <a:cs typeface="+mn-cs"/>
              </a:rPr>
              <a:t>PROPÓSITO:</a:t>
            </a:r>
            <a:r>
              <a:rPr kumimoji="0" lang="es-CL" sz="1400" b="0" i="0" u="none" strike="noStrike" kern="1200" cap="none" spc="0" normalizeH="0" baseline="0" noProof="0" dirty="0">
                <a:ln>
                  <a:noFill/>
                </a:ln>
                <a:solidFill>
                  <a:prstClr val="black"/>
                </a:solidFill>
                <a:effectLst/>
                <a:uLnTx/>
                <a:uFillTx/>
                <a:latin typeface="Calibri"/>
                <a:ea typeface="+mn-ea"/>
                <a:cs typeface="+mn-cs"/>
              </a:rPr>
              <a:t> Acoger las demandas de asistencia profesional de niños, adolescentes, adultos y adultos mayores en torno a una mirada </a:t>
            </a:r>
            <a:r>
              <a:rPr lang="es-CL" sz="1400" dirty="0">
                <a:solidFill>
                  <a:prstClr val="black"/>
                </a:solidFill>
              </a:rPr>
              <a:t>interdisciplinaria (psicoanálisis, psicología clínica, psicología jurídico-forense, psiquiatría y psicopedagogía) </a:t>
            </a:r>
            <a:r>
              <a:rPr kumimoji="0" lang="es-CL" sz="1400" b="0" i="0" u="none" strike="noStrike" kern="1200" cap="none" spc="0" normalizeH="0" baseline="0" noProof="0" dirty="0">
                <a:ln>
                  <a:noFill/>
                </a:ln>
                <a:solidFill>
                  <a:prstClr val="black"/>
                </a:solidFill>
                <a:effectLst/>
                <a:uLnTx/>
                <a:uFillTx/>
                <a:latin typeface="Calibri"/>
                <a:ea typeface="+mn-ea"/>
                <a:cs typeface="+mn-cs"/>
              </a:rPr>
              <a:t>en donde nuestros estudiantes son actores relevantes en su propio aprendizaje y en la implementación de las soluciones en forma simultanea. </a:t>
            </a:r>
          </a:p>
        </p:txBody>
      </p:sp>
      <p:cxnSp>
        <p:nvCxnSpPr>
          <p:cNvPr id="15" name="Conector recto de flecha 14">
            <a:extLst>
              <a:ext uri="{FF2B5EF4-FFF2-40B4-BE49-F238E27FC236}">
                <a16:creationId xmlns:a16="http://schemas.microsoft.com/office/drawing/2014/main" id="{03485010-F73D-4881-A008-C350D626F80E}"/>
              </a:ext>
            </a:extLst>
          </p:cNvPr>
          <p:cNvCxnSpPr>
            <a:stCxn id="27" idx="2"/>
          </p:cNvCxnSpPr>
          <p:nvPr/>
        </p:nvCxnSpPr>
        <p:spPr>
          <a:xfrm>
            <a:off x="3527466" y="3746185"/>
            <a:ext cx="0" cy="28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D5C4CD87-682E-49B8-BA2D-50385EB2B890}"/>
              </a:ext>
            </a:extLst>
          </p:cNvPr>
          <p:cNvCxnSpPr/>
          <p:nvPr/>
        </p:nvCxnSpPr>
        <p:spPr>
          <a:xfrm>
            <a:off x="5704882" y="3733800"/>
            <a:ext cx="0" cy="28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75F4D676-F1D7-4E68-AD51-2AB4F2C4C902}"/>
              </a:ext>
            </a:extLst>
          </p:cNvPr>
          <p:cNvCxnSpPr/>
          <p:nvPr/>
        </p:nvCxnSpPr>
        <p:spPr>
          <a:xfrm>
            <a:off x="7762282" y="3733800"/>
            <a:ext cx="0" cy="28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ángulo: esquinas redondeadas 19">
            <a:extLst>
              <a:ext uri="{FF2B5EF4-FFF2-40B4-BE49-F238E27FC236}">
                <a16:creationId xmlns:a16="http://schemas.microsoft.com/office/drawing/2014/main" id="{1D8C247C-C0C0-43D0-B81A-BFE012873FC6}"/>
              </a:ext>
            </a:extLst>
          </p:cNvPr>
          <p:cNvSpPr/>
          <p:nvPr/>
        </p:nvSpPr>
        <p:spPr>
          <a:xfrm>
            <a:off x="3245342" y="1757724"/>
            <a:ext cx="6887669"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1100" dirty="0">
                <a:solidFill>
                  <a:schemeClr val="tx1"/>
                </a:solidFill>
              </a:rPr>
              <a:t>Creciente demanda de asistencia profesional en áreas como: </a:t>
            </a:r>
            <a:r>
              <a:rPr lang="es-CL" sz="1100" dirty="0">
                <a:solidFill>
                  <a:prstClr val="black"/>
                </a:solidFill>
              </a:rPr>
              <a:t>psicoanálisis, psicología clínica, psicología jurídico-forense, psiquiatría y psicopedagogía, en personas de escasos recursos y falta de lugares donde obtener este tipo de servicios en forma rápida y conveniente para los pacientes.</a:t>
            </a:r>
            <a:endParaRPr lang="es-CL" sz="1100" dirty="0">
              <a:solidFill>
                <a:schemeClr val="tx1"/>
              </a:solidFill>
            </a:endParaRPr>
          </a:p>
        </p:txBody>
      </p:sp>
      <p:sp>
        <p:nvSpPr>
          <p:cNvPr id="23" name="Rectángulo: esquinas redondeadas 22">
            <a:extLst>
              <a:ext uri="{FF2B5EF4-FFF2-40B4-BE49-F238E27FC236}">
                <a16:creationId xmlns:a16="http://schemas.microsoft.com/office/drawing/2014/main" id="{3784D3BA-DC96-4955-96B2-A5B26055FC05}"/>
              </a:ext>
            </a:extLst>
          </p:cNvPr>
          <p:cNvSpPr/>
          <p:nvPr/>
        </p:nvSpPr>
        <p:spPr>
          <a:xfrm>
            <a:off x="2559381" y="2553976"/>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Recursos UNAB (infraestructura, RRHH, Operación, entre otros)</a:t>
            </a:r>
          </a:p>
        </p:txBody>
      </p:sp>
      <p:sp>
        <p:nvSpPr>
          <p:cNvPr id="24" name="Rectángulo: esquinas redondeadas 23">
            <a:extLst>
              <a:ext uri="{FF2B5EF4-FFF2-40B4-BE49-F238E27FC236}">
                <a16:creationId xmlns:a16="http://schemas.microsoft.com/office/drawing/2014/main" id="{A313C654-8A62-4DDB-9AC2-0BF34902BE1F}"/>
              </a:ext>
            </a:extLst>
          </p:cNvPr>
          <p:cNvSpPr/>
          <p:nvPr/>
        </p:nvSpPr>
        <p:spPr>
          <a:xfrm>
            <a:off x="4701254" y="2561500"/>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Plan de estudios + perfil de egreso</a:t>
            </a:r>
          </a:p>
        </p:txBody>
      </p:sp>
      <p:sp>
        <p:nvSpPr>
          <p:cNvPr id="25" name="Rectángulo: esquinas redondeadas 24">
            <a:extLst>
              <a:ext uri="{FF2B5EF4-FFF2-40B4-BE49-F238E27FC236}">
                <a16:creationId xmlns:a16="http://schemas.microsoft.com/office/drawing/2014/main" id="{0486697E-4DA9-4BA6-8C2C-C31716A83D0B}"/>
              </a:ext>
            </a:extLst>
          </p:cNvPr>
          <p:cNvSpPr/>
          <p:nvPr/>
        </p:nvSpPr>
        <p:spPr>
          <a:xfrm>
            <a:off x="6835784" y="3227008"/>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Plan de Desarrollo de Facultad</a:t>
            </a:r>
          </a:p>
          <a:p>
            <a:pPr algn="ctr"/>
            <a:r>
              <a:rPr lang="es-CL" sz="1100" dirty="0">
                <a:solidFill>
                  <a:schemeClr val="tx1"/>
                </a:solidFill>
              </a:rPr>
              <a:t>Plan de VcM de la Carrera</a:t>
            </a:r>
          </a:p>
        </p:txBody>
      </p:sp>
      <p:sp>
        <p:nvSpPr>
          <p:cNvPr id="26" name="Rectángulo: esquinas redondeadas 25">
            <a:extLst>
              <a:ext uri="{FF2B5EF4-FFF2-40B4-BE49-F238E27FC236}">
                <a16:creationId xmlns:a16="http://schemas.microsoft.com/office/drawing/2014/main" id="{DD7E31C4-CFE3-45BD-B02C-45914381D059}"/>
              </a:ext>
            </a:extLst>
          </p:cNvPr>
          <p:cNvSpPr/>
          <p:nvPr/>
        </p:nvSpPr>
        <p:spPr>
          <a:xfrm>
            <a:off x="8985001" y="2561500"/>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PEI UNAB + Política y Modelo de VcM</a:t>
            </a:r>
          </a:p>
        </p:txBody>
      </p:sp>
      <p:sp>
        <p:nvSpPr>
          <p:cNvPr id="27" name="Rectángulo: esquinas redondeadas 26">
            <a:extLst>
              <a:ext uri="{FF2B5EF4-FFF2-40B4-BE49-F238E27FC236}">
                <a16:creationId xmlns:a16="http://schemas.microsoft.com/office/drawing/2014/main" id="{74FD295C-ED3D-4EE9-8E87-8FFCD059E0C9}"/>
              </a:ext>
            </a:extLst>
          </p:cNvPr>
          <p:cNvSpPr/>
          <p:nvPr/>
        </p:nvSpPr>
        <p:spPr>
          <a:xfrm>
            <a:off x="2561138" y="3212785"/>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Asignación de Compromiso académico</a:t>
            </a:r>
          </a:p>
        </p:txBody>
      </p:sp>
      <p:sp>
        <p:nvSpPr>
          <p:cNvPr id="28" name="Rectángulo: esquinas redondeadas 27">
            <a:extLst>
              <a:ext uri="{FF2B5EF4-FFF2-40B4-BE49-F238E27FC236}">
                <a16:creationId xmlns:a16="http://schemas.microsoft.com/office/drawing/2014/main" id="{9775F1E8-1A93-4D29-9DFC-124A3DC55F22}"/>
              </a:ext>
            </a:extLst>
          </p:cNvPr>
          <p:cNvSpPr/>
          <p:nvPr/>
        </p:nvSpPr>
        <p:spPr>
          <a:xfrm>
            <a:off x="4698461" y="3224987"/>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Plan de Presupuesto Anual</a:t>
            </a:r>
          </a:p>
        </p:txBody>
      </p:sp>
      <p:sp>
        <p:nvSpPr>
          <p:cNvPr id="29" name="Rectángulo: esquinas redondeadas 28">
            <a:extLst>
              <a:ext uri="{FF2B5EF4-FFF2-40B4-BE49-F238E27FC236}">
                <a16:creationId xmlns:a16="http://schemas.microsoft.com/office/drawing/2014/main" id="{81CFF086-92F4-47CA-A2C7-B10DD818011F}"/>
              </a:ext>
            </a:extLst>
          </p:cNvPr>
          <p:cNvSpPr/>
          <p:nvPr/>
        </p:nvSpPr>
        <p:spPr>
          <a:xfrm>
            <a:off x="6834877" y="2561500"/>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Formalizaciones: Convenios, Decretos, Reglamentos, Procedimientos, etc.</a:t>
            </a:r>
          </a:p>
        </p:txBody>
      </p:sp>
      <p:sp>
        <p:nvSpPr>
          <p:cNvPr id="30" name="Rectángulo: esquinas redondeadas 29">
            <a:extLst>
              <a:ext uri="{FF2B5EF4-FFF2-40B4-BE49-F238E27FC236}">
                <a16:creationId xmlns:a16="http://schemas.microsoft.com/office/drawing/2014/main" id="{35F1B5F3-B4BD-4D3A-9CBC-B661338B3D6B}"/>
              </a:ext>
            </a:extLst>
          </p:cNvPr>
          <p:cNvSpPr/>
          <p:nvPr/>
        </p:nvSpPr>
        <p:spPr>
          <a:xfrm>
            <a:off x="2559381" y="4028763"/>
            <a:ext cx="8358275"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sz="1100" dirty="0">
                <a:solidFill>
                  <a:schemeClr val="tx1"/>
                </a:solidFill>
              </a:rPr>
              <a:t>Atención de pacientes en CAPSI</a:t>
            </a:r>
          </a:p>
        </p:txBody>
      </p:sp>
      <p:sp>
        <p:nvSpPr>
          <p:cNvPr id="32" name="Rectángulo: esquinas redondeadas 31">
            <a:extLst>
              <a:ext uri="{FF2B5EF4-FFF2-40B4-BE49-F238E27FC236}">
                <a16:creationId xmlns:a16="http://schemas.microsoft.com/office/drawing/2014/main" id="{7614258E-D4C4-466C-97ED-2D1A8AB007A7}"/>
              </a:ext>
            </a:extLst>
          </p:cNvPr>
          <p:cNvSpPr/>
          <p:nvPr/>
        </p:nvSpPr>
        <p:spPr>
          <a:xfrm>
            <a:off x="2637757" y="6172199"/>
            <a:ext cx="3609056"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dirty="0">
                <a:solidFill>
                  <a:schemeClr val="tx1"/>
                </a:solidFill>
              </a:rPr>
              <a:t>ODS3: Fortalecer la vida sana y promover el bienestar para todos en todas las edades</a:t>
            </a:r>
          </a:p>
        </p:txBody>
      </p:sp>
      <p:sp>
        <p:nvSpPr>
          <p:cNvPr id="33" name="Rectángulo: esquinas redondeadas 32">
            <a:extLst>
              <a:ext uri="{FF2B5EF4-FFF2-40B4-BE49-F238E27FC236}">
                <a16:creationId xmlns:a16="http://schemas.microsoft.com/office/drawing/2014/main" id="{DACA5D7B-C65A-456E-96FA-D03FAB237C43}"/>
              </a:ext>
            </a:extLst>
          </p:cNvPr>
          <p:cNvSpPr/>
          <p:nvPr/>
        </p:nvSpPr>
        <p:spPr>
          <a:xfrm>
            <a:off x="7728166" y="5000233"/>
            <a:ext cx="2500461"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100" dirty="0">
                <a:solidFill>
                  <a:schemeClr val="tx1"/>
                </a:solidFill>
              </a:rPr>
              <a:t>Atención garantizada a miembros de la comunidad UNAB</a:t>
            </a:r>
          </a:p>
        </p:txBody>
      </p:sp>
      <p:sp>
        <p:nvSpPr>
          <p:cNvPr id="34" name="Rectángulo: esquinas redondeadas 33">
            <a:extLst>
              <a:ext uri="{FF2B5EF4-FFF2-40B4-BE49-F238E27FC236}">
                <a16:creationId xmlns:a16="http://schemas.microsoft.com/office/drawing/2014/main" id="{E35C0D53-B902-40F3-9BDF-B7AC6ABCE257}"/>
              </a:ext>
            </a:extLst>
          </p:cNvPr>
          <p:cNvSpPr/>
          <p:nvPr/>
        </p:nvSpPr>
        <p:spPr>
          <a:xfrm>
            <a:off x="3753721" y="5060036"/>
            <a:ext cx="2500461"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100" dirty="0">
                <a:solidFill>
                  <a:schemeClr val="tx1"/>
                </a:solidFill>
              </a:rPr>
              <a:t>Reducción de listas de espera en organizaciones parte del entorno relevante de la carrera</a:t>
            </a:r>
          </a:p>
        </p:txBody>
      </p:sp>
      <p:sp>
        <p:nvSpPr>
          <p:cNvPr id="35" name="Rectángulo: esquinas redondeadas 34">
            <a:extLst>
              <a:ext uri="{FF2B5EF4-FFF2-40B4-BE49-F238E27FC236}">
                <a16:creationId xmlns:a16="http://schemas.microsoft.com/office/drawing/2014/main" id="{452DBC69-0A13-482F-BB01-9B910CE81900}"/>
              </a:ext>
            </a:extLst>
          </p:cNvPr>
          <p:cNvSpPr/>
          <p:nvPr/>
        </p:nvSpPr>
        <p:spPr>
          <a:xfrm>
            <a:off x="6493270" y="6172199"/>
            <a:ext cx="4970255"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L" sz="1100" dirty="0">
                <a:solidFill>
                  <a:schemeClr val="tx1"/>
                </a:solidFill>
              </a:rPr>
              <a:t>ODS 4.2: Asegurar que todas las niñas y todos los niños tengan acceso a</a:t>
            </a:r>
          </a:p>
          <a:p>
            <a:pPr algn="ctr"/>
            <a:r>
              <a:rPr lang="es-CL" sz="1100" dirty="0">
                <a:solidFill>
                  <a:schemeClr val="tx1"/>
                </a:solidFill>
              </a:rPr>
              <a:t>servicios de atención y desarrollo en la primera infancia y educación preescolar</a:t>
            </a:r>
          </a:p>
          <a:p>
            <a:pPr algn="ctr"/>
            <a:r>
              <a:rPr lang="es-CL" sz="1100" dirty="0">
                <a:solidFill>
                  <a:schemeClr val="tx1"/>
                </a:solidFill>
              </a:rPr>
              <a:t>de calidad, a fin de que estén preparados para la enseñanza primaria. </a:t>
            </a:r>
          </a:p>
        </p:txBody>
      </p:sp>
      <p:cxnSp>
        <p:nvCxnSpPr>
          <p:cNvPr id="42" name="Conector recto de flecha 41">
            <a:extLst>
              <a:ext uri="{FF2B5EF4-FFF2-40B4-BE49-F238E27FC236}">
                <a16:creationId xmlns:a16="http://schemas.microsoft.com/office/drawing/2014/main" id="{54E097FE-7A45-46EB-A193-F627A983A904}"/>
              </a:ext>
            </a:extLst>
          </p:cNvPr>
          <p:cNvCxnSpPr/>
          <p:nvPr/>
        </p:nvCxnSpPr>
        <p:spPr>
          <a:xfrm>
            <a:off x="9904896" y="3739276"/>
            <a:ext cx="0" cy="28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ángulo: esquinas redondeadas 42">
            <a:extLst>
              <a:ext uri="{FF2B5EF4-FFF2-40B4-BE49-F238E27FC236}">
                <a16:creationId xmlns:a16="http://schemas.microsoft.com/office/drawing/2014/main" id="{1900BB35-6D1E-4B36-846C-D807255821E5}"/>
              </a:ext>
            </a:extLst>
          </p:cNvPr>
          <p:cNvSpPr/>
          <p:nvPr/>
        </p:nvSpPr>
        <p:spPr>
          <a:xfrm>
            <a:off x="8978398" y="3232484"/>
            <a:ext cx="1932656"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L" sz="1100" dirty="0">
                <a:solidFill>
                  <a:schemeClr val="tx1"/>
                </a:solidFill>
              </a:rPr>
              <a:t>HH de servicio de estudiantes</a:t>
            </a:r>
          </a:p>
        </p:txBody>
      </p:sp>
      <p:cxnSp>
        <p:nvCxnSpPr>
          <p:cNvPr id="47" name="Conector recto de flecha 46">
            <a:extLst>
              <a:ext uri="{FF2B5EF4-FFF2-40B4-BE49-F238E27FC236}">
                <a16:creationId xmlns:a16="http://schemas.microsoft.com/office/drawing/2014/main" id="{BD144400-1D64-4AF1-9565-6813CBA9A036}"/>
              </a:ext>
            </a:extLst>
          </p:cNvPr>
          <p:cNvCxnSpPr>
            <a:stCxn id="34" idx="2"/>
            <a:endCxn id="32" idx="0"/>
          </p:cNvCxnSpPr>
          <p:nvPr/>
        </p:nvCxnSpPr>
        <p:spPr>
          <a:xfrm flipH="1">
            <a:off x="4442285" y="5593436"/>
            <a:ext cx="561667" cy="578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BEBE3DE9-8879-4F9D-B896-B8BFC7A234E6}"/>
              </a:ext>
            </a:extLst>
          </p:cNvPr>
          <p:cNvCxnSpPr>
            <a:stCxn id="33" idx="1"/>
          </p:cNvCxnSpPr>
          <p:nvPr/>
        </p:nvCxnSpPr>
        <p:spPr>
          <a:xfrm flipH="1">
            <a:off x="6254182" y="5266933"/>
            <a:ext cx="1473984" cy="90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FD13E322-0C52-433D-944C-6198E92EBF7C}"/>
              </a:ext>
            </a:extLst>
          </p:cNvPr>
          <p:cNvCxnSpPr>
            <a:stCxn id="34" idx="3"/>
          </p:cNvCxnSpPr>
          <p:nvPr/>
        </p:nvCxnSpPr>
        <p:spPr>
          <a:xfrm>
            <a:off x="6254182" y="5326736"/>
            <a:ext cx="1669030" cy="845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69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3074" name="Picture 2" descr="Resultado de imagen para next level">
            <a:extLst>
              <a:ext uri="{FF2B5EF4-FFF2-40B4-BE49-F238E27FC236}">
                <a16:creationId xmlns:a16="http://schemas.microsoft.com/office/drawing/2014/main" id="{BE684BCB-9049-47E9-9F66-714246DE23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87" r="8264"/>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1812" y="5715000"/>
            <a:ext cx="4418012" cy="923330"/>
          </a:xfrm>
          <a:prstGeom prst="rect">
            <a:avLst/>
          </a:prstGeom>
        </p:spPr>
        <p:txBody>
          <a:bodyPr wrap="square">
            <a:spAutoFit/>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kumimoji="0" lang="es-CL" sz="5400" b="1" i="0" u="none" strike="noStrike" kern="0" cap="all" spc="0" normalizeH="0" baseline="0" noProof="0" dirty="0">
                <a:ln>
                  <a:noFill/>
                </a:ln>
                <a:solidFill>
                  <a:srgbClr val="2B5D9E"/>
                </a:solidFill>
                <a:effectLst/>
                <a:uLnTx/>
                <a:uFillTx/>
                <a:latin typeface="Arial" pitchFamily="34" charset="0"/>
                <a:ea typeface="+mn-ea"/>
                <a:cs typeface="Arial" pitchFamily="34" charset="0"/>
              </a:rPr>
              <a:t>INVITACIÓN</a:t>
            </a:r>
          </a:p>
        </p:txBody>
      </p:sp>
      <p:sp>
        <p:nvSpPr>
          <p:cNvPr id="7" name="CuadroTexto 6">
            <a:extLst>
              <a:ext uri="{FF2B5EF4-FFF2-40B4-BE49-F238E27FC236}">
                <a16:creationId xmlns:a16="http://schemas.microsoft.com/office/drawing/2014/main" id="{CA00A2BE-22EA-4EDC-A51B-32BADA234C4F}"/>
              </a:ext>
            </a:extLst>
          </p:cNvPr>
          <p:cNvSpPr txBox="1"/>
          <p:nvPr/>
        </p:nvSpPr>
        <p:spPr>
          <a:xfrm>
            <a:off x="7389812" y="3441032"/>
            <a:ext cx="2535631" cy="1569660"/>
          </a:xfrm>
          <a:prstGeom prst="rect">
            <a:avLst/>
          </a:prstGeom>
          <a:noFill/>
        </p:spPr>
        <p:txBody>
          <a:bodyPr wrap="none" rtlCol="0">
            <a:spAutoFit/>
          </a:bodyPr>
          <a:lstStyle/>
          <a:p>
            <a:pPr algn="ctr"/>
            <a:r>
              <a:rPr lang="es-CL" sz="3200" dirty="0"/>
              <a:t>MERECEMOS</a:t>
            </a:r>
          </a:p>
          <a:p>
            <a:pPr algn="ctr"/>
            <a:r>
              <a:rPr lang="es-CL" sz="3200" dirty="0"/>
              <a:t>ESTAR </a:t>
            </a:r>
          </a:p>
          <a:p>
            <a:pPr algn="ctr"/>
            <a:r>
              <a:rPr lang="es-CL" sz="3200" dirty="0"/>
              <a:t>A OTRO NIVEL</a:t>
            </a:r>
          </a:p>
        </p:txBody>
      </p:sp>
    </p:spTree>
    <p:extLst>
      <p:ext uri="{BB962C8B-B14F-4D97-AF65-F5344CB8AC3E}">
        <p14:creationId xmlns:p14="http://schemas.microsoft.com/office/powerpoint/2010/main" val="342435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F6ECB-5107-4DE2-8136-52ECE0BEF7E1}"/>
              </a:ext>
            </a:extLst>
          </p:cNvPr>
          <p:cNvSpPr>
            <a:spLocks noGrp="1"/>
          </p:cNvSpPr>
          <p:nvPr>
            <p:ph type="title"/>
          </p:nvPr>
        </p:nvSpPr>
        <p:spPr>
          <a:xfrm>
            <a:off x="609441" y="274639"/>
            <a:ext cx="11352371" cy="711081"/>
          </a:xfrm>
        </p:spPr>
        <p:txBody>
          <a:bodyPr>
            <a:normAutofit fontScale="90000"/>
          </a:bodyPr>
          <a:lstStyle/>
          <a:p>
            <a:r>
              <a:rPr lang="es-CL" b="1" dirty="0">
                <a:solidFill>
                  <a:srgbClr val="4472C4"/>
                </a:solidFill>
                <a:latin typeface="Calibri"/>
              </a:rPr>
              <a:t>Ejemplo: Instrumento CLINICAS del Modelo de VcM</a:t>
            </a:r>
            <a:br>
              <a:rPr lang="es-CL" b="1" dirty="0">
                <a:solidFill>
                  <a:srgbClr val="4472C4"/>
                </a:solidFill>
                <a:latin typeface="Calibri"/>
              </a:rPr>
            </a:br>
            <a:r>
              <a:rPr lang="es-CL" sz="3100" b="1" dirty="0">
                <a:solidFill>
                  <a:schemeClr val="bg1">
                    <a:lumMod val="50000"/>
                  </a:schemeClr>
                </a:solidFill>
                <a:latin typeface="Calibri"/>
              </a:rPr>
              <a:t>Relacionando el Perfil de Egreso, Asignatura, Programa VcM e indicadores</a:t>
            </a:r>
          </a:p>
        </p:txBody>
      </p:sp>
      <p:graphicFrame>
        <p:nvGraphicFramePr>
          <p:cNvPr id="4" name="Marcador de contenido 3">
            <a:extLst>
              <a:ext uri="{FF2B5EF4-FFF2-40B4-BE49-F238E27FC236}">
                <a16:creationId xmlns:a16="http://schemas.microsoft.com/office/drawing/2014/main" id="{B99E24D4-3A0A-48A1-8FC7-16BF6C6DE886}"/>
              </a:ext>
            </a:extLst>
          </p:cNvPr>
          <p:cNvGraphicFramePr>
            <a:graphicFrameLocks noGrp="1"/>
          </p:cNvGraphicFramePr>
          <p:nvPr>
            <p:ph idx="1"/>
            <p:extLst>
              <p:ext uri="{D42A27DB-BD31-4B8C-83A1-F6EECF244321}">
                <p14:modId xmlns:p14="http://schemas.microsoft.com/office/powerpoint/2010/main" val="3783285288"/>
              </p:ext>
            </p:extLst>
          </p:nvPr>
        </p:nvGraphicFramePr>
        <p:xfrm>
          <a:off x="488800" y="1295400"/>
          <a:ext cx="11211222" cy="5135627"/>
        </p:xfrm>
        <a:graphic>
          <a:graphicData uri="http://schemas.openxmlformats.org/drawingml/2006/table">
            <a:tbl>
              <a:tblPr firstRow="1" firstCol="1" bandRow="1">
                <a:tableStyleId>{5C22544A-7EE6-4342-B048-85BDC9FD1C3A}</a:tableStyleId>
              </a:tblPr>
              <a:tblGrid>
                <a:gridCol w="1486814">
                  <a:extLst>
                    <a:ext uri="{9D8B030D-6E8A-4147-A177-3AD203B41FA5}">
                      <a16:colId xmlns:a16="http://schemas.microsoft.com/office/drawing/2014/main" val="1569367470"/>
                    </a:ext>
                  </a:extLst>
                </a:gridCol>
                <a:gridCol w="1680398">
                  <a:extLst>
                    <a:ext uri="{9D8B030D-6E8A-4147-A177-3AD203B41FA5}">
                      <a16:colId xmlns:a16="http://schemas.microsoft.com/office/drawing/2014/main" val="3337043"/>
                    </a:ext>
                  </a:extLst>
                </a:gridCol>
                <a:gridCol w="838200">
                  <a:extLst>
                    <a:ext uri="{9D8B030D-6E8A-4147-A177-3AD203B41FA5}">
                      <a16:colId xmlns:a16="http://schemas.microsoft.com/office/drawing/2014/main" val="1346253822"/>
                    </a:ext>
                  </a:extLst>
                </a:gridCol>
                <a:gridCol w="2640785">
                  <a:extLst>
                    <a:ext uri="{9D8B030D-6E8A-4147-A177-3AD203B41FA5}">
                      <a16:colId xmlns:a16="http://schemas.microsoft.com/office/drawing/2014/main" val="2133523159"/>
                    </a:ext>
                  </a:extLst>
                </a:gridCol>
                <a:gridCol w="2369344">
                  <a:extLst>
                    <a:ext uri="{9D8B030D-6E8A-4147-A177-3AD203B41FA5}">
                      <a16:colId xmlns:a16="http://schemas.microsoft.com/office/drawing/2014/main" val="662420323"/>
                    </a:ext>
                  </a:extLst>
                </a:gridCol>
                <a:gridCol w="646615">
                  <a:extLst>
                    <a:ext uri="{9D8B030D-6E8A-4147-A177-3AD203B41FA5}">
                      <a16:colId xmlns:a16="http://schemas.microsoft.com/office/drawing/2014/main" val="2585654374"/>
                    </a:ext>
                  </a:extLst>
                </a:gridCol>
                <a:gridCol w="766197">
                  <a:extLst>
                    <a:ext uri="{9D8B030D-6E8A-4147-A177-3AD203B41FA5}">
                      <a16:colId xmlns:a16="http://schemas.microsoft.com/office/drawing/2014/main" val="1127174860"/>
                    </a:ext>
                  </a:extLst>
                </a:gridCol>
                <a:gridCol w="782869">
                  <a:extLst>
                    <a:ext uri="{9D8B030D-6E8A-4147-A177-3AD203B41FA5}">
                      <a16:colId xmlns:a16="http://schemas.microsoft.com/office/drawing/2014/main" val="3743852308"/>
                    </a:ext>
                  </a:extLst>
                </a:gridCol>
              </a:tblGrid>
              <a:tr h="344528">
                <a:tc>
                  <a:txBody>
                    <a:bodyPr/>
                    <a:lstStyle/>
                    <a:p>
                      <a:pPr marL="0" marR="0" lvl="0" indent="0" algn="ctr" defTabSz="1218987" rtl="0" eaLnBrk="1" fontAlgn="auto" latinLnBrk="0" hangingPunct="1">
                        <a:lnSpc>
                          <a:spcPct val="115000"/>
                        </a:lnSpc>
                        <a:spcBef>
                          <a:spcPts val="0"/>
                        </a:spcBef>
                        <a:spcAft>
                          <a:spcPts val="0"/>
                        </a:spcAft>
                        <a:buClrTx/>
                        <a:buSzTx/>
                        <a:buFontTx/>
                        <a:buNone/>
                        <a:tabLst/>
                        <a:defRPr/>
                      </a:pPr>
                      <a:r>
                        <a:rPr lang="es-CL" sz="1100" b="1" kern="1200" dirty="0">
                          <a:solidFill>
                            <a:schemeClr val="lt1"/>
                          </a:solidFill>
                          <a:effectLst/>
                          <a:latin typeface="Arial" panose="020B0604020202020204" pitchFamily="34" charset="0"/>
                          <a:ea typeface="+mn-ea"/>
                          <a:cs typeface="Arial" panose="020B0604020202020204" pitchFamily="34" charset="0"/>
                        </a:rPr>
                        <a:t>Relación con el perfil de egreso</a:t>
                      </a:r>
                    </a:p>
                  </a:txBody>
                  <a:tcPr marL="67235" marR="67235" marT="0" marB="0" anchor="ctr"/>
                </a:tc>
                <a:tc>
                  <a:txBody>
                    <a:bodyPr/>
                    <a:lstStyle/>
                    <a:p>
                      <a:pPr algn="ctr">
                        <a:lnSpc>
                          <a:spcPct val="115000"/>
                        </a:lnSpc>
                        <a:spcAft>
                          <a:spcPts val="0"/>
                        </a:spcAft>
                      </a:pPr>
                      <a:r>
                        <a:rPr lang="es-CL" sz="1100" dirty="0">
                          <a:effectLst/>
                          <a:latin typeface="Arial" panose="020B0604020202020204" pitchFamily="34" charset="0"/>
                          <a:cs typeface="Arial" panose="020B0604020202020204" pitchFamily="34" charset="0"/>
                        </a:rPr>
                        <a:t>Asignatura</a:t>
                      </a:r>
                      <a:endParaRPr lang="es-CL" sz="11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100" b="1" kern="1200" dirty="0">
                          <a:solidFill>
                            <a:schemeClr val="lt1"/>
                          </a:solidFill>
                          <a:effectLst/>
                          <a:latin typeface="Arial" panose="020B0604020202020204" pitchFamily="34" charset="0"/>
                          <a:ea typeface="+mn-ea"/>
                          <a:cs typeface="Arial" panose="020B0604020202020204" pitchFamily="34" charset="0"/>
                        </a:rPr>
                        <a:t>Nombre del Programa de VcM</a:t>
                      </a:r>
                    </a:p>
                  </a:txBody>
                  <a:tcPr marL="67235" marR="67235" marT="0" marB="0" anchor="ctr"/>
                </a:tc>
                <a:tc>
                  <a:txBody>
                    <a:bodyPr/>
                    <a:lstStyle/>
                    <a:p>
                      <a:pPr algn="ctr">
                        <a:lnSpc>
                          <a:spcPct val="115000"/>
                        </a:lnSpc>
                        <a:spcAft>
                          <a:spcPts val="0"/>
                        </a:spcAft>
                      </a:pPr>
                      <a:r>
                        <a:rPr lang="es-CL" sz="1100" dirty="0">
                          <a:effectLst/>
                          <a:latin typeface="Arial" panose="020B0604020202020204" pitchFamily="34" charset="0"/>
                          <a:cs typeface="Arial" panose="020B0604020202020204" pitchFamily="34" charset="0"/>
                        </a:rPr>
                        <a:t>Aprendizajes esperados</a:t>
                      </a:r>
                      <a:endParaRPr lang="es-CL" sz="11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100" dirty="0">
                          <a:effectLst/>
                          <a:latin typeface="Arial" panose="020B0604020202020204" pitchFamily="34" charset="0"/>
                          <a:cs typeface="Arial" panose="020B0604020202020204" pitchFamily="34" charset="0"/>
                        </a:rPr>
                        <a:t>Metodología</a:t>
                      </a:r>
                      <a:endParaRPr lang="es-CL" sz="11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100">
                          <a:effectLst/>
                          <a:latin typeface="Arial" panose="020B0604020202020204" pitchFamily="34" charset="0"/>
                          <a:cs typeface="Arial" panose="020B0604020202020204" pitchFamily="34" charset="0"/>
                        </a:rPr>
                        <a:t>AÑO</a:t>
                      </a:r>
                      <a:endParaRPr lang="es-CL" sz="11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100">
                          <a:effectLst/>
                          <a:latin typeface="Arial" panose="020B0604020202020204" pitchFamily="34" charset="0"/>
                          <a:cs typeface="Arial" panose="020B0604020202020204" pitchFamily="34" charset="0"/>
                        </a:rPr>
                        <a:t>Nro</a:t>
                      </a:r>
                    </a:p>
                    <a:p>
                      <a:pPr algn="ctr">
                        <a:lnSpc>
                          <a:spcPct val="115000"/>
                        </a:lnSpc>
                        <a:spcAft>
                          <a:spcPts val="0"/>
                        </a:spcAft>
                      </a:pPr>
                      <a:r>
                        <a:rPr lang="es-CL" sz="1100">
                          <a:effectLst/>
                          <a:latin typeface="Arial" panose="020B0604020202020204" pitchFamily="34" charset="0"/>
                          <a:cs typeface="Arial" panose="020B0604020202020204" pitchFamily="34" charset="0"/>
                        </a:rPr>
                        <a:t>Estudiantes</a:t>
                      </a:r>
                      <a:endParaRPr lang="es-CL" sz="11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100" dirty="0">
                          <a:effectLst/>
                          <a:latin typeface="Arial" panose="020B0604020202020204" pitchFamily="34" charset="0"/>
                          <a:cs typeface="Arial" panose="020B0604020202020204" pitchFamily="34" charset="0"/>
                        </a:rPr>
                        <a:t>%</a:t>
                      </a:r>
                    </a:p>
                    <a:p>
                      <a:pPr algn="ctr">
                        <a:lnSpc>
                          <a:spcPct val="115000"/>
                        </a:lnSpc>
                        <a:spcAft>
                          <a:spcPts val="0"/>
                        </a:spcAft>
                      </a:pPr>
                      <a:r>
                        <a:rPr lang="es-CL" sz="1100" dirty="0">
                          <a:effectLst/>
                          <a:latin typeface="Arial" panose="020B0604020202020204" pitchFamily="34" charset="0"/>
                          <a:cs typeface="Arial" panose="020B0604020202020204" pitchFamily="34" charset="0"/>
                        </a:rPr>
                        <a:t>Aprobación</a:t>
                      </a:r>
                      <a:endParaRPr lang="es-CL" sz="11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extLst>
                  <a:ext uri="{0D108BD9-81ED-4DB2-BD59-A6C34878D82A}">
                    <a16:rowId xmlns:a16="http://schemas.microsoft.com/office/drawing/2014/main" val="4057722863"/>
                  </a:ext>
                </a:extLst>
              </a:tr>
              <a:tr h="540639">
                <a:tc rowSpan="6">
                  <a:txBody>
                    <a:bodyPr/>
                    <a:lstStyle/>
                    <a:p>
                      <a:pPr marL="0" marR="0" lvl="0" indent="0" algn="just" defTabSz="1218987" rtl="0" eaLnBrk="1" fontAlgn="auto" latinLnBrk="0" hangingPunct="1">
                        <a:lnSpc>
                          <a:spcPct val="115000"/>
                        </a:lnSpc>
                        <a:spcBef>
                          <a:spcPts val="0"/>
                        </a:spcBef>
                        <a:spcAft>
                          <a:spcPts val="0"/>
                        </a:spcAft>
                        <a:buClrTx/>
                        <a:buSzTx/>
                        <a:buFontTx/>
                        <a:buNone/>
                        <a:tabLst/>
                        <a:defRPr/>
                      </a:pPr>
                      <a:r>
                        <a:rPr lang="es-CL" sz="1200" b="0" kern="1200" dirty="0">
                          <a:solidFill>
                            <a:schemeClr val="dk1"/>
                          </a:solidFill>
                          <a:effectLst/>
                          <a:latin typeface="Arial" panose="020B0604020202020204" pitchFamily="34" charset="0"/>
                          <a:ea typeface="+mn-ea"/>
                          <a:cs typeface="Arial" panose="020B0604020202020204" pitchFamily="34" charset="0"/>
                        </a:rPr>
                        <a:t>Al obtener el título profesional, nuestros egresados demuestran conocimientos y habilidades para elaborar y ejecutar diagnósticos e intervenciones psicológicas en los sectores público y privado, en los ámbitos clínico y organizacional, social, jurídico o educacional.</a:t>
                      </a:r>
                    </a:p>
                  </a:txBody>
                  <a:tcPr marL="67235" marR="67235" marT="0" marB="0" anchor="ctr"/>
                </a:tc>
                <a:tc rowSpan="3">
                  <a:txBody>
                    <a:bodyPr/>
                    <a:lstStyle/>
                    <a:p>
                      <a:pPr algn="just">
                        <a:lnSpc>
                          <a:spcPct val="115000"/>
                        </a:lnSpc>
                        <a:spcAft>
                          <a:spcPts val="0"/>
                        </a:spcAft>
                      </a:pPr>
                      <a:r>
                        <a:rPr lang="es-CL" sz="1200" dirty="0">
                          <a:effectLst/>
                          <a:latin typeface="Arial" panose="020B0604020202020204" pitchFamily="34" charset="0"/>
                          <a:cs typeface="Arial" panose="020B0604020202020204" pitchFamily="34" charset="0"/>
                        </a:rPr>
                        <a:t>PSICODIAGNOSTICO APLICADO</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rowSpan="3">
                  <a:txBody>
                    <a:bodyPr/>
                    <a:lstStyle/>
                    <a:p>
                      <a:pPr algn="just">
                        <a:lnSpc>
                          <a:spcPct val="115000"/>
                        </a:lnSpc>
                        <a:spcAft>
                          <a:spcPts val="0"/>
                        </a:spcAft>
                      </a:pPr>
                      <a:r>
                        <a:rPr lang="es-CL" sz="1200" kern="1200" dirty="0">
                          <a:solidFill>
                            <a:schemeClr val="dk1"/>
                          </a:solidFill>
                          <a:effectLst/>
                          <a:latin typeface="Arial" panose="020B0604020202020204" pitchFamily="34" charset="0"/>
                          <a:ea typeface="+mn-ea"/>
                          <a:cs typeface="Arial" panose="020B0604020202020204" pitchFamily="34" charset="0"/>
                        </a:rPr>
                        <a:t>CAPSI</a:t>
                      </a:r>
                    </a:p>
                  </a:txBody>
                  <a:tcPr marL="67235" marR="67235" marT="0" marB="0" anchor="ctr"/>
                </a:tc>
                <a:tc rowSpan="3">
                  <a:txBody>
                    <a:bodyPr/>
                    <a:lstStyle/>
                    <a:p>
                      <a:pPr algn="just">
                        <a:lnSpc>
                          <a:spcPct val="115000"/>
                        </a:lnSpc>
                        <a:spcAft>
                          <a:spcPts val="0"/>
                        </a:spcAft>
                      </a:pPr>
                      <a:r>
                        <a:rPr lang="es-CL" sz="1200" kern="1200" dirty="0">
                          <a:solidFill>
                            <a:schemeClr val="dk1"/>
                          </a:solidFill>
                          <a:effectLst/>
                          <a:latin typeface="Arial" panose="020B0604020202020204" pitchFamily="34" charset="0"/>
                          <a:ea typeface="+mn-ea"/>
                          <a:cs typeface="Arial" panose="020B0604020202020204" pitchFamily="34" charset="0"/>
                        </a:rPr>
                        <a:t>- Aproximar al alumno a la experiencia Clínica, integrando elementos de las diferentes asignaturas en la observación y análisis de un proceso psicodiagnóstico.</a:t>
                      </a:r>
                    </a:p>
                    <a:p>
                      <a:pPr algn="just">
                        <a:lnSpc>
                          <a:spcPct val="115000"/>
                        </a:lnSpc>
                        <a:spcAft>
                          <a:spcPts val="0"/>
                        </a:spcAft>
                      </a:pPr>
                      <a:r>
                        <a:rPr lang="es-CL" sz="1200" kern="1200" dirty="0">
                          <a:solidFill>
                            <a:schemeClr val="dk1"/>
                          </a:solidFill>
                          <a:effectLst/>
                          <a:latin typeface="Arial" panose="020B0604020202020204" pitchFamily="34" charset="0"/>
                          <a:ea typeface="+mn-ea"/>
                          <a:cs typeface="Arial" panose="020B0604020202020204" pitchFamily="34" charset="0"/>
                        </a:rPr>
                        <a:t>- Analizar y discutir elementos teóricos y éticos atingentes al proceso psicodiagnóstico observado.</a:t>
                      </a:r>
                    </a:p>
                  </a:txBody>
                  <a:tcPr marL="67235" marR="67235" marT="0" marB="0" anchor="ctr"/>
                </a:tc>
                <a:tc rowSpan="3">
                  <a:txBody>
                    <a:bodyPr/>
                    <a:lstStyle/>
                    <a:p>
                      <a:pPr algn="just">
                        <a:lnSpc>
                          <a:spcPct val="115000"/>
                        </a:lnSpc>
                        <a:spcAft>
                          <a:spcPts val="0"/>
                        </a:spcAft>
                      </a:pPr>
                      <a:r>
                        <a:rPr lang="es-CL" sz="1200" dirty="0">
                          <a:effectLst/>
                          <a:latin typeface="Arial" panose="020B0604020202020204" pitchFamily="34" charset="0"/>
                          <a:cs typeface="Arial" panose="020B0604020202020204" pitchFamily="34" charset="0"/>
                        </a:rPr>
                        <a:t>Los académicos realizarán entrevistas y evaluación psicodiagnóstica de pacientes en Sala de Espejo.</a:t>
                      </a:r>
                    </a:p>
                    <a:p>
                      <a:pPr algn="just">
                        <a:lnSpc>
                          <a:spcPct val="115000"/>
                        </a:lnSpc>
                        <a:spcAft>
                          <a:spcPts val="0"/>
                        </a:spcAft>
                      </a:pPr>
                      <a:r>
                        <a:rPr lang="es-CL" sz="1200" dirty="0">
                          <a:effectLst/>
                          <a:latin typeface="Arial" panose="020B0604020202020204" pitchFamily="34" charset="0"/>
                          <a:cs typeface="Arial" panose="020B0604020202020204" pitchFamily="34" charset="0"/>
                        </a:rPr>
                        <a:t> </a:t>
                      </a:r>
                    </a:p>
                    <a:p>
                      <a:pPr algn="just">
                        <a:lnSpc>
                          <a:spcPct val="115000"/>
                        </a:lnSpc>
                        <a:spcAft>
                          <a:spcPts val="0"/>
                        </a:spcAft>
                      </a:pPr>
                      <a:r>
                        <a:rPr lang="es-CL" sz="1200" dirty="0">
                          <a:effectLst/>
                          <a:latin typeface="Arial" panose="020B0604020202020204" pitchFamily="34" charset="0"/>
                          <a:cs typeface="Arial" panose="020B0604020202020204" pitchFamily="34" charset="0"/>
                        </a:rPr>
                        <a:t>El académico realiza un proceso psicodiagnóstico de un paciente adulto y de un paciente infantil. </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dirty="0">
                          <a:effectLst/>
                          <a:latin typeface="Arial" panose="020B0604020202020204" pitchFamily="34" charset="0"/>
                          <a:cs typeface="Arial" panose="020B0604020202020204" pitchFamily="34" charset="0"/>
                        </a:rPr>
                        <a:t>2015</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173</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99%</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extLst>
                  <a:ext uri="{0D108BD9-81ED-4DB2-BD59-A6C34878D82A}">
                    <a16:rowId xmlns:a16="http://schemas.microsoft.com/office/drawing/2014/main" val="3732690305"/>
                  </a:ext>
                </a:extLst>
              </a:tr>
              <a:tr h="45720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a:lnSpc>
                          <a:spcPct val="115000"/>
                        </a:lnSpc>
                        <a:spcAft>
                          <a:spcPts val="0"/>
                        </a:spcAft>
                      </a:pPr>
                      <a:r>
                        <a:rPr lang="es-CL" sz="1200" dirty="0">
                          <a:effectLst/>
                          <a:latin typeface="Arial" panose="020B0604020202020204" pitchFamily="34" charset="0"/>
                          <a:cs typeface="Arial" panose="020B0604020202020204" pitchFamily="34" charset="0"/>
                        </a:rPr>
                        <a:t>2016</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214</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97%</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extLst>
                  <a:ext uri="{0D108BD9-81ED-4DB2-BD59-A6C34878D82A}">
                    <a16:rowId xmlns:a16="http://schemas.microsoft.com/office/drawing/2014/main" val="2195558001"/>
                  </a:ext>
                </a:extLst>
              </a:tr>
              <a:tr h="418274">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a:lnSpc>
                          <a:spcPct val="115000"/>
                        </a:lnSpc>
                        <a:spcAft>
                          <a:spcPts val="0"/>
                        </a:spcAft>
                      </a:pPr>
                      <a:r>
                        <a:rPr lang="es-CL" sz="1200" dirty="0">
                          <a:effectLst/>
                          <a:latin typeface="Arial" panose="020B0604020202020204" pitchFamily="34" charset="0"/>
                          <a:cs typeface="Arial" panose="020B0604020202020204" pitchFamily="34" charset="0"/>
                        </a:rPr>
                        <a:t>2017</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182</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98%</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extLst>
                  <a:ext uri="{0D108BD9-81ED-4DB2-BD59-A6C34878D82A}">
                    <a16:rowId xmlns:a16="http://schemas.microsoft.com/office/drawing/2014/main" val="2438812673"/>
                  </a:ext>
                </a:extLst>
              </a:tr>
              <a:tr h="951674">
                <a:tc vMerge="1">
                  <a:txBody>
                    <a:bodyPr/>
                    <a:lstStyle/>
                    <a:p>
                      <a:pPr algn="just">
                        <a:lnSpc>
                          <a:spcPct val="115000"/>
                        </a:lnSpc>
                        <a:spcAft>
                          <a:spcPts val="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rowSpan="3">
                  <a:txBody>
                    <a:bodyPr/>
                    <a:lstStyle/>
                    <a:p>
                      <a:pPr algn="just">
                        <a:lnSpc>
                          <a:spcPct val="115000"/>
                        </a:lnSpc>
                        <a:spcAft>
                          <a:spcPts val="0"/>
                        </a:spcAft>
                      </a:pPr>
                      <a:r>
                        <a:rPr lang="es-CL" sz="1200" dirty="0">
                          <a:effectLst/>
                          <a:latin typeface="Arial" panose="020B0604020202020204" pitchFamily="34" charset="0"/>
                          <a:cs typeface="Arial" panose="020B0604020202020204" pitchFamily="34" charset="0"/>
                        </a:rPr>
                        <a:t>TALLER PSICODIAGNÓSTICO CLÍNICO</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rowSpan="3">
                  <a:txBody>
                    <a:bodyPr/>
                    <a:lstStyle/>
                    <a:p>
                      <a:pPr algn="just">
                        <a:lnSpc>
                          <a:spcPct val="115000"/>
                        </a:lnSpc>
                        <a:spcAft>
                          <a:spcPts val="0"/>
                        </a:spcAft>
                      </a:pPr>
                      <a:r>
                        <a:rPr lang="es-CL" sz="1200" kern="1200" dirty="0">
                          <a:solidFill>
                            <a:schemeClr val="dk1"/>
                          </a:solidFill>
                          <a:effectLst/>
                          <a:latin typeface="Arial" panose="020B0604020202020204" pitchFamily="34" charset="0"/>
                          <a:ea typeface="+mn-ea"/>
                          <a:cs typeface="Arial" panose="020B0604020202020204" pitchFamily="34" charset="0"/>
                        </a:rPr>
                        <a:t>CAPSI</a:t>
                      </a:r>
                    </a:p>
                  </a:txBody>
                  <a:tcPr marL="67235" marR="67235" marT="0" marB="0" anchor="ctr"/>
                </a:tc>
                <a:tc rowSpan="3">
                  <a:txBody>
                    <a:bodyPr/>
                    <a:lstStyle/>
                    <a:p>
                      <a:pPr algn="just">
                        <a:lnSpc>
                          <a:spcPct val="115000"/>
                        </a:lnSpc>
                        <a:spcAft>
                          <a:spcPts val="0"/>
                        </a:spcAft>
                      </a:pPr>
                      <a:r>
                        <a:rPr lang="es-CL" sz="1200" dirty="0">
                          <a:effectLst/>
                          <a:latin typeface="Arial" panose="020B0604020202020204" pitchFamily="34" charset="0"/>
                          <a:cs typeface="Arial" panose="020B0604020202020204" pitchFamily="34" charset="0"/>
                        </a:rPr>
                        <a:t>Desarrollar un estudio clínico-diagnóstico, mediante la realización de entrevistas clínicas, examen mental, diagnósticos semiológicos, psiquiátricos y psicoanalítico, aplicación de instrumentos de evaluación psicológica. Organización de ese material mediante la elaboración de un informe psicológico.</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rowSpan="3">
                  <a:txBody>
                    <a:bodyPr/>
                    <a:lstStyle/>
                    <a:p>
                      <a:pPr algn="just">
                        <a:lnSpc>
                          <a:spcPct val="115000"/>
                        </a:lnSpc>
                        <a:spcAft>
                          <a:spcPts val="0"/>
                        </a:spcAft>
                      </a:pPr>
                      <a:r>
                        <a:rPr lang="es-CL" sz="1200" dirty="0">
                          <a:effectLst/>
                          <a:latin typeface="Arial" panose="020B0604020202020204" pitchFamily="34" charset="0"/>
                          <a:cs typeface="Arial" panose="020B0604020202020204" pitchFamily="34" charset="0"/>
                        </a:rPr>
                        <a:t>El alumno deberá optar por desarrollar sus intervenciones clínicas en el área infanto-juvenil, adulto o jurídica. Cada alumno tomará a su cargo un paciente, debiendo planificar un proceso psicodiagnóstico que conduzca a la elaboración de un informe psicológico, así como integrar los aspectos estudiados en una hipótesis que le permita hacer de ese paciente un caso.</a:t>
                      </a:r>
                    </a:p>
                  </a:txBody>
                  <a:tcPr marL="67235" marR="67235" marT="0" marB="0" anchor="ctr"/>
                </a:tc>
                <a:tc>
                  <a:txBody>
                    <a:bodyPr/>
                    <a:lstStyle/>
                    <a:p>
                      <a:pPr algn="ctr">
                        <a:lnSpc>
                          <a:spcPct val="115000"/>
                        </a:lnSpc>
                        <a:spcAft>
                          <a:spcPts val="0"/>
                        </a:spcAft>
                      </a:pPr>
                      <a:r>
                        <a:rPr lang="es-CL" sz="1200" dirty="0">
                          <a:effectLst/>
                          <a:latin typeface="Arial" panose="020B0604020202020204" pitchFamily="34" charset="0"/>
                          <a:cs typeface="Arial" panose="020B0604020202020204" pitchFamily="34" charset="0"/>
                        </a:rPr>
                        <a:t>2015</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160</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99%</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extLst>
                  <a:ext uri="{0D108BD9-81ED-4DB2-BD59-A6C34878D82A}">
                    <a16:rowId xmlns:a16="http://schemas.microsoft.com/office/drawing/2014/main" val="3864596711"/>
                  </a:ext>
                </a:extLst>
              </a:tr>
              <a:tr h="68580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a:lnSpc>
                          <a:spcPct val="115000"/>
                        </a:lnSpc>
                        <a:spcAft>
                          <a:spcPts val="0"/>
                        </a:spcAft>
                      </a:pPr>
                      <a:r>
                        <a:rPr lang="es-CL" sz="1200" dirty="0">
                          <a:effectLst/>
                          <a:latin typeface="Arial" panose="020B0604020202020204" pitchFamily="34" charset="0"/>
                          <a:cs typeface="Arial" panose="020B0604020202020204" pitchFamily="34" charset="0"/>
                        </a:rPr>
                        <a:t>2016</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173</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a:effectLst/>
                          <a:latin typeface="Arial" panose="020B0604020202020204" pitchFamily="34" charset="0"/>
                          <a:cs typeface="Arial" panose="020B0604020202020204" pitchFamily="34" charset="0"/>
                        </a:rPr>
                        <a:t>98%</a:t>
                      </a:r>
                      <a:endParaRPr lang="es-CL" sz="120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extLst>
                  <a:ext uri="{0D108BD9-81ED-4DB2-BD59-A6C34878D82A}">
                    <a16:rowId xmlns:a16="http://schemas.microsoft.com/office/drawing/2014/main" val="697044460"/>
                  </a:ext>
                </a:extLst>
              </a:tr>
              <a:tr h="762000">
                <a:tc vMerge="1">
                  <a:txBody>
                    <a:bodyPr/>
                    <a:lstStyle/>
                    <a:p>
                      <a:endParaRPr lang="es-CL" dirty="0"/>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a:lnSpc>
                          <a:spcPct val="115000"/>
                        </a:lnSpc>
                        <a:spcAft>
                          <a:spcPts val="0"/>
                        </a:spcAft>
                      </a:pPr>
                      <a:r>
                        <a:rPr lang="es-CL" sz="1200" dirty="0">
                          <a:effectLst/>
                          <a:latin typeface="Arial" panose="020B0604020202020204" pitchFamily="34" charset="0"/>
                          <a:cs typeface="Arial" panose="020B0604020202020204" pitchFamily="34" charset="0"/>
                        </a:rPr>
                        <a:t>2017</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dirty="0">
                          <a:effectLst/>
                          <a:latin typeface="Arial" panose="020B0604020202020204" pitchFamily="34" charset="0"/>
                          <a:cs typeface="Arial" panose="020B0604020202020204" pitchFamily="34" charset="0"/>
                        </a:rPr>
                        <a:t>213</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tc>
                  <a:txBody>
                    <a:bodyPr/>
                    <a:lstStyle/>
                    <a:p>
                      <a:pPr algn="ctr">
                        <a:lnSpc>
                          <a:spcPct val="115000"/>
                        </a:lnSpc>
                        <a:spcAft>
                          <a:spcPts val="0"/>
                        </a:spcAft>
                      </a:pPr>
                      <a:r>
                        <a:rPr lang="es-CL" sz="1200" dirty="0">
                          <a:effectLst/>
                          <a:latin typeface="Arial" panose="020B0604020202020204" pitchFamily="34" charset="0"/>
                          <a:cs typeface="Arial" panose="020B0604020202020204" pitchFamily="34" charset="0"/>
                        </a:rPr>
                        <a:t>98%</a:t>
                      </a:r>
                      <a:endParaRPr lang="es-CL" sz="1200" dirty="0">
                        <a:effectLst/>
                        <a:latin typeface="Arial" panose="020B0604020202020204" pitchFamily="34" charset="0"/>
                        <a:ea typeface="Calibri" panose="020F0502020204030204" pitchFamily="34" charset="0"/>
                        <a:cs typeface="Arial" panose="020B0604020202020204" pitchFamily="34" charset="0"/>
                      </a:endParaRPr>
                    </a:p>
                  </a:txBody>
                  <a:tcPr marL="67235" marR="67235" marT="0" marB="0" anchor="ctr"/>
                </a:tc>
                <a:extLst>
                  <a:ext uri="{0D108BD9-81ED-4DB2-BD59-A6C34878D82A}">
                    <a16:rowId xmlns:a16="http://schemas.microsoft.com/office/drawing/2014/main" val="4292630215"/>
                  </a:ext>
                </a:extLst>
              </a:tr>
            </a:tbl>
          </a:graphicData>
        </a:graphic>
      </p:graphicFrame>
    </p:spTree>
    <p:extLst>
      <p:ext uri="{BB962C8B-B14F-4D97-AF65-F5344CB8AC3E}">
        <p14:creationId xmlns:p14="http://schemas.microsoft.com/office/powerpoint/2010/main" val="2704432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AACE5CE-6341-4EE3-802C-4E80F4491E2D}"/>
              </a:ext>
            </a:extLst>
          </p:cNvPr>
          <p:cNvSpPr>
            <a:spLocks noGrp="1"/>
          </p:cNvSpPr>
          <p:nvPr>
            <p:ph type="title"/>
          </p:nvPr>
        </p:nvSpPr>
        <p:spPr>
          <a:xfrm>
            <a:off x="609441" y="76200"/>
            <a:ext cx="10969943" cy="711081"/>
          </a:xfrm>
        </p:spPr>
        <p:txBody>
          <a:bodyPr>
            <a:normAutofit/>
          </a:bodyPr>
          <a:lstStyle/>
          <a:p>
            <a:r>
              <a:rPr lang="es-CL" b="1" dirty="0">
                <a:solidFill>
                  <a:srgbClr val="4472C4"/>
                </a:solidFill>
                <a:latin typeface="Calibri"/>
              </a:rPr>
              <a:t>Ejemplo: Matriz estratégica de Vinculación con el Medio</a:t>
            </a:r>
          </a:p>
        </p:txBody>
      </p:sp>
      <p:sp>
        <p:nvSpPr>
          <p:cNvPr id="6" name="Rectángulo 5">
            <a:extLst>
              <a:ext uri="{FF2B5EF4-FFF2-40B4-BE49-F238E27FC236}">
                <a16:creationId xmlns:a16="http://schemas.microsoft.com/office/drawing/2014/main" id="{946E6CC9-A66E-4DC3-8DED-87C532F32AA2}"/>
              </a:ext>
            </a:extLst>
          </p:cNvPr>
          <p:cNvSpPr/>
          <p:nvPr/>
        </p:nvSpPr>
        <p:spPr>
          <a:xfrm>
            <a:off x="303212" y="6504801"/>
            <a:ext cx="10514170" cy="276999"/>
          </a:xfrm>
          <a:prstGeom prst="rect">
            <a:avLst/>
          </a:prstGeom>
        </p:spPr>
        <p:txBody>
          <a:bodyPr wrap="square">
            <a:spAutoFit/>
          </a:bodyPr>
          <a:lstStyle/>
          <a:p>
            <a:r>
              <a:rPr lang="es-CL" sz="1200" dirty="0">
                <a:solidFill>
                  <a:srgbClr val="333333"/>
                </a:solidFill>
                <a:latin typeface="Roboto"/>
              </a:rPr>
              <a:t>Fuente: Dirección General de Vinculación con el Medio – Universidad Andrés Bello</a:t>
            </a:r>
          </a:p>
        </p:txBody>
      </p:sp>
      <p:graphicFrame>
        <p:nvGraphicFramePr>
          <p:cNvPr id="7" name="Tabla 6">
            <a:extLst>
              <a:ext uri="{FF2B5EF4-FFF2-40B4-BE49-F238E27FC236}">
                <a16:creationId xmlns:a16="http://schemas.microsoft.com/office/drawing/2014/main" id="{D439B8EF-F670-4157-8C9E-B1CADA46D85C}"/>
              </a:ext>
            </a:extLst>
          </p:cNvPr>
          <p:cNvGraphicFramePr>
            <a:graphicFrameLocks noGrp="1"/>
          </p:cNvGraphicFramePr>
          <p:nvPr>
            <p:extLst>
              <p:ext uri="{D42A27DB-BD31-4B8C-83A1-F6EECF244321}">
                <p14:modId xmlns:p14="http://schemas.microsoft.com/office/powerpoint/2010/main" val="1074669828"/>
              </p:ext>
            </p:extLst>
          </p:nvPr>
        </p:nvGraphicFramePr>
        <p:xfrm>
          <a:off x="303212" y="762000"/>
          <a:ext cx="11582401" cy="5760720"/>
        </p:xfrm>
        <a:graphic>
          <a:graphicData uri="http://schemas.openxmlformats.org/drawingml/2006/table">
            <a:tbl>
              <a:tblPr firstRow="1" bandRow="1">
                <a:tableStyleId>{5C22544A-7EE6-4342-B048-85BDC9FD1C3A}</a:tableStyleId>
              </a:tblPr>
              <a:tblGrid>
                <a:gridCol w="821771">
                  <a:extLst>
                    <a:ext uri="{9D8B030D-6E8A-4147-A177-3AD203B41FA5}">
                      <a16:colId xmlns:a16="http://schemas.microsoft.com/office/drawing/2014/main" val="630074689"/>
                    </a:ext>
                  </a:extLst>
                </a:gridCol>
                <a:gridCol w="1159429">
                  <a:extLst>
                    <a:ext uri="{9D8B030D-6E8A-4147-A177-3AD203B41FA5}">
                      <a16:colId xmlns:a16="http://schemas.microsoft.com/office/drawing/2014/main" val="3896961300"/>
                    </a:ext>
                  </a:extLst>
                </a:gridCol>
                <a:gridCol w="1219200">
                  <a:extLst>
                    <a:ext uri="{9D8B030D-6E8A-4147-A177-3AD203B41FA5}">
                      <a16:colId xmlns:a16="http://schemas.microsoft.com/office/drawing/2014/main" val="3475133914"/>
                    </a:ext>
                  </a:extLst>
                </a:gridCol>
                <a:gridCol w="2590800">
                  <a:extLst>
                    <a:ext uri="{9D8B030D-6E8A-4147-A177-3AD203B41FA5}">
                      <a16:colId xmlns:a16="http://schemas.microsoft.com/office/drawing/2014/main" val="3081920540"/>
                    </a:ext>
                  </a:extLst>
                </a:gridCol>
                <a:gridCol w="892705">
                  <a:extLst>
                    <a:ext uri="{9D8B030D-6E8A-4147-A177-3AD203B41FA5}">
                      <a16:colId xmlns:a16="http://schemas.microsoft.com/office/drawing/2014/main" val="910947920"/>
                    </a:ext>
                  </a:extLst>
                </a:gridCol>
                <a:gridCol w="1124245">
                  <a:extLst>
                    <a:ext uri="{9D8B030D-6E8A-4147-A177-3AD203B41FA5}">
                      <a16:colId xmlns:a16="http://schemas.microsoft.com/office/drawing/2014/main" val="3652109268"/>
                    </a:ext>
                  </a:extLst>
                </a:gridCol>
                <a:gridCol w="2478850">
                  <a:extLst>
                    <a:ext uri="{9D8B030D-6E8A-4147-A177-3AD203B41FA5}">
                      <a16:colId xmlns:a16="http://schemas.microsoft.com/office/drawing/2014/main" val="1194059279"/>
                    </a:ext>
                  </a:extLst>
                </a:gridCol>
                <a:gridCol w="1295401">
                  <a:extLst>
                    <a:ext uri="{9D8B030D-6E8A-4147-A177-3AD203B41FA5}">
                      <a16:colId xmlns:a16="http://schemas.microsoft.com/office/drawing/2014/main" val="2136777072"/>
                    </a:ext>
                  </a:extLst>
                </a:gridCol>
              </a:tblGrid>
              <a:tr h="594360">
                <a:tc>
                  <a:txBody>
                    <a:bodyPr/>
                    <a:lstStyle/>
                    <a:p>
                      <a:pPr algn="ctr"/>
                      <a:r>
                        <a:rPr lang="es-CL" sz="1200" dirty="0">
                          <a:latin typeface="Arial Narrow" panose="020B0606020202030204" pitchFamily="34" charset="0"/>
                        </a:rPr>
                        <a:t>Áreas de interés</a:t>
                      </a:r>
                    </a:p>
                  </a:txBody>
                  <a:tcPr anchor="ctr"/>
                </a:tc>
                <a:tc>
                  <a:txBody>
                    <a:bodyPr/>
                    <a:lstStyle/>
                    <a:p>
                      <a:pPr algn="ctr"/>
                      <a:r>
                        <a:rPr lang="es-CL" sz="1200" dirty="0">
                          <a:latin typeface="Arial Narrow" panose="020B0606020202030204" pitchFamily="34" charset="0"/>
                        </a:rPr>
                        <a:t>Grupos de interés</a:t>
                      </a:r>
                    </a:p>
                  </a:txBody>
                  <a:tcPr anchor="ctr"/>
                </a:tc>
                <a:tc>
                  <a:txBody>
                    <a:bodyPr/>
                    <a:lstStyle/>
                    <a:p>
                      <a:pPr algn="ctr"/>
                      <a:r>
                        <a:rPr lang="es-CL" sz="1200" dirty="0">
                          <a:latin typeface="Arial Narrow" panose="020B0606020202030204" pitchFamily="34" charset="0"/>
                        </a:rPr>
                        <a:t>Instituciones y/o Organizaciones involucradas</a:t>
                      </a:r>
                    </a:p>
                  </a:txBody>
                  <a:tcPr anchor="ctr"/>
                </a:tc>
                <a:tc>
                  <a:txBody>
                    <a:bodyPr/>
                    <a:lstStyle/>
                    <a:p>
                      <a:pPr algn="ctr"/>
                      <a:r>
                        <a:rPr lang="es-CL" sz="1200" dirty="0">
                          <a:latin typeface="Arial Narrow" panose="020B0606020202030204" pitchFamily="34" charset="0"/>
                        </a:rPr>
                        <a:t>Productos o Servicios</a:t>
                      </a:r>
                    </a:p>
                  </a:txBody>
                  <a:tcPr anchor="ctr"/>
                </a:tc>
                <a:tc>
                  <a:txBody>
                    <a:bodyPr/>
                    <a:lstStyle/>
                    <a:p>
                      <a:pPr algn="ctr"/>
                      <a:r>
                        <a:rPr lang="es-CL" sz="1200" dirty="0">
                          <a:latin typeface="Arial Narrow" panose="020B0606020202030204" pitchFamily="34" charset="0"/>
                        </a:rPr>
                        <a:t>Cobertura Geográfica</a:t>
                      </a:r>
                    </a:p>
                  </a:txBody>
                  <a:tcPr anchor="ctr"/>
                </a:tc>
                <a:tc>
                  <a:txBody>
                    <a:bodyPr/>
                    <a:lstStyle/>
                    <a:p>
                      <a:pPr algn="ctr"/>
                      <a:r>
                        <a:rPr lang="es-CL" sz="1200" dirty="0">
                          <a:latin typeface="Arial Narrow" panose="020B0606020202030204" pitchFamily="34" charset="0"/>
                        </a:rPr>
                        <a:t>Metas o Resultados</a:t>
                      </a:r>
                    </a:p>
                  </a:txBody>
                  <a:tcPr anchor="ctr"/>
                </a:tc>
                <a:tc>
                  <a:txBody>
                    <a:bodyPr/>
                    <a:lstStyle/>
                    <a:p>
                      <a:pPr algn="ctr"/>
                      <a:r>
                        <a:rPr lang="es-CL" sz="1200" dirty="0">
                          <a:latin typeface="Arial Narrow" panose="020B0606020202030204" pitchFamily="34" charset="0"/>
                        </a:rPr>
                        <a:t>Impacto Externo Buscado</a:t>
                      </a:r>
                    </a:p>
                  </a:txBody>
                  <a:tcPr anchor="ctr"/>
                </a:tc>
                <a:tc>
                  <a:txBody>
                    <a:bodyPr/>
                    <a:lstStyle/>
                    <a:p>
                      <a:pPr algn="ctr"/>
                      <a:r>
                        <a:rPr lang="es-CL" sz="1200" dirty="0">
                          <a:latin typeface="Arial Narrow" panose="020B0606020202030204" pitchFamily="34" charset="0"/>
                        </a:rPr>
                        <a:t>Impactos Internos a lograr</a:t>
                      </a:r>
                    </a:p>
                  </a:txBody>
                  <a:tcPr anchor="ctr"/>
                </a:tc>
                <a:extLst>
                  <a:ext uri="{0D108BD9-81ED-4DB2-BD59-A6C34878D82A}">
                    <a16:rowId xmlns:a16="http://schemas.microsoft.com/office/drawing/2014/main" val="3529170654"/>
                  </a:ext>
                </a:extLst>
              </a:tr>
              <a:tr h="2462349">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L" sz="1200" dirty="0">
                          <a:latin typeface="Arial Narrow" panose="020B0606020202030204" pitchFamily="34" charset="0"/>
                        </a:rPr>
                        <a:t>Sector Público</a:t>
                      </a:r>
                    </a:p>
                    <a:p>
                      <a:pPr marL="0" marR="0" lvl="0" indent="0" algn="ctr" defTabSz="1218987" rtl="0" eaLnBrk="1" fontAlgn="auto" latinLnBrk="0" hangingPunct="1">
                        <a:lnSpc>
                          <a:spcPct val="100000"/>
                        </a:lnSpc>
                        <a:spcBef>
                          <a:spcPts val="0"/>
                        </a:spcBef>
                        <a:spcAft>
                          <a:spcPts val="0"/>
                        </a:spcAft>
                        <a:buClrTx/>
                        <a:buSzTx/>
                        <a:buFontTx/>
                        <a:buNone/>
                        <a:tabLst/>
                        <a:defRPr/>
                      </a:pPr>
                      <a:endParaRPr lang="es-CL" sz="1200" dirty="0">
                        <a:latin typeface="Arial Narrow" panose="020B0606020202030204" pitchFamily="34" charset="0"/>
                      </a:endParaRPr>
                    </a:p>
                    <a:p>
                      <a:pPr algn="ctr"/>
                      <a:r>
                        <a:rPr lang="es-CL" sz="1200" dirty="0">
                          <a:latin typeface="Arial Narrow" panose="020B0606020202030204" pitchFamily="34" charset="0"/>
                        </a:rPr>
                        <a:t>+</a:t>
                      </a:r>
                    </a:p>
                    <a:p>
                      <a:pPr algn="ctr"/>
                      <a:endParaRPr lang="es-CL" sz="1200" dirty="0">
                        <a:latin typeface="Arial Narrow" panose="020B0606020202030204" pitchFamily="34" charset="0"/>
                      </a:endParaRPr>
                    </a:p>
                    <a:p>
                      <a:pPr algn="ctr"/>
                      <a:r>
                        <a:rPr lang="es-CL" sz="1200" dirty="0">
                          <a:latin typeface="Arial Narrow" panose="020B0606020202030204" pitchFamily="34" charset="0"/>
                        </a:rPr>
                        <a:t>Sector Privado</a:t>
                      </a:r>
                    </a:p>
                  </a:txBody>
                  <a:tcPr anchor="ctr"/>
                </a:tc>
                <a:tc>
                  <a:txBody>
                    <a:bodyPr/>
                    <a:lstStyle/>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Org. del </a:t>
                      </a:r>
                      <a:r>
                        <a:rPr kumimoji="0" lang="es-ES_tradnl" altLang="es-CL"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transporte y la logística</a:t>
                      </a:r>
                      <a:endParaRPr kumimoji="0" lang="es-CL"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s-CL" altLang="es-CL" sz="1200" dirty="0">
                          <a:latin typeface="Arial Narrow" panose="020B0606020202030204" pitchFamily="34" charset="0"/>
                        </a:rPr>
                        <a:t>Min. de Transportes y Telecomunicaciones</a:t>
                      </a:r>
                    </a:p>
                    <a:p>
                      <a:pPr algn="ctr"/>
                      <a:r>
                        <a:rPr lang="es-CL" altLang="es-CL" sz="1200" dirty="0">
                          <a:latin typeface="Arial Narrow" panose="020B0606020202030204" pitchFamily="34" charset="0"/>
                        </a:rPr>
                        <a:t>Min. de Economía</a:t>
                      </a:r>
                    </a:p>
                    <a:p>
                      <a:pPr algn="ctr"/>
                      <a:r>
                        <a:rPr lang="es-CL" altLang="es-CL" sz="1200" dirty="0">
                          <a:latin typeface="Arial Narrow" panose="020B0606020202030204" pitchFamily="34" charset="0"/>
                        </a:rPr>
                        <a:t>CORFO</a:t>
                      </a:r>
                    </a:p>
                    <a:p>
                      <a:pPr algn="ctr"/>
                      <a:r>
                        <a:rPr lang="en-US" altLang="es-CL" sz="1200" dirty="0">
                          <a:latin typeface="Arial Narrow" panose="020B0606020202030204" pitchFamily="34" charset="0"/>
                        </a:rPr>
                        <a:t>Pepsico Chile</a:t>
                      </a:r>
                    </a:p>
                    <a:p>
                      <a:pPr algn="ctr"/>
                      <a:r>
                        <a:rPr lang="en-US" altLang="es-CL" sz="1200" dirty="0">
                          <a:latin typeface="Arial Narrow" panose="020B0606020202030204" pitchFamily="34" charset="0"/>
                        </a:rPr>
                        <a:t>DGA</a:t>
                      </a:r>
                    </a:p>
                    <a:p>
                      <a:pPr algn="ctr"/>
                      <a:r>
                        <a:rPr lang="en-US" altLang="es-CL" sz="1200" dirty="0">
                          <a:latin typeface="Arial Narrow" panose="020B0606020202030204" pitchFamily="34" charset="0"/>
                        </a:rPr>
                        <a:t>TNT Express</a:t>
                      </a:r>
                    </a:p>
                    <a:p>
                      <a:pPr algn="ctr"/>
                      <a:r>
                        <a:rPr lang="en-US" altLang="es-CL" sz="1200" dirty="0">
                          <a:latin typeface="Arial Narrow" panose="020B0606020202030204" pitchFamily="34" charset="0"/>
                        </a:rPr>
                        <a:t>Wisetrack</a:t>
                      </a:r>
                    </a:p>
                    <a:p>
                      <a:pPr algn="ctr"/>
                      <a:r>
                        <a:rPr lang="en-US" altLang="es-CL" sz="1200" dirty="0">
                          <a:latin typeface="Arial Narrow" panose="020B0606020202030204" pitchFamily="34" charset="0"/>
                        </a:rPr>
                        <a:t>(entre otros)</a:t>
                      </a:r>
                    </a:p>
                  </a:txBody>
                  <a:tcPr anchor="ctr"/>
                </a:tc>
                <a:tc>
                  <a:txBody>
                    <a:bodyPr/>
                    <a:lstStyle/>
                    <a:p>
                      <a:pPr marL="0" indent="0" algn="ctr">
                        <a:buNone/>
                      </a:pPr>
                      <a:r>
                        <a:rPr lang="es-CL" sz="1200" b="1" dirty="0">
                          <a:latin typeface="Arial Narrow" panose="020B0606020202030204" pitchFamily="34" charset="0"/>
                        </a:rPr>
                        <a:t>Centro de Transporte y Logística UNAB</a:t>
                      </a:r>
                    </a:p>
                    <a:p>
                      <a:pPr marL="228600" indent="-228600" algn="ctr">
                        <a:buAutoNum type="arabicPeriod"/>
                      </a:pPr>
                      <a:r>
                        <a:rPr lang="es-CL" sz="1200" dirty="0">
                          <a:latin typeface="Arial Narrow" panose="020B0606020202030204" pitchFamily="34" charset="0"/>
                        </a:rPr>
                        <a:t>Análisis y desarrollo de sistemas logísticos asociados a la gestión de emergencia frente a desastres naturales</a:t>
                      </a:r>
                    </a:p>
                    <a:p>
                      <a:pPr marL="228600" indent="-228600" algn="ctr">
                        <a:buAutoNum type="arabicPeriod"/>
                      </a:pPr>
                      <a:endParaRPr lang="es-CL" sz="1200" dirty="0">
                        <a:latin typeface="Arial Narrow" panose="020B0606020202030204" pitchFamily="34" charset="0"/>
                      </a:endParaRPr>
                    </a:p>
                    <a:p>
                      <a:pPr algn="ctr"/>
                      <a:r>
                        <a:rPr lang="es-CL" sz="1200" dirty="0">
                          <a:latin typeface="Arial Narrow" panose="020B0606020202030204" pitchFamily="34" charset="0"/>
                        </a:rPr>
                        <a:t>2. Comprender y transformar las cadenas de suministro que interactúan en zonas urbanas con el fin de reducir la congestión y la contaminación</a:t>
                      </a:r>
                    </a:p>
                    <a:p>
                      <a:pPr algn="ctr"/>
                      <a:endParaRPr lang="es-CL" sz="1200" dirty="0">
                        <a:latin typeface="Arial Narrow" panose="020B0606020202030204" pitchFamily="34" charset="0"/>
                      </a:endParaRPr>
                    </a:p>
                    <a:p>
                      <a:pPr algn="ctr"/>
                      <a:r>
                        <a:rPr lang="es-CL" sz="1200" dirty="0">
                          <a:latin typeface="Arial Narrow" panose="020B0606020202030204" pitchFamily="34" charset="0"/>
                        </a:rPr>
                        <a:t>3. Apoyo al desarrollo eficiente y sustentable del transporte de carga por carretera en Chile.</a:t>
                      </a:r>
                    </a:p>
                  </a:txBody>
                  <a:tcPr anchor="ctr"/>
                </a:tc>
                <a:tc>
                  <a:txBody>
                    <a:bodyPr/>
                    <a:lstStyle/>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Nacional</a:t>
                      </a:r>
                    </a:p>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2013-2016</a:t>
                      </a:r>
                      <a:endParaRPr lang="es-CL" sz="1200" dirty="0">
                        <a:latin typeface="Arial Narrow" panose="020B0606020202030204" pitchFamily="34" charset="0"/>
                      </a:endParaRPr>
                    </a:p>
                  </a:txBody>
                  <a:tcPr anchor="ctr"/>
                </a:tc>
                <a:tc>
                  <a:txBody>
                    <a:bodyPr/>
                    <a:lstStyle/>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27 proyectos </a:t>
                      </a:r>
                    </a:p>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($894 MM)</a:t>
                      </a:r>
                    </a:p>
                    <a:p>
                      <a:pPr algn="ctr"/>
                      <a:endPar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6 investigadores</a:t>
                      </a:r>
                    </a:p>
                  </a:txBody>
                  <a:tcPr anchor="ctr"/>
                </a:tc>
                <a:tc>
                  <a:txBody>
                    <a:bodyPr/>
                    <a:lstStyle/>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Aporte real en la construcción de mejores políticas públicas:</a:t>
                      </a:r>
                    </a:p>
                    <a:p>
                      <a:pPr algn="ctr"/>
                      <a:endPar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228600" indent="-228600" algn="ctr">
                        <a:buAutoNum type="arabicParenR"/>
                      </a:pPr>
                      <a:r>
                        <a:rPr lang="es-CL" sz="1200" dirty="0">
                          <a:latin typeface="Arial Narrow" panose="020B0606020202030204" pitchFamily="34" charset="0"/>
                        </a:rPr>
                        <a:t>Sistema de </a:t>
                      </a:r>
                      <a:r>
                        <a:rPr lang="es-CL" sz="1200" dirty="0" err="1">
                          <a:latin typeface="Arial Narrow" panose="020B0606020202030204" pitchFamily="34" charset="0"/>
                        </a:rPr>
                        <a:t>certif</a:t>
                      </a:r>
                      <a:r>
                        <a:rPr lang="es-CL" sz="1200" dirty="0">
                          <a:latin typeface="Arial Narrow" panose="020B0606020202030204" pitchFamily="34" charset="0"/>
                        </a:rPr>
                        <a:t>. de eficiencia energética y competitividad del transporte terrestre en Chile</a:t>
                      </a:r>
                    </a:p>
                    <a:p>
                      <a:pPr marL="228600" indent="-228600" algn="ctr">
                        <a:buAutoNum type="arabicParenR"/>
                      </a:pPr>
                      <a:endParaRPr lang="es-CL" sz="1200" dirty="0">
                        <a:latin typeface="Arial Narrow" panose="020B0606020202030204" pitchFamily="34" charset="0"/>
                      </a:endParaRPr>
                    </a:p>
                    <a:p>
                      <a:pPr algn="ctr"/>
                      <a:r>
                        <a:rPr lang="es-CL" sz="1200" dirty="0">
                          <a:latin typeface="Arial Narrow" panose="020B0606020202030204" pitchFamily="34" charset="0"/>
                        </a:rPr>
                        <a:t>2) Observatorio de Transporte Urbano de Carga – OTUC</a:t>
                      </a:r>
                    </a:p>
                    <a:p>
                      <a:pPr algn="ctr"/>
                      <a:endParaRPr lang="es-CL" sz="1200" dirty="0">
                        <a:latin typeface="Arial Narrow" panose="020B0606020202030204" pitchFamily="34" charset="0"/>
                      </a:endParaRPr>
                    </a:p>
                    <a:p>
                      <a:pPr algn="ctr"/>
                      <a:r>
                        <a:rPr lang="es-CL" sz="1200" dirty="0">
                          <a:latin typeface="Arial Narrow" panose="020B0606020202030204" pitchFamily="34" charset="0"/>
                        </a:rPr>
                        <a:t>3) Código Buenas Prácticas en el Transporte de Carga por Carretera</a:t>
                      </a:r>
                    </a:p>
                    <a:p>
                      <a:pPr algn="ctr"/>
                      <a:endParaRPr lang="es-CL" sz="1200" dirty="0">
                        <a:latin typeface="Arial Narrow" panose="020B0606020202030204" pitchFamily="34" charset="0"/>
                      </a:endParaRPr>
                    </a:p>
                    <a:p>
                      <a:pPr algn="ctr"/>
                      <a:r>
                        <a:rPr lang="es-CL" sz="1200" dirty="0">
                          <a:latin typeface="Arial Narrow" panose="020B0606020202030204" pitchFamily="34" charset="0"/>
                        </a:rPr>
                        <a:t>4) Entre otros…</a:t>
                      </a:r>
                    </a:p>
                  </a:txBody>
                  <a:tcPr anchor="ctr"/>
                </a:tc>
                <a:tc>
                  <a:txBody>
                    <a:bodyPr/>
                    <a:lstStyle/>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27 publicaciones indexadas</a:t>
                      </a:r>
                    </a:p>
                    <a:p>
                      <a:pPr algn="ctr"/>
                      <a:endPar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24 formación de estudiantes de postgrado</a:t>
                      </a:r>
                    </a:p>
                  </a:txBody>
                  <a:tcPr anchor="ctr"/>
                </a:tc>
                <a:extLst>
                  <a:ext uri="{0D108BD9-81ED-4DB2-BD59-A6C34878D82A}">
                    <a16:rowId xmlns:a16="http://schemas.microsoft.com/office/drawing/2014/main" val="3685206274"/>
                  </a:ext>
                </a:extLst>
              </a:tr>
              <a:tr h="2292531">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L" sz="1200" dirty="0">
                          <a:latin typeface="Arial Narrow" panose="020B0606020202030204" pitchFamily="34" charset="0"/>
                        </a:rPr>
                        <a:t>Sociedad Civil</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L" sz="1200" dirty="0">
                          <a:latin typeface="Arial Narrow" panose="020B0606020202030204" pitchFamily="34" charset="0"/>
                        </a:rPr>
                        <a:t>Comunidad cercana a los Campus y a las comunas desde las cuales provienen nuestros estudiantes, de escasos recursos y que no pueden pagar por estos servicios en forma particular. </a:t>
                      </a:r>
                    </a:p>
                  </a:txBody>
                  <a:tcPr anchor="ctr"/>
                </a:tc>
                <a:tc>
                  <a:txBody>
                    <a:bodyPr/>
                    <a:lstStyle/>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Idéntico</a:t>
                      </a:r>
                      <a:endParaRPr lang="es-CL" sz="1200" dirty="0">
                        <a:latin typeface="Arial Narrow" panose="020B0606020202030204" pitchFamily="34" charset="0"/>
                      </a:endParaRPr>
                    </a:p>
                  </a:txBody>
                  <a:tcPr anchor="ctr"/>
                </a:tc>
                <a:tc>
                  <a:txBody>
                    <a:bodyPr/>
                    <a:lstStyle/>
                    <a:p>
                      <a:pPr marL="0" indent="0" algn="ctr">
                        <a:buNone/>
                      </a:pPr>
                      <a:r>
                        <a:rPr lang="es-CL" sz="1200" b="1" dirty="0">
                          <a:latin typeface="Arial Narrow" panose="020B0606020202030204" pitchFamily="34" charset="0"/>
                        </a:rPr>
                        <a:t>Clínicas UNAB</a:t>
                      </a:r>
                    </a:p>
                    <a:p>
                      <a:pPr marL="0" indent="0" algn="ctr">
                        <a:buNone/>
                      </a:pPr>
                      <a:endParaRPr lang="es-CL" sz="1200" dirty="0">
                        <a:latin typeface="Arial Narrow" panose="020B0606020202030204" pitchFamily="34" charset="0"/>
                      </a:endParaRPr>
                    </a:p>
                    <a:p>
                      <a:pPr marL="228600" indent="-228600" algn="ctr">
                        <a:buAutoNum type="arabicParenR"/>
                      </a:pPr>
                      <a:r>
                        <a:rPr lang="es-CL" sz="1200" dirty="0">
                          <a:latin typeface="Arial Narrow" panose="020B0606020202030204" pitchFamily="34" charset="0"/>
                        </a:rPr>
                        <a:t>Clínica Jurídica.</a:t>
                      </a:r>
                    </a:p>
                    <a:p>
                      <a:pPr algn="ctr"/>
                      <a:r>
                        <a:rPr lang="es-CL" sz="1200" dirty="0">
                          <a:latin typeface="Arial Narrow" panose="020B0606020202030204" pitchFamily="34" charset="0"/>
                        </a:rPr>
                        <a:t>2) Clínica Odontológica.</a:t>
                      </a:r>
                    </a:p>
                    <a:p>
                      <a:pPr algn="ctr"/>
                      <a:r>
                        <a:rPr lang="es-CL" sz="1200" dirty="0">
                          <a:latin typeface="Arial Narrow" panose="020B0606020202030204" pitchFamily="34" charset="0"/>
                        </a:rPr>
                        <a:t>3) Clínica Psicológica.</a:t>
                      </a:r>
                    </a:p>
                    <a:p>
                      <a:pPr algn="ctr"/>
                      <a:r>
                        <a:rPr lang="es-CL" sz="1200" dirty="0">
                          <a:latin typeface="Arial Narrow" panose="020B0606020202030204" pitchFamily="34" charset="0"/>
                        </a:rPr>
                        <a:t>4) Clínica Veterinaria.</a:t>
                      </a:r>
                    </a:p>
                    <a:p>
                      <a:pPr algn="ctr"/>
                      <a:r>
                        <a:rPr lang="es-CL" sz="1200" dirty="0">
                          <a:latin typeface="Arial Narrow" panose="020B0606020202030204" pitchFamily="34" charset="0"/>
                        </a:rPr>
                        <a:t>5) Unidad de Rehabilitación de la Fauna Silvestre (UFAS).</a:t>
                      </a:r>
                    </a:p>
                    <a:p>
                      <a:pPr algn="ctr"/>
                      <a:r>
                        <a:rPr lang="es-CL" sz="1200" dirty="0">
                          <a:latin typeface="Arial Narrow" panose="020B0606020202030204" pitchFamily="34" charset="0"/>
                        </a:rPr>
                        <a:t>6) Clínica de Potenciación de Aprendizajes.</a:t>
                      </a:r>
                    </a:p>
                  </a:txBody>
                  <a:tcPr anchor="ctr"/>
                </a:tc>
                <a:tc>
                  <a:txBody>
                    <a:bodyPr/>
                    <a:lstStyle/>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 región</a:t>
                      </a:r>
                    </a:p>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VIII región</a:t>
                      </a:r>
                    </a:p>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RM</a:t>
                      </a:r>
                      <a:endParaRPr lang="es-CL" sz="1200" dirty="0">
                        <a:latin typeface="Arial Narrow" panose="020B0606020202030204" pitchFamily="34" charset="0"/>
                      </a:endParaRPr>
                    </a:p>
                  </a:txBody>
                  <a:tcPr anchor="ctr"/>
                </a:tc>
                <a:tc>
                  <a:txBody>
                    <a:bodyPr/>
                    <a:lstStyle/>
                    <a:p>
                      <a:pPr algn="ctr"/>
                      <a:r>
                        <a:rPr lang="es-CL" sz="1200" dirty="0">
                          <a:latin typeface="Arial Narrow" panose="020B0606020202030204" pitchFamily="34" charset="0"/>
                        </a:rPr>
                        <a:t>Psicológica (total)</a:t>
                      </a:r>
                    </a:p>
                    <a:p>
                      <a:pPr algn="ctr"/>
                      <a:r>
                        <a:rPr lang="es-CL" sz="1200" dirty="0">
                          <a:latin typeface="Arial Narrow" panose="020B0606020202030204" pitchFamily="34" charset="0"/>
                        </a:rPr>
                        <a:t>6.686</a:t>
                      </a:r>
                    </a:p>
                    <a:p>
                      <a:pPr algn="ctr"/>
                      <a:endParaRPr lang="es-CL" sz="1200" dirty="0">
                        <a:latin typeface="Arial Narrow" panose="020B0606020202030204" pitchFamily="34" charset="0"/>
                      </a:endParaRPr>
                    </a:p>
                    <a:p>
                      <a:pPr algn="ctr"/>
                      <a:r>
                        <a:rPr lang="es-CL" sz="1200" dirty="0">
                          <a:latin typeface="Arial Narrow" panose="020B0606020202030204" pitchFamily="34" charset="0"/>
                        </a:rPr>
                        <a:t>Odontológica</a:t>
                      </a:r>
                    </a:p>
                    <a:p>
                      <a:pPr algn="ctr"/>
                      <a:r>
                        <a:rPr lang="es-CL" sz="1200" dirty="0">
                          <a:latin typeface="Arial Narrow" panose="020B0606020202030204" pitchFamily="34" charset="0"/>
                        </a:rPr>
                        <a:t>21.081</a:t>
                      </a:r>
                    </a:p>
                    <a:p>
                      <a:pPr algn="ctr"/>
                      <a:endParaRPr lang="es-CL" sz="1200" dirty="0">
                        <a:latin typeface="Arial Narrow" panose="020B0606020202030204" pitchFamily="34" charset="0"/>
                      </a:endParaRPr>
                    </a:p>
                    <a:p>
                      <a:pPr algn="ctr"/>
                      <a:r>
                        <a:rPr lang="es-CL" sz="1200" dirty="0">
                          <a:latin typeface="Arial Narrow" panose="020B0606020202030204" pitchFamily="34" charset="0"/>
                        </a:rPr>
                        <a:t>Jurídica</a:t>
                      </a:r>
                    </a:p>
                    <a:p>
                      <a:pPr algn="ctr"/>
                      <a:r>
                        <a:rPr lang="es-CL" sz="1200" dirty="0">
                          <a:latin typeface="Arial Narrow" panose="020B0606020202030204" pitchFamily="34" charset="0"/>
                        </a:rPr>
                        <a:t>1.967</a:t>
                      </a:r>
                    </a:p>
                    <a:p>
                      <a:pPr algn="ctr"/>
                      <a:endParaRPr lang="es-CL" sz="1200" dirty="0">
                        <a:latin typeface="Arial Narrow" panose="020B0606020202030204" pitchFamily="34" charset="0"/>
                      </a:endParaRPr>
                    </a:p>
                    <a:p>
                      <a:pPr algn="ctr"/>
                      <a:r>
                        <a:rPr lang="es-CL" sz="1200" dirty="0">
                          <a:latin typeface="Arial Narrow" panose="020B0606020202030204" pitchFamily="34" charset="0"/>
                        </a:rPr>
                        <a:t>Veterinaria (total)</a:t>
                      </a:r>
                    </a:p>
                    <a:p>
                      <a:pPr algn="ctr"/>
                      <a:r>
                        <a:rPr lang="es-CL" sz="1200" dirty="0">
                          <a:latin typeface="Arial Narrow" panose="020B0606020202030204" pitchFamily="34" charset="0"/>
                        </a:rPr>
                        <a:t>1.020</a:t>
                      </a:r>
                    </a:p>
                  </a:txBody>
                  <a:tcPr anchor="ctr"/>
                </a:tc>
                <a:tc>
                  <a:txBody>
                    <a:bodyPr/>
                    <a:lstStyle/>
                    <a:p>
                      <a:pPr algn="ctr"/>
                      <a:r>
                        <a:rPr lang="es-CL" sz="1200" dirty="0">
                          <a:latin typeface="Arial Narrow" panose="020B0606020202030204" pitchFamily="34" charset="0"/>
                        </a:rPr>
                        <a:t>Solución directa de necesidades de la población en áreas en las que la institución educa a profesionales en los ámbitos de la asistencia judicial, psicología y de salud, entre otros ámbitos</a:t>
                      </a:r>
                    </a:p>
                    <a:p>
                      <a:pPr algn="ctr"/>
                      <a:endParaRPr lang="es-CL" sz="1200" dirty="0">
                        <a:latin typeface="Arial Narrow" panose="020B0606020202030204" pitchFamily="34" charset="0"/>
                      </a:endParaRPr>
                    </a:p>
                    <a:p>
                      <a:pPr algn="ctr"/>
                      <a:r>
                        <a:rPr lang="es-CL" sz="1200" dirty="0">
                          <a:latin typeface="Arial Narrow" panose="020B0606020202030204" pitchFamily="34" charset="0"/>
                        </a:rPr>
                        <a:t>(2017: 30.754 beneficiarios con causas efectivamente resueltas)</a:t>
                      </a:r>
                    </a:p>
                  </a:txBody>
                  <a:tcPr anchor="ctr"/>
                </a:tc>
                <a:tc>
                  <a:txBody>
                    <a:bodyPr/>
                    <a:lstStyle/>
                    <a:p>
                      <a:pPr algn="ctr"/>
                      <a:r>
                        <a:rPr kumimoji="0" lang="es-CL"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1762 estudiantes adquirieron sus aprendizajes gracias a su trabajo en clínicas (curricularmente)</a:t>
                      </a:r>
                      <a:endParaRPr lang="es-CL" sz="1200" dirty="0">
                        <a:latin typeface="Arial Narrow" panose="020B0606020202030204" pitchFamily="34" charset="0"/>
                      </a:endParaRPr>
                    </a:p>
                  </a:txBody>
                  <a:tcPr anchor="ctr"/>
                </a:tc>
                <a:extLst>
                  <a:ext uri="{0D108BD9-81ED-4DB2-BD59-A6C34878D82A}">
                    <a16:rowId xmlns:a16="http://schemas.microsoft.com/office/drawing/2014/main" val="2031238369"/>
                  </a:ext>
                </a:extLst>
              </a:tr>
            </a:tbl>
          </a:graphicData>
        </a:graphic>
      </p:graphicFrame>
    </p:spTree>
    <p:extLst>
      <p:ext uri="{BB962C8B-B14F-4D97-AF65-F5344CB8AC3E}">
        <p14:creationId xmlns:p14="http://schemas.microsoft.com/office/powerpoint/2010/main" val="2405397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grpSp>
        <p:nvGrpSpPr>
          <p:cNvPr id="4" name="Grupo 3"/>
          <p:cNvGrpSpPr/>
          <p:nvPr/>
        </p:nvGrpSpPr>
        <p:grpSpPr>
          <a:xfrm>
            <a:off x="150812" y="3962400"/>
            <a:ext cx="7313295" cy="2879159"/>
            <a:chOff x="-1" y="762000"/>
            <a:chExt cx="7313295" cy="2879159"/>
          </a:xfrm>
        </p:grpSpPr>
        <p:sp>
          <p:nvSpPr>
            <p:cNvPr id="3" name="Rectangle 2"/>
            <p:cNvSpPr/>
            <p:nvPr/>
          </p:nvSpPr>
          <p:spPr>
            <a:xfrm>
              <a:off x="-1" y="762000"/>
              <a:ext cx="7313295" cy="2590800"/>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466408" y="840392"/>
              <a:ext cx="6567041" cy="2800767"/>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8800" b="1" kern="0" cap="all" dirty="0" err="1">
                  <a:solidFill>
                    <a:prstClr val="white"/>
                  </a:solidFill>
                  <a:effectLst>
                    <a:outerShdw blurRad="50800" dist="38100" dir="13500000" algn="br" rotWithShape="0">
                      <a:prstClr val="black">
                        <a:alpha val="40000"/>
                      </a:prstClr>
                    </a:outerShdw>
                  </a:effectLst>
                  <a:latin typeface="Arial Narrow" panose="020B0606020202030204" pitchFamily="34" charset="0"/>
                  <a:cs typeface="Arial" pitchFamily="34" charset="0"/>
                </a:rPr>
                <a:t>CóMO</a:t>
              </a:r>
              <a:r>
                <a:rPr lang="en-US" sz="8800" b="1" kern="0" cap="all" dirty="0">
                  <a:solidFill>
                    <a:prstClr val="white"/>
                  </a:solidFill>
                  <a:effectLst>
                    <a:outerShdw blurRad="50800" dist="38100" dir="13500000" algn="br" rotWithShape="0">
                      <a:prstClr val="black">
                        <a:alpha val="40000"/>
                      </a:prstClr>
                    </a:outerShdw>
                  </a:effectLst>
                  <a:latin typeface="Arial Narrow" panose="020B0606020202030204" pitchFamily="34" charset="0"/>
                  <a:cs typeface="Arial" pitchFamily="34" charset="0"/>
                </a:rPr>
                <a:t> Y CON </a:t>
              </a:r>
              <a:r>
                <a:rPr lang="en-US" sz="8800" b="1" kern="0" cap="all" dirty="0" err="1">
                  <a:solidFill>
                    <a:prstClr val="white"/>
                  </a:solidFill>
                  <a:effectLst>
                    <a:outerShdw blurRad="50800" dist="38100" dir="13500000" algn="br" rotWithShape="0">
                      <a:prstClr val="black">
                        <a:alpha val="40000"/>
                      </a:prstClr>
                    </a:outerShdw>
                  </a:effectLst>
                  <a:latin typeface="Arial Narrow" panose="020B0606020202030204" pitchFamily="34" charset="0"/>
                  <a:cs typeface="Arial" pitchFamily="34" charset="0"/>
                </a:rPr>
                <a:t>QUIéN</a:t>
              </a:r>
              <a:r>
                <a:rPr lang="en-US" sz="8800" b="1" kern="0" cap="all" dirty="0">
                  <a:solidFill>
                    <a:prstClr val="white"/>
                  </a:solidFill>
                  <a:effectLst>
                    <a:outerShdw blurRad="50800" dist="38100" dir="13500000" algn="br" rotWithShape="0">
                      <a:prstClr val="black">
                        <a:alpha val="40000"/>
                      </a:prstClr>
                    </a:outerShdw>
                  </a:effectLst>
                  <a:latin typeface="Arial Narrow" panose="020B0606020202030204" pitchFamily="34" charset="0"/>
                  <a:cs typeface="Arial" pitchFamily="34" charset="0"/>
                </a:rPr>
                <a:t>?</a:t>
              </a:r>
              <a:endParaRPr kumimoji="0" lang="en-US" sz="6600" b="1" i="0" u="none" strike="noStrike" kern="0" cap="all" spc="0" normalizeH="0" baseline="0" noProof="0" dirty="0">
                <a:ln>
                  <a:noFill/>
                </a:ln>
                <a:solidFill>
                  <a:srgbClr val="BE224F"/>
                </a:solidFill>
                <a:effectLst>
                  <a:outerShdw blurRad="50800" dist="38100" dir="13500000" algn="br" rotWithShape="0">
                    <a:prstClr val="black">
                      <a:alpha val="40000"/>
                    </a:prstClr>
                  </a:outerShdw>
                </a:effectLst>
                <a:uLnTx/>
                <a:uFillTx/>
                <a:latin typeface="Arial Narrow" panose="020B0606020202030204" pitchFamily="34" charset="0"/>
                <a:ea typeface="+mn-ea"/>
                <a:cs typeface="Arial" pitchFamily="34" charset="0"/>
              </a:endParaRPr>
            </a:p>
          </p:txBody>
        </p:sp>
      </p:grpSp>
    </p:spTree>
    <p:extLst>
      <p:ext uri="{BB962C8B-B14F-4D97-AF65-F5344CB8AC3E}">
        <p14:creationId xmlns:p14="http://schemas.microsoft.com/office/powerpoint/2010/main" val="87091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contenido"/>
          <p:cNvSpPr>
            <a:spLocks noGrp="1"/>
          </p:cNvSpPr>
          <p:nvPr>
            <p:ph idx="1"/>
          </p:nvPr>
        </p:nvSpPr>
        <p:spPr>
          <a:xfrm>
            <a:off x="8077084" y="5967090"/>
            <a:ext cx="3440804" cy="533261"/>
          </a:xfrm>
        </p:spPr>
        <p:txBody>
          <a:bodyPr rtlCol="0">
            <a:normAutofit fontScale="92500"/>
          </a:bodyPr>
          <a:lstStyle/>
          <a:p>
            <a:pPr indent="-182825">
              <a:defRPr/>
            </a:pPr>
            <a:r>
              <a:rPr lang="es-CL" altLang="es-CL" sz="2799" dirty="0"/>
              <a:t>¿Dónde más estamos?</a:t>
            </a:r>
          </a:p>
        </p:txBody>
      </p:sp>
      <p:sp>
        <p:nvSpPr>
          <p:cNvPr id="4" name="3 Marcador de texto"/>
          <p:cNvSpPr>
            <a:spLocks noGrp="1"/>
          </p:cNvSpPr>
          <p:nvPr>
            <p:ph type="body" sz="half" idx="2"/>
          </p:nvPr>
        </p:nvSpPr>
        <p:spPr>
          <a:xfrm>
            <a:off x="500516" y="857097"/>
            <a:ext cx="8184696" cy="5148509"/>
          </a:xfrm>
        </p:spPr>
        <p:txBody>
          <a:bodyPr rtlCol="0">
            <a:noAutofit/>
          </a:bodyPr>
          <a:lstStyle/>
          <a:p>
            <a:pPr>
              <a:defRPr/>
            </a:pPr>
            <a:r>
              <a:rPr lang="es-CL" sz="3200" b="1" dirty="0">
                <a:solidFill>
                  <a:schemeClr val="accent6"/>
                </a:solidFill>
              </a:rPr>
              <a:t>Contacto:</a:t>
            </a:r>
          </a:p>
          <a:p>
            <a:pPr lvl="1" eaLnBrk="1" fontAlgn="auto" hangingPunct="1">
              <a:defRPr/>
            </a:pPr>
            <a:endParaRPr lang="es-CL" sz="1800" dirty="0"/>
          </a:p>
          <a:p>
            <a:pPr lvl="1" eaLnBrk="1" fontAlgn="auto" hangingPunct="1">
              <a:defRPr/>
            </a:pPr>
            <a:r>
              <a:rPr lang="es-CL" sz="2000" b="1" dirty="0"/>
              <a:t>Héctor Hidalgo Sepúlveda</a:t>
            </a:r>
          </a:p>
          <a:p>
            <a:pPr lvl="1" eaLnBrk="1" fontAlgn="auto" hangingPunct="1">
              <a:defRPr/>
            </a:pPr>
            <a:r>
              <a:rPr lang="es-CL" sz="1800" dirty="0"/>
              <a:t>Director General de Vinculación con el Medio</a:t>
            </a:r>
          </a:p>
          <a:p>
            <a:pPr lvl="1" eaLnBrk="1" fontAlgn="auto" hangingPunct="1">
              <a:defRPr/>
            </a:pPr>
            <a:r>
              <a:rPr lang="es-CL" sz="1800" dirty="0"/>
              <a:t>Fono: +56 9 9353 0340</a:t>
            </a:r>
          </a:p>
          <a:p>
            <a:pPr lvl="1" eaLnBrk="1" fontAlgn="auto" hangingPunct="1">
              <a:defRPr/>
            </a:pPr>
            <a:r>
              <a:rPr lang="es-CL" sz="1800" dirty="0"/>
              <a:t>Email: </a:t>
            </a:r>
            <a:r>
              <a:rPr lang="es-CL" sz="1800" b="1" dirty="0">
                <a:solidFill>
                  <a:schemeClr val="accent6">
                    <a:lumMod val="60000"/>
                    <a:lumOff val="40000"/>
                  </a:schemeClr>
                </a:solidFill>
              </a:rPr>
              <a:t>hector.hidalgo@unab.cl </a:t>
            </a:r>
          </a:p>
          <a:p>
            <a:pPr lvl="1" eaLnBrk="1" fontAlgn="auto" hangingPunct="1">
              <a:defRPr/>
            </a:pPr>
            <a:endParaRPr lang="es-CL" sz="2000" dirty="0"/>
          </a:p>
          <a:p>
            <a:pPr lvl="1" eaLnBrk="1" fontAlgn="auto" hangingPunct="1">
              <a:defRPr/>
            </a:pPr>
            <a:r>
              <a:rPr lang="es-CL" sz="2000" b="1" dirty="0"/>
              <a:t>Alejandra Araya Rodriguez</a:t>
            </a:r>
          </a:p>
          <a:p>
            <a:pPr lvl="1" eaLnBrk="1" fontAlgn="auto" hangingPunct="1">
              <a:defRPr/>
            </a:pPr>
            <a:r>
              <a:rPr lang="es-CL" sz="1800" dirty="0"/>
              <a:t>Subdirectora de Vinculación con el Medio</a:t>
            </a:r>
          </a:p>
          <a:p>
            <a:pPr lvl="1" eaLnBrk="1" fontAlgn="auto" hangingPunct="1">
              <a:defRPr/>
            </a:pPr>
            <a:r>
              <a:rPr lang="es-CL" sz="1800" dirty="0"/>
              <a:t>Fono: +56 99 224 2416</a:t>
            </a:r>
          </a:p>
          <a:p>
            <a:pPr lvl="1">
              <a:defRPr/>
            </a:pPr>
            <a:r>
              <a:rPr lang="es-CL" sz="1800" dirty="0"/>
              <a:t>Email: </a:t>
            </a:r>
            <a:r>
              <a:rPr lang="es-CL" sz="1800" b="1" dirty="0">
                <a:solidFill>
                  <a:schemeClr val="accent6">
                    <a:lumMod val="60000"/>
                    <a:lumOff val="40000"/>
                  </a:schemeClr>
                </a:solidFill>
              </a:rPr>
              <a:t>alejandra.araya@unab.cl </a:t>
            </a:r>
          </a:p>
          <a:p>
            <a:pPr lvl="1">
              <a:defRPr/>
            </a:pPr>
            <a:endParaRPr lang="es-CL" sz="2000" dirty="0"/>
          </a:p>
          <a:p>
            <a:pPr lvl="1">
              <a:defRPr/>
            </a:pPr>
            <a:r>
              <a:rPr lang="es-CL" sz="1800" dirty="0"/>
              <a:t>Fernández Concha 700, Santiago, Las Condes, </a:t>
            </a:r>
          </a:p>
          <a:p>
            <a:pPr lvl="1">
              <a:defRPr/>
            </a:pPr>
            <a:r>
              <a:rPr lang="es-CL" sz="1800" dirty="0"/>
              <a:t>Edificio C1 – piso 3, of. Dirección General de Vinculación con el Medio</a:t>
            </a:r>
          </a:p>
          <a:p>
            <a:pPr lvl="1">
              <a:defRPr/>
            </a:pPr>
            <a:r>
              <a:rPr lang="es-CL" sz="2000" b="1" dirty="0">
                <a:solidFill>
                  <a:schemeClr val="accent6">
                    <a:lumMod val="60000"/>
                    <a:lumOff val="40000"/>
                  </a:schemeClr>
                </a:solidFill>
              </a:rPr>
              <a:t>www.vinculacion.unab.cl</a:t>
            </a:r>
          </a:p>
        </p:txBody>
      </p:sp>
      <p:pic>
        <p:nvPicPr>
          <p:cNvPr id="1843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2177" y="648424"/>
            <a:ext cx="952252" cy="491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p:nvPr/>
        </p:nvSpPr>
        <p:spPr>
          <a:xfrm>
            <a:off x="9691550" y="2819400"/>
            <a:ext cx="2239380" cy="661164"/>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s-CL" sz="1100" dirty="0"/>
              <a:t>UNAB Santiago (CASONA)</a:t>
            </a:r>
          </a:p>
          <a:p>
            <a:pPr algn="ctr" eaLnBrk="1" hangingPunct="1">
              <a:defRPr/>
            </a:pPr>
            <a:r>
              <a:rPr lang="es-CL" sz="1100" dirty="0">
                <a:solidFill>
                  <a:schemeClr val="bg1"/>
                </a:solidFill>
              </a:rPr>
              <a:t>Constanza.Cortes@UNAB.cl</a:t>
            </a:r>
          </a:p>
        </p:txBody>
      </p:sp>
      <p:cxnSp>
        <p:nvCxnSpPr>
          <p:cNvPr id="15" name="14 Conector recto"/>
          <p:cNvCxnSpPr>
            <a:stCxn id="14" idx="1"/>
          </p:cNvCxnSpPr>
          <p:nvPr/>
        </p:nvCxnSpPr>
        <p:spPr>
          <a:xfrm flipH="1" flipV="1">
            <a:off x="9008304" y="2590952"/>
            <a:ext cx="683246" cy="55903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6194799" y="3674205"/>
            <a:ext cx="1882285" cy="51679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s-CL" sz="1100" dirty="0"/>
              <a:t>UNAB Sede Concepción</a:t>
            </a:r>
          </a:p>
          <a:p>
            <a:pPr algn="ctr" eaLnBrk="1" hangingPunct="1">
              <a:defRPr/>
            </a:pPr>
            <a:r>
              <a:rPr lang="es-CL" sz="1100" dirty="0">
                <a:solidFill>
                  <a:schemeClr val="bg1"/>
                </a:solidFill>
              </a:rPr>
              <a:t>Valentina.Bobadilla@UNAB.cl</a:t>
            </a:r>
          </a:p>
        </p:txBody>
      </p:sp>
      <p:cxnSp>
        <p:nvCxnSpPr>
          <p:cNvPr id="27" name="26 Conector recto"/>
          <p:cNvCxnSpPr>
            <a:endCxn id="26" idx="3"/>
          </p:cNvCxnSpPr>
          <p:nvPr/>
        </p:nvCxnSpPr>
        <p:spPr>
          <a:xfrm flipH="1">
            <a:off x="8077084" y="3043338"/>
            <a:ext cx="743944" cy="889265"/>
          </a:xfrm>
          <a:prstGeom prst="line">
            <a:avLst/>
          </a:prstGeom>
        </p:spPr>
        <p:style>
          <a:lnRef idx="1">
            <a:schemeClr val="accent6"/>
          </a:lnRef>
          <a:fillRef idx="0">
            <a:schemeClr val="accent6"/>
          </a:fillRef>
          <a:effectRef idx="0">
            <a:schemeClr val="accent6"/>
          </a:effectRef>
          <a:fontRef idx="minor">
            <a:schemeClr val="tx1"/>
          </a:fontRef>
        </p:style>
      </p:cxnSp>
      <p:sp>
        <p:nvSpPr>
          <p:cNvPr id="13" name="21 Rectángulo"/>
          <p:cNvSpPr/>
          <p:nvPr/>
        </p:nvSpPr>
        <p:spPr>
          <a:xfrm>
            <a:off x="6546331" y="2209800"/>
            <a:ext cx="1882285" cy="45974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s-CL" sz="1100" dirty="0"/>
              <a:t>UNAB Sede Viña del Mar</a:t>
            </a:r>
          </a:p>
          <a:p>
            <a:pPr algn="ctr" eaLnBrk="1" hangingPunct="1">
              <a:defRPr/>
            </a:pPr>
            <a:r>
              <a:rPr lang="es-CL" sz="1100" dirty="0">
                <a:solidFill>
                  <a:schemeClr val="bg1"/>
                </a:solidFill>
              </a:rPr>
              <a:t>maria.cabello@UNAB.cl</a:t>
            </a:r>
          </a:p>
        </p:txBody>
      </p:sp>
      <p:cxnSp>
        <p:nvCxnSpPr>
          <p:cNvPr id="16" name="22 Conector recto"/>
          <p:cNvCxnSpPr>
            <a:stCxn id="13" idx="3"/>
          </p:cNvCxnSpPr>
          <p:nvPr/>
        </p:nvCxnSpPr>
        <p:spPr>
          <a:xfrm>
            <a:off x="8428616" y="2439673"/>
            <a:ext cx="474940" cy="102146"/>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0752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inculacion.unab.cl/wp-content/uploads/2018/06/fondo-transparente-logo-color-con-texto-blanco.png">
            <a:extLst>
              <a:ext uri="{FF2B5EF4-FFF2-40B4-BE49-F238E27FC236}">
                <a16:creationId xmlns:a16="http://schemas.microsoft.com/office/drawing/2014/main" id="{8D80C8ED-64DA-46F6-B071-3530BC6D46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724" y="1922266"/>
            <a:ext cx="3583375" cy="301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2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A35B3-5777-4536-82CF-BC7129B48C2C}"/>
              </a:ext>
            </a:extLst>
          </p:cNvPr>
          <p:cNvSpPr>
            <a:spLocks noGrp="1"/>
          </p:cNvSpPr>
          <p:nvPr>
            <p:ph type="title"/>
          </p:nvPr>
        </p:nvSpPr>
        <p:spPr>
          <a:xfrm>
            <a:off x="609441" y="1752600"/>
            <a:ext cx="10969943" cy="711081"/>
          </a:xfrm>
        </p:spPr>
        <p:txBody>
          <a:bodyPr/>
          <a:lstStyle/>
          <a:p>
            <a:r>
              <a:rPr lang="es-CL" dirty="0"/>
              <a:t>En la UNAB somos pragmáticos!</a:t>
            </a:r>
          </a:p>
        </p:txBody>
      </p:sp>
      <p:sp>
        <p:nvSpPr>
          <p:cNvPr id="3" name="Marcador de contenido 2">
            <a:extLst>
              <a:ext uri="{FF2B5EF4-FFF2-40B4-BE49-F238E27FC236}">
                <a16:creationId xmlns:a16="http://schemas.microsoft.com/office/drawing/2014/main" id="{27C43C8C-B9D6-4E75-AECF-812FC67413E3}"/>
              </a:ext>
            </a:extLst>
          </p:cNvPr>
          <p:cNvSpPr>
            <a:spLocks noGrp="1"/>
          </p:cNvSpPr>
          <p:nvPr>
            <p:ph idx="1"/>
          </p:nvPr>
        </p:nvSpPr>
        <p:spPr>
          <a:xfrm>
            <a:off x="609441" y="2514600"/>
            <a:ext cx="10969943" cy="4191000"/>
          </a:xfrm>
        </p:spPr>
        <p:txBody>
          <a:bodyPr>
            <a:normAutofit fontScale="92500"/>
          </a:bodyPr>
          <a:lstStyle/>
          <a:p>
            <a:r>
              <a:rPr lang="es-CL" b="1" i="1" dirty="0">
                <a:solidFill>
                  <a:srgbClr val="C00000"/>
                </a:solidFill>
              </a:rPr>
              <a:t>Nuestra definición es la que la ley indique y nos debemos alinear a lo que indiquen los organismos reguladores (y hoy VcM deja de ser opcional… ahora es obligatorio)</a:t>
            </a:r>
          </a:p>
          <a:p>
            <a:endParaRPr lang="es-CL" i="1" dirty="0"/>
          </a:p>
          <a:p>
            <a:r>
              <a:rPr lang="es-CL" b="1" i="1" dirty="0"/>
              <a:t>Artículo 18.-</a:t>
            </a:r>
            <a:r>
              <a:rPr lang="es-CL" i="1" dirty="0"/>
              <a:t> […] “Los criterios y estándares de calidad para los procesos de acreditación institucional deberán considerar, al menos, los siguientes aspectos de cada una de las dimensiones de evaluación”</a:t>
            </a:r>
          </a:p>
          <a:p>
            <a:endParaRPr lang="es-CL" i="1" dirty="0"/>
          </a:p>
          <a:p>
            <a:pPr marL="342900" indent="-342900">
              <a:buFont typeface="Arial" panose="020B0604020202020204" pitchFamily="34" charset="0"/>
              <a:buChar char="•"/>
            </a:pPr>
            <a:r>
              <a:rPr lang="es-CL" b="1" i="1" dirty="0"/>
              <a:t>4.- Vinculación con el medio.</a:t>
            </a:r>
            <a:r>
              <a:rPr lang="es-CL" i="1" dirty="0"/>
              <a:t> “La institución de educación superior debe contar con </a:t>
            </a:r>
            <a:r>
              <a:rPr lang="es-CL" i="1" u="sng" dirty="0">
                <a:solidFill>
                  <a:srgbClr val="C00000"/>
                </a:solidFill>
              </a:rPr>
              <a:t>políticas y mecanismos sistemáticos de vinculación bidireccional con su entorno significativo local, nacional e internacional, y con otras instituciones de educación </a:t>
            </a:r>
            <a:r>
              <a:rPr lang="es-CL" i="1" dirty="0"/>
              <a:t>superior, que aseguren resultados de calidad. Asimismo, </a:t>
            </a:r>
            <a:r>
              <a:rPr lang="es-CL" i="1" u="sng" dirty="0">
                <a:solidFill>
                  <a:srgbClr val="C00000"/>
                </a:solidFill>
              </a:rPr>
              <a:t>deberán incorporarse mecanismos de evaluación de la pertinencia e impacto de las acciones ejecutadas</a:t>
            </a:r>
            <a:r>
              <a:rPr lang="es-CL" i="1" dirty="0"/>
              <a:t>, e indicadores que reflejen los aportes de la institución al desarrollo sustentable de la región y del país”.</a:t>
            </a:r>
          </a:p>
          <a:p>
            <a:pPr algn="ctr"/>
            <a:endParaRPr lang="es-CL" i="1" dirty="0"/>
          </a:p>
          <a:p>
            <a:pPr algn="r"/>
            <a:r>
              <a:rPr lang="es-CL" b="1" i="1" dirty="0"/>
              <a:t>Ley de Educación Superior Chilena </a:t>
            </a:r>
          </a:p>
          <a:p>
            <a:pPr algn="r"/>
            <a:r>
              <a:rPr lang="es-CL" b="1" i="1" dirty="0"/>
              <a:t>promulgada en el diario oficial el día martes 29 de mayo de 2018</a:t>
            </a:r>
          </a:p>
        </p:txBody>
      </p:sp>
      <p:pic>
        <p:nvPicPr>
          <p:cNvPr id="7" name="Picture 2" descr="https://www.cnachile.cl/Style%20Library/CNA/images/logocna.png">
            <a:extLst>
              <a:ext uri="{FF2B5EF4-FFF2-40B4-BE49-F238E27FC236}">
                <a16:creationId xmlns:a16="http://schemas.microsoft.com/office/drawing/2014/main" id="{D910FB01-D324-456D-B39D-1B869ABD8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253881"/>
            <a:ext cx="1460498"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a:extLst>
              <a:ext uri="{FF2B5EF4-FFF2-40B4-BE49-F238E27FC236}">
                <a16:creationId xmlns:a16="http://schemas.microsoft.com/office/drawing/2014/main" id="{101CDC82-B41C-48DF-9C9F-07314F7E46C6}"/>
              </a:ext>
            </a:extLst>
          </p:cNvPr>
          <p:cNvCxnSpPr/>
          <p:nvPr/>
        </p:nvCxnSpPr>
        <p:spPr>
          <a:xfrm>
            <a:off x="2513012" y="631371"/>
            <a:ext cx="1872000" cy="0"/>
          </a:xfrm>
          <a:prstGeom prst="line">
            <a:avLst/>
          </a:prstGeom>
          <a:ln w="76200">
            <a:solidFill>
              <a:srgbClr val="0063AF"/>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8E7DE7D8-0ED5-4794-99E9-972F0F45D6C8}"/>
              </a:ext>
            </a:extLst>
          </p:cNvPr>
          <p:cNvCxnSpPr/>
          <p:nvPr/>
        </p:nvCxnSpPr>
        <p:spPr>
          <a:xfrm>
            <a:off x="4393862" y="631371"/>
            <a:ext cx="1872000" cy="0"/>
          </a:xfrm>
          <a:prstGeom prst="line">
            <a:avLst/>
          </a:prstGeom>
          <a:ln w="76200">
            <a:solidFill>
              <a:srgbClr val="E73339"/>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6BD31EF2-E61E-46F7-AC45-5CEE53ADD33F}"/>
              </a:ext>
            </a:extLst>
          </p:cNvPr>
          <p:cNvSpPr/>
          <p:nvPr/>
        </p:nvSpPr>
        <p:spPr>
          <a:xfrm>
            <a:off x="3068722" y="678359"/>
            <a:ext cx="2632580" cy="769441"/>
          </a:xfrm>
          <a:prstGeom prst="rect">
            <a:avLst/>
          </a:prstGeom>
        </p:spPr>
        <p:txBody>
          <a:bodyPr wrap="none">
            <a:spAutoFit/>
          </a:bodyPr>
          <a:lstStyle/>
          <a:p>
            <a:pPr algn="ctr"/>
            <a:r>
              <a:rPr lang="es-CL" sz="2000" b="1" dirty="0">
                <a:solidFill>
                  <a:srgbClr val="0063AF"/>
                </a:solidFill>
                <a:latin typeface="Merriweather"/>
              </a:rPr>
              <a:t>Ley 21.091 </a:t>
            </a:r>
          </a:p>
          <a:p>
            <a:pPr algn="ctr"/>
            <a:r>
              <a:rPr lang="es-CL" b="1" dirty="0">
                <a:solidFill>
                  <a:srgbClr val="0063AF"/>
                </a:solidFill>
                <a:latin typeface="Merriweather"/>
              </a:rPr>
              <a:t>Educación Superior</a:t>
            </a:r>
            <a:endParaRPr lang="es-CL" b="1" i="0" dirty="0">
              <a:solidFill>
                <a:srgbClr val="0063AF"/>
              </a:solidFill>
              <a:effectLst/>
              <a:latin typeface="Merriweather"/>
            </a:endParaRPr>
          </a:p>
        </p:txBody>
      </p:sp>
    </p:spTree>
    <p:extLst>
      <p:ext uri="{BB962C8B-B14F-4D97-AF65-F5344CB8AC3E}">
        <p14:creationId xmlns:p14="http://schemas.microsoft.com/office/powerpoint/2010/main" val="42551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L" sz="4000" dirty="0"/>
              <a:t>La VcM es parte de la Estrategia…</a:t>
            </a:r>
            <a:br>
              <a:rPr lang="es-CL" sz="4000" dirty="0"/>
            </a:br>
            <a:r>
              <a:rPr lang="es-CL" sz="3200" dirty="0">
                <a:solidFill>
                  <a:schemeClr val="bg1">
                    <a:lumMod val="65000"/>
                  </a:schemeClr>
                </a:solidFill>
              </a:rPr>
              <a:t>UNAB Plan Estratégico Institucional 2018-2022</a:t>
            </a:r>
          </a:p>
        </p:txBody>
      </p:sp>
      <p:grpSp>
        <p:nvGrpSpPr>
          <p:cNvPr id="27" name="Grupo 26"/>
          <p:cNvGrpSpPr/>
          <p:nvPr/>
        </p:nvGrpSpPr>
        <p:grpSpPr>
          <a:xfrm>
            <a:off x="760412" y="1578145"/>
            <a:ext cx="10596883" cy="4953755"/>
            <a:chOff x="1476448" y="2543061"/>
            <a:chExt cx="8756832" cy="3860452"/>
          </a:xfrm>
        </p:grpSpPr>
        <p:sp>
          <p:nvSpPr>
            <p:cNvPr id="26" name="Elipse 25"/>
            <p:cNvSpPr/>
            <p:nvPr/>
          </p:nvSpPr>
          <p:spPr>
            <a:xfrm>
              <a:off x="8814868" y="5800835"/>
              <a:ext cx="607659" cy="5867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sz="2399"/>
            </a:p>
          </p:txBody>
        </p:sp>
        <p:sp>
          <p:nvSpPr>
            <p:cNvPr id="10" name="Right Arrow 3"/>
            <p:cNvSpPr/>
            <p:nvPr/>
          </p:nvSpPr>
          <p:spPr>
            <a:xfrm rot="16200000">
              <a:off x="5364082" y="3094122"/>
              <a:ext cx="3200913" cy="2098793"/>
            </a:xfrm>
            <a:prstGeom prst="rightArrow">
              <a:avLst>
                <a:gd name="adj1" fmla="val 73276"/>
                <a:gd name="adj2" fmla="val 50000"/>
              </a:avLst>
            </a:prstGeom>
            <a:solidFill>
              <a:srgbClr val="6CAC04"/>
            </a:solidFill>
            <a:ln>
              <a:noFill/>
            </a:ln>
            <a:scene3d>
              <a:camera prst="perspectiveFront" fov="4800000"/>
              <a:lightRig rig="balanced" dir="t">
                <a:rot lat="0" lon="0" rev="3000000"/>
              </a:lightRig>
            </a:scene3d>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1" name="Right Arrow 4"/>
            <p:cNvSpPr/>
            <p:nvPr/>
          </p:nvSpPr>
          <p:spPr>
            <a:xfrm rot="16200000">
              <a:off x="3144735" y="3094124"/>
              <a:ext cx="3200914" cy="2098793"/>
            </a:xfrm>
            <a:prstGeom prst="rightArrow">
              <a:avLst>
                <a:gd name="adj1" fmla="val 73276"/>
                <a:gd name="adj2" fmla="val 50000"/>
              </a:avLst>
            </a:prstGeom>
            <a:solidFill>
              <a:schemeClr val="tx2"/>
            </a:solidFill>
            <a:ln>
              <a:noFill/>
            </a:ln>
            <a:scene3d>
              <a:camera prst="perspectiveFront" fov="4800000"/>
              <a:lightRig rig="balanced" dir="t">
                <a:rot lat="0" lon="0" rev="3000000"/>
              </a:lightRig>
            </a:scene3d>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2" name="Right Arrow 5"/>
            <p:cNvSpPr/>
            <p:nvPr/>
          </p:nvSpPr>
          <p:spPr>
            <a:xfrm rot="16200000" flipV="1">
              <a:off x="925388" y="3094123"/>
              <a:ext cx="3200913" cy="2098793"/>
            </a:xfrm>
            <a:prstGeom prst="rightArrow">
              <a:avLst>
                <a:gd name="adj1" fmla="val 73276"/>
                <a:gd name="adj2" fmla="val 50000"/>
              </a:avLst>
            </a:prstGeom>
            <a:solidFill>
              <a:srgbClr val="C00000"/>
            </a:solidFill>
            <a:ln>
              <a:noFill/>
            </a:ln>
            <a:scene3d>
              <a:camera prst="perspectiveFront" fov="4800000"/>
              <a:lightRig rig="balanced" dir="t">
                <a:rot lat="0" lon="0" rev="3000000"/>
              </a:lightRig>
            </a:scene3d>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3" name="Right Arrow 6"/>
            <p:cNvSpPr/>
            <p:nvPr/>
          </p:nvSpPr>
          <p:spPr>
            <a:xfrm rot="5400000" flipH="1">
              <a:off x="7583427" y="3094121"/>
              <a:ext cx="3200914" cy="2098793"/>
            </a:xfrm>
            <a:prstGeom prst="rightArrow">
              <a:avLst>
                <a:gd name="adj1" fmla="val 73276"/>
                <a:gd name="adj2" fmla="val 50000"/>
              </a:avLst>
            </a:prstGeom>
            <a:ln>
              <a:noFill/>
            </a:ln>
            <a:scene3d>
              <a:camera prst="perspectiveFront" fov="4800000"/>
              <a:lightRig rig="balanced" dir="t">
                <a:rot lat="0" lon="0" rev="3000000"/>
              </a:lightRig>
            </a:scene3d>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7" name="Oval 40"/>
            <p:cNvSpPr/>
            <p:nvPr/>
          </p:nvSpPr>
          <p:spPr>
            <a:xfrm>
              <a:off x="2222016" y="2814840"/>
              <a:ext cx="607659" cy="607659"/>
            </a:xfrm>
            <a:prstGeom prst="ellipse">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2399" b="1" dirty="0">
                  <a:latin typeface="Arial" panose="020B0604020202020204" pitchFamily="34" charset="0"/>
                  <a:cs typeface="Arial" panose="020B0604020202020204" pitchFamily="34" charset="0"/>
                </a:rPr>
                <a:t>1</a:t>
              </a:r>
            </a:p>
          </p:txBody>
        </p:sp>
        <p:sp>
          <p:nvSpPr>
            <p:cNvPr id="18" name="Oval 40"/>
            <p:cNvSpPr/>
            <p:nvPr/>
          </p:nvSpPr>
          <p:spPr>
            <a:xfrm>
              <a:off x="4441362" y="2814840"/>
              <a:ext cx="607659" cy="60765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2399" b="1" dirty="0">
                  <a:latin typeface="Arial" panose="020B0604020202020204" pitchFamily="34" charset="0"/>
                  <a:cs typeface="Arial" panose="020B0604020202020204" pitchFamily="34" charset="0"/>
                </a:rPr>
                <a:t>2</a:t>
              </a:r>
            </a:p>
          </p:txBody>
        </p:sp>
        <p:sp>
          <p:nvSpPr>
            <p:cNvPr id="19" name="Oval 40"/>
            <p:cNvSpPr/>
            <p:nvPr/>
          </p:nvSpPr>
          <p:spPr>
            <a:xfrm>
              <a:off x="6660708" y="2814840"/>
              <a:ext cx="607659" cy="60765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2399" b="1" dirty="0">
                  <a:latin typeface="Arial" panose="020B0604020202020204" pitchFamily="34" charset="0"/>
                  <a:cs typeface="Arial" panose="020B0604020202020204" pitchFamily="34" charset="0"/>
                </a:rPr>
                <a:t>3</a:t>
              </a:r>
            </a:p>
          </p:txBody>
        </p:sp>
        <p:sp>
          <p:nvSpPr>
            <p:cNvPr id="20" name="Oval 40"/>
            <p:cNvSpPr/>
            <p:nvPr/>
          </p:nvSpPr>
          <p:spPr>
            <a:xfrm>
              <a:off x="8880054" y="2814840"/>
              <a:ext cx="607659" cy="60765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2399" b="1" dirty="0">
                  <a:latin typeface="Arial" panose="020B0604020202020204" pitchFamily="34" charset="0"/>
                  <a:cs typeface="Arial" panose="020B0604020202020204" pitchFamily="34" charset="0"/>
                </a:rPr>
                <a:t>4</a:t>
              </a:r>
            </a:p>
          </p:txBody>
        </p:sp>
        <p:sp>
          <p:nvSpPr>
            <p:cNvPr id="21" name="Rectángulo 20"/>
            <p:cNvSpPr/>
            <p:nvPr/>
          </p:nvSpPr>
          <p:spPr>
            <a:xfrm>
              <a:off x="1803107" y="3690685"/>
              <a:ext cx="1445474" cy="1918798"/>
            </a:xfrm>
            <a:prstGeom prst="rect">
              <a:avLst/>
            </a:prstGeom>
          </p:spPr>
          <p:txBody>
            <a:bodyPr wrap="square">
              <a:spAutoFit/>
            </a:bodyPr>
            <a:lstStyle/>
            <a:p>
              <a:pPr algn="ctr"/>
              <a:r>
                <a:rPr lang="es-CL" sz="1400" b="1" dirty="0">
                  <a:solidFill>
                    <a:schemeClr val="bg1"/>
                  </a:solidFill>
                  <a:latin typeface="Arial" panose="020B0604020202020204" pitchFamily="34" charset="0"/>
                </a:rPr>
                <a:t>Asegurar una gestión académica efectiva y de calidad centrada en brindar una experiencia educativa enriquecedora para los estudiantes </a:t>
              </a:r>
              <a:endParaRPr lang="es-CL" sz="1400" dirty="0">
                <a:solidFill>
                  <a:schemeClr val="bg1"/>
                </a:solidFill>
              </a:endParaRPr>
            </a:p>
          </p:txBody>
        </p:sp>
        <p:sp>
          <p:nvSpPr>
            <p:cNvPr id="22" name="Rectángulo 21"/>
            <p:cNvSpPr/>
            <p:nvPr/>
          </p:nvSpPr>
          <p:spPr>
            <a:xfrm>
              <a:off x="3992457" y="3944600"/>
              <a:ext cx="1505468" cy="1247218"/>
            </a:xfrm>
            <a:prstGeom prst="rect">
              <a:avLst/>
            </a:prstGeom>
          </p:spPr>
          <p:txBody>
            <a:bodyPr wrap="square">
              <a:spAutoFit/>
            </a:bodyPr>
            <a:lstStyle/>
            <a:p>
              <a:pPr algn="ctr"/>
              <a:r>
                <a:rPr lang="es-CL" sz="1400" b="1" dirty="0">
                  <a:solidFill>
                    <a:schemeClr val="bg1"/>
                  </a:solidFill>
                  <a:latin typeface="Arial" panose="020B0604020202020204" pitchFamily="34" charset="0"/>
                </a:rPr>
                <a:t>Expandir y potenciar la generación de nuevo conocimiento, la innovación y el emprendimiento </a:t>
              </a:r>
              <a:endParaRPr lang="es-CL" sz="1400" dirty="0">
                <a:solidFill>
                  <a:schemeClr val="bg1"/>
                </a:solidFill>
              </a:endParaRPr>
            </a:p>
          </p:txBody>
        </p:sp>
        <p:sp>
          <p:nvSpPr>
            <p:cNvPr id="23" name="Rectángulo 22"/>
            <p:cNvSpPr/>
            <p:nvPr/>
          </p:nvSpPr>
          <p:spPr>
            <a:xfrm>
              <a:off x="6222337" y="3859961"/>
              <a:ext cx="1484399" cy="1415113"/>
            </a:xfrm>
            <a:prstGeom prst="rect">
              <a:avLst/>
            </a:prstGeom>
          </p:spPr>
          <p:txBody>
            <a:bodyPr wrap="square">
              <a:spAutoFit/>
            </a:bodyPr>
            <a:lstStyle/>
            <a:p>
              <a:pPr algn="ctr"/>
              <a:r>
                <a:rPr lang="es-CL" sz="1400" b="1" dirty="0">
                  <a:solidFill>
                    <a:schemeClr val="bg1"/>
                  </a:solidFill>
                  <a:latin typeface="Arial" panose="020B0604020202020204" pitchFamily="34" charset="0"/>
                </a:rPr>
                <a:t>Liderar la interacción y la generación de alianzas con el entorno social, económico, productivo y cultural </a:t>
              </a:r>
              <a:endParaRPr lang="es-CL" sz="1400" dirty="0">
                <a:solidFill>
                  <a:schemeClr val="bg1"/>
                </a:solidFill>
              </a:endParaRPr>
            </a:p>
          </p:txBody>
        </p:sp>
        <p:sp>
          <p:nvSpPr>
            <p:cNvPr id="25" name="Rectángulo 24"/>
            <p:cNvSpPr/>
            <p:nvPr/>
          </p:nvSpPr>
          <p:spPr>
            <a:xfrm>
              <a:off x="8430469" y="3859961"/>
              <a:ext cx="1506828" cy="1415113"/>
            </a:xfrm>
            <a:prstGeom prst="rect">
              <a:avLst/>
            </a:prstGeom>
          </p:spPr>
          <p:txBody>
            <a:bodyPr wrap="square">
              <a:spAutoFit/>
            </a:bodyPr>
            <a:lstStyle/>
            <a:p>
              <a:pPr algn="ctr"/>
              <a:r>
                <a:rPr lang="es-CL" sz="1400" b="1" dirty="0">
                  <a:solidFill>
                    <a:schemeClr val="bg1"/>
                  </a:solidFill>
                  <a:latin typeface="Arial" panose="020B0604020202020204" pitchFamily="34" charset="0"/>
                </a:rPr>
                <a:t>Asegurar la sustentabilidad del proyecto UNAB y la aplicación de su modelo de gestión centrado en la prosecución de su Misión </a:t>
              </a:r>
              <a:endParaRPr lang="es-CL" sz="1400" dirty="0">
                <a:solidFill>
                  <a:schemeClr val="bg1"/>
                </a:solidFill>
              </a:endParaRPr>
            </a:p>
          </p:txBody>
        </p:sp>
        <p:pic>
          <p:nvPicPr>
            <p:cNvPr id="1026" name="Picture 2" descr="Resultado de imagen para birrete icon white"/>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54" r="23162"/>
            <a:stretch/>
          </p:blipFill>
          <p:spPr bwMode="auto">
            <a:xfrm>
              <a:off x="2211489" y="5788534"/>
              <a:ext cx="618186" cy="611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laboratory ic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362" y="5789557"/>
              <a:ext cx="613956" cy="6139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world icon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708" y="5790227"/>
              <a:ext cx="611385" cy="61138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Resultado de imagen para icon graph 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8293" y="5874652"/>
            <a:ext cx="478975" cy="478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19840487-CC01-470A-9B67-742FF36576BE}"/>
              </a:ext>
            </a:extLst>
          </p:cNvPr>
          <p:cNvSpPr/>
          <p:nvPr/>
        </p:nvSpPr>
        <p:spPr>
          <a:xfrm>
            <a:off x="6064797" y="1295400"/>
            <a:ext cx="2673807" cy="5287961"/>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4528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16">
            <a:extLst>
              <a:ext uri="{FF2B5EF4-FFF2-40B4-BE49-F238E27FC236}">
                <a16:creationId xmlns:a16="http://schemas.microsoft.com/office/drawing/2014/main" id="{60C47D99-AE46-49A3-9C41-3E4B1C66F1A1}"/>
              </a:ext>
            </a:extLst>
          </p:cNvPr>
          <p:cNvGrpSpPr/>
          <p:nvPr/>
        </p:nvGrpSpPr>
        <p:grpSpPr>
          <a:xfrm>
            <a:off x="1008557" y="4687947"/>
            <a:ext cx="3187720" cy="1743014"/>
            <a:chOff x="2340172" y="4279900"/>
            <a:chExt cx="2971604" cy="2405062"/>
          </a:xfrm>
          <a:effectLst>
            <a:outerShdw blurRad="88900" dist="38100" sx="102000" sy="102000" algn="t" rotWithShape="0">
              <a:prstClr val="black">
                <a:alpha val="31000"/>
              </a:prstClr>
            </a:outerShdw>
          </a:effectLst>
        </p:grpSpPr>
        <p:sp>
          <p:nvSpPr>
            <p:cNvPr id="64" name="Freeform 5">
              <a:extLst>
                <a:ext uri="{FF2B5EF4-FFF2-40B4-BE49-F238E27FC236}">
                  <a16:creationId xmlns:a16="http://schemas.microsoft.com/office/drawing/2014/main" id="{93D67B30-99AA-4641-9A1B-62A5DEDE1553}"/>
                </a:ext>
              </a:extLst>
            </p:cNvPr>
            <p:cNvSpPr>
              <a:spLocks/>
            </p:cNvSpPr>
            <p:nvPr/>
          </p:nvSpPr>
          <p:spPr bwMode="auto">
            <a:xfrm>
              <a:off x="2340172" y="4279900"/>
              <a:ext cx="1408113" cy="1739900"/>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gradFill flip="none" rotWithShape="1">
              <a:gsLst>
                <a:gs pos="0">
                  <a:srgbClr val="000000"/>
                </a:gs>
                <a:gs pos="31000">
                  <a:srgbClr val="000000">
                    <a:lumMod val="75000"/>
                    <a:lumOff val="25000"/>
                  </a:srgbClr>
                </a:gs>
                <a:gs pos="100000">
                  <a:srgbClr val="000000">
                    <a:lumMod val="50000"/>
                    <a:lumOff val="5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5" name="Freeform 6">
              <a:extLst>
                <a:ext uri="{FF2B5EF4-FFF2-40B4-BE49-F238E27FC236}">
                  <a16:creationId xmlns:a16="http://schemas.microsoft.com/office/drawing/2014/main" id="{24A563D6-EA6D-448F-ACDE-B74E115F40E4}"/>
                </a:ext>
              </a:extLst>
            </p:cNvPr>
            <p:cNvSpPr>
              <a:spLocks/>
            </p:cNvSpPr>
            <p:nvPr/>
          </p:nvSpPr>
          <p:spPr bwMode="auto">
            <a:xfrm>
              <a:off x="2374901" y="4943475"/>
              <a:ext cx="2936875" cy="1741487"/>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gradFill>
              <a:gsLst>
                <a:gs pos="100000">
                  <a:schemeClr val="accent1">
                    <a:lumMod val="50000"/>
                  </a:schemeClr>
                </a:gs>
                <a:gs pos="0">
                  <a:schemeClr val="accent1">
                    <a:lumMod val="20000"/>
                    <a:lumOff val="80000"/>
                  </a:schemeClr>
                </a:gs>
                <a:gs pos="55000">
                  <a:schemeClr val="accent1">
                    <a:lumMod val="75000"/>
                  </a:schemeClr>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73" name="TextBox 22">
            <a:extLst>
              <a:ext uri="{FF2B5EF4-FFF2-40B4-BE49-F238E27FC236}">
                <a16:creationId xmlns:a16="http://schemas.microsoft.com/office/drawing/2014/main" id="{BCE9C5CB-51A7-46B8-A754-2813F086CE9B}"/>
              </a:ext>
            </a:extLst>
          </p:cNvPr>
          <p:cNvSpPr txBox="1"/>
          <p:nvPr/>
        </p:nvSpPr>
        <p:spPr>
          <a:xfrm>
            <a:off x="4462430" y="4706377"/>
            <a:ext cx="7238999" cy="738664"/>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Operacionaliza</a:t>
            </a:r>
            <a:r>
              <a:rPr kumimoji="0" lang="es-CL" sz="1400" b="0" i="0" u="none" strike="noStrike" kern="0" cap="none" spc="0" normalizeH="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la estrategia de la Facultad a través de actividades, programas y proyectos de VcM que son coherentes con el PD y que por supuesto, deben estar a la altura de los estándares de calidad institucionales en esta materia.</a:t>
            </a:r>
          </a:p>
        </p:txBody>
      </p:sp>
      <p:sp>
        <p:nvSpPr>
          <p:cNvPr id="66" name="TextBox 26">
            <a:extLst>
              <a:ext uri="{FF2B5EF4-FFF2-40B4-BE49-F238E27FC236}">
                <a16:creationId xmlns:a16="http://schemas.microsoft.com/office/drawing/2014/main" id="{2EBF56F5-86BE-43F3-BFF6-B9C35BD9E8DA}"/>
              </a:ext>
            </a:extLst>
          </p:cNvPr>
          <p:cNvSpPr txBox="1"/>
          <p:nvPr/>
        </p:nvSpPr>
        <p:spPr>
          <a:xfrm>
            <a:off x="951702" y="5087467"/>
            <a:ext cx="1002907" cy="359739"/>
          </a:xfrm>
          <a:prstGeom prst="rect">
            <a:avLst/>
          </a:prstGeom>
          <a:noFill/>
        </p:spPr>
        <p:txBody>
          <a:bodyPr wrap="square" rtlCol="0">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ED</a:t>
            </a:r>
          </a:p>
        </p:txBody>
      </p:sp>
      <p:grpSp>
        <p:nvGrpSpPr>
          <p:cNvPr id="67" name="Group 30">
            <a:extLst>
              <a:ext uri="{FF2B5EF4-FFF2-40B4-BE49-F238E27FC236}">
                <a16:creationId xmlns:a16="http://schemas.microsoft.com/office/drawing/2014/main" id="{849EE99E-CEA2-4908-A56C-5EB277216E11}"/>
              </a:ext>
            </a:extLst>
          </p:cNvPr>
          <p:cNvGrpSpPr/>
          <p:nvPr/>
        </p:nvGrpSpPr>
        <p:grpSpPr>
          <a:xfrm>
            <a:off x="2808651" y="5635600"/>
            <a:ext cx="655969" cy="364189"/>
            <a:chOff x="7000875" y="2609851"/>
            <a:chExt cx="481013" cy="395288"/>
          </a:xfrm>
          <a:solidFill>
            <a:sysClr val="window" lastClr="FFFFFF"/>
          </a:solidFill>
        </p:grpSpPr>
        <p:sp>
          <p:nvSpPr>
            <p:cNvPr id="68" name="Freeform 39">
              <a:extLst>
                <a:ext uri="{FF2B5EF4-FFF2-40B4-BE49-F238E27FC236}">
                  <a16:creationId xmlns:a16="http://schemas.microsoft.com/office/drawing/2014/main" id="{FAFE0887-AABD-448D-809E-E885A42A1C61}"/>
                </a:ext>
              </a:extLst>
            </p:cNvPr>
            <p:cNvSpPr>
              <a:spLocks/>
            </p:cNvSpPr>
            <p:nvPr/>
          </p:nvSpPr>
          <p:spPr bwMode="auto">
            <a:xfrm>
              <a:off x="7000875" y="2638426"/>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9" name="Freeform 40">
              <a:extLst>
                <a:ext uri="{FF2B5EF4-FFF2-40B4-BE49-F238E27FC236}">
                  <a16:creationId xmlns:a16="http://schemas.microsoft.com/office/drawing/2014/main" id="{81400B51-4500-4217-A1FF-346D1AAD52CF}"/>
                </a:ext>
              </a:extLst>
            </p:cNvPr>
            <p:cNvSpPr>
              <a:spLocks noEditPoints="1"/>
            </p:cNvSpPr>
            <p:nvPr/>
          </p:nvSpPr>
          <p:spPr bwMode="auto">
            <a:xfrm>
              <a:off x="7332663" y="2609851"/>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70" name="Group 33">
            <a:extLst>
              <a:ext uri="{FF2B5EF4-FFF2-40B4-BE49-F238E27FC236}">
                <a16:creationId xmlns:a16="http://schemas.microsoft.com/office/drawing/2014/main" id="{3EC828A7-EAB3-45CE-8A1F-BBD44B5AF903}"/>
              </a:ext>
            </a:extLst>
          </p:cNvPr>
          <p:cNvGrpSpPr/>
          <p:nvPr/>
        </p:nvGrpSpPr>
        <p:grpSpPr>
          <a:xfrm>
            <a:off x="2852525" y="4586686"/>
            <a:ext cx="568221" cy="386497"/>
            <a:chOff x="7156450" y="2708275"/>
            <a:chExt cx="233363" cy="234950"/>
          </a:xfrm>
          <a:solidFill>
            <a:sysClr val="window" lastClr="FFFFFF"/>
          </a:solidFill>
        </p:grpSpPr>
        <p:sp>
          <p:nvSpPr>
            <p:cNvPr id="71" name="Rectangle 33">
              <a:extLst>
                <a:ext uri="{FF2B5EF4-FFF2-40B4-BE49-F238E27FC236}">
                  <a16:creationId xmlns:a16="http://schemas.microsoft.com/office/drawing/2014/main" id="{8F4A2E5F-9F04-418F-828E-6B0056F17180}"/>
                </a:ext>
              </a:extLst>
            </p:cNvPr>
            <p:cNvSpPr>
              <a:spLocks noChangeArrowheads="1"/>
            </p:cNvSpPr>
            <p:nvPr/>
          </p:nvSpPr>
          <p:spPr bwMode="auto">
            <a:xfrm>
              <a:off x="7156450" y="2803525"/>
              <a:ext cx="41275" cy="1238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2" name="Freeform 34">
              <a:extLst>
                <a:ext uri="{FF2B5EF4-FFF2-40B4-BE49-F238E27FC236}">
                  <a16:creationId xmlns:a16="http://schemas.microsoft.com/office/drawing/2014/main" id="{71067F05-669B-4703-9690-6D7BAA2E8257}"/>
                </a:ext>
              </a:extLst>
            </p:cNvPr>
            <p:cNvSpPr>
              <a:spLocks noEditPoints="1"/>
            </p:cNvSpPr>
            <p:nvPr/>
          </p:nvSpPr>
          <p:spPr bwMode="auto">
            <a:xfrm>
              <a:off x="7215188" y="2708275"/>
              <a:ext cx="174625" cy="234950"/>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 name="Título 1">
            <a:extLst>
              <a:ext uri="{FF2B5EF4-FFF2-40B4-BE49-F238E27FC236}">
                <a16:creationId xmlns:a16="http://schemas.microsoft.com/office/drawing/2014/main" id="{4A8FD96B-51C2-47BB-9D2B-352CBB382819}"/>
              </a:ext>
            </a:extLst>
          </p:cNvPr>
          <p:cNvSpPr>
            <a:spLocks noGrp="1"/>
          </p:cNvSpPr>
          <p:nvPr>
            <p:ph type="title"/>
          </p:nvPr>
        </p:nvSpPr>
        <p:spPr>
          <a:xfrm>
            <a:off x="609441" y="76200"/>
            <a:ext cx="10969943" cy="711081"/>
          </a:xfrm>
        </p:spPr>
        <p:txBody>
          <a:bodyPr>
            <a:normAutofit fontScale="90000"/>
          </a:bodyPr>
          <a:lstStyle/>
          <a:p>
            <a:r>
              <a:rPr lang="es-CL" dirty="0"/>
              <a:t>Y esto se debe bajar desde lo Institucional a lo individual…</a:t>
            </a:r>
          </a:p>
        </p:txBody>
      </p:sp>
      <p:grpSp>
        <p:nvGrpSpPr>
          <p:cNvPr id="42" name="Group 16">
            <a:extLst>
              <a:ext uri="{FF2B5EF4-FFF2-40B4-BE49-F238E27FC236}">
                <a16:creationId xmlns:a16="http://schemas.microsoft.com/office/drawing/2014/main" id="{2D1E6EC2-E8C3-4080-9E7B-A22A4BE5690A}"/>
              </a:ext>
            </a:extLst>
          </p:cNvPr>
          <p:cNvGrpSpPr/>
          <p:nvPr/>
        </p:nvGrpSpPr>
        <p:grpSpPr>
          <a:xfrm>
            <a:off x="1034286" y="3660156"/>
            <a:ext cx="3187720" cy="1743014"/>
            <a:chOff x="2340172" y="4279900"/>
            <a:chExt cx="2971604" cy="2405062"/>
          </a:xfrm>
          <a:effectLst>
            <a:outerShdw blurRad="88900" dist="38100" sx="102000" sy="102000" algn="t" rotWithShape="0">
              <a:prstClr val="black">
                <a:alpha val="31000"/>
              </a:prstClr>
            </a:outerShdw>
          </a:effectLst>
        </p:grpSpPr>
        <p:sp>
          <p:nvSpPr>
            <p:cNvPr id="43" name="Freeform 5">
              <a:extLst>
                <a:ext uri="{FF2B5EF4-FFF2-40B4-BE49-F238E27FC236}">
                  <a16:creationId xmlns:a16="http://schemas.microsoft.com/office/drawing/2014/main" id="{706F6C5C-139F-485A-B46F-DC91929F8716}"/>
                </a:ext>
              </a:extLst>
            </p:cNvPr>
            <p:cNvSpPr>
              <a:spLocks/>
            </p:cNvSpPr>
            <p:nvPr/>
          </p:nvSpPr>
          <p:spPr bwMode="auto">
            <a:xfrm>
              <a:off x="2340172" y="4279900"/>
              <a:ext cx="1408113" cy="1739900"/>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gradFill flip="none" rotWithShape="1">
              <a:gsLst>
                <a:gs pos="0">
                  <a:srgbClr val="000000"/>
                </a:gs>
                <a:gs pos="31000">
                  <a:srgbClr val="000000">
                    <a:lumMod val="75000"/>
                    <a:lumOff val="25000"/>
                  </a:srgbClr>
                </a:gs>
                <a:gs pos="100000">
                  <a:srgbClr val="000000">
                    <a:lumMod val="50000"/>
                    <a:lumOff val="5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4" name="Freeform 6">
              <a:extLst>
                <a:ext uri="{FF2B5EF4-FFF2-40B4-BE49-F238E27FC236}">
                  <a16:creationId xmlns:a16="http://schemas.microsoft.com/office/drawing/2014/main" id="{B747380F-4DA5-487E-A9D0-A63B52263E60}"/>
                </a:ext>
              </a:extLst>
            </p:cNvPr>
            <p:cNvSpPr>
              <a:spLocks/>
            </p:cNvSpPr>
            <p:nvPr/>
          </p:nvSpPr>
          <p:spPr bwMode="auto">
            <a:xfrm>
              <a:off x="2374901" y="4943475"/>
              <a:ext cx="2936875" cy="1741487"/>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gradFill>
              <a:gsLst>
                <a:gs pos="100000">
                  <a:schemeClr val="accent6">
                    <a:lumMod val="50000"/>
                  </a:schemeClr>
                </a:gs>
                <a:gs pos="0">
                  <a:schemeClr val="accent6">
                    <a:lumMod val="20000"/>
                    <a:lumOff val="80000"/>
                  </a:schemeClr>
                </a:gs>
                <a:gs pos="55000">
                  <a:schemeClr val="accent6"/>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4" name="TextBox 4">
            <a:extLst>
              <a:ext uri="{FF2B5EF4-FFF2-40B4-BE49-F238E27FC236}">
                <a16:creationId xmlns:a16="http://schemas.microsoft.com/office/drawing/2014/main" id="{B52B538D-3F2B-4375-9CD9-248BDEE31272}"/>
              </a:ext>
            </a:extLst>
          </p:cNvPr>
          <p:cNvSpPr txBox="1"/>
          <p:nvPr/>
        </p:nvSpPr>
        <p:spPr>
          <a:xfrm>
            <a:off x="4462430" y="1425097"/>
            <a:ext cx="7238999" cy="738664"/>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Para el</a:t>
            </a:r>
            <a:r>
              <a:rPr kumimoji="0" lang="es-CL" sz="1400" b="0" i="0" u="none" strike="noStrike" kern="0" cap="none" spc="0" normalizeH="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área de Vinculación con el Medio, se han definido un conjunto de indicadores de gestión que cada área académica o administrativa debe incluir en sus respectivos planes de desarrollo.</a:t>
            </a:r>
            <a:endParaRPr kumimoji="0" lang="es-CL" sz="1400" b="0" i="0" u="none" strike="noStrike" kern="0" cap="none" spc="0" normalizeH="0" baseline="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p:txBody>
      </p:sp>
      <p:sp>
        <p:nvSpPr>
          <p:cNvPr id="5" name="TextBox 5">
            <a:extLst>
              <a:ext uri="{FF2B5EF4-FFF2-40B4-BE49-F238E27FC236}">
                <a16:creationId xmlns:a16="http://schemas.microsoft.com/office/drawing/2014/main" id="{A99E8AE2-B5A1-48B5-A75C-D3CCA2A6433D}"/>
              </a:ext>
            </a:extLst>
          </p:cNvPr>
          <p:cNvSpPr txBox="1"/>
          <p:nvPr/>
        </p:nvSpPr>
        <p:spPr>
          <a:xfrm>
            <a:off x="4462430" y="1106496"/>
            <a:ext cx="7024776" cy="400110"/>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lang="es-CL" sz="2000" kern="0" dirty="0">
                <a:solidFill>
                  <a:srgbClr val="E23348"/>
                </a:solidFill>
                <a:latin typeface="Arial" panose="020B0604020202020204" pitchFamily="34" charset="0"/>
                <a:cs typeface="Arial" panose="020B0604020202020204" pitchFamily="34" charset="0"/>
              </a:rPr>
              <a:t>Plan Estratégico Institucional (5 años)</a:t>
            </a:r>
            <a:endParaRPr kumimoji="0" lang="es-CL" sz="2000" b="0" i="0" u="none" strike="noStrike" kern="0" cap="none" spc="0" normalizeH="0" baseline="0" dirty="0">
              <a:ln>
                <a:noFill/>
              </a:ln>
              <a:solidFill>
                <a:srgbClr val="E23348"/>
              </a:solidFill>
              <a:effectLst/>
              <a:uLnTx/>
              <a:uFillTx/>
              <a:latin typeface="Arial" panose="020B0604020202020204" pitchFamily="34" charset="0"/>
              <a:cs typeface="Arial" panose="020B0604020202020204" pitchFamily="34" charset="0"/>
            </a:endParaRPr>
          </a:p>
        </p:txBody>
      </p:sp>
      <p:sp>
        <p:nvSpPr>
          <p:cNvPr id="16" name="TextBox 19">
            <a:extLst>
              <a:ext uri="{FF2B5EF4-FFF2-40B4-BE49-F238E27FC236}">
                <a16:creationId xmlns:a16="http://schemas.microsoft.com/office/drawing/2014/main" id="{52E236B8-2ACD-4AD9-9A9C-7882D0734C70}"/>
              </a:ext>
            </a:extLst>
          </p:cNvPr>
          <p:cNvSpPr txBox="1"/>
          <p:nvPr/>
        </p:nvSpPr>
        <p:spPr>
          <a:xfrm>
            <a:off x="4462430" y="2508334"/>
            <a:ext cx="7238999" cy="738664"/>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Cada área académica debe bajar la mirada estratégica de desarrollo a nivel de la Facultad, e incluir al menos, </a:t>
            </a:r>
            <a:r>
              <a:rPr kumimoji="0" lang="es-CL" sz="1400" b="0" i="0" u="none" strike="noStrike" kern="0" cap="none" spc="0" normalizeH="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los mismos indicadores de gestión del PEI, agregando adicionalmente sus propias líneas de desarrollo o sello deseado.</a:t>
            </a:r>
            <a:endParaRPr kumimoji="0" lang="es-CL" sz="1400" b="0" i="0" u="none" strike="noStrike" kern="0" cap="none" spc="0" normalizeH="0" baseline="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p:txBody>
      </p:sp>
      <p:sp>
        <p:nvSpPr>
          <p:cNvPr id="17" name="TextBox 20">
            <a:extLst>
              <a:ext uri="{FF2B5EF4-FFF2-40B4-BE49-F238E27FC236}">
                <a16:creationId xmlns:a16="http://schemas.microsoft.com/office/drawing/2014/main" id="{9007E238-9343-429F-9A2D-42B56C095A5C}"/>
              </a:ext>
            </a:extLst>
          </p:cNvPr>
          <p:cNvSpPr txBox="1"/>
          <p:nvPr/>
        </p:nvSpPr>
        <p:spPr>
          <a:xfrm>
            <a:off x="4462430" y="2206728"/>
            <a:ext cx="7238999" cy="400110"/>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s-CL" sz="2000" b="0" i="0" u="none" strike="noStrike" kern="0" cap="none" spc="0" normalizeH="0" baseline="0" dirty="0">
                <a:ln>
                  <a:noFill/>
                </a:ln>
                <a:solidFill>
                  <a:srgbClr val="00B0F0"/>
                </a:solidFill>
                <a:effectLst/>
                <a:uLnTx/>
                <a:uFillTx/>
                <a:latin typeface="Arial" panose="020B0604020202020204" pitchFamily="34" charset="0"/>
                <a:cs typeface="Arial" panose="020B0604020202020204" pitchFamily="34" charset="0"/>
              </a:rPr>
              <a:t>Planes de Desarrollo de las Facultades</a:t>
            </a:r>
          </a:p>
        </p:txBody>
      </p:sp>
      <p:sp>
        <p:nvSpPr>
          <p:cNvPr id="18" name="TextBox 22">
            <a:extLst>
              <a:ext uri="{FF2B5EF4-FFF2-40B4-BE49-F238E27FC236}">
                <a16:creationId xmlns:a16="http://schemas.microsoft.com/office/drawing/2014/main" id="{2D1A90EB-4107-4A92-9059-59241A9213B3}"/>
              </a:ext>
            </a:extLst>
          </p:cNvPr>
          <p:cNvSpPr txBox="1"/>
          <p:nvPr/>
        </p:nvSpPr>
        <p:spPr>
          <a:xfrm>
            <a:off x="4462430" y="3625021"/>
            <a:ext cx="7238999" cy="738664"/>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Si el Plan de Desarrollo incluye</a:t>
            </a:r>
            <a:r>
              <a:rPr kumimoji="0" lang="es-CL" sz="1400" b="0" i="0" u="none" strike="noStrike" kern="0" cap="none" spc="0" normalizeH="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acciones de Vinculación con el Medio, entonces nuevamente, se deben incluir “al menos” los mismos indicadores de gestión para el área</a:t>
            </a:r>
            <a:r>
              <a:rPr lang="es-CL" sz="1400" kern="0" dirty="0">
                <a:solidFill>
                  <a:srgbClr val="000000">
                    <a:lumMod val="75000"/>
                    <a:lumOff val="25000"/>
                  </a:srgbClr>
                </a:solidFill>
                <a:latin typeface="Arial" panose="020B0604020202020204" pitchFamily="34" charset="0"/>
                <a:cs typeface="Arial" panose="020B0604020202020204" pitchFamily="34" charset="0"/>
              </a:rPr>
              <a:t> para cada año.</a:t>
            </a:r>
            <a:endParaRPr kumimoji="0" lang="es-CL" sz="1400" b="0" i="0" u="none" strike="noStrike" kern="0" cap="none" spc="0" normalizeH="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p:txBody>
      </p:sp>
      <p:sp>
        <p:nvSpPr>
          <p:cNvPr id="19" name="TextBox 23">
            <a:extLst>
              <a:ext uri="{FF2B5EF4-FFF2-40B4-BE49-F238E27FC236}">
                <a16:creationId xmlns:a16="http://schemas.microsoft.com/office/drawing/2014/main" id="{BDB506B8-6C44-4976-9821-EE2FDC9DF82F}"/>
              </a:ext>
            </a:extLst>
          </p:cNvPr>
          <p:cNvSpPr txBox="1"/>
          <p:nvPr/>
        </p:nvSpPr>
        <p:spPr>
          <a:xfrm>
            <a:off x="4462430" y="3323414"/>
            <a:ext cx="7238998" cy="400110"/>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s-CL" sz="2000" b="0" i="0" u="none" strike="noStrike" kern="0" cap="none" spc="0" normalizeH="0" baseline="0" dirty="0">
                <a:ln>
                  <a:noFill/>
                </a:ln>
                <a:solidFill>
                  <a:schemeClr val="accent4">
                    <a:lumMod val="75000"/>
                  </a:schemeClr>
                </a:solidFill>
                <a:effectLst/>
                <a:uLnTx/>
                <a:uFillTx/>
                <a:latin typeface="Arial" panose="020B0604020202020204" pitchFamily="34" charset="0"/>
                <a:cs typeface="Arial" panose="020B0604020202020204" pitchFamily="34" charset="0"/>
              </a:rPr>
              <a:t>Planes Operativos (uno para</a:t>
            </a:r>
            <a:r>
              <a:rPr kumimoji="0" lang="es-CL" sz="2000" b="0" i="0" u="none" strike="noStrike" kern="0" cap="none" spc="0" normalizeH="0" dirty="0">
                <a:ln>
                  <a:noFill/>
                </a:ln>
                <a:solidFill>
                  <a:schemeClr val="accent4">
                    <a:lumMod val="75000"/>
                  </a:schemeClr>
                </a:solidFill>
                <a:effectLst/>
                <a:uLnTx/>
                <a:uFillTx/>
                <a:latin typeface="Arial" panose="020B0604020202020204" pitchFamily="34" charset="0"/>
                <a:cs typeface="Arial" panose="020B0604020202020204" pitchFamily="34" charset="0"/>
              </a:rPr>
              <a:t> cada año del PD)</a:t>
            </a:r>
            <a:endParaRPr kumimoji="0" lang="es-CL" sz="2000" b="0" i="0" u="none" strike="noStrike" kern="0" cap="none" spc="0" normalizeH="0" baseline="0" dirty="0">
              <a:ln>
                <a:noFill/>
              </a:ln>
              <a:solidFill>
                <a:schemeClr val="accent4">
                  <a:lumMod val="75000"/>
                </a:schemeClr>
              </a:solidFill>
              <a:effectLst/>
              <a:uLnTx/>
              <a:uFillTx/>
              <a:latin typeface="Arial" panose="020B0604020202020204" pitchFamily="34" charset="0"/>
              <a:cs typeface="Arial" panose="020B0604020202020204" pitchFamily="34" charset="0"/>
            </a:endParaRPr>
          </a:p>
        </p:txBody>
      </p:sp>
      <p:sp>
        <p:nvSpPr>
          <p:cNvPr id="45" name="TextBox 26">
            <a:extLst>
              <a:ext uri="{FF2B5EF4-FFF2-40B4-BE49-F238E27FC236}">
                <a16:creationId xmlns:a16="http://schemas.microsoft.com/office/drawing/2014/main" id="{C88FDA45-1E2F-45CC-BC89-F28CAFDA6CFB}"/>
              </a:ext>
            </a:extLst>
          </p:cNvPr>
          <p:cNvSpPr txBox="1"/>
          <p:nvPr/>
        </p:nvSpPr>
        <p:spPr>
          <a:xfrm>
            <a:off x="977431" y="4059676"/>
            <a:ext cx="1002907" cy="461665"/>
          </a:xfrm>
          <a:prstGeom prst="rect">
            <a:avLst/>
          </a:prstGeom>
          <a:noFill/>
        </p:spPr>
        <p:txBody>
          <a:bodyPr wrap="square" rtlCol="0">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lang="en-US" b="1" kern="0" dirty="0">
                <a:solidFill>
                  <a:prstClr val="white"/>
                </a:solidFill>
                <a:latin typeface="Arial" panose="020B0604020202020204" pitchFamily="34" charset="0"/>
                <a:cs typeface="Arial" panose="020B0604020202020204" pitchFamily="34" charset="0"/>
              </a:rPr>
              <a:t>VcM</a:t>
            </a:r>
            <a:endParaRPr kumimoji="0" lang="en-US"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49" name="Group 33">
            <a:extLst>
              <a:ext uri="{FF2B5EF4-FFF2-40B4-BE49-F238E27FC236}">
                <a16:creationId xmlns:a16="http://schemas.microsoft.com/office/drawing/2014/main" id="{C07F4D54-9C76-4016-A9FA-F8E2F8BC1475}"/>
              </a:ext>
            </a:extLst>
          </p:cNvPr>
          <p:cNvGrpSpPr/>
          <p:nvPr/>
        </p:nvGrpSpPr>
        <p:grpSpPr>
          <a:xfrm>
            <a:off x="2878254" y="3558895"/>
            <a:ext cx="568221" cy="386497"/>
            <a:chOff x="7156450" y="2708275"/>
            <a:chExt cx="233363" cy="234950"/>
          </a:xfrm>
          <a:solidFill>
            <a:sysClr val="window" lastClr="FFFFFF"/>
          </a:solidFill>
        </p:grpSpPr>
        <p:sp>
          <p:nvSpPr>
            <p:cNvPr id="50" name="Rectangle 33">
              <a:extLst>
                <a:ext uri="{FF2B5EF4-FFF2-40B4-BE49-F238E27FC236}">
                  <a16:creationId xmlns:a16="http://schemas.microsoft.com/office/drawing/2014/main" id="{C14D21B0-3878-4506-9329-8B629907C12E}"/>
                </a:ext>
              </a:extLst>
            </p:cNvPr>
            <p:cNvSpPr>
              <a:spLocks noChangeArrowheads="1"/>
            </p:cNvSpPr>
            <p:nvPr/>
          </p:nvSpPr>
          <p:spPr bwMode="auto">
            <a:xfrm>
              <a:off x="7156450" y="2803525"/>
              <a:ext cx="41275" cy="1238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1" name="Freeform 34">
              <a:extLst>
                <a:ext uri="{FF2B5EF4-FFF2-40B4-BE49-F238E27FC236}">
                  <a16:creationId xmlns:a16="http://schemas.microsoft.com/office/drawing/2014/main" id="{CCF6FB40-5072-4C00-B570-F63789483BD5}"/>
                </a:ext>
              </a:extLst>
            </p:cNvPr>
            <p:cNvSpPr>
              <a:spLocks noEditPoints="1"/>
            </p:cNvSpPr>
            <p:nvPr/>
          </p:nvSpPr>
          <p:spPr bwMode="auto">
            <a:xfrm>
              <a:off x="7215188" y="2708275"/>
              <a:ext cx="174625" cy="234950"/>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7" name="Group 16">
            <a:extLst>
              <a:ext uri="{FF2B5EF4-FFF2-40B4-BE49-F238E27FC236}">
                <a16:creationId xmlns:a16="http://schemas.microsoft.com/office/drawing/2014/main" id="{831CFD1F-CB45-4B89-AE9F-FEEFA8FD9F0D}"/>
              </a:ext>
            </a:extLst>
          </p:cNvPr>
          <p:cNvGrpSpPr/>
          <p:nvPr/>
        </p:nvGrpSpPr>
        <p:grpSpPr>
          <a:xfrm>
            <a:off x="1027281" y="2650753"/>
            <a:ext cx="3187720" cy="1743014"/>
            <a:chOff x="2340172" y="4279900"/>
            <a:chExt cx="2971604" cy="2405062"/>
          </a:xfrm>
          <a:effectLst>
            <a:outerShdw blurRad="88900" dist="38100" sx="102000" sy="102000" algn="t" rotWithShape="0">
              <a:prstClr val="black">
                <a:alpha val="31000"/>
              </a:prstClr>
            </a:outerShdw>
          </a:effectLst>
        </p:grpSpPr>
        <p:sp>
          <p:nvSpPr>
            <p:cNvPr id="14" name="Freeform 5">
              <a:extLst>
                <a:ext uri="{FF2B5EF4-FFF2-40B4-BE49-F238E27FC236}">
                  <a16:creationId xmlns:a16="http://schemas.microsoft.com/office/drawing/2014/main" id="{4A02A745-2747-4FD1-8333-7CCB6E338509}"/>
                </a:ext>
              </a:extLst>
            </p:cNvPr>
            <p:cNvSpPr>
              <a:spLocks/>
            </p:cNvSpPr>
            <p:nvPr/>
          </p:nvSpPr>
          <p:spPr bwMode="auto">
            <a:xfrm>
              <a:off x="2340172" y="4279900"/>
              <a:ext cx="1408113" cy="1739900"/>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gradFill flip="none" rotWithShape="1">
              <a:gsLst>
                <a:gs pos="0">
                  <a:srgbClr val="000000"/>
                </a:gs>
                <a:gs pos="31000">
                  <a:srgbClr val="000000">
                    <a:lumMod val="75000"/>
                    <a:lumOff val="25000"/>
                  </a:srgbClr>
                </a:gs>
                <a:gs pos="100000">
                  <a:srgbClr val="000000">
                    <a:lumMod val="50000"/>
                    <a:lumOff val="5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Freeform 6">
              <a:extLst>
                <a:ext uri="{FF2B5EF4-FFF2-40B4-BE49-F238E27FC236}">
                  <a16:creationId xmlns:a16="http://schemas.microsoft.com/office/drawing/2014/main" id="{FA3343D0-3B21-49E9-BC8D-F1748EE0CC32}"/>
                </a:ext>
              </a:extLst>
            </p:cNvPr>
            <p:cNvSpPr>
              <a:spLocks/>
            </p:cNvSpPr>
            <p:nvPr/>
          </p:nvSpPr>
          <p:spPr bwMode="auto">
            <a:xfrm>
              <a:off x="2374901" y="4943475"/>
              <a:ext cx="2936875" cy="1741487"/>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gradFill>
              <a:gsLst>
                <a:gs pos="100000">
                  <a:srgbClr val="F1AC24">
                    <a:lumMod val="50000"/>
                  </a:srgbClr>
                </a:gs>
                <a:gs pos="0">
                  <a:srgbClr val="F1AC24">
                    <a:lumMod val="20000"/>
                    <a:lumOff val="80000"/>
                  </a:srgbClr>
                </a:gs>
                <a:gs pos="55000">
                  <a:srgbClr val="F1AC24"/>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8" name="Group 15">
            <a:extLst>
              <a:ext uri="{FF2B5EF4-FFF2-40B4-BE49-F238E27FC236}">
                <a16:creationId xmlns:a16="http://schemas.microsoft.com/office/drawing/2014/main" id="{8E6E34E7-AEAD-4C4A-B402-51705E9FCF4F}"/>
              </a:ext>
            </a:extLst>
          </p:cNvPr>
          <p:cNvGrpSpPr/>
          <p:nvPr/>
        </p:nvGrpSpPr>
        <p:grpSpPr>
          <a:xfrm>
            <a:off x="1033275" y="1642274"/>
            <a:ext cx="3181726" cy="1741863"/>
            <a:chOff x="2345760" y="2489200"/>
            <a:chExt cx="2966016" cy="2403475"/>
          </a:xfrm>
          <a:effectLst>
            <a:outerShdw blurRad="88900" dist="38100" sx="102000" sy="102000" algn="t" rotWithShape="0">
              <a:prstClr val="black">
                <a:alpha val="31000"/>
              </a:prstClr>
            </a:outerShdw>
          </a:effectLst>
        </p:grpSpPr>
        <p:sp>
          <p:nvSpPr>
            <p:cNvPr id="12" name="Freeform 7">
              <a:extLst>
                <a:ext uri="{FF2B5EF4-FFF2-40B4-BE49-F238E27FC236}">
                  <a16:creationId xmlns:a16="http://schemas.microsoft.com/office/drawing/2014/main" id="{6FC53353-E095-468E-A920-54767529D552}"/>
                </a:ext>
              </a:extLst>
            </p:cNvPr>
            <p:cNvSpPr>
              <a:spLocks/>
            </p:cNvSpPr>
            <p:nvPr/>
          </p:nvSpPr>
          <p:spPr bwMode="auto">
            <a:xfrm>
              <a:off x="2345760" y="2489200"/>
              <a:ext cx="1408113" cy="1738312"/>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gradFill flip="none" rotWithShape="1">
              <a:gsLst>
                <a:gs pos="0">
                  <a:srgbClr val="000000"/>
                </a:gs>
                <a:gs pos="31000">
                  <a:srgbClr val="000000">
                    <a:lumMod val="75000"/>
                    <a:lumOff val="25000"/>
                  </a:srgbClr>
                </a:gs>
                <a:gs pos="100000">
                  <a:srgbClr val="000000">
                    <a:lumMod val="50000"/>
                    <a:lumOff val="5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Freeform 8">
              <a:extLst>
                <a:ext uri="{FF2B5EF4-FFF2-40B4-BE49-F238E27FC236}">
                  <a16:creationId xmlns:a16="http://schemas.microsoft.com/office/drawing/2014/main" id="{BEA1E66A-A0BA-46CC-86B4-CBD068250477}"/>
                </a:ext>
              </a:extLst>
            </p:cNvPr>
            <p:cNvSpPr>
              <a:spLocks/>
            </p:cNvSpPr>
            <p:nvPr/>
          </p:nvSpPr>
          <p:spPr bwMode="auto">
            <a:xfrm>
              <a:off x="2374901" y="3152775"/>
              <a:ext cx="2936875" cy="1739900"/>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gradFill>
              <a:gsLst>
                <a:gs pos="100000">
                  <a:srgbClr val="26ABBF">
                    <a:lumMod val="50000"/>
                  </a:srgbClr>
                </a:gs>
                <a:gs pos="0">
                  <a:srgbClr val="26ABBF">
                    <a:lumMod val="20000"/>
                    <a:lumOff val="80000"/>
                  </a:srgbClr>
                </a:gs>
                <a:gs pos="51000">
                  <a:srgbClr val="26ABBF"/>
                </a:gs>
              </a:gsLst>
              <a:lin ang="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9" name="Group 14">
            <a:extLst>
              <a:ext uri="{FF2B5EF4-FFF2-40B4-BE49-F238E27FC236}">
                <a16:creationId xmlns:a16="http://schemas.microsoft.com/office/drawing/2014/main" id="{081CE47A-436E-4BAE-A32C-25CBA6F18322}"/>
              </a:ext>
            </a:extLst>
          </p:cNvPr>
          <p:cNvGrpSpPr/>
          <p:nvPr/>
        </p:nvGrpSpPr>
        <p:grpSpPr>
          <a:xfrm>
            <a:off x="1033196" y="831169"/>
            <a:ext cx="3181805" cy="1531321"/>
            <a:chOff x="2345686" y="1014413"/>
            <a:chExt cx="2966090" cy="2112962"/>
          </a:xfrm>
          <a:effectLst>
            <a:outerShdw blurRad="88900" dist="38100" sx="102000" sy="102000" algn="t" rotWithShape="0">
              <a:prstClr val="black">
                <a:alpha val="31000"/>
              </a:prstClr>
            </a:outerShdw>
          </a:effectLst>
        </p:grpSpPr>
        <p:sp>
          <p:nvSpPr>
            <p:cNvPr id="10" name="Freeform 9">
              <a:extLst>
                <a:ext uri="{FF2B5EF4-FFF2-40B4-BE49-F238E27FC236}">
                  <a16:creationId xmlns:a16="http://schemas.microsoft.com/office/drawing/2014/main" id="{A75C0ABC-3FE8-4C0C-BB99-63D3FB1600F1}"/>
                </a:ext>
              </a:extLst>
            </p:cNvPr>
            <p:cNvSpPr>
              <a:spLocks/>
            </p:cNvSpPr>
            <p:nvPr/>
          </p:nvSpPr>
          <p:spPr bwMode="auto">
            <a:xfrm>
              <a:off x="2345686" y="1014413"/>
              <a:ext cx="1236663" cy="1446212"/>
            </a:xfrm>
            <a:custGeom>
              <a:avLst/>
              <a:gdLst>
                <a:gd name="T0" fmla="*/ 186 w 709"/>
                <a:gd name="T1" fmla="*/ 0 h 830"/>
                <a:gd name="T2" fmla="*/ 24 w 709"/>
                <a:gd name="T3" fmla="*/ 286 h 830"/>
                <a:gd name="T4" fmla="*/ 0 w 709"/>
                <a:gd name="T5" fmla="*/ 377 h 830"/>
                <a:gd name="T6" fmla="*/ 24 w 709"/>
                <a:gd name="T7" fmla="*/ 468 h 830"/>
                <a:gd name="T8" fmla="*/ 233 w 709"/>
                <a:gd name="T9" fmla="*/ 830 h 830"/>
                <a:gd name="T10" fmla="*/ 709 w 709"/>
                <a:gd name="T11" fmla="*/ 0 h 830"/>
                <a:gd name="T12" fmla="*/ 186 w 709"/>
                <a:gd name="T13" fmla="*/ 0 h 830"/>
              </a:gdLst>
              <a:ahLst/>
              <a:cxnLst>
                <a:cxn ang="0">
                  <a:pos x="T0" y="T1"/>
                </a:cxn>
                <a:cxn ang="0">
                  <a:pos x="T2" y="T3"/>
                </a:cxn>
                <a:cxn ang="0">
                  <a:pos x="T4" y="T5"/>
                </a:cxn>
                <a:cxn ang="0">
                  <a:pos x="T6" y="T7"/>
                </a:cxn>
                <a:cxn ang="0">
                  <a:pos x="T8" y="T9"/>
                </a:cxn>
                <a:cxn ang="0">
                  <a:pos x="T10" y="T11"/>
                </a:cxn>
                <a:cxn ang="0">
                  <a:pos x="T12" y="T13"/>
                </a:cxn>
              </a:cxnLst>
              <a:rect l="0" t="0" r="r" b="b"/>
              <a:pathLst>
                <a:path w="709" h="830">
                  <a:moveTo>
                    <a:pt x="186" y="0"/>
                  </a:moveTo>
                  <a:cubicBezTo>
                    <a:pt x="148" y="66"/>
                    <a:pt x="24" y="286"/>
                    <a:pt x="24" y="286"/>
                  </a:cubicBezTo>
                  <a:cubicBezTo>
                    <a:pt x="9" y="313"/>
                    <a:pt x="0" y="344"/>
                    <a:pt x="0" y="377"/>
                  </a:cubicBezTo>
                  <a:cubicBezTo>
                    <a:pt x="0" y="410"/>
                    <a:pt x="9" y="441"/>
                    <a:pt x="24" y="468"/>
                  </a:cubicBezTo>
                  <a:cubicBezTo>
                    <a:pt x="233" y="830"/>
                    <a:pt x="233" y="830"/>
                    <a:pt x="233" y="830"/>
                  </a:cubicBezTo>
                  <a:cubicBezTo>
                    <a:pt x="233" y="830"/>
                    <a:pt x="569" y="242"/>
                    <a:pt x="709" y="0"/>
                  </a:cubicBezTo>
                  <a:lnTo>
                    <a:pt x="186" y="0"/>
                  </a:lnTo>
                  <a:close/>
                </a:path>
              </a:pathLst>
            </a:custGeom>
            <a:gradFill flip="none" rotWithShape="1">
              <a:gsLst>
                <a:gs pos="0">
                  <a:srgbClr val="000000"/>
                </a:gs>
                <a:gs pos="31000">
                  <a:srgbClr val="000000">
                    <a:lumMod val="75000"/>
                    <a:lumOff val="25000"/>
                  </a:srgbClr>
                </a:gs>
                <a:gs pos="100000">
                  <a:srgbClr val="000000">
                    <a:lumMod val="50000"/>
                    <a:lumOff val="50000"/>
                  </a:srgb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662BDC03-83C7-4913-9A95-A4AAD3A35206}"/>
                </a:ext>
              </a:extLst>
            </p:cNvPr>
            <p:cNvSpPr>
              <a:spLocks/>
            </p:cNvSpPr>
            <p:nvPr/>
          </p:nvSpPr>
          <p:spPr bwMode="auto">
            <a:xfrm>
              <a:off x="2374901" y="1385888"/>
              <a:ext cx="2936875" cy="1741487"/>
            </a:xfrm>
            <a:custGeom>
              <a:avLst/>
              <a:gdLst>
                <a:gd name="T0" fmla="*/ 785 w 1684"/>
                <a:gd name="T1" fmla="*/ 1000 h 1000"/>
                <a:gd name="T2" fmla="*/ 884 w 1684"/>
                <a:gd name="T3" fmla="*/ 726 h 1000"/>
                <a:gd name="T4" fmla="*/ 865 w 1684"/>
                <a:gd name="T5" fmla="*/ 726 h 1000"/>
                <a:gd name="T6" fmla="*/ 381 w 1684"/>
                <a:gd name="T7" fmla="*/ 726 h 1000"/>
                <a:gd name="T8" fmla="*/ 290 w 1684"/>
                <a:gd name="T9" fmla="*/ 702 h 1000"/>
                <a:gd name="T10" fmla="*/ 224 w 1684"/>
                <a:gd name="T11" fmla="*/ 636 h 1000"/>
                <a:gd name="T12" fmla="*/ 0 w 1684"/>
                <a:gd name="T13" fmla="*/ 246 h 1000"/>
                <a:gd name="T14" fmla="*/ 102 w 1684"/>
                <a:gd name="T15" fmla="*/ 273 h 1000"/>
                <a:gd name="T16" fmla="*/ 865 w 1684"/>
                <a:gd name="T17" fmla="*/ 273 h 1000"/>
                <a:gd name="T18" fmla="*/ 884 w 1684"/>
                <a:gd name="T19" fmla="*/ 273 h 1000"/>
                <a:gd name="T20" fmla="*/ 785 w 1684"/>
                <a:gd name="T21" fmla="*/ 0 h 1000"/>
                <a:gd name="T22" fmla="*/ 1683 w 1684"/>
                <a:gd name="T23" fmla="*/ 500 h 1000"/>
                <a:gd name="T24" fmla="*/ 1684 w 1684"/>
                <a:gd name="T25" fmla="*/ 500 h 1000"/>
                <a:gd name="T26" fmla="*/ 785 w 1684"/>
                <a:gd name="T27"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1000">
                  <a:moveTo>
                    <a:pt x="785" y="1000"/>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1"/>
                    <a:pt x="1015" y="799"/>
                    <a:pt x="785" y="1000"/>
                  </a:cubicBezTo>
                  <a:close/>
                </a:path>
              </a:pathLst>
            </a:custGeom>
            <a:gradFill flip="none" rotWithShape="1">
              <a:gsLst>
                <a:gs pos="100000">
                  <a:srgbClr val="D00D7C">
                    <a:lumMod val="50000"/>
                  </a:srgbClr>
                </a:gs>
                <a:gs pos="0">
                  <a:srgbClr val="D00D7C">
                    <a:lumMod val="20000"/>
                    <a:lumOff val="80000"/>
                  </a:srgbClr>
                </a:gs>
                <a:gs pos="51000">
                  <a:srgbClr val="D00D7C"/>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0" name="TextBox 24">
            <a:extLst>
              <a:ext uri="{FF2B5EF4-FFF2-40B4-BE49-F238E27FC236}">
                <a16:creationId xmlns:a16="http://schemas.microsoft.com/office/drawing/2014/main" id="{75E0990F-18D4-4E65-AEA7-EE798C22FDD3}"/>
              </a:ext>
            </a:extLst>
          </p:cNvPr>
          <p:cNvSpPr txBox="1"/>
          <p:nvPr/>
        </p:nvSpPr>
        <p:spPr>
          <a:xfrm>
            <a:off x="1097586" y="994152"/>
            <a:ext cx="875747" cy="325741"/>
          </a:xfrm>
          <a:prstGeom prst="rect">
            <a:avLst/>
          </a:prstGeom>
          <a:noFill/>
        </p:spPr>
        <p:txBody>
          <a:bodyPr wrap="square" rtlCol="0">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PEI</a:t>
            </a:r>
          </a:p>
        </p:txBody>
      </p:sp>
      <p:sp>
        <p:nvSpPr>
          <p:cNvPr id="21" name="TextBox 25">
            <a:extLst>
              <a:ext uri="{FF2B5EF4-FFF2-40B4-BE49-F238E27FC236}">
                <a16:creationId xmlns:a16="http://schemas.microsoft.com/office/drawing/2014/main" id="{DD7E0AF9-9594-44BC-962F-E62171BB9BB1}"/>
              </a:ext>
            </a:extLst>
          </p:cNvPr>
          <p:cNvSpPr txBox="1"/>
          <p:nvPr/>
        </p:nvSpPr>
        <p:spPr>
          <a:xfrm>
            <a:off x="869206" y="2039318"/>
            <a:ext cx="1104128" cy="325741"/>
          </a:xfrm>
          <a:prstGeom prst="rect">
            <a:avLst/>
          </a:prstGeom>
          <a:noFill/>
        </p:spPr>
        <p:txBody>
          <a:bodyPr wrap="square" rtlCol="0">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PD</a:t>
            </a:r>
          </a:p>
        </p:txBody>
      </p:sp>
      <p:sp>
        <p:nvSpPr>
          <p:cNvPr id="22" name="TextBox 26">
            <a:extLst>
              <a:ext uri="{FF2B5EF4-FFF2-40B4-BE49-F238E27FC236}">
                <a16:creationId xmlns:a16="http://schemas.microsoft.com/office/drawing/2014/main" id="{ADC2E7F4-325D-4DBD-967B-AA4989902865}"/>
              </a:ext>
            </a:extLst>
          </p:cNvPr>
          <p:cNvSpPr txBox="1"/>
          <p:nvPr/>
        </p:nvSpPr>
        <p:spPr>
          <a:xfrm>
            <a:off x="970426" y="3050273"/>
            <a:ext cx="1002907" cy="325741"/>
          </a:xfrm>
          <a:prstGeom prst="rect">
            <a:avLst/>
          </a:prstGeom>
          <a:noFill/>
        </p:spPr>
        <p:txBody>
          <a:bodyPr wrap="square" rtlCol="0">
            <a:spAutoFit/>
          </a:bodyPr>
          <a:lstStyle/>
          <a:p>
            <a:pPr marL="0" marR="0" lvl="0" indent="0" algn="r" defTabSz="1218987"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PO</a:t>
            </a:r>
          </a:p>
        </p:txBody>
      </p:sp>
      <p:grpSp>
        <p:nvGrpSpPr>
          <p:cNvPr id="26" name="Group 33">
            <a:extLst>
              <a:ext uri="{FF2B5EF4-FFF2-40B4-BE49-F238E27FC236}">
                <a16:creationId xmlns:a16="http://schemas.microsoft.com/office/drawing/2014/main" id="{93DF3EBB-63AE-40EC-9156-CA221940785C}"/>
              </a:ext>
            </a:extLst>
          </p:cNvPr>
          <p:cNvGrpSpPr/>
          <p:nvPr/>
        </p:nvGrpSpPr>
        <p:grpSpPr>
          <a:xfrm>
            <a:off x="2871249" y="2549493"/>
            <a:ext cx="568221" cy="386497"/>
            <a:chOff x="7156450" y="2708275"/>
            <a:chExt cx="233363" cy="234950"/>
          </a:xfrm>
          <a:solidFill>
            <a:sysClr val="window" lastClr="FFFFFF"/>
          </a:solidFill>
        </p:grpSpPr>
        <p:sp>
          <p:nvSpPr>
            <p:cNvPr id="27" name="Rectangle 33">
              <a:extLst>
                <a:ext uri="{FF2B5EF4-FFF2-40B4-BE49-F238E27FC236}">
                  <a16:creationId xmlns:a16="http://schemas.microsoft.com/office/drawing/2014/main" id="{AC3FF2BB-0D7E-4F1E-AC1B-AE7BFAB502DD}"/>
                </a:ext>
              </a:extLst>
            </p:cNvPr>
            <p:cNvSpPr>
              <a:spLocks noChangeArrowheads="1"/>
            </p:cNvSpPr>
            <p:nvPr/>
          </p:nvSpPr>
          <p:spPr bwMode="auto">
            <a:xfrm>
              <a:off x="7156450" y="2803525"/>
              <a:ext cx="41275" cy="1238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Freeform 34">
              <a:extLst>
                <a:ext uri="{FF2B5EF4-FFF2-40B4-BE49-F238E27FC236}">
                  <a16:creationId xmlns:a16="http://schemas.microsoft.com/office/drawing/2014/main" id="{B1BCAE81-EBED-4097-9F33-58AB8632BE1B}"/>
                </a:ext>
              </a:extLst>
            </p:cNvPr>
            <p:cNvSpPr>
              <a:spLocks noEditPoints="1"/>
            </p:cNvSpPr>
            <p:nvPr/>
          </p:nvSpPr>
          <p:spPr bwMode="auto">
            <a:xfrm>
              <a:off x="7215188" y="2708275"/>
              <a:ext cx="174625" cy="234950"/>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9" name="Group 36">
            <a:extLst>
              <a:ext uri="{FF2B5EF4-FFF2-40B4-BE49-F238E27FC236}">
                <a16:creationId xmlns:a16="http://schemas.microsoft.com/office/drawing/2014/main" id="{33DAB2D1-BA3C-4CA9-B0A6-9CA3B06C1F65}"/>
              </a:ext>
            </a:extLst>
          </p:cNvPr>
          <p:cNvGrpSpPr/>
          <p:nvPr/>
        </p:nvGrpSpPr>
        <p:grpSpPr>
          <a:xfrm>
            <a:off x="2880429" y="1512988"/>
            <a:ext cx="549862" cy="408088"/>
            <a:chOff x="4776788" y="2243138"/>
            <a:chExt cx="434976" cy="477838"/>
          </a:xfrm>
          <a:solidFill>
            <a:sysClr val="window" lastClr="FFFFFF"/>
          </a:solidFill>
        </p:grpSpPr>
        <p:sp>
          <p:nvSpPr>
            <p:cNvPr id="30" name="Freeform 17">
              <a:extLst>
                <a:ext uri="{FF2B5EF4-FFF2-40B4-BE49-F238E27FC236}">
                  <a16:creationId xmlns:a16="http://schemas.microsoft.com/office/drawing/2014/main" id="{248A4132-59DF-4F16-AE6E-68C0FD8CA79E}"/>
                </a:ext>
              </a:extLst>
            </p:cNvPr>
            <p:cNvSpPr>
              <a:spLocks noEditPoints="1"/>
            </p:cNvSpPr>
            <p:nvPr/>
          </p:nvSpPr>
          <p:spPr bwMode="auto">
            <a:xfrm>
              <a:off x="4848226" y="2316163"/>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Freeform 18">
              <a:extLst>
                <a:ext uri="{FF2B5EF4-FFF2-40B4-BE49-F238E27FC236}">
                  <a16:creationId xmlns:a16="http://schemas.microsoft.com/office/drawing/2014/main" id="{4845EDC8-ECE5-4B25-9E76-1F080B6DBACB}"/>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Freeform 19">
              <a:extLst>
                <a:ext uri="{FF2B5EF4-FFF2-40B4-BE49-F238E27FC236}">
                  <a16:creationId xmlns:a16="http://schemas.microsoft.com/office/drawing/2014/main" id="{ABC80F59-58DF-4405-B479-1B9C5FFAFCAF}"/>
                </a:ext>
              </a:extLst>
            </p:cNvPr>
            <p:cNvSpPr>
              <a:spLocks/>
            </p:cNvSpPr>
            <p:nvPr/>
          </p:nvSpPr>
          <p:spPr bwMode="auto">
            <a:xfrm>
              <a:off x="4881563" y="2271713"/>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3" name="Freeform 20">
              <a:extLst>
                <a:ext uri="{FF2B5EF4-FFF2-40B4-BE49-F238E27FC236}">
                  <a16:creationId xmlns:a16="http://schemas.microsoft.com/office/drawing/2014/main" id="{0D442540-5F13-4359-962D-BB160CF35DB8}"/>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Freeform 21">
              <a:extLst>
                <a:ext uri="{FF2B5EF4-FFF2-40B4-BE49-F238E27FC236}">
                  <a16:creationId xmlns:a16="http://schemas.microsoft.com/office/drawing/2014/main" id="{47BB16E3-2603-41E5-BE34-C03315DC252F}"/>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5" name="Freeform 22">
              <a:extLst>
                <a:ext uri="{FF2B5EF4-FFF2-40B4-BE49-F238E27FC236}">
                  <a16:creationId xmlns:a16="http://schemas.microsoft.com/office/drawing/2014/main" id="{4FB3225F-34AA-48AE-BF94-83EDEB19CD1E}"/>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6" name="Freeform 23">
              <a:extLst>
                <a:ext uri="{FF2B5EF4-FFF2-40B4-BE49-F238E27FC236}">
                  <a16:creationId xmlns:a16="http://schemas.microsoft.com/office/drawing/2014/main" id="{89CA82AC-BA45-4CAB-AECD-393C4780AD42}"/>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7" name="Freeform 24">
              <a:extLst>
                <a:ext uri="{FF2B5EF4-FFF2-40B4-BE49-F238E27FC236}">
                  <a16:creationId xmlns:a16="http://schemas.microsoft.com/office/drawing/2014/main" id="{2399C1D1-2519-4DCF-B20E-E7C18574DAC1}"/>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8" name="Freeform 25">
              <a:extLst>
                <a:ext uri="{FF2B5EF4-FFF2-40B4-BE49-F238E27FC236}">
                  <a16:creationId xmlns:a16="http://schemas.microsoft.com/office/drawing/2014/main" id="{33C4BC06-7784-433B-B4E8-C2D87DD0E31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9" name="Freeform 26">
              <a:extLst>
                <a:ext uri="{FF2B5EF4-FFF2-40B4-BE49-F238E27FC236}">
                  <a16:creationId xmlns:a16="http://schemas.microsoft.com/office/drawing/2014/main" id="{F0B0C8F9-C1ED-4B6A-977D-F7B24D4A0032}"/>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 name="Freeform 27">
              <a:extLst>
                <a:ext uri="{FF2B5EF4-FFF2-40B4-BE49-F238E27FC236}">
                  <a16:creationId xmlns:a16="http://schemas.microsoft.com/office/drawing/2014/main" id="{C68A130B-3DE8-4F1B-B843-6308CB192901}"/>
                </a:ext>
              </a:extLst>
            </p:cNvPr>
            <p:cNvSpPr>
              <a:spLocks/>
            </p:cNvSpPr>
            <p:nvPr/>
          </p:nvSpPr>
          <p:spPr bwMode="auto">
            <a:xfrm>
              <a:off x="4972051" y="2382838"/>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1" name="Freeform 28">
              <a:extLst>
                <a:ext uri="{FF2B5EF4-FFF2-40B4-BE49-F238E27FC236}">
                  <a16:creationId xmlns:a16="http://schemas.microsoft.com/office/drawing/2014/main" id="{70E1AAC8-DAEC-4314-B9E8-E455E26F084E}"/>
                </a:ext>
              </a:extLst>
            </p:cNvPr>
            <p:cNvSpPr>
              <a:spLocks/>
            </p:cNvSpPr>
            <p:nvPr/>
          </p:nvSpPr>
          <p:spPr bwMode="auto">
            <a:xfrm>
              <a:off x="4970463" y="2543175"/>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pic>
        <p:nvPicPr>
          <p:cNvPr id="53" name="Gráfico 52" descr="Indicador">
            <a:extLst>
              <a:ext uri="{FF2B5EF4-FFF2-40B4-BE49-F238E27FC236}">
                <a16:creationId xmlns:a16="http://schemas.microsoft.com/office/drawing/2014/main" id="{AC060809-567B-4B27-8A4D-06D0F79343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16658" y="3417547"/>
            <a:ext cx="613633" cy="594146"/>
          </a:xfrm>
          <a:prstGeom prst="rect">
            <a:avLst/>
          </a:prstGeom>
        </p:spPr>
      </p:pic>
      <p:sp>
        <p:nvSpPr>
          <p:cNvPr id="58" name="Rectángulo 57">
            <a:extLst>
              <a:ext uri="{FF2B5EF4-FFF2-40B4-BE49-F238E27FC236}">
                <a16:creationId xmlns:a16="http://schemas.microsoft.com/office/drawing/2014/main" id="{C2C56CF9-2913-40AE-9165-37568CF7E032}"/>
              </a:ext>
            </a:extLst>
          </p:cNvPr>
          <p:cNvSpPr/>
          <p:nvPr/>
        </p:nvSpPr>
        <p:spPr>
          <a:xfrm rot="16200000">
            <a:off x="-2287670" y="3422050"/>
            <a:ext cx="5569632" cy="3878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Comités de Vinculación con el Medio</a:t>
            </a:r>
          </a:p>
        </p:txBody>
      </p:sp>
      <p:sp>
        <p:nvSpPr>
          <p:cNvPr id="55" name="TextBox 22">
            <a:extLst>
              <a:ext uri="{FF2B5EF4-FFF2-40B4-BE49-F238E27FC236}">
                <a16:creationId xmlns:a16="http://schemas.microsoft.com/office/drawing/2014/main" id="{79768561-5979-436D-860D-17B8C8895BD6}"/>
              </a:ext>
            </a:extLst>
          </p:cNvPr>
          <p:cNvSpPr txBox="1"/>
          <p:nvPr/>
        </p:nvSpPr>
        <p:spPr>
          <a:xfrm>
            <a:off x="4462430" y="5755341"/>
            <a:ext cx="7238999" cy="523220"/>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Finalmente, la estrategia se</a:t>
            </a:r>
            <a:r>
              <a:rPr kumimoji="0" lang="es-CL" sz="1400" b="0" i="0" u="none" strike="noStrike" kern="0" cap="none" spc="0" normalizeH="0" dirty="0">
                <a:ln>
                  <a:noFill/>
                </a:ln>
                <a:solidFill>
                  <a:srgbClr val="000000">
                    <a:lumMod val="75000"/>
                    <a:lumOff val="25000"/>
                  </a:srgbClr>
                </a:solidFill>
                <a:effectLst/>
                <a:uLnTx/>
                <a:uFillTx/>
                <a:latin typeface="Arial" panose="020B0604020202020204" pitchFamily="34" charset="0"/>
                <a:cs typeface="Arial" panose="020B0604020202020204" pitchFamily="34" charset="0"/>
              </a:rPr>
              <a:t> operacionaliza formando parte de los compromisos de desempeño (de académicos y administrativos)</a:t>
            </a:r>
          </a:p>
        </p:txBody>
      </p:sp>
      <p:sp>
        <p:nvSpPr>
          <p:cNvPr id="56" name="TextBox 23">
            <a:extLst>
              <a:ext uri="{FF2B5EF4-FFF2-40B4-BE49-F238E27FC236}">
                <a16:creationId xmlns:a16="http://schemas.microsoft.com/office/drawing/2014/main" id="{B3E1D503-31B4-4F06-9E6B-A0C415544F1C}"/>
              </a:ext>
            </a:extLst>
          </p:cNvPr>
          <p:cNvSpPr txBox="1"/>
          <p:nvPr/>
        </p:nvSpPr>
        <p:spPr>
          <a:xfrm>
            <a:off x="4462430" y="5489077"/>
            <a:ext cx="7238998" cy="400110"/>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s-CL" sz="2000" b="0" i="0" u="none" strike="noStrike" kern="0" cap="none" spc="0" normalizeH="0" baseline="0" dirty="0">
                <a:ln>
                  <a:noFill/>
                </a:ln>
                <a:solidFill>
                  <a:schemeClr val="accent5"/>
                </a:solidFill>
                <a:effectLst/>
                <a:uLnTx/>
                <a:uFillTx/>
                <a:latin typeface="Arial" panose="020B0604020202020204" pitchFamily="34" charset="0"/>
                <a:cs typeface="Arial" panose="020B0604020202020204" pitchFamily="34" charset="0"/>
              </a:rPr>
              <a:t>Evaluación de Desempeño Anual</a:t>
            </a:r>
          </a:p>
        </p:txBody>
      </p:sp>
      <p:sp>
        <p:nvSpPr>
          <p:cNvPr id="57" name="Rectángulo 56">
            <a:extLst>
              <a:ext uri="{FF2B5EF4-FFF2-40B4-BE49-F238E27FC236}">
                <a16:creationId xmlns:a16="http://schemas.microsoft.com/office/drawing/2014/main" id="{C6AAADB1-DD54-4345-AFB9-91F5ADEFDE9E}"/>
              </a:ext>
            </a:extLst>
          </p:cNvPr>
          <p:cNvSpPr/>
          <p:nvPr/>
        </p:nvSpPr>
        <p:spPr>
          <a:xfrm>
            <a:off x="703868" y="6400800"/>
            <a:ext cx="11440237" cy="415498"/>
          </a:xfrm>
          <a:prstGeom prst="rect">
            <a:avLst/>
          </a:prstGeom>
        </p:spPr>
        <p:txBody>
          <a:bodyPr wrap="square">
            <a:spAutoFit/>
          </a:bodyPr>
          <a:lstStyle/>
          <a:p>
            <a:r>
              <a:rPr lang="es-CL" sz="1050" dirty="0">
                <a:solidFill>
                  <a:schemeClr val="tx1">
                    <a:lumMod val="50000"/>
                    <a:lumOff val="50000"/>
                  </a:schemeClr>
                </a:solidFill>
                <a:latin typeface="Arial Narrow" panose="020B0606020202030204" pitchFamily="34" charset="0"/>
                <a:ea typeface="Calibri" panose="020F0502020204030204" pitchFamily="34" charset="0"/>
                <a:cs typeface="Arial" panose="020B0604020202020204" pitchFamily="34" charset="0"/>
              </a:rPr>
              <a:t>Reglamento General asigna roles y responsabilidades y de complementa con: Reglamento de Evaluación de Desempeño Académico + Reglamento de jerarquización académica + Reglamento de responsabilidad docente de los académicos regulares, indicando la VcM como función de académicos y autoridades académicas.</a:t>
            </a:r>
            <a:endParaRPr lang="es-CL" sz="1050" dirty="0">
              <a:solidFill>
                <a:schemeClr val="tx1">
                  <a:lumMod val="50000"/>
                  <a:lumOff val="50000"/>
                </a:schemeClr>
              </a:solidFill>
            </a:endParaRPr>
          </a:p>
        </p:txBody>
      </p:sp>
      <p:pic>
        <p:nvPicPr>
          <p:cNvPr id="6" name="Gráfico 5" descr="Equipo">
            <a:extLst>
              <a:ext uri="{FF2B5EF4-FFF2-40B4-BE49-F238E27FC236}">
                <a16:creationId xmlns:a16="http://schemas.microsoft.com/office/drawing/2014/main" id="{58239C6E-2A86-4E3D-B83C-85143C8116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2525" y="4476279"/>
            <a:ext cx="551519" cy="551519"/>
          </a:xfrm>
          <a:prstGeom prst="rect">
            <a:avLst/>
          </a:prstGeom>
        </p:spPr>
      </p:pic>
      <p:sp>
        <p:nvSpPr>
          <p:cNvPr id="74" name="TextBox 23">
            <a:extLst>
              <a:ext uri="{FF2B5EF4-FFF2-40B4-BE49-F238E27FC236}">
                <a16:creationId xmlns:a16="http://schemas.microsoft.com/office/drawing/2014/main" id="{CCD65BBF-BF25-4871-967F-626813A91DBB}"/>
              </a:ext>
            </a:extLst>
          </p:cNvPr>
          <p:cNvSpPr txBox="1"/>
          <p:nvPr/>
        </p:nvSpPr>
        <p:spPr>
          <a:xfrm>
            <a:off x="4462430" y="4404770"/>
            <a:ext cx="7238998" cy="400110"/>
          </a:xfrm>
          <a:prstGeom prst="rect">
            <a:avLst/>
          </a:prstGeom>
          <a:noFill/>
        </p:spPr>
        <p:txBody>
          <a:bodyPr wrap="square" rtlCol="0">
            <a:spAutoFit/>
          </a:bodyPr>
          <a:lstStyle/>
          <a:p>
            <a:pPr marL="0" marR="0" lvl="0" indent="0" defTabSz="1218987" eaLnBrk="1" fontAlgn="auto" latinLnBrk="0" hangingPunct="1">
              <a:lnSpc>
                <a:spcPct val="100000"/>
              </a:lnSpc>
              <a:spcBef>
                <a:spcPts val="0"/>
              </a:spcBef>
              <a:spcAft>
                <a:spcPts val="0"/>
              </a:spcAft>
              <a:buClrTx/>
              <a:buSzTx/>
              <a:buFontTx/>
              <a:buNone/>
              <a:tabLst/>
              <a:defRPr/>
            </a:pPr>
            <a:r>
              <a:rPr kumimoji="0" lang="es-CL" sz="2000" b="0" i="0" u="none" strike="noStrike" kern="0" cap="none" spc="0" normalizeH="0" baseline="0" dirty="0">
                <a:ln>
                  <a:noFill/>
                </a:ln>
                <a:solidFill>
                  <a:schemeClr val="accent6">
                    <a:lumMod val="75000"/>
                  </a:schemeClr>
                </a:solidFill>
                <a:effectLst/>
                <a:uLnTx/>
                <a:uFillTx/>
                <a:latin typeface="Arial" panose="020B0604020202020204" pitchFamily="34" charset="0"/>
                <a:cs typeface="Arial" panose="020B0604020202020204" pitchFamily="34" charset="0"/>
              </a:rPr>
              <a:t>Planes de VcM por Carrera/Programa</a:t>
            </a:r>
          </a:p>
        </p:txBody>
      </p:sp>
      <p:sp>
        <p:nvSpPr>
          <p:cNvPr id="62" name="Rectángulo: esquinas redondeadas 61">
            <a:extLst>
              <a:ext uri="{FF2B5EF4-FFF2-40B4-BE49-F238E27FC236}">
                <a16:creationId xmlns:a16="http://schemas.microsoft.com/office/drawing/2014/main" id="{83BD5B25-A9BE-42BC-B170-43719ECE7E27}"/>
              </a:ext>
            </a:extLst>
          </p:cNvPr>
          <p:cNvSpPr/>
          <p:nvPr/>
        </p:nvSpPr>
        <p:spPr>
          <a:xfrm>
            <a:off x="783416" y="4066216"/>
            <a:ext cx="10969943" cy="1346913"/>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55210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4" grpId="0"/>
      <p:bldP spid="5" grpId="0"/>
      <p:bldP spid="16" grpId="0"/>
      <p:bldP spid="17" grpId="0"/>
      <p:bldP spid="18" grpId="0"/>
      <p:bldP spid="19" grpId="0"/>
      <p:bldP spid="55" grpId="0"/>
      <p:bldP spid="56" grpId="0"/>
      <p:bldP spid="57" grpId="0"/>
      <p:bldP spid="74" grpId="0"/>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544" y="2526609"/>
            <a:ext cx="11082689" cy="2118455"/>
          </a:xfrm>
        </p:spPr>
        <p:txBody>
          <a:bodyPr/>
          <a:lstStyle/>
          <a:p>
            <a:r>
              <a:rPr lang="es-CL" dirty="0"/>
              <a:t>CÓMO PROCEDER</a:t>
            </a:r>
          </a:p>
        </p:txBody>
      </p:sp>
      <p:sp>
        <p:nvSpPr>
          <p:cNvPr id="3" name="Marcador de texto 2"/>
          <p:cNvSpPr>
            <a:spLocks noGrp="1"/>
          </p:cNvSpPr>
          <p:nvPr>
            <p:ph type="body" idx="1"/>
          </p:nvPr>
        </p:nvSpPr>
        <p:spPr>
          <a:xfrm>
            <a:off x="1709483" y="4732194"/>
            <a:ext cx="8766812" cy="1363806"/>
          </a:xfrm>
        </p:spPr>
        <p:txBody>
          <a:bodyPr>
            <a:normAutofit lnSpcReduction="10000"/>
          </a:bodyPr>
          <a:lstStyle/>
          <a:p>
            <a:r>
              <a:rPr lang="es-CL" sz="3999" dirty="0">
                <a:solidFill>
                  <a:srgbClr val="0063AF"/>
                </a:solidFill>
              </a:rPr>
              <a:t>Creando el Plan de </a:t>
            </a:r>
          </a:p>
          <a:p>
            <a:r>
              <a:rPr lang="es-CL" sz="3999" dirty="0">
                <a:solidFill>
                  <a:srgbClr val="0063AF"/>
                </a:solidFill>
              </a:rPr>
              <a:t>Vinculación con el Medio</a:t>
            </a:r>
          </a:p>
        </p:txBody>
      </p:sp>
      <p:pic>
        <p:nvPicPr>
          <p:cNvPr id="1026" name="Picture 2" descr="http://vinculacion.unab.cl/wp-content/uploads/2017/03/logo-UNAB-col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0888" y="2061836"/>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C87E045-EC6E-4EE6-84D6-CEE9F933A296}"/>
              </a:ext>
            </a:extLst>
          </p:cNvPr>
          <p:cNvSpPr>
            <a:spLocks noGrp="1"/>
          </p:cNvSpPr>
          <p:nvPr>
            <p:ph type="title"/>
          </p:nvPr>
        </p:nvSpPr>
        <p:spPr>
          <a:xfrm>
            <a:off x="571567" y="431919"/>
            <a:ext cx="11007817" cy="711081"/>
          </a:xfrm>
        </p:spPr>
        <p:txBody>
          <a:bodyPr>
            <a:noAutofit/>
          </a:bodyPr>
          <a:lstStyle/>
          <a:p>
            <a:r>
              <a:rPr lang="es-CL" sz="4000" dirty="0">
                <a:solidFill>
                  <a:srgbClr val="0063AF"/>
                </a:solidFill>
              </a:rPr>
              <a:t>Formulario de antecedentes para la acreditación de carreras y programas de pregrado</a:t>
            </a:r>
          </a:p>
        </p:txBody>
      </p:sp>
      <p:sp>
        <p:nvSpPr>
          <p:cNvPr id="5" name="Marcador de contenido 4">
            <a:extLst>
              <a:ext uri="{FF2B5EF4-FFF2-40B4-BE49-F238E27FC236}">
                <a16:creationId xmlns:a16="http://schemas.microsoft.com/office/drawing/2014/main" id="{180BF29B-D378-425D-9DF6-962C9269C259}"/>
              </a:ext>
            </a:extLst>
          </p:cNvPr>
          <p:cNvSpPr>
            <a:spLocks noGrp="1"/>
          </p:cNvSpPr>
          <p:nvPr>
            <p:ph idx="1"/>
          </p:nvPr>
        </p:nvSpPr>
        <p:spPr>
          <a:xfrm>
            <a:off x="609441" y="1676400"/>
            <a:ext cx="10969943" cy="4449764"/>
          </a:xfrm>
        </p:spPr>
        <p:txBody>
          <a:bodyPr/>
          <a:lstStyle/>
          <a:p>
            <a:r>
              <a:rPr lang="es-CL" b="1" dirty="0"/>
              <a:t>VINCULACIÓN CON EL MEDIO </a:t>
            </a:r>
            <a:r>
              <a:rPr lang="es-CL" b="1" dirty="0">
                <a:solidFill>
                  <a:schemeClr val="bg2"/>
                </a:solidFill>
              </a:rPr>
              <a:t>(La famosa sección A, de la acreditación de pregrado)</a:t>
            </a:r>
          </a:p>
          <a:p>
            <a:pPr marL="285750" indent="-285750">
              <a:buFont typeface="Arial" panose="020B0604020202020204" pitchFamily="34" charset="0"/>
              <a:buChar char="•"/>
            </a:pPr>
            <a:r>
              <a:rPr lang="es-CL" dirty="0"/>
              <a:t>33. Indique las políticas, objetivos y mecanismos de vinculación con el medio que utiliza la carrera o programa para el cumplimiento de sus propósitos, explicitando las instancias responsables de su organización, financiamiento y ejecución.</a:t>
            </a:r>
          </a:p>
          <a:p>
            <a:pPr marL="285750" indent="-285750">
              <a:buFont typeface="Arial" panose="020B0604020202020204" pitchFamily="34" charset="0"/>
              <a:buChar char="•"/>
            </a:pPr>
            <a:r>
              <a:rPr lang="es-CL" dirty="0"/>
              <a:t>34. Describa las principales actividades de vinculación con el medio realizadas en los últimos 5 años y los objetivos de cada una de ellas, asociados a la carrera o programa. </a:t>
            </a:r>
          </a:p>
          <a:p>
            <a:pPr marL="285750" indent="-285750">
              <a:buFont typeface="Arial" panose="020B0604020202020204" pitchFamily="34" charset="0"/>
              <a:buChar char="•"/>
            </a:pPr>
            <a:r>
              <a:rPr lang="es-CL" dirty="0"/>
              <a:t>35. Describa cuales son las actividades desarrolladas por la carrera o programa en los últimos 5 años que contribuyen al conocimiento mutuo entre los estudiantes y sus eventuales fuentes ocupacionales. </a:t>
            </a:r>
          </a:p>
          <a:p>
            <a:pPr marL="285750" indent="-285750">
              <a:buFont typeface="Arial" panose="020B0604020202020204" pitchFamily="34" charset="0"/>
              <a:buChar char="•"/>
            </a:pPr>
            <a:r>
              <a:rPr lang="es-CL" dirty="0"/>
              <a:t>36. Indique cuales son las actividades desarrolladas por la unidad en los últimos 5 años que promueven la vinculación de docentes y estudiantes con ideas, información y trabajos de profesionales y agentes o expertos externos a la Institución. </a:t>
            </a:r>
          </a:p>
          <a:p>
            <a:pPr marL="285750" indent="-285750">
              <a:buFont typeface="Arial" panose="020B0604020202020204" pitchFamily="34" charset="0"/>
              <a:buChar char="•"/>
            </a:pPr>
            <a:r>
              <a:rPr lang="es-CL" dirty="0"/>
              <a:t>37. Describa los mecanismos e instrumentos de monitoreo y evaluación de impacto de actividades de vinculación con el medio que utiliza.</a:t>
            </a:r>
          </a:p>
        </p:txBody>
      </p:sp>
      <p:sp>
        <p:nvSpPr>
          <p:cNvPr id="6" name="Rectángulo 5">
            <a:extLst>
              <a:ext uri="{FF2B5EF4-FFF2-40B4-BE49-F238E27FC236}">
                <a16:creationId xmlns:a16="http://schemas.microsoft.com/office/drawing/2014/main" id="{24DB431D-C03A-42B5-9E40-0DE3A75F6D89}"/>
              </a:ext>
            </a:extLst>
          </p:cNvPr>
          <p:cNvSpPr/>
          <p:nvPr/>
        </p:nvSpPr>
        <p:spPr>
          <a:xfrm>
            <a:off x="571567" y="6278869"/>
            <a:ext cx="11007817" cy="307777"/>
          </a:xfrm>
          <a:prstGeom prst="rect">
            <a:avLst/>
          </a:prstGeom>
        </p:spPr>
        <p:txBody>
          <a:bodyPr wrap="square">
            <a:spAutoFit/>
          </a:bodyPr>
          <a:lstStyle/>
          <a:p>
            <a:r>
              <a:rPr lang="es-CL" sz="1400" dirty="0"/>
              <a:t>Fuente: </a:t>
            </a:r>
            <a:r>
              <a:rPr lang="es-CL" sz="1400" dirty="0">
                <a:solidFill>
                  <a:srgbClr val="0063AF"/>
                </a:solidFill>
              </a:rPr>
              <a:t>https://www.cnachile.cl/Documentos%20de%20Paginas/Formulario%20de%20antecedentes.pdf </a:t>
            </a:r>
          </a:p>
        </p:txBody>
      </p:sp>
    </p:spTree>
    <p:extLst>
      <p:ext uri="{BB962C8B-B14F-4D97-AF65-F5344CB8AC3E}">
        <p14:creationId xmlns:p14="http://schemas.microsoft.com/office/powerpoint/2010/main" val="183252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165CE5B-C495-42C8-9B94-FD06E582825D}"/>
              </a:ext>
            </a:extLst>
          </p:cNvPr>
          <p:cNvSpPr/>
          <p:nvPr/>
        </p:nvSpPr>
        <p:spPr>
          <a:xfrm>
            <a:off x="227012" y="0"/>
            <a:ext cx="11734800" cy="1077218"/>
          </a:xfrm>
          <a:prstGeom prst="rect">
            <a:avLst/>
          </a:prstGeom>
        </p:spPr>
        <p:txBody>
          <a:bodyPr wrap="square">
            <a:spAutoFit/>
          </a:bodyPr>
          <a:lstStyle/>
          <a:p>
            <a:pPr algn="just"/>
            <a:r>
              <a:rPr lang="es-CL" sz="1600" b="1" dirty="0">
                <a:latin typeface="Arial Narrow" panose="020B0606020202030204" pitchFamily="34" charset="0"/>
              </a:rPr>
              <a:t>PREGRADO: </a:t>
            </a:r>
            <a:r>
              <a:rPr lang="es-CL" sz="1600" dirty="0">
                <a:latin typeface="Arial Narrow" panose="020B0606020202030204" pitchFamily="34" charset="0"/>
              </a:rPr>
              <a:t>La </a:t>
            </a:r>
            <a:r>
              <a:rPr lang="es-CL" sz="1600" b="1" dirty="0">
                <a:solidFill>
                  <a:srgbClr val="00B0F0"/>
                </a:solidFill>
                <a:latin typeface="Arial Narrow" panose="020B0606020202030204" pitchFamily="34" charset="0"/>
              </a:rPr>
              <a:t>vinculación con el medio</a:t>
            </a:r>
            <a:r>
              <a:rPr lang="es-CL" sz="1600" dirty="0">
                <a:latin typeface="Arial Narrow" panose="020B0606020202030204" pitchFamily="34" charset="0"/>
              </a:rPr>
              <a:t> es un componente esencial del quehacer de la carrera o programa que </a:t>
            </a:r>
            <a:r>
              <a:rPr lang="es-CL" sz="1600" b="1" dirty="0">
                <a:solidFill>
                  <a:srgbClr val="00B0F0"/>
                </a:solidFill>
                <a:latin typeface="Arial Narrow" panose="020B0606020202030204" pitchFamily="34" charset="0"/>
              </a:rPr>
              <a:t>orienta y fortalece el perfil de egreso y el plan de estudios</a:t>
            </a:r>
            <a:r>
              <a:rPr lang="es-CL" sz="1600" dirty="0">
                <a:latin typeface="Arial Narrow" panose="020B0606020202030204" pitchFamily="34" charset="0"/>
              </a:rPr>
              <a:t>. Existe una interacción sistemática, significativa y de mutuo beneficio con agentes públicos, privados y sociales relevantes, de carácter </a:t>
            </a:r>
            <a:r>
              <a:rPr lang="es-CL" sz="1600" b="1" dirty="0">
                <a:solidFill>
                  <a:srgbClr val="00B0F0"/>
                </a:solidFill>
                <a:latin typeface="Arial Narrow" panose="020B0606020202030204" pitchFamily="34" charset="0"/>
              </a:rPr>
              <a:t>horizontal y bidireccional</a:t>
            </a:r>
            <a:r>
              <a:rPr lang="es-CL" sz="1600" dirty="0">
                <a:latin typeface="Arial Narrow" panose="020B0606020202030204" pitchFamily="34" charset="0"/>
              </a:rPr>
              <a:t>. Existen políticas y mecanismos de </a:t>
            </a:r>
            <a:r>
              <a:rPr lang="es-CL" sz="1600" b="1" dirty="0">
                <a:solidFill>
                  <a:srgbClr val="00B0F0"/>
                </a:solidFill>
                <a:latin typeface="Arial Narrow" panose="020B0606020202030204" pitchFamily="34" charset="0"/>
              </a:rPr>
              <a:t>evaluación periódica de impacto de las actividades de vinculación con el medio</a:t>
            </a:r>
            <a:r>
              <a:rPr lang="es-CL" sz="1600" dirty="0">
                <a:latin typeface="Arial Narrow" panose="020B0606020202030204" pitchFamily="34" charset="0"/>
              </a:rPr>
              <a:t>.</a:t>
            </a:r>
            <a:endParaRPr lang="es-CL" sz="1600" b="1" dirty="0">
              <a:latin typeface="Arial Narrow" panose="020B0606020202030204" pitchFamily="34" charset="0"/>
            </a:endParaRPr>
          </a:p>
        </p:txBody>
      </p:sp>
      <p:graphicFrame>
        <p:nvGraphicFramePr>
          <p:cNvPr id="2" name="Tabla 1">
            <a:extLst>
              <a:ext uri="{FF2B5EF4-FFF2-40B4-BE49-F238E27FC236}">
                <a16:creationId xmlns:a16="http://schemas.microsoft.com/office/drawing/2014/main" id="{B9F4BEF1-0D14-4A43-9818-30459A7623ED}"/>
              </a:ext>
            </a:extLst>
          </p:cNvPr>
          <p:cNvGraphicFramePr>
            <a:graphicFrameLocks noGrp="1"/>
          </p:cNvGraphicFramePr>
          <p:nvPr>
            <p:extLst>
              <p:ext uri="{D42A27DB-BD31-4B8C-83A1-F6EECF244321}">
                <p14:modId xmlns:p14="http://schemas.microsoft.com/office/powerpoint/2010/main" val="2293555635"/>
              </p:ext>
            </p:extLst>
          </p:nvPr>
        </p:nvGraphicFramePr>
        <p:xfrm>
          <a:off x="664570" y="1012686"/>
          <a:ext cx="11199970" cy="5674995"/>
        </p:xfrm>
        <a:graphic>
          <a:graphicData uri="http://schemas.openxmlformats.org/drawingml/2006/table">
            <a:tbl>
              <a:tblPr>
                <a:tableStyleId>{5C22544A-7EE6-4342-B048-85BDC9FD1C3A}</a:tableStyleId>
              </a:tblPr>
              <a:tblGrid>
                <a:gridCol w="6853397">
                  <a:extLst>
                    <a:ext uri="{9D8B030D-6E8A-4147-A177-3AD203B41FA5}">
                      <a16:colId xmlns:a16="http://schemas.microsoft.com/office/drawing/2014/main" val="2619261157"/>
                    </a:ext>
                  </a:extLst>
                </a:gridCol>
                <a:gridCol w="4346573">
                  <a:extLst>
                    <a:ext uri="{9D8B030D-6E8A-4147-A177-3AD203B41FA5}">
                      <a16:colId xmlns:a16="http://schemas.microsoft.com/office/drawing/2014/main" val="312571084"/>
                    </a:ext>
                  </a:extLst>
                </a:gridCol>
              </a:tblGrid>
              <a:tr h="209550">
                <a:tc>
                  <a:txBody>
                    <a:bodyPr/>
                    <a:lstStyle/>
                    <a:p>
                      <a:pPr algn="ctr" fontAlgn="ctr"/>
                      <a:r>
                        <a:rPr lang="es-CL" sz="1600" b="1" i="0" u="none" strike="noStrike" kern="1200" dirty="0">
                          <a:solidFill>
                            <a:schemeClr val="bg1"/>
                          </a:solidFill>
                          <a:effectLst/>
                          <a:latin typeface="Arial Narrow" panose="020B0606020202030204" pitchFamily="34" charset="0"/>
                          <a:ea typeface="+mn-ea"/>
                          <a:cs typeface="+mn-cs"/>
                        </a:rPr>
                        <a:t>Aspectos esenciales del criterio:</a:t>
                      </a:r>
                    </a:p>
                  </a:txBody>
                  <a:tcPr marL="9525" marR="9525" marT="9525" marB="0" anchor="ctr">
                    <a:solidFill>
                      <a:schemeClr val="accent1"/>
                    </a:solidFill>
                  </a:tcPr>
                </a:tc>
                <a:tc>
                  <a:txBody>
                    <a:bodyPr/>
                    <a:lstStyle/>
                    <a:p>
                      <a:pPr algn="ctr" fontAlgn="ctr"/>
                      <a:r>
                        <a:rPr lang="es-CL" sz="1600" b="1" i="0" u="none" strike="noStrike" kern="1200" dirty="0">
                          <a:solidFill>
                            <a:schemeClr val="bg1"/>
                          </a:solidFill>
                          <a:effectLst/>
                          <a:latin typeface="Arial Narrow" panose="020B0606020202030204" pitchFamily="34" charset="0"/>
                          <a:ea typeface="+mn-ea"/>
                          <a:cs typeface="+mn-cs"/>
                        </a:rPr>
                        <a:t>Evidencias/Fundamentación</a:t>
                      </a:r>
                    </a:p>
                  </a:txBody>
                  <a:tcPr marL="9525" marR="9525" marT="9525" marB="0" anchor="ctr">
                    <a:solidFill>
                      <a:schemeClr val="accent1"/>
                    </a:solidFill>
                  </a:tcPr>
                </a:tc>
                <a:extLst>
                  <a:ext uri="{0D108BD9-81ED-4DB2-BD59-A6C34878D82A}">
                    <a16:rowId xmlns:a16="http://schemas.microsoft.com/office/drawing/2014/main" val="4258323656"/>
                  </a:ext>
                </a:extLst>
              </a:tr>
              <a:tr h="838200">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La  unidad  que  imparte  la  carrera  o  programa  cuenta  con  </a:t>
                      </a:r>
                      <a:r>
                        <a:rPr lang="es-CL" sz="1600" b="1" u="sng" strike="noStrike" dirty="0">
                          <a:solidFill>
                            <a:srgbClr val="C00000"/>
                          </a:solidFill>
                          <a:effectLst/>
                          <a:latin typeface="Arial Narrow" panose="020B0606020202030204" pitchFamily="34" charset="0"/>
                        </a:rPr>
                        <a:t>políticas  y mecanismos</a:t>
                      </a:r>
                      <a:r>
                        <a:rPr lang="es-CL" sz="1600" u="none" strike="noStrike" dirty="0">
                          <a:effectLst/>
                          <a:latin typeface="Arial Narrow" panose="020B0606020202030204" pitchFamily="34" charset="0"/>
                        </a:rPr>
                        <a:t>  destinados a interactuar con el medio, lo cual permite captar los requerimientos  de éste, </a:t>
                      </a:r>
                      <a:r>
                        <a:rPr lang="es-CL" sz="1600" b="1" u="sng" strike="noStrike" dirty="0">
                          <a:solidFill>
                            <a:srgbClr val="C00000"/>
                          </a:solidFill>
                          <a:effectLst/>
                          <a:latin typeface="Arial Narrow" panose="020B0606020202030204" pitchFamily="34" charset="0"/>
                        </a:rPr>
                        <a:t>en el ámbito disciplinar  y profesional que le son propios, retroalimentando   el  perfil  de  egreso,   plan  de  estudios,  selección   del  cuerpo docente y proyección ocupacional de los estudiantes.</a:t>
                      </a:r>
                      <a:endParaRPr lang="es-CL" sz="1600" b="1" i="0" u="sng" strike="noStrike" dirty="0">
                        <a:solidFill>
                          <a:srgbClr val="C00000"/>
                        </a:solidFill>
                        <a:effectLst/>
                        <a:latin typeface="Arial Narrow" panose="020B0606020202030204" pitchFamily="34" charset="0"/>
                      </a:endParaRPr>
                    </a:p>
                  </a:txBody>
                  <a:tcPr marL="9525" marR="9525" marT="9525" marB="0" anchor="ctr"/>
                </a:tc>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Política VcM institucional</a:t>
                      </a:r>
                    </a:p>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Modelo VcM institucional</a:t>
                      </a:r>
                    </a:p>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Planificación de VcM a nivel de carrera en concordancia con el Modelo Institucional de VcM</a:t>
                      </a:r>
                    </a:p>
                    <a:p>
                      <a:pPr marL="285750" indent="-285750" algn="l" fontAlgn="ctr">
                        <a:buFont typeface="Arial" panose="020B0604020202020204" pitchFamily="34" charset="0"/>
                        <a:buChar char="•"/>
                      </a:pPr>
                      <a:r>
                        <a:rPr lang="es-CL" sz="1600" b="0" i="0" u="none" strike="noStrike" dirty="0">
                          <a:solidFill>
                            <a:srgbClr val="000000"/>
                          </a:solidFill>
                          <a:effectLst/>
                          <a:latin typeface="Arial Narrow" panose="020B0606020202030204" pitchFamily="34" charset="0"/>
                        </a:rPr>
                        <a:t>Plan de vinculación con egresados y Empleadores</a:t>
                      </a:r>
                    </a:p>
                  </a:txBody>
                  <a:tcPr marL="9525" marR="9525" marT="9525" marB="0" anchor="ctr"/>
                </a:tc>
                <a:extLst>
                  <a:ext uri="{0D108BD9-81ED-4DB2-BD59-A6C34878D82A}">
                    <a16:rowId xmlns:a16="http://schemas.microsoft.com/office/drawing/2014/main" val="2771320037"/>
                  </a:ext>
                </a:extLst>
              </a:tr>
              <a:tr h="628650">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La   unidad   que   imparte   la   carrera   o   programa   cuenta,  de   manera consistente con </a:t>
                      </a:r>
                      <a:r>
                        <a:rPr lang="es-CL" sz="1600" b="1" u="sng" strike="noStrike" dirty="0">
                          <a:solidFill>
                            <a:srgbClr val="C00000"/>
                          </a:solidFill>
                          <a:effectLst/>
                          <a:latin typeface="Arial Narrow" panose="020B0606020202030204" pitchFamily="34" charset="0"/>
                        </a:rPr>
                        <a:t>los lineamientos institucionales</a:t>
                      </a:r>
                      <a:r>
                        <a:rPr lang="es-CL" sz="1600" u="none" strike="noStrike" dirty="0">
                          <a:effectLst/>
                          <a:latin typeface="Arial Narrow" panose="020B0606020202030204" pitchFamily="34" charset="0"/>
                        </a:rPr>
                        <a:t>, con </a:t>
                      </a:r>
                      <a:r>
                        <a:rPr lang="es-CL" sz="1600" b="1" u="sng" strike="noStrike" dirty="0">
                          <a:solidFill>
                            <a:srgbClr val="C00000"/>
                          </a:solidFill>
                          <a:effectLst/>
                          <a:latin typeface="Arial Narrow" panose="020B0606020202030204" pitchFamily="34" charset="0"/>
                        </a:rPr>
                        <a:t>instancias y mecanismos formales y sistemáticos</a:t>
                      </a:r>
                      <a:r>
                        <a:rPr lang="es-CL" sz="1600" u="none" strike="noStrike" dirty="0">
                          <a:effectLst/>
                          <a:latin typeface="Arial Narrow" panose="020B0606020202030204" pitchFamily="34" charset="0"/>
                        </a:rPr>
                        <a:t> para organizar, financiar y ejecutar las actividades de vinculación con el medio.</a:t>
                      </a:r>
                      <a:endParaRPr lang="es-CL"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Plan de Desarrollo Estratégico (VcM)</a:t>
                      </a:r>
                    </a:p>
                    <a:p>
                      <a:pPr marL="285750" indent="-285750" algn="l" fontAlgn="ctr">
                        <a:buFont typeface="Arial" panose="020B0604020202020204" pitchFamily="34" charset="0"/>
                        <a:buChar char="•"/>
                      </a:pPr>
                      <a:r>
                        <a:rPr lang="es-CL" sz="1600" b="0" i="0" u="none" strike="noStrike" dirty="0">
                          <a:solidFill>
                            <a:srgbClr val="000000"/>
                          </a:solidFill>
                          <a:effectLst/>
                          <a:latin typeface="Arial Narrow" panose="020B0606020202030204" pitchFamily="34" charset="0"/>
                        </a:rPr>
                        <a:t>Planes de Desarrollo de Facultades</a:t>
                      </a:r>
                    </a:p>
                    <a:p>
                      <a:pPr marL="285750" indent="-285750" algn="l" fontAlgn="ctr">
                        <a:buFont typeface="Arial" panose="020B0604020202020204" pitchFamily="34" charset="0"/>
                        <a:buChar char="•"/>
                      </a:pPr>
                      <a:r>
                        <a:rPr lang="es-CL" sz="1600" b="0" i="0" u="none" strike="noStrike" dirty="0">
                          <a:solidFill>
                            <a:srgbClr val="000000"/>
                          </a:solidFill>
                          <a:effectLst/>
                          <a:latin typeface="Arial Narrow" panose="020B0606020202030204" pitchFamily="34" charset="0"/>
                        </a:rPr>
                        <a:t>Manuales y Reglamentos relacionados</a:t>
                      </a:r>
                    </a:p>
                    <a:p>
                      <a:pPr marL="285750" indent="-285750" algn="l" fontAlgn="ctr">
                        <a:buFont typeface="Arial" panose="020B0604020202020204" pitchFamily="34" charset="0"/>
                        <a:buChar char="•"/>
                      </a:pPr>
                      <a:r>
                        <a:rPr lang="es-CL" sz="1600" b="0" i="0" u="none" strike="noStrike" dirty="0">
                          <a:solidFill>
                            <a:srgbClr val="000000"/>
                          </a:solidFill>
                          <a:effectLst/>
                          <a:latin typeface="Arial Narrow" panose="020B0606020202030204" pitchFamily="34" charset="0"/>
                        </a:rPr>
                        <a:t>Plan de Capacitación en VcM</a:t>
                      </a:r>
                    </a:p>
                  </a:txBody>
                  <a:tcPr marL="9525" marR="9525" marT="9525" marB="0" anchor="ctr"/>
                </a:tc>
                <a:extLst>
                  <a:ext uri="{0D108BD9-81ED-4DB2-BD59-A6C34878D82A}">
                    <a16:rowId xmlns:a16="http://schemas.microsoft.com/office/drawing/2014/main" val="2827792714"/>
                  </a:ext>
                </a:extLst>
              </a:tr>
              <a:tr h="628650">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La carrera define y prioriza las </a:t>
                      </a:r>
                      <a:r>
                        <a:rPr lang="es-CL" sz="1600" b="1" u="sng" strike="noStrike" dirty="0">
                          <a:solidFill>
                            <a:srgbClr val="C00000"/>
                          </a:solidFill>
                          <a:effectLst/>
                          <a:latin typeface="Arial Narrow" panose="020B0606020202030204" pitchFamily="34" charset="0"/>
                        </a:rPr>
                        <a:t>actividades de vinculación con el medio</a:t>
                      </a:r>
                      <a:r>
                        <a:rPr lang="es-CL" sz="1600" u="none" strike="noStrike" dirty="0">
                          <a:effectLst/>
                          <a:latin typeface="Arial Narrow" panose="020B0606020202030204" pitchFamily="34" charset="0"/>
                        </a:rPr>
                        <a:t> en aquellos campos de interacción que son demandados por los grupos sociales y son </a:t>
                      </a:r>
                      <a:r>
                        <a:rPr lang="es-CL" sz="1600" b="1" u="sng" strike="noStrike" dirty="0">
                          <a:solidFill>
                            <a:srgbClr val="C00000"/>
                          </a:solidFill>
                          <a:effectLst/>
                          <a:latin typeface="Arial Narrow" panose="020B0606020202030204" pitchFamily="34" charset="0"/>
                        </a:rPr>
                        <a:t>pertinentes</a:t>
                      </a:r>
                      <a:r>
                        <a:rPr lang="es-CL" sz="1600" u="none" strike="noStrike" dirty="0">
                          <a:effectLst/>
                          <a:latin typeface="Arial Narrow" panose="020B0606020202030204" pitchFamily="34" charset="0"/>
                        </a:rPr>
                        <a:t> a su ámbito, estableciendo los </a:t>
                      </a:r>
                      <a:r>
                        <a:rPr lang="es-CL" sz="1600" b="1" u="sng" strike="noStrike" dirty="0">
                          <a:solidFill>
                            <a:srgbClr val="C00000"/>
                          </a:solidFill>
                          <a:effectLst/>
                          <a:latin typeface="Arial Narrow" panose="020B0606020202030204" pitchFamily="34" charset="0"/>
                        </a:rPr>
                        <a:t>objetivos precisos de las actividades</a:t>
                      </a:r>
                      <a:r>
                        <a:rPr lang="es-CL" sz="1600" u="none" strike="noStrike" dirty="0">
                          <a:effectLst/>
                          <a:latin typeface="Arial Narrow" panose="020B0606020202030204" pitchFamily="34" charset="0"/>
                        </a:rPr>
                        <a:t> de vinculación con el medio.</a:t>
                      </a:r>
                      <a:endParaRPr lang="es-CL"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Definición de Entorno Relevante de la carrera o programa</a:t>
                      </a:r>
                    </a:p>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Ejecución de actividades</a:t>
                      </a:r>
                    </a:p>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Indicadores de resultado de actividades</a:t>
                      </a:r>
                    </a:p>
                  </a:txBody>
                  <a:tcPr marL="9525" marR="9525" marT="9525" marB="0" anchor="ctr"/>
                </a:tc>
                <a:extLst>
                  <a:ext uri="{0D108BD9-81ED-4DB2-BD59-A6C34878D82A}">
                    <a16:rowId xmlns:a16="http://schemas.microsoft.com/office/drawing/2014/main" val="1573790896"/>
                  </a:ext>
                </a:extLst>
              </a:tr>
              <a:tr h="419100">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La carrera otorga facilidades para el conocimiento mutuo entre sus </a:t>
                      </a:r>
                      <a:r>
                        <a:rPr lang="es-CL" sz="1600" b="1" u="sng" strike="noStrike" dirty="0">
                          <a:solidFill>
                            <a:srgbClr val="C00000"/>
                          </a:solidFill>
                          <a:effectLst/>
                          <a:latin typeface="Arial Narrow" panose="020B0606020202030204" pitchFamily="34" charset="0"/>
                        </a:rPr>
                        <a:t>estudiantes y eventuales fuentes ocupacionales</a:t>
                      </a:r>
                      <a:r>
                        <a:rPr lang="es-CL" sz="1600" u="none" strike="noStrike" dirty="0">
                          <a:effectLst/>
                          <a:latin typeface="Arial Narrow" panose="020B0606020202030204" pitchFamily="34" charset="0"/>
                        </a:rPr>
                        <a:t> de la profesión.</a:t>
                      </a:r>
                      <a:endParaRPr lang="es-CL"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Ejecución de actividades de estudiantes con empleadores</a:t>
                      </a:r>
                      <a:endParaRPr lang="es-CL"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535586905"/>
                  </a:ext>
                </a:extLst>
              </a:tr>
              <a:tr h="419100">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La unidad que imparte la carrera promueve  la </a:t>
                      </a:r>
                      <a:r>
                        <a:rPr lang="es-CL" sz="1600" b="1" u="sng" strike="noStrike" dirty="0">
                          <a:solidFill>
                            <a:srgbClr val="C00000"/>
                          </a:solidFill>
                          <a:effectLst/>
                          <a:latin typeface="Arial Narrow" panose="020B0606020202030204" pitchFamily="34" charset="0"/>
                        </a:rPr>
                        <a:t>vinculación de docentes  y  estudiantes</a:t>
                      </a:r>
                      <a:r>
                        <a:rPr lang="es-CL" sz="1600" u="none" strike="noStrike" dirty="0">
                          <a:effectLst/>
                          <a:latin typeface="Arial Narrow" panose="020B0606020202030204" pitchFamily="34" charset="0"/>
                        </a:rPr>
                        <a:t>  con  ideas,  información  y  trabajos  de  profesionales  y agentes o expertos externos a la institución.</a:t>
                      </a:r>
                      <a:endParaRPr lang="es-CL"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Listado de actividades y Convenios que evidencien el vínculo sistemático de académicos y estudiantes con agentes externos</a:t>
                      </a:r>
                      <a:endParaRPr lang="es-CL"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326354240"/>
                  </a:ext>
                </a:extLst>
              </a:tr>
              <a:tr h="419100">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La  carrera  o  programa  monitorea  las  actividades  de  vinculación  con  el medio y </a:t>
                      </a:r>
                      <a:r>
                        <a:rPr lang="es-CL" sz="1600" b="1" u="sng" strike="noStrike" dirty="0">
                          <a:solidFill>
                            <a:srgbClr val="C00000"/>
                          </a:solidFill>
                          <a:effectLst/>
                          <a:latin typeface="Arial Narrow" panose="020B0606020202030204" pitchFamily="34" charset="0"/>
                        </a:rPr>
                        <a:t>evalúa su impacto en función del cumplimiento de objetivos</a:t>
                      </a:r>
                      <a:r>
                        <a:rPr lang="es-CL" sz="1600" u="none" strike="noStrike" dirty="0">
                          <a:effectLst/>
                          <a:latin typeface="Arial Narrow" panose="020B0606020202030204" pitchFamily="34" charset="0"/>
                        </a:rPr>
                        <a:t>.</a:t>
                      </a:r>
                      <a:endParaRPr lang="es-CL"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285750" indent="-285750" algn="l" fontAlgn="ctr">
                        <a:buFont typeface="Arial" panose="020B0604020202020204" pitchFamily="34" charset="0"/>
                        <a:buChar char="•"/>
                      </a:pPr>
                      <a:r>
                        <a:rPr lang="es-CL" sz="1600" u="none" strike="noStrike" dirty="0">
                          <a:effectLst/>
                          <a:latin typeface="Arial Narrow" panose="020B0606020202030204" pitchFamily="34" charset="0"/>
                        </a:rPr>
                        <a:t>Descripción de los mecanismos e instrumentos de monitoreo y evaluación de impacto.</a:t>
                      </a:r>
                    </a:p>
                    <a:p>
                      <a:pPr marL="285750" indent="-285750" algn="l" fontAlgn="ctr">
                        <a:buFont typeface="Arial" panose="020B0604020202020204" pitchFamily="34" charset="0"/>
                        <a:buChar char="•"/>
                      </a:pPr>
                      <a:r>
                        <a:rPr lang="es-CL" sz="1600" b="0" i="0" u="none" strike="noStrike" dirty="0">
                          <a:solidFill>
                            <a:srgbClr val="000000"/>
                          </a:solidFill>
                          <a:effectLst/>
                          <a:latin typeface="Arial Narrow" panose="020B0606020202030204" pitchFamily="34" charset="0"/>
                        </a:rPr>
                        <a:t>Resultados obtenidos con las evaluaciones de impacto.</a:t>
                      </a:r>
                    </a:p>
                  </a:txBody>
                  <a:tcPr marL="9525" marR="9525" marT="9525" marB="0" anchor="ctr"/>
                </a:tc>
                <a:extLst>
                  <a:ext uri="{0D108BD9-81ED-4DB2-BD59-A6C34878D82A}">
                    <a16:rowId xmlns:a16="http://schemas.microsoft.com/office/drawing/2014/main" val="212860298"/>
                  </a:ext>
                </a:extLst>
              </a:tr>
            </a:tbl>
          </a:graphicData>
        </a:graphic>
      </p:graphicFrame>
      <p:pic>
        <p:nvPicPr>
          <p:cNvPr id="6" name="Imagen 5">
            <a:extLst>
              <a:ext uri="{FF2B5EF4-FFF2-40B4-BE49-F238E27FC236}">
                <a16:creationId xmlns:a16="http://schemas.microsoft.com/office/drawing/2014/main" id="{B09EF975-4CD2-41C7-8C93-E3F1FB3F0176}"/>
              </a:ext>
            </a:extLst>
          </p:cNvPr>
          <p:cNvPicPr>
            <a:picLocks noChangeAspect="1"/>
          </p:cNvPicPr>
          <p:nvPr/>
        </p:nvPicPr>
        <p:blipFill rotWithShape="1">
          <a:blip r:embed="rId2"/>
          <a:srcRect t="14740" b="62430"/>
          <a:stretch/>
        </p:blipFill>
        <p:spPr>
          <a:xfrm>
            <a:off x="19050" y="983724"/>
            <a:ext cx="12188825" cy="1564586"/>
          </a:xfrm>
          <a:prstGeom prst="rect">
            <a:avLst/>
          </a:prstGeom>
        </p:spPr>
      </p:pic>
      <p:pic>
        <p:nvPicPr>
          <p:cNvPr id="7" name="Imagen 6">
            <a:extLst>
              <a:ext uri="{FF2B5EF4-FFF2-40B4-BE49-F238E27FC236}">
                <a16:creationId xmlns:a16="http://schemas.microsoft.com/office/drawing/2014/main" id="{600CC550-6774-4CAF-A2F0-746509C72152}"/>
              </a:ext>
            </a:extLst>
          </p:cNvPr>
          <p:cNvPicPr>
            <a:picLocks noChangeAspect="1"/>
          </p:cNvPicPr>
          <p:nvPr/>
        </p:nvPicPr>
        <p:blipFill rotWithShape="1">
          <a:blip r:embed="rId2"/>
          <a:srcRect t="37673" b="47593"/>
          <a:stretch/>
        </p:blipFill>
        <p:spPr>
          <a:xfrm>
            <a:off x="19050" y="2512114"/>
            <a:ext cx="12188825" cy="1005260"/>
          </a:xfrm>
          <a:prstGeom prst="rect">
            <a:avLst/>
          </a:prstGeom>
        </p:spPr>
      </p:pic>
      <p:pic>
        <p:nvPicPr>
          <p:cNvPr id="8" name="Imagen 7">
            <a:extLst>
              <a:ext uri="{FF2B5EF4-FFF2-40B4-BE49-F238E27FC236}">
                <a16:creationId xmlns:a16="http://schemas.microsoft.com/office/drawing/2014/main" id="{DA7177F4-EF6B-4E87-97A8-401E404831DD}"/>
              </a:ext>
            </a:extLst>
          </p:cNvPr>
          <p:cNvPicPr>
            <a:picLocks noChangeAspect="1"/>
          </p:cNvPicPr>
          <p:nvPr/>
        </p:nvPicPr>
        <p:blipFill rotWithShape="1">
          <a:blip r:embed="rId2"/>
          <a:srcRect t="50647" b="35148"/>
          <a:stretch/>
        </p:blipFill>
        <p:spPr>
          <a:xfrm>
            <a:off x="19050" y="3507686"/>
            <a:ext cx="12188825" cy="969064"/>
          </a:xfrm>
          <a:prstGeom prst="rect">
            <a:avLst/>
          </a:prstGeom>
        </p:spPr>
      </p:pic>
      <p:pic>
        <p:nvPicPr>
          <p:cNvPr id="9" name="Imagen 8">
            <a:extLst>
              <a:ext uri="{FF2B5EF4-FFF2-40B4-BE49-F238E27FC236}">
                <a16:creationId xmlns:a16="http://schemas.microsoft.com/office/drawing/2014/main" id="{1D5B4807-3954-4C0F-BC80-B9530151F3F6}"/>
              </a:ext>
            </a:extLst>
          </p:cNvPr>
          <p:cNvPicPr>
            <a:picLocks noChangeAspect="1"/>
          </p:cNvPicPr>
          <p:nvPr/>
        </p:nvPicPr>
        <p:blipFill rotWithShape="1">
          <a:blip r:embed="rId2"/>
          <a:srcRect t="62934" b="29151"/>
          <a:stretch/>
        </p:blipFill>
        <p:spPr>
          <a:xfrm>
            <a:off x="19050" y="4476750"/>
            <a:ext cx="12188825" cy="540052"/>
          </a:xfrm>
          <a:prstGeom prst="rect">
            <a:avLst/>
          </a:prstGeom>
        </p:spPr>
      </p:pic>
      <p:pic>
        <p:nvPicPr>
          <p:cNvPr id="10" name="Imagen 9">
            <a:extLst>
              <a:ext uri="{FF2B5EF4-FFF2-40B4-BE49-F238E27FC236}">
                <a16:creationId xmlns:a16="http://schemas.microsoft.com/office/drawing/2014/main" id="{B998BEF0-9851-4C86-8FF4-528491CD4492}"/>
              </a:ext>
            </a:extLst>
          </p:cNvPr>
          <p:cNvPicPr>
            <a:picLocks noChangeAspect="1"/>
          </p:cNvPicPr>
          <p:nvPr/>
        </p:nvPicPr>
        <p:blipFill rotWithShape="1">
          <a:blip r:embed="rId2"/>
          <a:srcRect t="82901" b="-707"/>
          <a:stretch/>
        </p:blipFill>
        <p:spPr>
          <a:xfrm>
            <a:off x="19050" y="5714999"/>
            <a:ext cx="12188825" cy="1214809"/>
          </a:xfrm>
          <a:prstGeom prst="rect">
            <a:avLst/>
          </a:prstGeom>
        </p:spPr>
      </p:pic>
      <p:pic>
        <p:nvPicPr>
          <p:cNvPr id="12" name="Imagen 11">
            <a:extLst>
              <a:ext uri="{FF2B5EF4-FFF2-40B4-BE49-F238E27FC236}">
                <a16:creationId xmlns:a16="http://schemas.microsoft.com/office/drawing/2014/main" id="{B311ED13-DB93-45E7-AA77-D228B3344D8F}"/>
              </a:ext>
            </a:extLst>
          </p:cNvPr>
          <p:cNvPicPr>
            <a:picLocks noChangeAspect="1"/>
          </p:cNvPicPr>
          <p:nvPr/>
        </p:nvPicPr>
        <p:blipFill rotWithShape="1">
          <a:blip r:embed="rId2"/>
          <a:srcRect t="62934" b="25276"/>
          <a:stretch/>
        </p:blipFill>
        <p:spPr>
          <a:xfrm>
            <a:off x="19050" y="4910509"/>
            <a:ext cx="12188825" cy="804490"/>
          </a:xfrm>
          <a:prstGeom prst="rect">
            <a:avLst/>
          </a:prstGeom>
        </p:spPr>
      </p:pic>
    </p:spTree>
    <p:extLst>
      <p:ext uri="{BB962C8B-B14F-4D97-AF65-F5344CB8AC3E}">
        <p14:creationId xmlns:p14="http://schemas.microsoft.com/office/powerpoint/2010/main" val="31142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C87E045-EC6E-4EE6-84D6-CEE9F933A296}"/>
              </a:ext>
            </a:extLst>
          </p:cNvPr>
          <p:cNvSpPr>
            <a:spLocks noGrp="1"/>
          </p:cNvSpPr>
          <p:nvPr>
            <p:ph type="title"/>
          </p:nvPr>
        </p:nvSpPr>
        <p:spPr>
          <a:xfrm>
            <a:off x="571567" y="1"/>
            <a:ext cx="11007817" cy="536366"/>
          </a:xfrm>
        </p:spPr>
        <p:txBody>
          <a:bodyPr>
            <a:noAutofit/>
          </a:bodyPr>
          <a:lstStyle/>
          <a:p>
            <a:r>
              <a:rPr lang="es-CL" sz="2400" dirty="0">
                <a:solidFill>
                  <a:srgbClr val="0063AF"/>
                </a:solidFill>
              </a:rPr>
              <a:t>CRITERIOS DE VCM PARA ACREDITAR:</a:t>
            </a:r>
            <a:r>
              <a:rPr lang="es-CL" sz="2400" b="1" dirty="0">
                <a:solidFill>
                  <a:srgbClr val="C00000"/>
                </a:solidFill>
              </a:rPr>
              <a:t> DOCTORADOS</a:t>
            </a:r>
          </a:p>
        </p:txBody>
      </p:sp>
      <p:sp>
        <p:nvSpPr>
          <p:cNvPr id="6" name="Rectángulo 5">
            <a:extLst>
              <a:ext uri="{FF2B5EF4-FFF2-40B4-BE49-F238E27FC236}">
                <a16:creationId xmlns:a16="http://schemas.microsoft.com/office/drawing/2014/main" id="{24DB431D-C03A-42B5-9E40-0DE3A75F6D89}"/>
              </a:ext>
            </a:extLst>
          </p:cNvPr>
          <p:cNvSpPr/>
          <p:nvPr/>
        </p:nvSpPr>
        <p:spPr>
          <a:xfrm>
            <a:off x="571567" y="6278869"/>
            <a:ext cx="11007817" cy="307777"/>
          </a:xfrm>
          <a:prstGeom prst="rect">
            <a:avLst/>
          </a:prstGeom>
        </p:spPr>
        <p:txBody>
          <a:bodyPr wrap="square">
            <a:spAutoFit/>
          </a:bodyPr>
          <a:lstStyle/>
          <a:p>
            <a:r>
              <a:rPr lang="es-CL" sz="1400" dirty="0"/>
              <a:t>Fuente: </a:t>
            </a:r>
            <a:r>
              <a:rPr lang="es-CL" sz="1400" dirty="0">
                <a:solidFill>
                  <a:srgbClr val="0063AF"/>
                </a:solidFill>
              </a:rPr>
              <a:t>https://www.cnachile.cl/Documentos%20de%20Paginas/Formulario%20de%20antecedentes.pdf </a:t>
            </a:r>
          </a:p>
        </p:txBody>
      </p:sp>
      <p:graphicFrame>
        <p:nvGraphicFramePr>
          <p:cNvPr id="7" name="Marcador de contenido 6">
            <a:extLst>
              <a:ext uri="{FF2B5EF4-FFF2-40B4-BE49-F238E27FC236}">
                <a16:creationId xmlns:a16="http://schemas.microsoft.com/office/drawing/2014/main" id="{548E20E6-8C3D-4DBF-AE68-2D143803E7D1}"/>
              </a:ext>
            </a:extLst>
          </p:cNvPr>
          <p:cNvGraphicFramePr>
            <a:graphicFrameLocks noGrp="1"/>
          </p:cNvGraphicFramePr>
          <p:nvPr>
            <p:ph idx="1"/>
            <p:extLst>
              <p:ext uri="{D42A27DB-BD31-4B8C-83A1-F6EECF244321}">
                <p14:modId xmlns:p14="http://schemas.microsoft.com/office/powerpoint/2010/main" val="3547838164"/>
              </p:ext>
            </p:extLst>
          </p:nvPr>
        </p:nvGraphicFramePr>
        <p:xfrm>
          <a:off x="571567" y="536367"/>
          <a:ext cx="11007815" cy="5974080"/>
        </p:xfrm>
        <a:graphic>
          <a:graphicData uri="http://schemas.openxmlformats.org/drawingml/2006/table">
            <a:tbl>
              <a:tblPr firstRow="1" bandRow="1">
                <a:tableStyleId>{93296810-A885-4BE3-A3E7-6D5BEEA58F35}</a:tableStyleId>
              </a:tblPr>
              <a:tblGrid>
                <a:gridCol w="2201563">
                  <a:extLst>
                    <a:ext uri="{9D8B030D-6E8A-4147-A177-3AD203B41FA5}">
                      <a16:colId xmlns:a16="http://schemas.microsoft.com/office/drawing/2014/main" val="4170198038"/>
                    </a:ext>
                  </a:extLst>
                </a:gridCol>
                <a:gridCol w="2201563">
                  <a:extLst>
                    <a:ext uri="{9D8B030D-6E8A-4147-A177-3AD203B41FA5}">
                      <a16:colId xmlns:a16="http://schemas.microsoft.com/office/drawing/2014/main" val="3256957893"/>
                    </a:ext>
                  </a:extLst>
                </a:gridCol>
                <a:gridCol w="2201563">
                  <a:extLst>
                    <a:ext uri="{9D8B030D-6E8A-4147-A177-3AD203B41FA5}">
                      <a16:colId xmlns:a16="http://schemas.microsoft.com/office/drawing/2014/main" val="2924322000"/>
                    </a:ext>
                  </a:extLst>
                </a:gridCol>
                <a:gridCol w="2201563">
                  <a:extLst>
                    <a:ext uri="{9D8B030D-6E8A-4147-A177-3AD203B41FA5}">
                      <a16:colId xmlns:a16="http://schemas.microsoft.com/office/drawing/2014/main" val="438153925"/>
                    </a:ext>
                  </a:extLst>
                </a:gridCol>
                <a:gridCol w="2201563">
                  <a:extLst>
                    <a:ext uri="{9D8B030D-6E8A-4147-A177-3AD203B41FA5}">
                      <a16:colId xmlns:a16="http://schemas.microsoft.com/office/drawing/2014/main" val="3092483373"/>
                    </a:ext>
                  </a:extLst>
                </a:gridCol>
              </a:tblGrid>
              <a:tr h="313632">
                <a:tc>
                  <a:txBody>
                    <a:bodyPr/>
                    <a:lstStyle/>
                    <a:p>
                      <a:r>
                        <a:rPr lang="es-CL" sz="1100" dirty="0"/>
                        <a:t>No Acredita</a:t>
                      </a:r>
                    </a:p>
                  </a:txBody>
                  <a:tcPr/>
                </a:tc>
                <a:tc>
                  <a:txBody>
                    <a:bodyPr/>
                    <a:lstStyle/>
                    <a:p>
                      <a:r>
                        <a:rPr lang="es-CL" sz="1100" dirty="0"/>
                        <a:t>Primer tramo</a:t>
                      </a:r>
                    </a:p>
                    <a:p>
                      <a:r>
                        <a:rPr lang="es-CL" sz="1100" dirty="0"/>
                        <a:t>2 a 3 años</a:t>
                      </a:r>
                    </a:p>
                  </a:txBody>
                  <a:tcPr/>
                </a:tc>
                <a:tc>
                  <a:txBody>
                    <a:bodyPr/>
                    <a:lstStyle/>
                    <a:p>
                      <a:r>
                        <a:rPr lang="es-CL" sz="1100" dirty="0"/>
                        <a:t>Segundo tramo</a:t>
                      </a:r>
                    </a:p>
                    <a:p>
                      <a:r>
                        <a:rPr lang="es-CL" sz="1100" dirty="0"/>
                        <a:t>4 a 5 años</a:t>
                      </a:r>
                    </a:p>
                  </a:txBody>
                  <a:tcPr/>
                </a:tc>
                <a:tc>
                  <a:txBody>
                    <a:bodyPr/>
                    <a:lstStyle/>
                    <a:p>
                      <a:r>
                        <a:rPr lang="es-CL" sz="1100" dirty="0"/>
                        <a:t>Tercer tramo</a:t>
                      </a:r>
                    </a:p>
                    <a:p>
                      <a:r>
                        <a:rPr lang="es-CL" sz="1100" dirty="0"/>
                        <a:t>6 a 7 años</a:t>
                      </a:r>
                    </a:p>
                  </a:txBody>
                  <a:tcPr/>
                </a:tc>
                <a:tc>
                  <a:txBody>
                    <a:bodyPr/>
                    <a:lstStyle/>
                    <a:p>
                      <a:r>
                        <a:rPr lang="es-CL" sz="1100" dirty="0"/>
                        <a:t>Cuarto tramo</a:t>
                      </a:r>
                    </a:p>
                    <a:p>
                      <a:pPr marL="0" marR="0" lvl="0" indent="0" algn="l" defTabSz="1218987" rtl="0" eaLnBrk="1" fontAlgn="auto" latinLnBrk="0" hangingPunct="1">
                        <a:lnSpc>
                          <a:spcPct val="100000"/>
                        </a:lnSpc>
                        <a:spcBef>
                          <a:spcPts val="0"/>
                        </a:spcBef>
                        <a:spcAft>
                          <a:spcPts val="0"/>
                        </a:spcAft>
                        <a:buClrTx/>
                        <a:buSzTx/>
                        <a:buFontTx/>
                        <a:buNone/>
                        <a:tabLst/>
                        <a:defRPr/>
                      </a:pPr>
                      <a:r>
                        <a:rPr lang="es-CL" sz="1100" dirty="0"/>
                        <a:t>8 a 10 años</a:t>
                      </a:r>
                    </a:p>
                  </a:txBody>
                  <a:tcPr/>
                </a:tc>
                <a:extLst>
                  <a:ext uri="{0D108BD9-81ED-4DB2-BD59-A6C34878D82A}">
                    <a16:rowId xmlns:a16="http://schemas.microsoft.com/office/drawing/2014/main" val="334945019"/>
                  </a:ext>
                </a:extLst>
              </a:tr>
              <a:tr h="1299332">
                <a:tc>
                  <a:txBody>
                    <a:bodyPr/>
                    <a:lstStyle/>
                    <a:p>
                      <a:r>
                        <a:rPr lang="es-CL" sz="1100" b="1" dirty="0"/>
                        <a:t>Subcriterio 4. Políticas y Mecanismos de Vinculación</a:t>
                      </a:r>
                      <a:r>
                        <a:rPr lang="es-CL" sz="1100" dirty="0"/>
                        <a:t> </a:t>
                      </a:r>
                    </a:p>
                    <a:p>
                      <a:r>
                        <a:rPr lang="es-CL" sz="1100" dirty="0"/>
                        <a:t>El programa no cuenta con políticas ni con mecanismos de vinculación externa, que promuevan la articulación interinstitucional y la movilidad académica. </a:t>
                      </a:r>
                    </a:p>
                  </a:txBody>
                  <a:tcPr/>
                </a:tc>
                <a:tc>
                  <a:txBody>
                    <a:bodyPr/>
                    <a:lstStyle/>
                    <a:p>
                      <a:r>
                        <a:rPr lang="es-CL" sz="1100" b="1" dirty="0"/>
                        <a:t>Subcriterio 4. Políticas y Mecanismos de Vinculación </a:t>
                      </a:r>
                    </a:p>
                    <a:p>
                      <a:r>
                        <a:rPr lang="es-CL" sz="1100" dirty="0"/>
                        <a:t>El programa cuenta con políticas o mecanismos de vinculación externa, que promueven la articulación interinstitucional y la movilidad académica. </a:t>
                      </a:r>
                    </a:p>
                  </a:txBody>
                  <a:tcPr/>
                </a:tc>
                <a:tc>
                  <a:txBody>
                    <a:bodyPr/>
                    <a:lstStyle/>
                    <a:p>
                      <a:r>
                        <a:rPr lang="es-CL" sz="1100" b="1" dirty="0"/>
                        <a:t>Subcriterio 4. Políticas y Mecanismos de Vinculación </a:t>
                      </a:r>
                    </a:p>
                    <a:p>
                      <a:r>
                        <a:rPr lang="es-CL" sz="1100" dirty="0"/>
                        <a:t>El programa cuenta con políticas y mecanismos explícitos y actualizados de vinculación externa, que promueven la articulación interinstitucional y la movilidad académica. </a:t>
                      </a:r>
                    </a:p>
                  </a:txBody>
                  <a:tcPr/>
                </a:tc>
                <a:tc>
                  <a:txBody>
                    <a:bodyPr/>
                    <a:lstStyle/>
                    <a:p>
                      <a:r>
                        <a:rPr lang="es-CL" sz="1100" b="1" dirty="0"/>
                        <a:t>Subcriterio 4. Políticas y Mecanismos de Vinculación </a:t>
                      </a:r>
                    </a:p>
                    <a:p>
                      <a:r>
                        <a:rPr lang="es-CL" sz="1100" dirty="0"/>
                        <a:t>El programa cuenta con políticas y mecanismos explícitos y actualizados de vinculación externa, tanto en el medio nacional como internacional, que promueven la articulación interinstitucional y la movilidad académica. </a:t>
                      </a:r>
                    </a:p>
                  </a:txBody>
                  <a:tcPr/>
                </a:tc>
                <a:tc>
                  <a:txBody>
                    <a:bodyPr/>
                    <a:lstStyle/>
                    <a:p>
                      <a:r>
                        <a:rPr lang="es-CL" sz="1100" b="1" dirty="0"/>
                        <a:t>Subcriterio 4. Políticas y Mecanismos de Vinculación </a:t>
                      </a:r>
                    </a:p>
                    <a:p>
                      <a:r>
                        <a:rPr lang="es-CL" sz="1100" dirty="0"/>
                        <a:t>El programa cuenta con políticas y mecanismos explícitos y actualizados de vinculación externa, tanto en el medio nacional como internacional, que promueven la articulación interinstitucional y la movilidad académica. </a:t>
                      </a:r>
                    </a:p>
                  </a:txBody>
                  <a:tcPr/>
                </a:tc>
                <a:extLst>
                  <a:ext uri="{0D108BD9-81ED-4DB2-BD59-A6C34878D82A}">
                    <a16:rowId xmlns:a16="http://schemas.microsoft.com/office/drawing/2014/main" val="3903973334"/>
                  </a:ext>
                </a:extLst>
              </a:tr>
              <a:tr h="3641869">
                <a:tc>
                  <a:txBody>
                    <a:bodyPr/>
                    <a:lstStyle/>
                    <a:p>
                      <a:r>
                        <a:rPr lang="es-CL" sz="1100" b="1" dirty="0"/>
                        <a:t>Subcriterio 5. Movilidad de Estudiantes y Académicos </a:t>
                      </a:r>
                    </a:p>
                    <a:p>
                      <a:r>
                        <a:rPr lang="es-CL" sz="1100" dirty="0"/>
                        <a:t>No se advierte una vinculación significativa del programa con el medio externo, referido a actividades de movilidad de estudiantes y académicos tales como la asistencia a congresos nacionales e internacionales, estadías de investigación en centros o universidades extranjeras de prestigio, codirección de tesis o convenios de cotutela.</a:t>
                      </a:r>
                    </a:p>
                  </a:txBody>
                  <a:tcPr/>
                </a:tc>
                <a:tc>
                  <a:txBody>
                    <a:bodyPr/>
                    <a:lstStyle/>
                    <a:p>
                      <a:r>
                        <a:rPr lang="es-CL" sz="1100" b="1" dirty="0"/>
                        <a:t>Subcriterio 5. Movilidad de Estudiantes y Académicos </a:t>
                      </a:r>
                    </a:p>
                    <a:p>
                      <a:r>
                        <a:rPr lang="es-CL" sz="1100" dirty="0"/>
                        <a:t>La vinculación del programa con el medio externo se ha traducido en actividades de movilidad de estudiantes y académicos tales como la asistencia a congresos nacionales e internacionales, estadías de investigación en centros o universidades extranjeras de prestigio, codirección de tesis o convenios de cotutela. Ello se ha expresado en que pocos graduados, durante su permanencia en el programa, ha participado en al menos una modalidad de vinculación con el medio externo.</a:t>
                      </a:r>
                    </a:p>
                  </a:txBody>
                  <a:tcPr/>
                </a:tc>
                <a:tc>
                  <a:txBody>
                    <a:bodyPr/>
                    <a:lstStyle/>
                    <a:p>
                      <a:r>
                        <a:rPr lang="es-CL" sz="1100" b="1" dirty="0"/>
                        <a:t>Subcriterio 5. Movilidad de Estudiantes y Académicos </a:t>
                      </a:r>
                    </a:p>
                    <a:p>
                      <a:r>
                        <a:rPr lang="es-CL" sz="1100" dirty="0"/>
                        <a:t>La vinculación del programa con el medio externo se ha traducido en actividades de movilidad de estudiantes y académicos tales como la asistencia a congresos nacionales e internacionales, estadías de investigación en centros o universidades extranjeras de prestigio, codirección de tesis o convenios de cotutela. Ello se ha expresado en que algunos de los graduados, durante su permanencia en el programa, ha participado en al menos una modalidad de vinculación con el medio externo. </a:t>
                      </a:r>
                    </a:p>
                  </a:txBody>
                  <a:tcPr/>
                </a:tc>
                <a:tc>
                  <a:txBody>
                    <a:bodyPr/>
                    <a:lstStyle/>
                    <a:p>
                      <a:r>
                        <a:rPr lang="es-CL" sz="1100" b="1" dirty="0"/>
                        <a:t>Subcriterio 5. Movilidad de Estudiantes y Académicos </a:t>
                      </a:r>
                    </a:p>
                    <a:p>
                      <a:r>
                        <a:rPr lang="es-CL" sz="1100" dirty="0"/>
                        <a:t>La vinculación del programa con el medio externo se ha traducido en actividades de movilidad de estudiantes y académicos tales como la asistencia a congresos nacionales e internacionales, estadías de investigación en centros o universidades extranjeras de prestigio, codirección de tesis o convenios de cotutela. Ello se ha expresado en que un número importante de los graduados, durante su permanencia en el programa, ha participado en al menos una modalidad de vinculación con el medio externo. También ha atraído a un porcentaje importante de postulantes extranjeros al programa.</a:t>
                      </a:r>
                    </a:p>
                  </a:txBody>
                  <a:tcPr/>
                </a:tc>
                <a:tc>
                  <a:txBody>
                    <a:bodyPr/>
                    <a:lstStyle/>
                    <a:p>
                      <a:r>
                        <a:rPr lang="es-CL" sz="1100" b="1" dirty="0"/>
                        <a:t>Subcriterio 5. Movilidad de Estudiantes y Académicos </a:t>
                      </a:r>
                    </a:p>
                    <a:p>
                      <a:r>
                        <a:rPr lang="es-CL" sz="1100" dirty="0"/>
                        <a:t>La vinculación del programa con el medio externo se ha traducido en actividades de movilidad de estudiantes y académicos tales como la asistencia a congresos nacionales e internacionales, estadías de investigación en centros o universidades extranjeras de prestigio, codirección de tesis o convenios de cotutela. Ello se ha expresado en que la gran mayoría de los graduados, durante su permanencia en el programa, ha participado en al menos una modalidad de vinculación con el medio externo. También ha atraído a un porcentaje importante de postulantes extranjeros al programa.</a:t>
                      </a:r>
                    </a:p>
                    <a:p>
                      <a:endParaRPr lang="es-CL" sz="1100" dirty="0"/>
                    </a:p>
                  </a:txBody>
                  <a:tcPr/>
                </a:tc>
                <a:extLst>
                  <a:ext uri="{0D108BD9-81ED-4DB2-BD59-A6C34878D82A}">
                    <a16:rowId xmlns:a16="http://schemas.microsoft.com/office/drawing/2014/main" val="1333265613"/>
                  </a:ext>
                </a:extLst>
              </a:tr>
            </a:tbl>
          </a:graphicData>
        </a:graphic>
      </p:graphicFrame>
    </p:spTree>
    <p:extLst>
      <p:ext uri="{BB962C8B-B14F-4D97-AF65-F5344CB8AC3E}">
        <p14:creationId xmlns:p14="http://schemas.microsoft.com/office/powerpoint/2010/main" val="4167251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ysClr val="window" lastClr="FFFFFF"/>
      </a:lt1>
      <a:dk2>
        <a:srgbClr val="AF7F2C"/>
      </a:dk2>
      <a:lt2>
        <a:srgbClr val="D00D7C"/>
      </a:lt2>
      <a:accent1>
        <a:srgbClr val="459A4C"/>
      </a:accent1>
      <a:accent2>
        <a:srgbClr val="DF5426"/>
      </a:accent2>
      <a:accent3>
        <a:srgbClr val="BE224F"/>
      </a:accent3>
      <a:accent4>
        <a:srgbClr val="E7C01F"/>
      </a:accent4>
      <a:accent5>
        <a:srgbClr val="139392"/>
      </a:accent5>
      <a:accent6>
        <a:srgbClr val="24567F"/>
      </a:accent6>
      <a:hlink>
        <a:srgbClr val="DBDFE1"/>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1">
      <a:dk1>
        <a:sysClr val="windowText" lastClr="000000"/>
      </a:dk1>
      <a:lt1>
        <a:sysClr val="window" lastClr="FFFFFF"/>
      </a:lt1>
      <a:dk2>
        <a:srgbClr val="DF484E"/>
      </a:dk2>
      <a:lt2>
        <a:srgbClr val="354CA0"/>
      </a:lt2>
      <a:accent1>
        <a:srgbClr val="92C2A0"/>
      </a:accent1>
      <a:accent2>
        <a:srgbClr val="F3C217"/>
      </a:accent2>
      <a:accent3>
        <a:srgbClr val="AF5B99"/>
      </a:accent3>
      <a:accent4>
        <a:srgbClr val="F4614E"/>
      </a:accent4>
      <a:accent5>
        <a:srgbClr val="3D3F44"/>
      </a:accent5>
      <a:accent6>
        <a:srgbClr val="104A5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7966</TotalTime>
  <Words>5115</Words>
  <Application>Microsoft Office PowerPoint</Application>
  <PresentationFormat>Personalizado</PresentationFormat>
  <Paragraphs>544</Paragraphs>
  <Slides>24</Slides>
  <Notes>4</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24</vt:i4>
      </vt:variant>
    </vt:vector>
  </HeadingPairs>
  <TitlesOfParts>
    <vt:vector size="35" baseType="lpstr">
      <vt:lpstr>Agency FB</vt:lpstr>
      <vt:lpstr>Arial</vt:lpstr>
      <vt:lpstr>Arial Narrow</vt:lpstr>
      <vt:lpstr>Bebas Neue Bold</vt:lpstr>
      <vt:lpstr>Calibri</vt:lpstr>
      <vt:lpstr>Merriweather</vt:lpstr>
      <vt:lpstr>Roboto</vt:lpstr>
      <vt:lpstr>Symbol</vt:lpstr>
      <vt:lpstr>Office Theme</vt:lpstr>
      <vt:lpstr>1_Office Theme</vt:lpstr>
      <vt:lpstr>3_Office Theme</vt:lpstr>
      <vt:lpstr>Presentación de PowerPoint</vt:lpstr>
      <vt:lpstr>Presentación de PowerPoint</vt:lpstr>
      <vt:lpstr>En la UNAB somos pragmáticos!</vt:lpstr>
      <vt:lpstr>La VcM es parte de la Estrategia… UNAB Plan Estratégico Institucional 2018-2022</vt:lpstr>
      <vt:lpstr>Y esto se debe bajar desde lo Institucional a lo individual…</vt:lpstr>
      <vt:lpstr>CÓMO PROCEDER</vt:lpstr>
      <vt:lpstr>Formulario de antecedentes para la acreditación de carreras y programas de pregrado</vt:lpstr>
      <vt:lpstr>Presentación de PowerPoint</vt:lpstr>
      <vt:lpstr>CRITERIOS DE VCM PARA ACREDITAR: DOCTORADOS</vt:lpstr>
      <vt:lpstr>CRITERIOS DE VCM PARA ACREDITAR: MAGISTER CIENTÍFICO</vt:lpstr>
      <vt:lpstr>CRITERIOS DE VCM PARA ACREDITAR: MAGÍSTER PROFESIONAL</vt:lpstr>
      <vt:lpstr>RESUMEN: Qué debemos considerar para el Plan de VcM</vt:lpstr>
      <vt:lpstr>Presentación de PowerPoint</vt:lpstr>
      <vt:lpstr>Presentación de PowerPoint</vt:lpstr>
      <vt:lpstr>El plan debe ser “coherente” con el Modelo de Vinculación con el Medio UNAB</vt:lpstr>
      <vt:lpstr>¿Dónde apuntar el foco de la VcM? (parte 1 de 2)</vt:lpstr>
      <vt:lpstr>Presentación de PowerPoint</vt:lpstr>
      <vt:lpstr>Centro de Atención Clínica de la Escuela de Psicología</vt:lpstr>
      <vt:lpstr>Centro de Atención Clínica de la Escuela de Psicología</vt:lpstr>
      <vt:lpstr>Ejemplo: Instrumento CLINICAS del Modelo de VcM Relacionando el Perfil de Egreso, Asignatura, Programa VcM e indicadores</vt:lpstr>
      <vt:lpstr>Ejemplo: Matriz estratégica de Vinculación con el Medio</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PowerPoint Wide</dc:title>
  <dc:creator>Julian</dc:creator>
  <cp:lastModifiedBy>Hector Hidalgo Sepulveda</cp:lastModifiedBy>
  <cp:revision>218</cp:revision>
  <dcterms:created xsi:type="dcterms:W3CDTF">2013-09-12T13:05:01Z</dcterms:created>
  <dcterms:modified xsi:type="dcterms:W3CDTF">2018-07-26T19:47:10Z</dcterms:modified>
</cp:coreProperties>
</file>