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</p:sldMasterIdLst>
  <p:notesMasterIdLst>
    <p:notesMasterId r:id="rId34"/>
  </p:notesMasterIdLst>
  <p:handoutMasterIdLst>
    <p:handoutMasterId r:id="rId35"/>
  </p:handoutMasterIdLst>
  <p:sldIdLst>
    <p:sldId id="347" r:id="rId3"/>
    <p:sldId id="315" r:id="rId4"/>
    <p:sldId id="318" r:id="rId5"/>
    <p:sldId id="331" r:id="rId6"/>
    <p:sldId id="337" r:id="rId7"/>
    <p:sldId id="401" r:id="rId8"/>
    <p:sldId id="402" r:id="rId9"/>
    <p:sldId id="321" r:id="rId10"/>
    <p:sldId id="410" r:id="rId11"/>
    <p:sldId id="307" r:id="rId12"/>
    <p:sldId id="412" r:id="rId13"/>
    <p:sldId id="403" r:id="rId14"/>
    <p:sldId id="313" r:id="rId15"/>
    <p:sldId id="314" r:id="rId16"/>
    <p:sldId id="360" r:id="rId17"/>
    <p:sldId id="351" r:id="rId18"/>
    <p:sldId id="405" r:id="rId19"/>
    <p:sldId id="320" r:id="rId20"/>
    <p:sldId id="415" r:id="rId21"/>
    <p:sldId id="413" r:id="rId22"/>
    <p:sldId id="414" r:id="rId23"/>
    <p:sldId id="407" r:id="rId24"/>
    <p:sldId id="416" r:id="rId25"/>
    <p:sldId id="316" r:id="rId26"/>
    <p:sldId id="308" r:id="rId27"/>
    <p:sldId id="322" r:id="rId28"/>
    <p:sldId id="343" r:id="rId29"/>
    <p:sldId id="404" r:id="rId30"/>
    <p:sldId id="411" r:id="rId31"/>
    <p:sldId id="330" r:id="rId32"/>
    <p:sldId id="348" r:id="rId3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348"/>
    <a:srgbClr val="1D2332"/>
    <a:srgbClr val="DDD9C3"/>
    <a:srgbClr val="CFC095"/>
    <a:srgbClr val="D6C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86795-FE18-43CF-9448-FE73B731994A}" v="187" dt="2018-06-20T13:50:11.849"/>
    <p1510:client id="{65C94DEC-E76F-4488-A060-26FF7A2C64C3}" v="216" dt="2018-06-19T22:10:07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3" autoAdjust="0"/>
    <p:restoredTop sz="94660"/>
  </p:normalViewPr>
  <p:slideViewPr>
    <p:cSldViewPr>
      <p:cViewPr varScale="1">
        <p:scale>
          <a:sx n="69" d="100"/>
          <a:sy n="69" d="100"/>
        </p:scale>
        <p:origin x="498" y="6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25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EE1F9-F452-4FD0-BF2B-06FEE0860DAA}" type="datetimeFigureOut">
              <a:rPr lang="es-CL" smtClean="0"/>
              <a:t>20-06-2018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FA4AF-5B52-41BD-B848-D9564C5BE5D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7120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safely remove this slide. This slide</a:t>
            </a:r>
            <a:r>
              <a:rPr lang="en-US" baseline="0"/>
              <a:t> design was provided by SlideModel.com – You can download more templates, shapes and elements for PowerPoint from http://slidemodel.com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254F-9338-4BA9-B7AC-A66622A3D01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0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809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23AF-4B12-4192-92B6-7C003D404B58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17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safely remove this slide. This slide</a:t>
            </a:r>
            <a:r>
              <a:rPr lang="en-US" baseline="0"/>
              <a:t> design was provided by SlideModel.com – You can download more templates, shapes and elements for PowerPoint from http://slidemodel.com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254F-9338-4BA9-B7AC-A66622A3D0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3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448" y="3043730"/>
            <a:ext cx="5471438" cy="213787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14137" y="5357596"/>
            <a:ext cx="5480275" cy="738404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94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78" y="6356349"/>
            <a:ext cx="1800000" cy="337733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441" y="6356350"/>
            <a:ext cx="9066371" cy="337733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sz="1400" b="1" dirty="0"/>
              <a:t>Realizado por el Centro de Desarrollo Profesional de la Red de Ex Alumnos USM</a:t>
            </a:r>
          </a:p>
          <a:p>
            <a:r>
              <a:rPr lang="es-CL" sz="1200" dirty="0"/>
              <a:t>Publicado el 14 de enero de 2016 – www.cdp.usm.cl - empleos@usm.cl – Fono: (32) 265 4983</a:t>
            </a:r>
          </a:p>
        </p:txBody>
      </p:sp>
    </p:spTree>
    <p:extLst>
      <p:ext uri="{BB962C8B-B14F-4D97-AF65-F5344CB8AC3E}">
        <p14:creationId xmlns:p14="http://schemas.microsoft.com/office/powerpoint/2010/main" val="133688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78" y="6356349"/>
            <a:ext cx="1800000" cy="337733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441" y="6356350"/>
            <a:ext cx="9066371" cy="337733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sz="1400" b="1" dirty="0"/>
              <a:t>Realizado por el Centro de Desarrollo Profesional de la Red de Ex Alumnos USM</a:t>
            </a:r>
          </a:p>
          <a:p>
            <a:r>
              <a:rPr lang="es-CL" sz="1200" dirty="0"/>
              <a:t>Publicado el 14 de enero de 2016 – www.cdp.usm.cl - empleos@usm.cl – Fono: (32) 265 4983</a:t>
            </a:r>
          </a:p>
        </p:txBody>
      </p:sp>
    </p:spTree>
    <p:extLst>
      <p:ext uri="{BB962C8B-B14F-4D97-AF65-F5344CB8AC3E}">
        <p14:creationId xmlns:p14="http://schemas.microsoft.com/office/powerpoint/2010/main" val="23355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78" y="6356349"/>
            <a:ext cx="1800000" cy="337733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441" y="6356350"/>
            <a:ext cx="9066371" cy="337733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sz="1400" b="1" dirty="0"/>
              <a:t>Realizado por el Centro de Desarrollo Profesional de la Red de Ex Alumnos USM</a:t>
            </a:r>
          </a:p>
          <a:p>
            <a:r>
              <a:rPr lang="es-CL" sz="1200" dirty="0"/>
              <a:t>Publicado el 14 de enero de 2016 – www.cdp.usm.cl - empleos@usm.cl – Fono: (32) 265 4983</a:t>
            </a:r>
          </a:p>
        </p:txBody>
      </p:sp>
    </p:spTree>
    <p:extLst>
      <p:ext uri="{BB962C8B-B14F-4D97-AF65-F5344CB8AC3E}">
        <p14:creationId xmlns:p14="http://schemas.microsoft.com/office/powerpoint/2010/main" val="2665099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78" y="6356349"/>
            <a:ext cx="1800000" cy="337733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441" y="6356350"/>
            <a:ext cx="9066371" cy="337733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sz="1400" b="1" dirty="0"/>
              <a:t>Realizado por el Centro de Desarrollo Profesional de la Red de Ex Alumnos USM</a:t>
            </a:r>
          </a:p>
          <a:p>
            <a:r>
              <a:rPr lang="es-CL" sz="1200" dirty="0"/>
              <a:t>Publicado el 14 de enero de 2016 – www.cdp.usm.cl - empleos@usm.cl – Fono: (32) 265 4983</a:t>
            </a:r>
          </a:p>
        </p:txBody>
      </p:sp>
    </p:spTree>
    <p:extLst>
      <p:ext uri="{BB962C8B-B14F-4D97-AF65-F5344CB8AC3E}">
        <p14:creationId xmlns:p14="http://schemas.microsoft.com/office/powerpoint/2010/main" val="1846171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09441" y="274637"/>
            <a:ext cx="10969943" cy="55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pPr lvl="0"/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9676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84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96951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42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3902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377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90852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39328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38780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1406084" y="6333136"/>
            <a:ext cx="731408" cy="524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chemeClr val="dk2"/>
              </a:buClr>
              <a:buSzPct val="25000"/>
            </a:pPr>
            <a:fld id="{00000000-1234-1234-1234-123412341234}" type="slidenum">
              <a:rPr lang="es-CL" sz="156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algn="r">
                <a:buClr>
                  <a:schemeClr val="dk2"/>
                </a:buClr>
                <a:buSzPct val="25000"/>
              </a:pPr>
              <a:t>‹Nº›</a:t>
            </a:fld>
            <a:endParaRPr lang="es-CL" sz="156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386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702" y="1097280"/>
            <a:ext cx="3930896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999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0635" y="1097280"/>
            <a:ext cx="5210723" cy="4663440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702" y="2834640"/>
            <a:ext cx="3930896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B60BF-BE67-441C-85BB-7311DC806993}" type="datetimeFigureOut">
              <a:rPr lang="es-ES_tradnl"/>
              <a:pPr>
                <a:defRPr/>
              </a:pPr>
              <a:t>20/06/2018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9A874-11ED-495D-ABAB-AA71516CAC62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9554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448" y="3043730"/>
            <a:ext cx="5471438" cy="213787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6/20/2018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14137" y="5357596"/>
            <a:ext cx="5480275" cy="738404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30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6/20/2018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6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7383453-2F6E-4C1B-BD62-42B4C6A04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7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2" y="274639"/>
            <a:ext cx="9599772" cy="7110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78" y="6356349"/>
            <a:ext cx="1800000" cy="337733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441" y="6356350"/>
            <a:ext cx="9066371" cy="337733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sz="1400" b="1" dirty="0"/>
              <a:t>Realizado por el Centro de Desarrollo Profesional de la Red de Ex Alumnos USM</a:t>
            </a:r>
          </a:p>
          <a:p>
            <a:r>
              <a:rPr lang="es-CL" sz="1200" dirty="0"/>
              <a:t>Publicado el 14 de enero de 2016 – www.cdp.usm.cl - empleos@usm.cl – Fono: (32) 265 4983</a:t>
            </a:r>
          </a:p>
        </p:txBody>
      </p:sp>
    </p:spTree>
    <p:extLst>
      <p:ext uri="{BB962C8B-B14F-4D97-AF65-F5344CB8AC3E}">
        <p14:creationId xmlns:p14="http://schemas.microsoft.com/office/powerpoint/2010/main" val="374670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52" r:id="rId3"/>
    <p:sldLayoutId id="2147483654" r:id="rId4"/>
    <p:sldLayoutId id="2147483655" r:id="rId5"/>
    <p:sldLayoutId id="2147483664" r:id="rId6"/>
    <p:sldLayoutId id="2147483673" r:id="rId7"/>
    <p:sldLayoutId id="2147483689" r:id="rId8"/>
  </p:sldLayoutIdLst>
  <p:txStyles>
    <p:titleStyle>
      <a:lvl1pPr algn="l" defTabSz="1218987" rtl="0" eaLnBrk="1" latinLnBrk="0" hangingPunct="1">
        <a:spcBef>
          <a:spcPct val="0"/>
        </a:spcBef>
        <a:buNone/>
        <a:defRPr sz="3600" b="1" kern="1200">
          <a:solidFill>
            <a:schemeClr val="accent5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9494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18986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48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37973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2" y="274639"/>
            <a:ext cx="9371172" cy="71108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78" y="6356349"/>
            <a:ext cx="1800000" cy="337733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441" y="6356350"/>
            <a:ext cx="9066371" cy="337733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sz="1400" b="1" dirty="0"/>
              <a:t>Realizado por el Centro de Desarrollo Profesional de la Red de Ex Alumnos USM</a:t>
            </a:r>
          </a:p>
          <a:p>
            <a:r>
              <a:rPr lang="es-CL" sz="1200" dirty="0"/>
              <a:t>Publicado el 14 de enero de 2016 – www.cdp.usm.cl - empleos@usm.cl – Fono: (32) 265 4983</a:t>
            </a:r>
          </a:p>
        </p:txBody>
      </p:sp>
    </p:spTree>
    <p:extLst>
      <p:ext uri="{BB962C8B-B14F-4D97-AF65-F5344CB8AC3E}">
        <p14:creationId xmlns:p14="http://schemas.microsoft.com/office/powerpoint/2010/main" val="18622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9494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18986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48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37973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vinculacion.unab.cl/congreso/vcm-201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vinculacion.unab.cl/congreso/vcm-2018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inculacion.unab.cl/wp-content/uploads/2017/03/logo-DGVM-blanc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50"/>
          <a:stretch/>
        </p:blipFill>
        <p:spPr bwMode="auto">
          <a:xfrm>
            <a:off x="4499866" y="914400"/>
            <a:ext cx="318909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0" y="4572000"/>
            <a:ext cx="12188825" cy="1600200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orbel" panose="020B0503020204020204" pitchFamily="34" charset="0"/>
              </a:defRPr>
            </a:lvl9pPr>
          </a:lstStyle>
          <a:p>
            <a:pPr algn="ctr" defTabSz="914126"/>
            <a:r>
              <a:rPr lang="es-C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Modelo de Gestión de la Vinculación con el Medio en la UNAB</a:t>
            </a:r>
          </a:p>
          <a:p>
            <a:pPr algn="ctr" defTabSz="914126"/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Jornadas Académicas– 20 de Junio de 2018</a:t>
            </a:r>
          </a:p>
          <a:p>
            <a:pPr algn="ctr" defTabSz="914126"/>
            <a:r>
              <a:rPr lang="es-C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www.vinculacion.unab.cl</a:t>
            </a:r>
          </a:p>
        </p:txBody>
      </p:sp>
    </p:spTree>
    <p:extLst>
      <p:ext uri="{BB962C8B-B14F-4D97-AF65-F5344CB8AC3E}">
        <p14:creationId xmlns:p14="http://schemas.microsoft.com/office/powerpoint/2010/main" val="549524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4000" dirty="0"/>
              <a:t>PASO 1: La VcM como parte de la Estrategia…</a:t>
            </a:r>
            <a:br>
              <a:rPr lang="es-CL" sz="4000" dirty="0"/>
            </a:br>
            <a:r>
              <a:rPr lang="es-CL" sz="3200" dirty="0"/>
              <a:t>UNAB Plan </a:t>
            </a:r>
            <a:r>
              <a:rPr lang="es-CL" sz="3200" dirty="0">
                <a:solidFill>
                  <a:schemeClr val="accent5"/>
                </a:solidFill>
              </a:rPr>
              <a:t>Estratégico Institucional 2018-2022</a:t>
            </a:r>
          </a:p>
        </p:txBody>
      </p:sp>
      <p:grpSp>
        <p:nvGrpSpPr>
          <p:cNvPr id="27" name="Grupo 26"/>
          <p:cNvGrpSpPr/>
          <p:nvPr/>
        </p:nvGrpSpPr>
        <p:grpSpPr>
          <a:xfrm>
            <a:off x="760412" y="1578145"/>
            <a:ext cx="10596883" cy="4953755"/>
            <a:chOff x="1476448" y="2543061"/>
            <a:chExt cx="8756832" cy="3860452"/>
          </a:xfrm>
        </p:grpSpPr>
        <p:sp>
          <p:nvSpPr>
            <p:cNvPr id="26" name="Elipse 25"/>
            <p:cNvSpPr/>
            <p:nvPr/>
          </p:nvSpPr>
          <p:spPr>
            <a:xfrm>
              <a:off x="8814868" y="5800835"/>
              <a:ext cx="607659" cy="5867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2399"/>
            </a:p>
          </p:txBody>
        </p:sp>
        <p:sp>
          <p:nvSpPr>
            <p:cNvPr id="10" name="Right Arrow 3"/>
            <p:cNvSpPr/>
            <p:nvPr/>
          </p:nvSpPr>
          <p:spPr>
            <a:xfrm rot="16200000">
              <a:off x="5364082" y="3094122"/>
              <a:ext cx="3200913" cy="2098793"/>
            </a:xfrm>
            <a:prstGeom prst="rightArrow">
              <a:avLst>
                <a:gd name="adj1" fmla="val 73276"/>
                <a:gd name="adj2" fmla="val 50000"/>
              </a:avLst>
            </a:prstGeom>
            <a:solidFill>
              <a:srgbClr val="6CAC04"/>
            </a:solidFill>
            <a:ln>
              <a:noFill/>
            </a:ln>
            <a:scene3d>
              <a:camera prst="perspectiveFront" fov="4800000"/>
              <a:lightRig rig="balanced" dir="t">
                <a:rot lat="0" lon="0" rev="3000000"/>
              </a:lightRig>
            </a:scene3d>
            <a:sp3d prstMaterial="plastic">
              <a:bevelT w="0" h="127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11" name="Right Arrow 4"/>
            <p:cNvSpPr/>
            <p:nvPr/>
          </p:nvSpPr>
          <p:spPr>
            <a:xfrm rot="16200000">
              <a:off x="3144735" y="3094124"/>
              <a:ext cx="3200914" cy="2098793"/>
            </a:xfrm>
            <a:prstGeom prst="rightArrow">
              <a:avLst>
                <a:gd name="adj1" fmla="val 73276"/>
                <a:gd name="adj2" fmla="val 50000"/>
              </a:avLst>
            </a:prstGeom>
            <a:solidFill>
              <a:schemeClr val="tx2"/>
            </a:solidFill>
            <a:ln>
              <a:noFill/>
            </a:ln>
            <a:scene3d>
              <a:camera prst="perspectiveFront" fov="4800000"/>
              <a:lightRig rig="balanced" dir="t">
                <a:rot lat="0" lon="0" rev="3000000"/>
              </a:lightRig>
            </a:scene3d>
            <a:sp3d prstMaterial="plastic">
              <a:bevelT w="0" h="127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12" name="Right Arrow 5"/>
            <p:cNvSpPr/>
            <p:nvPr/>
          </p:nvSpPr>
          <p:spPr>
            <a:xfrm rot="16200000" flipV="1">
              <a:off x="925388" y="3094123"/>
              <a:ext cx="3200913" cy="2098793"/>
            </a:xfrm>
            <a:prstGeom prst="rightArrow">
              <a:avLst>
                <a:gd name="adj1" fmla="val 73276"/>
                <a:gd name="adj2" fmla="val 50000"/>
              </a:avLst>
            </a:prstGeom>
            <a:solidFill>
              <a:srgbClr val="C00000"/>
            </a:solidFill>
            <a:ln>
              <a:noFill/>
            </a:ln>
            <a:scene3d>
              <a:camera prst="perspectiveFront" fov="4800000"/>
              <a:lightRig rig="balanced" dir="t">
                <a:rot lat="0" lon="0" rev="3000000"/>
              </a:lightRig>
            </a:scene3d>
            <a:sp3d prstMaterial="plastic">
              <a:bevelT w="0" h="127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13" name="Right Arrow 6"/>
            <p:cNvSpPr/>
            <p:nvPr/>
          </p:nvSpPr>
          <p:spPr>
            <a:xfrm rot="5400000" flipH="1">
              <a:off x="7583427" y="3094121"/>
              <a:ext cx="3200914" cy="2098793"/>
            </a:xfrm>
            <a:prstGeom prst="rightArrow">
              <a:avLst>
                <a:gd name="adj1" fmla="val 73276"/>
                <a:gd name="adj2" fmla="val 50000"/>
              </a:avLst>
            </a:prstGeom>
            <a:ln>
              <a:noFill/>
            </a:ln>
            <a:scene3d>
              <a:camera prst="perspectiveFront" fov="4800000"/>
              <a:lightRig rig="balanced" dir="t">
                <a:rot lat="0" lon="0" rev="3000000"/>
              </a:lightRig>
            </a:scene3d>
            <a:sp3d prstMaterial="plastic">
              <a:bevelT w="0" h="127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17" name="Oval 40"/>
            <p:cNvSpPr/>
            <p:nvPr/>
          </p:nvSpPr>
          <p:spPr>
            <a:xfrm>
              <a:off x="2222016" y="2814840"/>
              <a:ext cx="607659" cy="607659"/>
            </a:xfrm>
            <a:prstGeom prst="ellipse">
              <a:avLst/>
            </a:prstGeom>
            <a:solidFill>
              <a:srgbClr val="FF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L" sz="2399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Oval 40"/>
            <p:cNvSpPr/>
            <p:nvPr/>
          </p:nvSpPr>
          <p:spPr>
            <a:xfrm>
              <a:off x="4441362" y="2814840"/>
              <a:ext cx="607659" cy="60765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L" sz="2399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9" name="Oval 40"/>
            <p:cNvSpPr/>
            <p:nvPr/>
          </p:nvSpPr>
          <p:spPr>
            <a:xfrm>
              <a:off x="6660708" y="2814840"/>
              <a:ext cx="607659" cy="60765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L" sz="2399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0" name="Oval 40"/>
            <p:cNvSpPr/>
            <p:nvPr/>
          </p:nvSpPr>
          <p:spPr>
            <a:xfrm>
              <a:off x="8880054" y="2814840"/>
              <a:ext cx="607659" cy="60765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L" sz="2399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1803107" y="3690685"/>
              <a:ext cx="1445474" cy="1918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Asegurar una gestión académica efectiva y de calidad centrada en brindar una experiencia educativa enriquecedora para los estudiantes </a:t>
              </a:r>
              <a:endParaRPr lang="es-CL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3992457" y="3944600"/>
              <a:ext cx="1505468" cy="124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Expandir y potenciar la generación de nuevo conocimiento, la innovación y el emprendimiento </a:t>
              </a:r>
              <a:endParaRPr lang="es-CL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6222337" y="3859961"/>
              <a:ext cx="1484399" cy="1415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Liderar la interacción y la generación de alianzas con el entorno social, económico, productivo y cultural </a:t>
              </a:r>
              <a:endParaRPr lang="es-CL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8430469" y="3859961"/>
              <a:ext cx="1506828" cy="1415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Asegurar la sustentabilidad del proyecto UNAB y la aplicación de su modelo de gestión centrado en la prosecución de su Misión </a:t>
              </a:r>
              <a:endParaRPr lang="es-CL" sz="1400" dirty="0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Resultado de imagen para birrete icon white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4" r="23162"/>
            <a:stretch/>
          </p:blipFill>
          <p:spPr bwMode="auto">
            <a:xfrm>
              <a:off x="2211489" y="5788534"/>
              <a:ext cx="618186" cy="611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esultado de imagen para laboratory icon 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362" y="5789557"/>
              <a:ext cx="613956" cy="613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world icon whi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708" y="5790227"/>
              <a:ext cx="611385" cy="611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Resultado de imagen para icon graph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293" y="5874652"/>
            <a:ext cx="478975" cy="47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9840487-CC01-470A-9B67-742FF36576BE}"/>
              </a:ext>
            </a:extLst>
          </p:cNvPr>
          <p:cNvSpPr/>
          <p:nvPr/>
        </p:nvSpPr>
        <p:spPr>
          <a:xfrm>
            <a:off x="6064797" y="1295400"/>
            <a:ext cx="2673807" cy="528796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280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FD96B-51C2-47BB-9D2B-352CBB38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Y esto se baja desde lo Institucional a lo individual…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52B538D-3F2B-4375-9CD9-248BDEE31272}"/>
              </a:ext>
            </a:extLst>
          </p:cNvPr>
          <p:cNvSpPr txBox="1"/>
          <p:nvPr/>
        </p:nvSpPr>
        <p:spPr>
          <a:xfrm>
            <a:off x="4494213" y="1673207"/>
            <a:ext cx="7238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Para el</a:t>
            </a:r>
            <a:r>
              <a:rPr kumimoji="0" lang="es-CL" sz="1600" b="0" i="0" u="none" strike="noStrike" kern="0" cap="none" spc="0" normalizeH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área de Vinculación con el Medio, se han definido un conjunto de indicadores de gestión que cada área académica o administrativa debe incluir en sus respectivos planes de desarrollo.</a:t>
            </a:r>
            <a:endParaRPr kumimoji="0" lang="es-CL" sz="1600" b="0" i="0" u="none" strike="noStrike" kern="0" cap="none" spc="0" normalizeH="0" baseline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99E8AE2-B5A1-48B5-A75C-D3CCA2A6433D}"/>
              </a:ext>
            </a:extLst>
          </p:cNvPr>
          <p:cNvSpPr txBox="1"/>
          <p:nvPr/>
        </p:nvSpPr>
        <p:spPr>
          <a:xfrm>
            <a:off x="4494212" y="1371600"/>
            <a:ext cx="702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Estratégico Institucional (5 años)</a:t>
            </a:r>
            <a:endParaRPr kumimoji="0" lang="es-CL" sz="2000" b="0" i="0" u="none" strike="noStrike" kern="0" cap="none" spc="0" normalizeH="0" baseline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52E236B8-2ACD-4AD9-9A9C-7882D0734C70}"/>
              </a:ext>
            </a:extLst>
          </p:cNvPr>
          <p:cNvSpPr txBox="1"/>
          <p:nvPr/>
        </p:nvSpPr>
        <p:spPr>
          <a:xfrm>
            <a:off x="4494213" y="2968606"/>
            <a:ext cx="7238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Cada área académica debe bajar la mirada estratégica de desarrollo a nivel de la Facultad, e incluir al menos, </a:t>
            </a:r>
            <a:r>
              <a:rPr kumimoji="0" lang="es-CL" sz="1600" b="0" i="0" u="none" strike="noStrike" kern="0" cap="none" spc="0" normalizeH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mismos indicadores de gestión del PEI, agregando adicionalmente sus propias líneas de desarrollo o sello deseado.</a:t>
            </a:r>
            <a:endParaRPr kumimoji="0" lang="es-CL" sz="1600" b="0" i="0" u="none" strike="noStrike" kern="0" cap="none" spc="0" normalizeH="0" baseline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9007E238-9343-429F-9A2D-42B56C095A5C}"/>
              </a:ext>
            </a:extLst>
          </p:cNvPr>
          <p:cNvSpPr txBox="1"/>
          <p:nvPr/>
        </p:nvSpPr>
        <p:spPr>
          <a:xfrm>
            <a:off x="4494212" y="2667000"/>
            <a:ext cx="7238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Planes de Desarrollo de las Facultades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2D1A90EB-4107-4A92-9059-59241A9213B3}"/>
              </a:ext>
            </a:extLst>
          </p:cNvPr>
          <p:cNvSpPr txBox="1"/>
          <p:nvPr/>
        </p:nvSpPr>
        <p:spPr>
          <a:xfrm>
            <a:off x="4494213" y="4273756"/>
            <a:ext cx="7238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 el Plan de Desarrollo incluye</a:t>
            </a:r>
            <a:r>
              <a:rPr kumimoji="0" lang="es-CL" sz="1600" b="0" i="0" u="none" strike="noStrike" kern="0" cap="none" spc="0" normalizeH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acciones de Vinculación con el Medio, entonces nuevamente, se deben incluir “al menos” los mismos indicadores de gestión para el área</a:t>
            </a:r>
            <a:r>
              <a:rPr lang="es-CL" sz="16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cada año.</a:t>
            </a:r>
            <a:endParaRPr kumimoji="0" lang="es-CL" sz="1600" b="0" i="0" u="none" strike="noStrike" kern="0" cap="none" spc="0" normalizeH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BDB506B8-6C44-4976-9821-EE2FDC9DF82F}"/>
              </a:ext>
            </a:extLst>
          </p:cNvPr>
          <p:cNvSpPr txBox="1"/>
          <p:nvPr/>
        </p:nvSpPr>
        <p:spPr>
          <a:xfrm>
            <a:off x="4494213" y="3972149"/>
            <a:ext cx="7238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Planes Operativos (uno para</a:t>
            </a:r>
            <a:r>
              <a:rPr kumimoji="0" lang="es-CL" sz="2000" b="0" i="0" u="none" strike="noStrike" kern="0" cap="none" spc="0" normalizeH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cada año del PD)</a:t>
            </a:r>
            <a:endParaRPr kumimoji="0" lang="es-CL" sz="2000" b="0" i="0" u="none" strike="noStrike" kern="0" cap="none" spc="0" normalizeH="0" baseline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upo 53">
            <a:extLst>
              <a:ext uri="{FF2B5EF4-FFF2-40B4-BE49-F238E27FC236}">
                <a16:creationId xmlns:a16="http://schemas.microsoft.com/office/drawing/2014/main" id="{A000B1A5-ABCD-4F3A-BA8D-883CF7EAE060}"/>
              </a:ext>
            </a:extLst>
          </p:cNvPr>
          <p:cNvGrpSpPr/>
          <p:nvPr/>
        </p:nvGrpSpPr>
        <p:grpSpPr>
          <a:xfrm>
            <a:off x="1065212" y="1219200"/>
            <a:ext cx="3352800" cy="5257800"/>
            <a:chOff x="912812" y="1066800"/>
            <a:chExt cx="3352800" cy="5867400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id="{2D1E6EC2-E8C3-4080-9E7B-A22A4BE5690A}"/>
                </a:ext>
              </a:extLst>
            </p:cNvPr>
            <p:cNvGrpSpPr/>
            <p:nvPr/>
          </p:nvGrpSpPr>
          <p:grpSpPr>
            <a:xfrm>
              <a:off x="1077892" y="4697332"/>
              <a:ext cx="3187720" cy="2236868"/>
              <a:chOff x="2340172" y="4279900"/>
              <a:chExt cx="2971604" cy="2405062"/>
            </a:xfrm>
            <a:effectLst>
              <a:outerShdw blurRad="88900" dist="38100" sx="102000" sy="102000" algn="t" rotWithShape="0">
                <a:prstClr val="black">
                  <a:alpha val="31000"/>
                </a:prstClr>
              </a:outerShdw>
            </a:effectLst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706F6C5C-139F-485A-B46F-DC91929F8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0172" y="4279900"/>
                <a:ext cx="1408113" cy="1739900"/>
              </a:xfrm>
              <a:custGeom>
                <a:avLst/>
                <a:gdLst>
                  <a:gd name="T0" fmla="*/ 284 w 807"/>
                  <a:gd name="T1" fmla="*/ 0 h 998"/>
                  <a:gd name="T2" fmla="*/ 24 w 807"/>
                  <a:gd name="T3" fmla="*/ 454 h 998"/>
                  <a:gd name="T4" fmla="*/ 0 w 807"/>
                  <a:gd name="T5" fmla="*/ 545 h 998"/>
                  <a:gd name="T6" fmla="*/ 24 w 807"/>
                  <a:gd name="T7" fmla="*/ 636 h 998"/>
                  <a:gd name="T8" fmla="*/ 233 w 807"/>
                  <a:gd name="T9" fmla="*/ 998 h 998"/>
                  <a:gd name="T10" fmla="*/ 807 w 807"/>
                  <a:gd name="T11" fmla="*/ 0 h 998"/>
                  <a:gd name="T12" fmla="*/ 284 w 807"/>
                  <a:gd name="T13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998">
                    <a:moveTo>
                      <a:pt x="284" y="0"/>
                    </a:moveTo>
                    <a:cubicBezTo>
                      <a:pt x="246" y="66"/>
                      <a:pt x="24" y="454"/>
                      <a:pt x="24" y="454"/>
                    </a:cubicBezTo>
                    <a:cubicBezTo>
                      <a:pt x="9" y="481"/>
                      <a:pt x="0" y="512"/>
                      <a:pt x="0" y="545"/>
                    </a:cubicBezTo>
                    <a:cubicBezTo>
                      <a:pt x="0" y="578"/>
                      <a:pt x="9" y="609"/>
                      <a:pt x="24" y="636"/>
                    </a:cubicBezTo>
                    <a:cubicBezTo>
                      <a:pt x="233" y="998"/>
                      <a:pt x="233" y="998"/>
                      <a:pt x="233" y="998"/>
                    </a:cubicBezTo>
                    <a:cubicBezTo>
                      <a:pt x="233" y="998"/>
                      <a:pt x="667" y="242"/>
                      <a:pt x="807" y="0"/>
                    </a:cubicBezTo>
                    <a:lnTo>
                      <a:pt x="2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31000">
                    <a:srgbClr val="000000">
                      <a:lumMod val="75000"/>
                      <a:lumOff val="25000"/>
                    </a:srgbClr>
                  </a:gs>
                  <a:gs pos="100000">
                    <a:srgbClr val="000000"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B747380F-4DA5-487E-A9D0-A63B52263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901" y="4943475"/>
                <a:ext cx="2936875" cy="1741487"/>
              </a:xfrm>
              <a:custGeom>
                <a:avLst/>
                <a:gdLst>
                  <a:gd name="T0" fmla="*/ 785 w 1684"/>
                  <a:gd name="T1" fmla="*/ 999 h 999"/>
                  <a:gd name="T2" fmla="*/ 884 w 1684"/>
                  <a:gd name="T3" fmla="*/ 726 h 999"/>
                  <a:gd name="T4" fmla="*/ 865 w 1684"/>
                  <a:gd name="T5" fmla="*/ 726 h 999"/>
                  <a:gd name="T6" fmla="*/ 381 w 1684"/>
                  <a:gd name="T7" fmla="*/ 726 h 999"/>
                  <a:gd name="T8" fmla="*/ 290 w 1684"/>
                  <a:gd name="T9" fmla="*/ 702 h 999"/>
                  <a:gd name="T10" fmla="*/ 224 w 1684"/>
                  <a:gd name="T11" fmla="*/ 636 h 999"/>
                  <a:gd name="T12" fmla="*/ 0 w 1684"/>
                  <a:gd name="T13" fmla="*/ 246 h 999"/>
                  <a:gd name="T14" fmla="*/ 102 w 1684"/>
                  <a:gd name="T15" fmla="*/ 273 h 999"/>
                  <a:gd name="T16" fmla="*/ 865 w 1684"/>
                  <a:gd name="T17" fmla="*/ 273 h 999"/>
                  <a:gd name="T18" fmla="*/ 884 w 1684"/>
                  <a:gd name="T19" fmla="*/ 273 h 999"/>
                  <a:gd name="T20" fmla="*/ 785 w 1684"/>
                  <a:gd name="T21" fmla="*/ 0 h 999"/>
                  <a:gd name="T22" fmla="*/ 1683 w 1684"/>
                  <a:gd name="T23" fmla="*/ 500 h 999"/>
                  <a:gd name="T24" fmla="*/ 1684 w 1684"/>
                  <a:gd name="T25" fmla="*/ 500 h 999"/>
                  <a:gd name="T26" fmla="*/ 785 w 1684"/>
                  <a:gd name="T27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4" h="999">
                    <a:moveTo>
                      <a:pt x="785" y="999"/>
                    </a:moveTo>
                    <a:cubicBezTo>
                      <a:pt x="884" y="726"/>
                      <a:pt x="884" y="726"/>
                      <a:pt x="884" y="726"/>
                    </a:cubicBezTo>
                    <a:cubicBezTo>
                      <a:pt x="865" y="726"/>
                      <a:pt x="865" y="726"/>
                      <a:pt x="865" y="726"/>
                    </a:cubicBezTo>
                    <a:cubicBezTo>
                      <a:pt x="381" y="726"/>
                      <a:pt x="381" y="726"/>
                      <a:pt x="381" y="726"/>
                    </a:cubicBezTo>
                    <a:cubicBezTo>
                      <a:pt x="350" y="726"/>
                      <a:pt x="319" y="719"/>
                      <a:pt x="290" y="702"/>
                    </a:cubicBezTo>
                    <a:cubicBezTo>
                      <a:pt x="262" y="686"/>
                      <a:pt x="240" y="662"/>
                      <a:pt x="224" y="636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39" y="273"/>
                      <a:pt x="102" y="273"/>
                    </a:cubicBezTo>
                    <a:cubicBezTo>
                      <a:pt x="165" y="273"/>
                      <a:pt x="865" y="273"/>
                      <a:pt x="865" y="273"/>
                    </a:cubicBezTo>
                    <a:cubicBezTo>
                      <a:pt x="884" y="273"/>
                      <a:pt x="884" y="273"/>
                      <a:pt x="884" y="273"/>
                    </a:cubicBezTo>
                    <a:cubicBezTo>
                      <a:pt x="785" y="0"/>
                      <a:pt x="785" y="0"/>
                      <a:pt x="785" y="0"/>
                    </a:cubicBezTo>
                    <a:cubicBezTo>
                      <a:pt x="1015" y="200"/>
                      <a:pt x="1385" y="389"/>
                      <a:pt x="1683" y="500"/>
                    </a:cubicBezTo>
                    <a:cubicBezTo>
                      <a:pt x="1683" y="500"/>
                      <a:pt x="1683" y="500"/>
                      <a:pt x="1684" y="500"/>
                    </a:cubicBezTo>
                    <a:cubicBezTo>
                      <a:pt x="1385" y="610"/>
                      <a:pt x="1015" y="799"/>
                      <a:pt x="785" y="999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20000"/>
                      <a:lumOff val="80000"/>
                    </a:schemeClr>
                  </a:gs>
                  <a:gs pos="55000">
                    <a:schemeClr val="accent1">
                      <a:lumMod val="75000"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TextBox 26">
              <a:extLst>
                <a:ext uri="{FF2B5EF4-FFF2-40B4-BE49-F238E27FC236}">
                  <a16:creationId xmlns:a16="http://schemas.microsoft.com/office/drawing/2014/main" id="{C88FDA45-1E2F-45CC-BC89-F28CAFDA6CFB}"/>
                </a:ext>
              </a:extLst>
            </p:cNvPr>
            <p:cNvSpPr txBox="1"/>
            <p:nvPr/>
          </p:nvSpPr>
          <p:spPr>
            <a:xfrm>
              <a:off x="1021037" y="5210049"/>
              <a:ext cx="1002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ED</a:t>
              </a:r>
            </a:p>
          </p:txBody>
        </p:sp>
        <p:grpSp>
          <p:nvGrpSpPr>
            <p:cNvPr id="46" name="Group 30">
              <a:extLst>
                <a:ext uri="{FF2B5EF4-FFF2-40B4-BE49-F238E27FC236}">
                  <a16:creationId xmlns:a16="http://schemas.microsoft.com/office/drawing/2014/main" id="{F05EB7F7-7C3C-4CB9-953C-51B088228485}"/>
                </a:ext>
              </a:extLst>
            </p:cNvPr>
            <p:cNvGrpSpPr/>
            <p:nvPr/>
          </p:nvGrpSpPr>
          <p:grpSpPr>
            <a:xfrm>
              <a:off x="2877986" y="5913487"/>
              <a:ext cx="655969" cy="467376"/>
              <a:chOff x="7000875" y="2609851"/>
              <a:chExt cx="481013" cy="395288"/>
            </a:xfrm>
            <a:solidFill>
              <a:sysClr val="window" lastClr="FFFFFF"/>
            </a:solidFill>
          </p:grpSpPr>
          <p:sp>
            <p:nvSpPr>
              <p:cNvPr id="47" name="Freeform 39">
                <a:extLst>
                  <a:ext uri="{FF2B5EF4-FFF2-40B4-BE49-F238E27FC236}">
                    <a16:creationId xmlns:a16="http://schemas.microsoft.com/office/drawing/2014/main" id="{B1275CF0-2507-4B0E-A749-E10A34CCD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0875" y="2638426"/>
                <a:ext cx="419100" cy="366713"/>
              </a:xfrm>
              <a:custGeom>
                <a:avLst/>
                <a:gdLst>
                  <a:gd name="T0" fmla="*/ 2249 w 2905"/>
                  <a:gd name="T1" fmla="*/ 239 h 2540"/>
                  <a:gd name="T2" fmla="*/ 2885 w 2905"/>
                  <a:gd name="T3" fmla="*/ 968 h 2540"/>
                  <a:gd name="T4" fmla="*/ 2609 w 2905"/>
                  <a:gd name="T5" fmla="*/ 1645 h 2540"/>
                  <a:gd name="T6" fmla="*/ 2513 w 2905"/>
                  <a:gd name="T7" fmla="*/ 1837 h 2540"/>
                  <a:gd name="T8" fmla="*/ 2362 w 2905"/>
                  <a:gd name="T9" fmla="*/ 1977 h 2540"/>
                  <a:gd name="T10" fmla="*/ 2169 w 2905"/>
                  <a:gd name="T11" fmla="*/ 2102 h 2540"/>
                  <a:gd name="T12" fmla="*/ 2044 w 2905"/>
                  <a:gd name="T13" fmla="*/ 2294 h 2540"/>
                  <a:gd name="T14" fmla="*/ 1903 w 2905"/>
                  <a:gd name="T15" fmla="*/ 2444 h 2540"/>
                  <a:gd name="T16" fmla="*/ 1710 w 2905"/>
                  <a:gd name="T17" fmla="*/ 2540 h 2540"/>
                  <a:gd name="T18" fmla="*/ 1191 w 2905"/>
                  <a:gd name="T19" fmla="*/ 2359 h 2540"/>
                  <a:gd name="T20" fmla="*/ 1027 w 2905"/>
                  <a:gd name="T21" fmla="*/ 2380 h 2540"/>
                  <a:gd name="T22" fmla="*/ 934 w 2905"/>
                  <a:gd name="T23" fmla="*/ 2229 h 2540"/>
                  <a:gd name="T24" fmla="*/ 907 w 2905"/>
                  <a:gd name="T25" fmla="*/ 2175 h 2540"/>
                  <a:gd name="T26" fmla="*/ 745 w 2905"/>
                  <a:gd name="T27" fmla="*/ 2107 h 2540"/>
                  <a:gd name="T28" fmla="*/ 735 w 2905"/>
                  <a:gd name="T29" fmla="*/ 1941 h 2540"/>
                  <a:gd name="T30" fmla="*/ 612 w 2905"/>
                  <a:gd name="T31" fmla="*/ 1952 h 2540"/>
                  <a:gd name="T32" fmla="*/ 495 w 2905"/>
                  <a:gd name="T33" fmla="*/ 1816 h 2540"/>
                  <a:gd name="T34" fmla="*/ 490 w 2905"/>
                  <a:gd name="T35" fmla="*/ 1730 h 2540"/>
                  <a:gd name="T36" fmla="*/ 323 w 2905"/>
                  <a:gd name="T37" fmla="*/ 1690 h 2540"/>
                  <a:gd name="T38" fmla="*/ 284 w 2905"/>
                  <a:gd name="T39" fmla="*/ 1525 h 2540"/>
                  <a:gd name="T40" fmla="*/ 0 w 2905"/>
                  <a:gd name="T41" fmla="*/ 904 h 2540"/>
                  <a:gd name="T42" fmla="*/ 87 w 2905"/>
                  <a:gd name="T43" fmla="*/ 837 h 2540"/>
                  <a:gd name="T44" fmla="*/ 629 w 2905"/>
                  <a:gd name="T45" fmla="*/ 1240 h 2540"/>
                  <a:gd name="T46" fmla="*/ 771 w 2905"/>
                  <a:gd name="T47" fmla="*/ 1357 h 2540"/>
                  <a:gd name="T48" fmla="*/ 760 w 2905"/>
                  <a:gd name="T49" fmla="*/ 1479 h 2540"/>
                  <a:gd name="T50" fmla="*/ 927 w 2905"/>
                  <a:gd name="T51" fmla="*/ 1489 h 2540"/>
                  <a:gd name="T52" fmla="*/ 996 w 2905"/>
                  <a:gd name="T53" fmla="*/ 1649 h 2540"/>
                  <a:gd name="T54" fmla="*/ 1050 w 2905"/>
                  <a:gd name="T55" fmla="*/ 1676 h 2540"/>
                  <a:gd name="T56" fmla="*/ 1201 w 2905"/>
                  <a:gd name="T57" fmla="*/ 1769 h 2540"/>
                  <a:gd name="T58" fmla="*/ 1181 w 2905"/>
                  <a:gd name="T59" fmla="*/ 1932 h 2540"/>
                  <a:gd name="T60" fmla="*/ 1344 w 2905"/>
                  <a:gd name="T61" fmla="*/ 1912 h 2540"/>
                  <a:gd name="T62" fmla="*/ 1438 w 2905"/>
                  <a:gd name="T63" fmla="*/ 2062 h 2540"/>
                  <a:gd name="T64" fmla="*/ 1716 w 2905"/>
                  <a:gd name="T65" fmla="*/ 2402 h 2540"/>
                  <a:gd name="T66" fmla="*/ 1809 w 2905"/>
                  <a:gd name="T67" fmla="*/ 2325 h 2540"/>
                  <a:gd name="T68" fmla="*/ 1567 w 2905"/>
                  <a:gd name="T69" fmla="*/ 2025 h 2540"/>
                  <a:gd name="T70" fmla="*/ 1633 w 2905"/>
                  <a:gd name="T71" fmla="*/ 1939 h 2540"/>
                  <a:gd name="T72" fmla="*/ 1936 w 2905"/>
                  <a:gd name="T73" fmla="*/ 2183 h 2540"/>
                  <a:gd name="T74" fmla="*/ 2029 w 2905"/>
                  <a:gd name="T75" fmla="*/ 2106 h 2540"/>
                  <a:gd name="T76" fmla="*/ 1786 w 2905"/>
                  <a:gd name="T77" fmla="*/ 1806 h 2540"/>
                  <a:gd name="T78" fmla="*/ 1853 w 2905"/>
                  <a:gd name="T79" fmla="*/ 1720 h 2540"/>
                  <a:gd name="T80" fmla="*/ 2156 w 2905"/>
                  <a:gd name="T81" fmla="*/ 1965 h 2540"/>
                  <a:gd name="T82" fmla="*/ 2249 w 2905"/>
                  <a:gd name="T83" fmla="*/ 1887 h 2540"/>
                  <a:gd name="T84" fmla="*/ 2006 w 2905"/>
                  <a:gd name="T85" fmla="*/ 1587 h 2540"/>
                  <a:gd name="T86" fmla="*/ 2074 w 2905"/>
                  <a:gd name="T87" fmla="*/ 1501 h 2540"/>
                  <a:gd name="T88" fmla="*/ 2377 w 2905"/>
                  <a:gd name="T89" fmla="*/ 1746 h 2540"/>
                  <a:gd name="T90" fmla="*/ 2469 w 2905"/>
                  <a:gd name="T91" fmla="*/ 1669 h 2540"/>
                  <a:gd name="T92" fmla="*/ 2438 w 2905"/>
                  <a:gd name="T93" fmla="*/ 1591 h 2540"/>
                  <a:gd name="T94" fmla="*/ 2295 w 2905"/>
                  <a:gd name="T95" fmla="*/ 1449 h 2540"/>
                  <a:gd name="T96" fmla="*/ 2062 w 2905"/>
                  <a:gd name="T97" fmla="*/ 1218 h 2540"/>
                  <a:gd name="T98" fmla="*/ 1813 w 2905"/>
                  <a:gd name="T99" fmla="*/ 970 h 2540"/>
                  <a:gd name="T100" fmla="*/ 1616 w 2905"/>
                  <a:gd name="T101" fmla="*/ 775 h 2540"/>
                  <a:gd name="T102" fmla="*/ 1537 w 2905"/>
                  <a:gd name="T103" fmla="*/ 706 h 2540"/>
                  <a:gd name="T104" fmla="*/ 1428 w 2905"/>
                  <a:gd name="T105" fmla="*/ 754 h 2540"/>
                  <a:gd name="T106" fmla="*/ 1226 w 2905"/>
                  <a:gd name="T107" fmla="*/ 1069 h 2540"/>
                  <a:gd name="T108" fmla="*/ 976 w 2905"/>
                  <a:gd name="T109" fmla="*/ 1147 h 2540"/>
                  <a:gd name="T110" fmla="*/ 796 w 2905"/>
                  <a:gd name="T111" fmla="*/ 1004 h 2540"/>
                  <a:gd name="T112" fmla="*/ 1064 w 2905"/>
                  <a:gd name="T113" fmla="*/ 203 h 2540"/>
                  <a:gd name="T114" fmla="*/ 1158 w 2905"/>
                  <a:gd name="T115" fmla="*/ 94 h 2540"/>
                  <a:gd name="T116" fmla="*/ 1338 w 2905"/>
                  <a:gd name="T117" fmla="*/ 10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05" h="2540">
                    <a:moveTo>
                      <a:pt x="1451" y="0"/>
                    </a:moveTo>
                    <a:lnTo>
                      <a:pt x="1493" y="3"/>
                    </a:lnTo>
                    <a:lnTo>
                      <a:pt x="1538" y="11"/>
                    </a:lnTo>
                    <a:lnTo>
                      <a:pt x="1585" y="23"/>
                    </a:lnTo>
                    <a:lnTo>
                      <a:pt x="2221" y="222"/>
                    </a:lnTo>
                    <a:lnTo>
                      <a:pt x="2236" y="229"/>
                    </a:lnTo>
                    <a:lnTo>
                      <a:pt x="2249" y="239"/>
                    </a:lnTo>
                    <a:lnTo>
                      <a:pt x="2885" y="870"/>
                    </a:lnTo>
                    <a:lnTo>
                      <a:pt x="2896" y="886"/>
                    </a:lnTo>
                    <a:lnTo>
                      <a:pt x="2903" y="902"/>
                    </a:lnTo>
                    <a:lnTo>
                      <a:pt x="2905" y="919"/>
                    </a:lnTo>
                    <a:lnTo>
                      <a:pt x="2903" y="936"/>
                    </a:lnTo>
                    <a:lnTo>
                      <a:pt x="2896" y="954"/>
                    </a:lnTo>
                    <a:lnTo>
                      <a:pt x="2885" y="968"/>
                    </a:lnTo>
                    <a:lnTo>
                      <a:pt x="2445" y="1405"/>
                    </a:lnTo>
                    <a:lnTo>
                      <a:pt x="2552" y="1511"/>
                    </a:lnTo>
                    <a:lnTo>
                      <a:pt x="2572" y="1534"/>
                    </a:lnTo>
                    <a:lnTo>
                      <a:pt x="2588" y="1560"/>
                    </a:lnTo>
                    <a:lnTo>
                      <a:pt x="2599" y="1587"/>
                    </a:lnTo>
                    <a:lnTo>
                      <a:pt x="2606" y="1615"/>
                    </a:lnTo>
                    <a:lnTo>
                      <a:pt x="2609" y="1645"/>
                    </a:lnTo>
                    <a:lnTo>
                      <a:pt x="2608" y="1675"/>
                    </a:lnTo>
                    <a:lnTo>
                      <a:pt x="2603" y="1705"/>
                    </a:lnTo>
                    <a:lnTo>
                      <a:pt x="2594" y="1734"/>
                    </a:lnTo>
                    <a:lnTo>
                      <a:pt x="2580" y="1762"/>
                    </a:lnTo>
                    <a:lnTo>
                      <a:pt x="2562" y="1790"/>
                    </a:lnTo>
                    <a:lnTo>
                      <a:pt x="2540" y="1815"/>
                    </a:lnTo>
                    <a:lnTo>
                      <a:pt x="2513" y="1837"/>
                    </a:lnTo>
                    <a:lnTo>
                      <a:pt x="2484" y="1857"/>
                    </a:lnTo>
                    <a:lnTo>
                      <a:pt x="2453" y="1870"/>
                    </a:lnTo>
                    <a:lnTo>
                      <a:pt x="2421" y="1879"/>
                    </a:lnTo>
                    <a:lnTo>
                      <a:pt x="2389" y="1883"/>
                    </a:lnTo>
                    <a:lnTo>
                      <a:pt x="2385" y="1915"/>
                    </a:lnTo>
                    <a:lnTo>
                      <a:pt x="2376" y="1947"/>
                    </a:lnTo>
                    <a:lnTo>
                      <a:pt x="2362" y="1977"/>
                    </a:lnTo>
                    <a:lnTo>
                      <a:pt x="2343" y="2007"/>
                    </a:lnTo>
                    <a:lnTo>
                      <a:pt x="2319" y="2033"/>
                    </a:lnTo>
                    <a:lnTo>
                      <a:pt x="2293" y="2056"/>
                    </a:lnTo>
                    <a:lnTo>
                      <a:pt x="2263" y="2075"/>
                    </a:lnTo>
                    <a:lnTo>
                      <a:pt x="2233" y="2089"/>
                    </a:lnTo>
                    <a:lnTo>
                      <a:pt x="2201" y="2098"/>
                    </a:lnTo>
                    <a:lnTo>
                      <a:pt x="2169" y="2102"/>
                    </a:lnTo>
                    <a:lnTo>
                      <a:pt x="2164" y="2134"/>
                    </a:lnTo>
                    <a:lnTo>
                      <a:pt x="2155" y="2166"/>
                    </a:lnTo>
                    <a:lnTo>
                      <a:pt x="2142" y="2196"/>
                    </a:lnTo>
                    <a:lnTo>
                      <a:pt x="2123" y="2226"/>
                    </a:lnTo>
                    <a:lnTo>
                      <a:pt x="2100" y="2252"/>
                    </a:lnTo>
                    <a:lnTo>
                      <a:pt x="2073" y="2275"/>
                    </a:lnTo>
                    <a:lnTo>
                      <a:pt x="2044" y="2294"/>
                    </a:lnTo>
                    <a:lnTo>
                      <a:pt x="2012" y="2308"/>
                    </a:lnTo>
                    <a:lnTo>
                      <a:pt x="1981" y="2316"/>
                    </a:lnTo>
                    <a:lnTo>
                      <a:pt x="1948" y="2321"/>
                    </a:lnTo>
                    <a:lnTo>
                      <a:pt x="1944" y="2352"/>
                    </a:lnTo>
                    <a:lnTo>
                      <a:pt x="1935" y="2385"/>
                    </a:lnTo>
                    <a:lnTo>
                      <a:pt x="1922" y="2415"/>
                    </a:lnTo>
                    <a:lnTo>
                      <a:pt x="1903" y="2444"/>
                    </a:lnTo>
                    <a:lnTo>
                      <a:pt x="1880" y="2471"/>
                    </a:lnTo>
                    <a:lnTo>
                      <a:pt x="1854" y="2492"/>
                    </a:lnTo>
                    <a:lnTo>
                      <a:pt x="1828" y="2510"/>
                    </a:lnTo>
                    <a:lnTo>
                      <a:pt x="1799" y="2524"/>
                    </a:lnTo>
                    <a:lnTo>
                      <a:pt x="1770" y="2533"/>
                    </a:lnTo>
                    <a:lnTo>
                      <a:pt x="1739" y="2539"/>
                    </a:lnTo>
                    <a:lnTo>
                      <a:pt x="1710" y="2540"/>
                    </a:lnTo>
                    <a:lnTo>
                      <a:pt x="1680" y="2537"/>
                    </a:lnTo>
                    <a:lnTo>
                      <a:pt x="1650" y="2530"/>
                    </a:lnTo>
                    <a:lnTo>
                      <a:pt x="1623" y="2519"/>
                    </a:lnTo>
                    <a:lnTo>
                      <a:pt x="1597" y="2503"/>
                    </a:lnTo>
                    <a:lnTo>
                      <a:pt x="1574" y="2483"/>
                    </a:lnTo>
                    <a:lnTo>
                      <a:pt x="1320" y="2231"/>
                    </a:lnTo>
                    <a:lnTo>
                      <a:pt x="1191" y="2359"/>
                    </a:lnTo>
                    <a:lnTo>
                      <a:pt x="1172" y="2375"/>
                    </a:lnTo>
                    <a:lnTo>
                      <a:pt x="1150" y="2387"/>
                    </a:lnTo>
                    <a:lnTo>
                      <a:pt x="1127" y="2394"/>
                    </a:lnTo>
                    <a:lnTo>
                      <a:pt x="1102" y="2396"/>
                    </a:lnTo>
                    <a:lnTo>
                      <a:pt x="1077" y="2395"/>
                    </a:lnTo>
                    <a:lnTo>
                      <a:pt x="1052" y="2389"/>
                    </a:lnTo>
                    <a:lnTo>
                      <a:pt x="1027" y="2380"/>
                    </a:lnTo>
                    <a:lnTo>
                      <a:pt x="1005" y="2365"/>
                    </a:lnTo>
                    <a:lnTo>
                      <a:pt x="983" y="2347"/>
                    </a:lnTo>
                    <a:lnTo>
                      <a:pt x="965" y="2326"/>
                    </a:lnTo>
                    <a:lnTo>
                      <a:pt x="951" y="2303"/>
                    </a:lnTo>
                    <a:lnTo>
                      <a:pt x="941" y="2278"/>
                    </a:lnTo>
                    <a:lnTo>
                      <a:pt x="935" y="2254"/>
                    </a:lnTo>
                    <a:lnTo>
                      <a:pt x="934" y="2229"/>
                    </a:lnTo>
                    <a:lnTo>
                      <a:pt x="936" y="2204"/>
                    </a:lnTo>
                    <a:lnTo>
                      <a:pt x="944" y="2181"/>
                    </a:lnTo>
                    <a:lnTo>
                      <a:pt x="955" y="2160"/>
                    </a:lnTo>
                    <a:lnTo>
                      <a:pt x="971" y="2140"/>
                    </a:lnTo>
                    <a:lnTo>
                      <a:pt x="952" y="2157"/>
                    </a:lnTo>
                    <a:lnTo>
                      <a:pt x="930" y="2168"/>
                    </a:lnTo>
                    <a:lnTo>
                      <a:pt x="907" y="2175"/>
                    </a:lnTo>
                    <a:lnTo>
                      <a:pt x="882" y="2178"/>
                    </a:lnTo>
                    <a:lnTo>
                      <a:pt x="857" y="2176"/>
                    </a:lnTo>
                    <a:lnTo>
                      <a:pt x="832" y="2170"/>
                    </a:lnTo>
                    <a:lnTo>
                      <a:pt x="808" y="2161"/>
                    </a:lnTo>
                    <a:lnTo>
                      <a:pt x="784" y="2147"/>
                    </a:lnTo>
                    <a:lnTo>
                      <a:pt x="763" y="2128"/>
                    </a:lnTo>
                    <a:lnTo>
                      <a:pt x="745" y="2107"/>
                    </a:lnTo>
                    <a:lnTo>
                      <a:pt x="730" y="2084"/>
                    </a:lnTo>
                    <a:lnTo>
                      <a:pt x="721" y="2060"/>
                    </a:lnTo>
                    <a:lnTo>
                      <a:pt x="715" y="2035"/>
                    </a:lnTo>
                    <a:lnTo>
                      <a:pt x="714" y="2011"/>
                    </a:lnTo>
                    <a:lnTo>
                      <a:pt x="716" y="1986"/>
                    </a:lnTo>
                    <a:lnTo>
                      <a:pt x="723" y="1963"/>
                    </a:lnTo>
                    <a:lnTo>
                      <a:pt x="735" y="1941"/>
                    </a:lnTo>
                    <a:lnTo>
                      <a:pt x="751" y="1922"/>
                    </a:lnTo>
                    <a:lnTo>
                      <a:pt x="731" y="1938"/>
                    </a:lnTo>
                    <a:lnTo>
                      <a:pt x="710" y="1949"/>
                    </a:lnTo>
                    <a:lnTo>
                      <a:pt x="686" y="1956"/>
                    </a:lnTo>
                    <a:lnTo>
                      <a:pt x="662" y="1959"/>
                    </a:lnTo>
                    <a:lnTo>
                      <a:pt x="636" y="1957"/>
                    </a:lnTo>
                    <a:lnTo>
                      <a:pt x="612" y="1952"/>
                    </a:lnTo>
                    <a:lnTo>
                      <a:pt x="588" y="1942"/>
                    </a:lnTo>
                    <a:lnTo>
                      <a:pt x="564" y="1928"/>
                    </a:lnTo>
                    <a:lnTo>
                      <a:pt x="543" y="1909"/>
                    </a:lnTo>
                    <a:lnTo>
                      <a:pt x="524" y="1888"/>
                    </a:lnTo>
                    <a:lnTo>
                      <a:pt x="511" y="1866"/>
                    </a:lnTo>
                    <a:lnTo>
                      <a:pt x="501" y="1841"/>
                    </a:lnTo>
                    <a:lnTo>
                      <a:pt x="495" y="1816"/>
                    </a:lnTo>
                    <a:lnTo>
                      <a:pt x="494" y="1792"/>
                    </a:lnTo>
                    <a:lnTo>
                      <a:pt x="497" y="1767"/>
                    </a:lnTo>
                    <a:lnTo>
                      <a:pt x="504" y="1744"/>
                    </a:lnTo>
                    <a:lnTo>
                      <a:pt x="515" y="1722"/>
                    </a:lnTo>
                    <a:lnTo>
                      <a:pt x="530" y="1703"/>
                    </a:lnTo>
                    <a:lnTo>
                      <a:pt x="511" y="1719"/>
                    </a:lnTo>
                    <a:lnTo>
                      <a:pt x="490" y="1730"/>
                    </a:lnTo>
                    <a:lnTo>
                      <a:pt x="466" y="1737"/>
                    </a:lnTo>
                    <a:lnTo>
                      <a:pt x="442" y="1740"/>
                    </a:lnTo>
                    <a:lnTo>
                      <a:pt x="417" y="1738"/>
                    </a:lnTo>
                    <a:lnTo>
                      <a:pt x="392" y="1733"/>
                    </a:lnTo>
                    <a:lnTo>
                      <a:pt x="367" y="1723"/>
                    </a:lnTo>
                    <a:lnTo>
                      <a:pt x="344" y="1709"/>
                    </a:lnTo>
                    <a:lnTo>
                      <a:pt x="323" y="1690"/>
                    </a:lnTo>
                    <a:lnTo>
                      <a:pt x="305" y="1670"/>
                    </a:lnTo>
                    <a:lnTo>
                      <a:pt x="291" y="1647"/>
                    </a:lnTo>
                    <a:lnTo>
                      <a:pt x="281" y="1622"/>
                    </a:lnTo>
                    <a:lnTo>
                      <a:pt x="275" y="1597"/>
                    </a:lnTo>
                    <a:lnTo>
                      <a:pt x="273" y="1573"/>
                    </a:lnTo>
                    <a:lnTo>
                      <a:pt x="276" y="1549"/>
                    </a:lnTo>
                    <a:lnTo>
                      <a:pt x="284" y="1525"/>
                    </a:lnTo>
                    <a:lnTo>
                      <a:pt x="295" y="1504"/>
                    </a:lnTo>
                    <a:lnTo>
                      <a:pt x="311" y="1485"/>
                    </a:lnTo>
                    <a:lnTo>
                      <a:pt x="432" y="1363"/>
                    </a:lnTo>
                    <a:lnTo>
                      <a:pt x="20" y="952"/>
                    </a:lnTo>
                    <a:lnTo>
                      <a:pt x="9" y="938"/>
                    </a:lnTo>
                    <a:lnTo>
                      <a:pt x="2" y="921"/>
                    </a:lnTo>
                    <a:lnTo>
                      <a:pt x="0" y="904"/>
                    </a:lnTo>
                    <a:lnTo>
                      <a:pt x="2" y="887"/>
                    </a:lnTo>
                    <a:lnTo>
                      <a:pt x="9" y="870"/>
                    </a:lnTo>
                    <a:lnTo>
                      <a:pt x="20" y="855"/>
                    </a:lnTo>
                    <a:lnTo>
                      <a:pt x="35" y="844"/>
                    </a:lnTo>
                    <a:lnTo>
                      <a:pt x="51" y="837"/>
                    </a:lnTo>
                    <a:lnTo>
                      <a:pt x="69" y="835"/>
                    </a:lnTo>
                    <a:lnTo>
                      <a:pt x="87" y="837"/>
                    </a:lnTo>
                    <a:lnTo>
                      <a:pt x="103" y="844"/>
                    </a:lnTo>
                    <a:lnTo>
                      <a:pt x="118" y="855"/>
                    </a:lnTo>
                    <a:lnTo>
                      <a:pt x="531" y="1267"/>
                    </a:lnTo>
                    <a:lnTo>
                      <a:pt x="554" y="1253"/>
                    </a:lnTo>
                    <a:lnTo>
                      <a:pt x="577" y="1243"/>
                    </a:lnTo>
                    <a:lnTo>
                      <a:pt x="603" y="1239"/>
                    </a:lnTo>
                    <a:lnTo>
                      <a:pt x="629" y="1240"/>
                    </a:lnTo>
                    <a:lnTo>
                      <a:pt x="656" y="1245"/>
                    </a:lnTo>
                    <a:lnTo>
                      <a:pt x="681" y="1255"/>
                    </a:lnTo>
                    <a:lnTo>
                      <a:pt x="706" y="1269"/>
                    </a:lnTo>
                    <a:lnTo>
                      <a:pt x="728" y="1288"/>
                    </a:lnTo>
                    <a:lnTo>
                      <a:pt x="747" y="1309"/>
                    </a:lnTo>
                    <a:lnTo>
                      <a:pt x="761" y="1333"/>
                    </a:lnTo>
                    <a:lnTo>
                      <a:pt x="771" y="1357"/>
                    </a:lnTo>
                    <a:lnTo>
                      <a:pt x="776" y="1381"/>
                    </a:lnTo>
                    <a:lnTo>
                      <a:pt x="778" y="1407"/>
                    </a:lnTo>
                    <a:lnTo>
                      <a:pt x="775" y="1431"/>
                    </a:lnTo>
                    <a:lnTo>
                      <a:pt x="768" y="1454"/>
                    </a:lnTo>
                    <a:lnTo>
                      <a:pt x="757" y="1476"/>
                    </a:lnTo>
                    <a:lnTo>
                      <a:pt x="741" y="1495"/>
                    </a:lnTo>
                    <a:lnTo>
                      <a:pt x="760" y="1479"/>
                    </a:lnTo>
                    <a:lnTo>
                      <a:pt x="781" y="1467"/>
                    </a:lnTo>
                    <a:lnTo>
                      <a:pt x="805" y="1460"/>
                    </a:lnTo>
                    <a:lnTo>
                      <a:pt x="829" y="1457"/>
                    </a:lnTo>
                    <a:lnTo>
                      <a:pt x="855" y="1459"/>
                    </a:lnTo>
                    <a:lnTo>
                      <a:pt x="879" y="1464"/>
                    </a:lnTo>
                    <a:lnTo>
                      <a:pt x="904" y="1475"/>
                    </a:lnTo>
                    <a:lnTo>
                      <a:pt x="927" y="1489"/>
                    </a:lnTo>
                    <a:lnTo>
                      <a:pt x="949" y="1507"/>
                    </a:lnTo>
                    <a:lnTo>
                      <a:pt x="967" y="1528"/>
                    </a:lnTo>
                    <a:lnTo>
                      <a:pt x="981" y="1551"/>
                    </a:lnTo>
                    <a:lnTo>
                      <a:pt x="990" y="1575"/>
                    </a:lnTo>
                    <a:lnTo>
                      <a:pt x="997" y="1600"/>
                    </a:lnTo>
                    <a:lnTo>
                      <a:pt x="998" y="1625"/>
                    </a:lnTo>
                    <a:lnTo>
                      <a:pt x="996" y="1649"/>
                    </a:lnTo>
                    <a:lnTo>
                      <a:pt x="988" y="1672"/>
                    </a:lnTo>
                    <a:lnTo>
                      <a:pt x="977" y="1694"/>
                    </a:lnTo>
                    <a:lnTo>
                      <a:pt x="961" y="1714"/>
                    </a:lnTo>
                    <a:lnTo>
                      <a:pt x="980" y="1698"/>
                    </a:lnTo>
                    <a:lnTo>
                      <a:pt x="1002" y="1686"/>
                    </a:lnTo>
                    <a:lnTo>
                      <a:pt x="1025" y="1679"/>
                    </a:lnTo>
                    <a:lnTo>
                      <a:pt x="1050" y="1676"/>
                    </a:lnTo>
                    <a:lnTo>
                      <a:pt x="1075" y="1678"/>
                    </a:lnTo>
                    <a:lnTo>
                      <a:pt x="1100" y="1683"/>
                    </a:lnTo>
                    <a:lnTo>
                      <a:pt x="1124" y="1693"/>
                    </a:lnTo>
                    <a:lnTo>
                      <a:pt x="1148" y="1708"/>
                    </a:lnTo>
                    <a:lnTo>
                      <a:pt x="1169" y="1725"/>
                    </a:lnTo>
                    <a:lnTo>
                      <a:pt x="1187" y="1746"/>
                    </a:lnTo>
                    <a:lnTo>
                      <a:pt x="1201" y="1769"/>
                    </a:lnTo>
                    <a:lnTo>
                      <a:pt x="1211" y="1794"/>
                    </a:lnTo>
                    <a:lnTo>
                      <a:pt x="1217" y="1818"/>
                    </a:lnTo>
                    <a:lnTo>
                      <a:pt x="1218" y="1843"/>
                    </a:lnTo>
                    <a:lnTo>
                      <a:pt x="1215" y="1868"/>
                    </a:lnTo>
                    <a:lnTo>
                      <a:pt x="1208" y="1891"/>
                    </a:lnTo>
                    <a:lnTo>
                      <a:pt x="1196" y="1912"/>
                    </a:lnTo>
                    <a:lnTo>
                      <a:pt x="1181" y="1932"/>
                    </a:lnTo>
                    <a:lnTo>
                      <a:pt x="1201" y="1916"/>
                    </a:lnTo>
                    <a:lnTo>
                      <a:pt x="1222" y="1905"/>
                    </a:lnTo>
                    <a:lnTo>
                      <a:pt x="1245" y="1898"/>
                    </a:lnTo>
                    <a:lnTo>
                      <a:pt x="1270" y="1895"/>
                    </a:lnTo>
                    <a:lnTo>
                      <a:pt x="1294" y="1896"/>
                    </a:lnTo>
                    <a:lnTo>
                      <a:pt x="1320" y="1902"/>
                    </a:lnTo>
                    <a:lnTo>
                      <a:pt x="1344" y="1912"/>
                    </a:lnTo>
                    <a:lnTo>
                      <a:pt x="1367" y="1926"/>
                    </a:lnTo>
                    <a:lnTo>
                      <a:pt x="1388" y="1944"/>
                    </a:lnTo>
                    <a:lnTo>
                      <a:pt x="1407" y="1965"/>
                    </a:lnTo>
                    <a:lnTo>
                      <a:pt x="1421" y="1988"/>
                    </a:lnTo>
                    <a:lnTo>
                      <a:pt x="1431" y="2013"/>
                    </a:lnTo>
                    <a:lnTo>
                      <a:pt x="1436" y="2037"/>
                    </a:lnTo>
                    <a:lnTo>
                      <a:pt x="1438" y="2062"/>
                    </a:lnTo>
                    <a:lnTo>
                      <a:pt x="1435" y="2087"/>
                    </a:lnTo>
                    <a:lnTo>
                      <a:pt x="1428" y="2110"/>
                    </a:lnTo>
                    <a:lnTo>
                      <a:pt x="1416" y="2131"/>
                    </a:lnTo>
                    <a:lnTo>
                      <a:pt x="1672" y="2386"/>
                    </a:lnTo>
                    <a:lnTo>
                      <a:pt x="1685" y="2395"/>
                    </a:lnTo>
                    <a:lnTo>
                      <a:pt x="1699" y="2401"/>
                    </a:lnTo>
                    <a:lnTo>
                      <a:pt x="1716" y="2402"/>
                    </a:lnTo>
                    <a:lnTo>
                      <a:pt x="1733" y="2400"/>
                    </a:lnTo>
                    <a:lnTo>
                      <a:pt x="1750" y="2395"/>
                    </a:lnTo>
                    <a:lnTo>
                      <a:pt x="1767" y="2386"/>
                    </a:lnTo>
                    <a:lnTo>
                      <a:pt x="1782" y="2374"/>
                    </a:lnTo>
                    <a:lnTo>
                      <a:pt x="1794" y="2358"/>
                    </a:lnTo>
                    <a:lnTo>
                      <a:pt x="1803" y="2342"/>
                    </a:lnTo>
                    <a:lnTo>
                      <a:pt x="1809" y="2325"/>
                    </a:lnTo>
                    <a:lnTo>
                      <a:pt x="1811" y="2308"/>
                    </a:lnTo>
                    <a:lnTo>
                      <a:pt x="1809" y="2291"/>
                    </a:lnTo>
                    <a:lnTo>
                      <a:pt x="1803" y="2276"/>
                    </a:lnTo>
                    <a:lnTo>
                      <a:pt x="1794" y="2264"/>
                    </a:lnTo>
                    <a:lnTo>
                      <a:pt x="1584" y="2055"/>
                    </a:lnTo>
                    <a:lnTo>
                      <a:pt x="1573" y="2041"/>
                    </a:lnTo>
                    <a:lnTo>
                      <a:pt x="1567" y="2025"/>
                    </a:lnTo>
                    <a:lnTo>
                      <a:pt x="1564" y="2007"/>
                    </a:lnTo>
                    <a:lnTo>
                      <a:pt x="1567" y="1989"/>
                    </a:lnTo>
                    <a:lnTo>
                      <a:pt x="1573" y="1973"/>
                    </a:lnTo>
                    <a:lnTo>
                      <a:pt x="1584" y="1958"/>
                    </a:lnTo>
                    <a:lnTo>
                      <a:pt x="1599" y="1947"/>
                    </a:lnTo>
                    <a:lnTo>
                      <a:pt x="1616" y="1941"/>
                    </a:lnTo>
                    <a:lnTo>
                      <a:pt x="1633" y="1939"/>
                    </a:lnTo>
                    <a:lnTo>
                      <a:pt x="1650" y="1941"/>
                    </a:lnTo>
                    <a:lnTo>
                      <a:pt x="1668" y="1947"/>
                    </a:lnTo>
                    <a:lnTo>
                      <a:pt x="1682" y="1958"/>
                    </a:lnTo>
                    <a:lnTo>
                      <a:pt x="1892" y="2167"/>
                    </a:lnTo>
                    <a:lnTo>
                      <a:pt x="1904" y="2176"/>
                    </a:lnTo>
                    <a:lnTo>
                      <a:pt x="1920" y="2182"/>
                    </a:lnTo>
                    <a:lnTo>
                      <a:pt x="1936" y="2183"/>
                    </a:lnTo>
                    <a:lnTo>
                      <a:pt x="1953" y="2182"/>
                    </a:lnTo>
                    <a:lnTo>
                      <a:pt x="1971" y="2176"/>
                    </a:lnTo>
                    <a:lnTo>
                      <a:pt x="1987" y="2167"/>
                    </a:lnTo>
                    <a:lnTo>
                      <a:pt x="2002" y="2155"/>
                    </a:lnTo>
                    <a:lnTo>
                      <a:pt x="2015" y="2139"/>
                    </a:lnTo>
                    <a:lnTo>
                      <a:pt x="2024" y="2123"/>
                    </a:lnTo>
                    <a:lnTo>
                      <a:pt x="2029" y="2106"/>
                    </a:lnTo>
                    <a:lnTo>
                      <a:pt x="2031" y="2089"/>
                    </a:lnTo>
                    <a:lnTo>
                      <a:pt x="2029" y="2073"/>
                    </a:lnTo>
                    <a:lnTo>
                      <a:pt x="2024" y="2058"/>
                    </a:lnTo>
                    <a:lnTo>
                      <a:pt x="2015" y="2045"/>
                    </a:lnTo>
                    <a:lnTo>
                      <a:pt x="1804" y="1837"/>
                    </a:lnTo>
                    <a:lnTo>
                      <a:pt x="1793" y="1822"/>
                    </a:lnTo>
                    <a:lnTo>
                      <a:pt x="1786" y="1806"/>
                    </a:lnTo>
                    <a:lnTo>
                      <a:pt x="1784" y="1788"/>
                    </a:lnTo>
                    <a:lnTo>
                      <a:pt x="1786" y="1770"/>
                    </a:lnTo>
                    <a:lnTo>
                      <a:pt x="1793" y="1754"/>
                    </a:lnTo>
                    <a:lnTo>
                      <a:pt x="1804" y="1740"/>
                    </a:lnTo>
                    <a:lnTo>
                      <a:pt x="1820" y="1729"/>
                    </a:lnTo>
                    <a:lnTo>
                      <a:pt x="1836" y="1722"/>
                    </a:lnTo>
                    <a:lnTo>
                      <a:pt x="1853" y="1720"/>
                    </a:lnTo>
                    <a:lnTo>
                      <a:pt x="1871" y="1722"/>
                    </a:lnTo>
                    <a:lnTo>
                      <a:pt x="1887" y="1729"/>
                    </a:lnTo>
                    <a:lnTo>
                      <a:pt x="1902" y="1740"/>
                    </a:lnTo>
                    <a:lnTo>
                      <a:pt x="2112" y="1948"/>
                    </a:lnTo>
                    <a:lnTo>
                      <a:pt x="2125" y="1957"/>
                    </a:lnTo>
                    <a:lnTo>
                      <a:pt x="2140" y="1963"/>
                    </a:lnTo>
                    <a:lnTo>
                      <a:pt x="2156" y="1965"/>
                    </a:lnTo>
                    <a:lnTo>
                      <a:pt x="2174" y="1963"/>
                    </a:lnTo>
                    <a:lnTo>
                      <a:pt x="2190" y="1957"/>
                    </a:lnTo>
                    <a:lnTo>
                      <a:pt x="2207" y="1949"/>
                    </a:lnTo>
                    <a:lnTo>
                      <a:pt x="2223" y="1936"/>
                    </a:lnTo>
                    <a:lnTo>
                      <a:pt x="2235" y="1920"/>
                    </a:lnTo>
                    <a:lnTo>
                      <a:pt x="2244" y="1904"/>
                    </a:lnTo>
                    <a:lnTo>
                      <a:pt x="2249" y="1887"/>
                    </a:lnTo>
                    <a:lnTo>
                      <a:pt x="2251" y="1871"/>
                    </a:lnTo>
                    <a:lnTo>
                      <a:pt x="2249" y="1855"/>
                    </a:lnTo>
                    <a:lnTo>
                      <a:pt x="2244" y="1839"/>
                    </a:lnTo>
                    <a:lnTo>
                      <a:pt x="2234" y="1826"/>
                    </a:lnTo>
                    <a:lnTo>
                      <a:pt x="2025" y="1618"/>
                    </a:lnTo>
                    <a:lnTo>
                      <a:pt x="2013" y="1603"/>
                    </a:lnTo>
                    <a:lnTo>
                      <a:pt x="2006" y="1587"/>
                    </a:lnTo>
                    <a:lnTo>
                      <a:pt x="2004" y="1570"/>
                    </a:lnTo>
                    <a:lnTo>
                      <a:pt x="2006" y="1553"/>
                    </a:lnTo>
                    <a:lnTo>
                      <a:pt x="2013" y="1535"/>
                    </a:lnTo>
                    <a:lnTo>
                      <a:pt x="2025" y="1521"/>
                    </a:lnTo>
                    <a:lnTo>
                      <a:pt x="2039" y="1510"/>
                    </a:lnTo>
                    <a:lnTo>
                      <a:pt x="2055" y="1503"/>
                    </a:lnTo>
                    <a:lnTo>
                      <a:pt x="2074" y="1501"/>
                    </a:lnTo>
                    <a:lnTo>
                      <a:pt x="2091" y="1503"/>
                    </a:lnTo>
                    <a:lnTo>
                      <a:pt x="2107" y="1510"/>
                    </a:lnTo>
                    <a:lnTo>
                      <a:pt x="2122" y="1521"/>
                    </a:lnTo>
                    <a:lnTo>
                      <a:pt x="2332" y="1729"/>
                    </a:lnTo>
                    <a:lnTo>
                      <a:pt x="2345" y="1739"/>
                    </a:lnTo>
                    <a:lnTo>
                      <a:pt x="2359" y="1744"/>
                    </a:lnTo>
                    <a:lnTo>
                      <a:pt x="2377" y="1746"/>
                    </a:lnTo>
                    <a:lnTo>
                      <a:pt x="2393" y="1744"/>
                    </a:lnTo>
                    <a:lnTo>
                      <a:pt x="2410" y="1739"/>
                    </a:lnTo>
                    <a:lnTo>
                      <a:pt x="2427" y="1730"/>
                    </a:lnTo>
                    <a:lnTo>
                      <a:pt x="2442" y="1718"/>
                    </a:lnTo>
                    <a:lnTo>
                      <a:pt x="2455" y="1703"/>
                    </a:lnTo>
                    <a:lnTo>
                      <a:pt x="2463" y="1685"/>
                    </a:lnTo>
                    <a:lnTo>
                      <a:pt x="2469" y="1669"/>
                    </a:lnTo>
                    <a:lnTo>
                      <a:pt x="2471" y="1652"/>
                    </a:lnTo>
                    <a:lnTo>
                      <a:pt x="2469" y="1636"/>
                    </a:lnTo>
                    <a:lnTo>
                      <a:pt x="2463" y="1620"/>
                    </a:lnTo>
                    <a:lnTo>
                      <a:pt x="2454" y="1608"/>
                    </a:lnTo>
                    <a:lnTo>
                      <a:pt x="2452" y="1606"/>
                    </a:lnTo>
                    <a:lnTo>
                      <a:pt x="2447" y="1600"/>
                    </a:lnTo>
                    <a:lnTo>
                      <a:pt x="2438" y="1591"/>
                    </a:lnTo>
                    <a:lnTo>
                      <a:pt x="2426" y="1579"/>
                    </a:lnTo>
                    <a:lnTo>
                      <a:pt x="2410" y="1564"/>
                    </a:lnTo>
                    <a:lnTo>
                      <a:pt x="2392" y="1545"/>
                    </a:lnTo>
                    <a:lnTo>
                      <a:pt x="2372" y="1525"/>
                    </a:lnTo>
                    <a:lnTo>
                      <a:pt x="2348" y="1502"/>
                    </a:lnTo>
                    <a:lnTo>
                      <a:pt x="2323" y="1477"/>
                    </a:lnTo>
                    <a:lnTo>
                      <a:pt x="2295" y="1449"/>
                    </a:lnTo>
                    <a:lnTo>
                      <a:pt x="2265" y="1420"/>
                    </a:lnTo>
                    <a:lnTo>
                      <a:pt x="2235" y="1389"/>
                    </a:lnTo>
                    <a:lnTo>
                      <a:pt x="2202" y="1357"/>
                    </a:lnTo>
                    <a:lnTo>
                      <a:pt x="2169" y="1323"/>
                    </a:lnTo>
                    <a:lnTo>
                      <a:pt x="2134" y="1289"/>
                    </a:lnTo>
                    <a:lnTo>
                      <a:pt x="2099" y="1254"/>
                    </a:lnTo>
                    <a:lnTo>
                      <a:pt x="2062" y="1218"/>
                    </a:lnTo>
                    <a:lnTo>
                      <a:pt x="2027" y="1182"/>
                    </a:lnTo>
                    <a:lnTo>
                      <a:pt x="1990" y="1146"/>
                    </a:lnTo>
                    <a:lnTo>
                      <a:pt x="1954" y="1110"/>
                    </a:lnTo>
                    <a:lnTo>
                      <a:pt x="1918" y="1074"/>
                    </a:lnTo>
                    <a:lnTo>
                      <a:pt x="1882" y="1039"/>
                    </a:lnTo>
                    <a:lnTo>
                      <a:pt x="1847" y="1003"/>
                    </a:lnTo>
                    <a:lnTo>
                      <a:pt x="1813" y="970"/>
                    </a:lnTo>
                    <a:lnTo>
                      <a:pt x="1780" y="937"/>
                    </a:lnTo>
                    <a:lnTo>
                      <a:pt x="1748" y="906"/>
                    </a:lnTo>
                    <a:lnTo>
                      <a:pt x="1718" y="875"/>
                    </a:lnTo>
                    <a:lnTo>
                      <a:pt x="1689" y="847"/>
                    </a:lnTo>
                    <a:lnTo>
                      <a:pt x="1663" y="821"/>
                    </a:lnTo>
                    <a:lnTo>
                      <a:pt x="1638" y="797"/>
                    </a:lnTo>
                    <a:lnTo>
                      <a:pt x="1616" y="775"/>
                    </a:lnTo>
                    <a:lnTo>
                      <a:pt x="1596" y="756"/>
                    </a:lnTo>
                    <a:lnTo>
                      <a:pt x="1579" y="740"/>
                    </a:lnTo>
                    <a:lnTo>
                      <a:pt x="1565" y="725"/>
                    </a:lnTo>
                    <a:lnTo>
                      <a:pt x="1560" y="721"/>
                    </a:lnTo>
                    <a:lnTo>
                      <a:pt x="1553" y="715"/>
                    </a:lnTo>
                    <a:lnTo>
                      <a:pt x="1546" y="711"/>
                    </a:lnTo>
                    <a:lnTo>
                      <a:pt x="1537" y="706"/>
                    </a:lnTo>
                    <a:lnTo>
                      <a:pt x="1527" y="704"/>
                    </a:lnTo>
                    <a:lnTo>
                      <a:pt x="1515" y="703"/>
                    </a:lnTo>
                    <a:lnTo>
                      <a:pt x="1501" y="705"/>
                    </a:lnTo>
                    <a:lnTo>
                      <a:pt x="1485" y="711"/>
                    </a:lnTo>
                    <a:lnTo>
                      <a:pt x="1468" y="720"/>
                    </a:lnTo>
                    <a:lnTo>
                      <a:pt x="1449" y="735"/>
                    </a:lnTo>
                    <a:lnTo>
                      <a:pt x="1428" y="754"/>
                    </a:lnTo>
                    <a:lnTo>
                      <a:pt x="1405" y="779"/>
                    </a:lnTo>
                    <a:lnTo>
                      <a:pt x="1383" y="808"/>
                    </a:lnTo>
                    <a:lnTo>
                      <a:pt x="1366" y="837"/>
                    </a:lnTo>
                    <a:lnTo>
                      <a:pt x="1270" y="1012"/>
                    </a:lnTo>
                    <a:lnTo>
                      <a:pt x="1259" y="1031"/>
                    </a:lnTo>
                    <a:lnTo>
                      <a:pt x="1244" y="1050"/>
                    </a:lnTo>
                    <a:lnTo>
                      <a:pt x="1226" y="1069"/>
                    </a:lnTo>
                    <a:lnTo>
                      <a:pt x="1194" y="1096"/>
                    </a:lnTo>
                    <a:lnTo>
                      <a:pt x="1161" y="1119"/>
                    </a:lnTo>
                    <a:lnTo>
                      <a:pt x="1125" y="1136"/>
                    </a:lnTo>
                    <a:lnTo>
                      <a:pt x="1089" y="1147"/>
                    </a:lnTo>
                    <a:lnTo>
                      <a:pt x="1052" y="1153"/>
                    </a:lnTo>
                    <a:lnTo>
                      <a:pt x="1014" y="1153"/>
                    </a:lnTo>
                    <a:lnTo>
                      <a:pt x="976" y="1147"/>
                    </a:lnTo>
                    <a:lnTo>
                      <a:pt x="944" y="1137"/>
                    </a:lnTo>
                    <a:lnTo>
                      <a:pt x="913" y="1123"/>
                    </a:lnTo>
                    <a:lnTo>
                      <a:pt x="883" y="1106"/>
                    </a:lnTo>
                    <a:lnTo>
                      <a:pt x="858" y="1085"/>
                    </a:lnTo>
                    <a:lnTo>
                      <a:pt x="833" y="1061"/>
                    </a:lnTo>
                    <a:lnTo>
                      <a:pt x="813" y="1034"/>
                    </a:lnTo>
                    <a:lnTo>
                      <a:pt x="796" y="1004"/>
                    </a:lnTo>
                    <a:lnTo>
                      <a:pt x="784" y="980"/>
                    </a:lnTo>
                    <a:lnTo>
                      <a:pt x="777" y="955"/>
                    </a:lnTo>
                    <a:lnTo>
                      <a:pt x="772" y="930"/>
                    </a:lnTo>
                    <a:lnTo>
                      <a:pt x="772" y="908"/>
                    </a:lnTo>
                    <a:lnTo>
                      <a:pt x="774" y="886"/>
                    </a:lnTo>
                    <a:lnTo>
                      <a:pt x="781" y="866"/>
                    </a:lnTo>
                    <a:lnTo>
                      <a:pt x="1064" y="203"/>
                    </a:lnTo>
                    <a:lnTo>
                      <a:pt x="1074" y="185"/>
                    </a:lnTo>
                    <a:lnTo>
                      <a:pt x="1086" y="166"/>
                    </a:lnTo>
                    <a:lnTo>
                      <a:pt x="1102" y="147"/>
                    </a:lnTo>
                    <a:lnTo>
                      <a:pt x="1120" y="126"/>
                    </a:lnTo>
                    <a:lnTo>
                      <a:pt x="1130" y="117"/>
                    </a:lnTo>
                    <a:lnTo>
                      <a:pt x="1142" y="106"/>
                    </a:lnTo>
                    <a:lnTo>
                      <a:pt x="1158" y="94"/>
                    </a:lnTo>
                    <a:lnTo>
                      <a:pt x="1176" y="81"/>
                    </a:lnTo>
                    <a:lnTo>
                      <a:pt x="1196" y="67"/>
                    </a:lnTo>
                    <a:lnTo>
                      <a:pt x="1220" y="53"/>
                    </a:lnTo>
                    <a:lnTo>
                      <a:pt x="1245" y="40"/>
                    </a:lnTo>
                    <a:lnTo>
                      <a:pt x="1274" y="28"/>
                    </a:lnTo>
                    <a:lnTo>
                      <a:pt x="1305" y="18"/>
                    </a:lnTo>
                    <a:lnTo>
                      <a:pt x="1338" y="10"/>
                    </a:lnTo>
                    <a:lnTo>
                      <a:pt x="1373" y="3"/>
                    </a:lnTo>
                    <a:lnTo>
                      <a:pt x="1412" y="0"/>
                    </a:lnTo>
                    <a:lnTo>
                      <a:pt x="14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40">
                <a:extLst>
                  <a:ext uri="{FF2B5EF4-FFF2-40B4-BE49-F238E27FC236}">
                    <a16:creationId xmlns:a16="http://schemas.microsoft.com/office/drawing/2014/main" id="{7681F9C5-FACD-4B5D-AFF0-1A6EF1A695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32663" y="2609851"/>
                <a:ext cx="149225" cy="147638"/>
              </a:xfrm>
              <a:custGeom>
                <a:avLst/>
                <a:gdLst>
                  <a:gd name="T0" fmla="*/ 671 w 1031"/>
                  <a:gd name="T1" fmla="*/ 657 h 1025"/>
                  <a:gd name="T2" fmla="*/ 626 w 1031"/>
                  <a:gd name="T3" fmla="*/ 679 h 1025"/>
                  <a:gd name="T4" fmla="*/ 595 w 1031"/>
                  <a:gd name="T5" fmla="*/ 718 h 1025"/>
                  <a:gd name="T6" fmla="*/ 584 w 1031"/>
                  <a:gd name="T7" fmla="*/ 766 h 1025"/>
                  <a:gd name="T8" fmla="*/ 595 w 1031"/>
                  <a:gd name="T9" fmla="*/ 817 h 1025"/>
                  <a:gd name="T10" fmla="*/ 626 w 1031"/>
                  <a:gd name="T11" fmla="*/ 854 h 1025"/>
                  <a:gd name="T12" fmla="*/ 671 w 1031"/>
                  <a:gd name="T13" fmla="*/ 877 h 1025"/>
                  <a:gd name="T14" fmla="*/ 723 w 1031"/>
                  <a:gd name="T15" fmla="*/ 877 h 1025"/>
                  <a:gd name="T16" fmla="*/ 768 w 1031"/>
                  <a:gd name="T17" fmla="*/ 854 h 1025"/>
                  <a:gd name="T18" fmla="*/ 800 w 1031"/>
                  <a:gd name="T19" fmla="*/ 816 h 1025"/>
                  <a:gd name="T20" fmla="*/ 811 w 1031"/>
                  <a:gd name="T21" fmla="*/ 766 h 1025"/>
                  <a:gd name="T22" fmla="*/ 800 w 1031"/>
                  <a:gd name="T23" fmla="*/ 718 h 1025"/>
                  <a:gd name="T24" fmla="*/ 768 w 1031"/>
                  <a:gd name="T25" fmla="*/ 679 h 1025"/>
                  <a:gd name="T26" fmla="*/ 723 w 1031"/>
                  <a:gd name="T27" fmla="*/ 657 h 1025"/>
                  <a:gd name="T28" fmla="*/ 345 w 1031"/>
                  <a:gd name="T29" fmla="*/ 0 h 1025"/>
                  <a:gd name="T30" fmla="*/ 391 w 1031"/>
                  <a:gd name="T31" fmla="*/ 12 h 1025"/>
                  <a:gd name="T32" fmla="*/ 432 w 1031"/>
                  <a:gd name="T33" fmla="*/ 39 h 1025"/>
                  <a:gd name="T34" fmla="*/ 1007 w 1031"/>
                  <a:gd name="T35" fmla="*/ 615 h 1025"/>
                  <a:gd name="T36" fmla="*/ 1027 w 1031"/>
                  <a:gd name="T37" fmla="*/ 659 h 1025"/>
                  <a:gd name="T38" fmla="*/ 1031 w 1031"/>
                  <a:gd name="T39" fmla="*/ 705 h 1025"/>
                  <a:gd name="T40" fmla="*/ 1019 w 1031"/>
                  <a:gd name="T41" fmla="*/ 751 h 1025"/>
                  <a:gd name="T42" fmla="*/ 992 w 1031"/>
                  <a:gd name="T43" fmla="*/ 791 h 1025"/>
                  <a:gd name="T44" fmla="*/ 776 w 1031"/>
                  <a:gd name="T45" fmla="*/ 1001 h 1025"/>
                  <a:gd name="T46" fmla="*/ 732 w 1031"/>
                  <a:gd name="T47" fmla="*/ 1021 h 1025"/>
                  <a:gd name="T48" fmla="*/ 686 w 1031"/>
                  <a:gd name="T49" fmla="*/ 1025 h 1025"/>
                  <a:gd name="T50" fmla="*/ 640 w 1031"/>
                  <a:gd name="T51" fmla="*/ 1013 h 1025"/>
                  <a:gd name="T52" fmla="*/ 600 w 1031"/>
                  <a:gd name="T53" fmla="*/ 985 h 1025"/>
                  <a:gd name="T54" fmla="*/ 24 w 1031"/>
                  <a:gd name="T55" fmla="*/ 409 h 1025"/>
                  <a:gd name="T56" fmla="*/ 4 w 1031"/>
                  <a:gd name="T57" fmla="*/ 367 h 1025"/>
                  <a:gd name="T58" fmla="*/ 0 w 1031"/>
                  <a:gd name="T59" fmla="*/ 320 h 1025"/>
                  <a:gd name="T60" fmla="*/ 11 w 1031"/>
                  <a:gd name="T61" fmla="*/ 275 h 1025"/>
                  <a:gd name="T62" fmla="*/ 40 w 1031"/>
                  <a:gd name="T63" fmla="*/ 234 h 1025"/>
                  <a:gd name="T64" fmla="*/ 255 w 1031"/>
                  <a:gd name="T65" fmla="*/ 24 h 1025"/>
                  <a:gd name="T66" fmla="*/ 298 w 1031"/>
                  <a:gd name="T67" fmla="*/ 4 h 1025"/>
                  <a:gd name="T68" fmla="*/ 345 w 1031"/>
                  <a:gd name="T69" fmla="*/ 0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31" h="1025">
                    <a:moveTo>
                      <a:pt x="698" y="654"/>
                    </a:moveTo>
                    <a:lnTo>
                      <a:pt x="671" y="657"/>
                    </a:lnTo>
                    <a:lnTo>
                      <a:pt x="648" y="665"/>
                    </a:lnTo>
                    <a:lnTo>
                      <a:pt x="626" y="679"/>
                    </a:lnTo>
                    <a:lnTo>
                      <a:pt x="609" y="696"/>
                    </a:lnTo>
                    <a:lnTo>
                      <a:pt x="595" y="718"/>
                    </a:lnTo>
                    <a:lnTo>
                      <a:pt x="587" y="741"/>
                    </a:lnTo>
                    <a:lnTo>
                      <a:pt x="584" y="766"/>
                    </a:lnTo>
                    <a:lnTo>
                      <a:pt x="587" y="793"/>
                    </a:lnTo>
                    <a:lnTo>
                      <a:pt x="595" y="817"/>
                    </a:lnTo>
                    <a:lnTo>
                      <a:pt x="609" y="837"/>
                    </a:lnTo>
                    <a:lnTo>
                      <a:pt x="626" y="854"/>
                    </a:lnTo>
                    <a:lnTo>
                      <a:pt x="648" y="868"/>
                    </a:lnTo>
                    <a:lnTo>
                      <a:pt x="671" y="877"/>
                    </a:lnTo>
                    <a:lnTo>
                      <a:pt x="698" y="880"/>
                    </a:lnTo>
                    <a:lnTo>
                      <a:pt x="723" y="877"/>
                    </a:lnTo>
                    <a:lnTo>
                      <a:pt x="748" y="868"/>
                    </a:lnTo>
                    <a:lnTo>
                      <a:pt x="768" y="854"/>
                    </a:lnTo>
                    <a:lnTo>
                      <a:pt x="785" y="837"/>
                    </a:lnTo>
                    <a:lnTo>
                      <a:pt x="800" y="816"/>
                    </a:lnTo>
                    <a:lnTo>
                      <a:pt x="808" y="793"/>
                    </a:lnTo>
                    <a:lnTo>
                      <a:pt x="811" y="766"/>
                    </a:lnTo>
                    <a:lnTo>
                      <a:pt x="808" y="741"/>
                    </a:lnTo>
                    <a:lnTo>
                      <a:pt x="800" y="718"/>
                    </a:lnTo>
                    <a:lnTo>
                      <a:pt x="785" y="696"/>
                    </a:lnTo>
                    <a:lnTo>
                      <a:pt x="768" y="679"/>
                    </a:lnTo>
                    <a:lnTo>
                      <a:pt x="748" y="665"/>
                    </a:lnTo>
                    <a:lnTo>
                      <a:pt x="723" y="657"/>
                    </a:lnTo>
                    <a:lnTo>
                      <a:pt x="698" y="654"/>
                    </a:lnTo>
                    <a:close/>
                    <a:moveTo>
                      <a:pt x="345" y="0"/>
                    </a:moveTo>
                    <a:lnTo>
                      <a:pt x="368" y="4"/>
                    </a:lnTo>
                    <a:lnTo>
                      <a:pt x="391" y="12"/>
                    </a:lnTo>
                    <a:lnTo>
                      <a:pt x="412" y="24"/>
                    </a:lnTo>
                    <a:lnTo>
                      <a:pt x="432" y="39"/>
                    </a:lnTo>
                    <a:lnTo>
                      <a:pt x="992" y="596"/>
                    </a:lnTo>
                    <a:lnTo>
                      <a:pt x="1007" y="615"/>
                    </a:lnTo>
                    <a:lnTo>
                      <a:pt x="1019" y="637"/>
                    </a:lnTo>
                    <a:lnTo>
                      <a:pt x="1027" y="659"/>
                    </a:lnTo>
                    <a:lnTo>
                      <a:pt x="1031" y="682"/>
                    </a:lnTo>
                    <a:lnTo>
                      <a:pt x="1031" y="705"/>
                    </a:lnTo>
                    <a:lnTo>
                      <a:pt x="1027" y="729"/>
                    </a:lnTo>
                    <a:lnTo>
                      <a:pt x="1019" y="751"/>
                    </a:lnTo>
                    <a:lnTo>
                      <a:pt x="1007" y="771"/>
                    </a:lnTo>
                    <a:lnTo>
                      <a:pt x="992" y="791"/>
                    </a:lnTo>
                    <a:lnTo>
                      <a:pt x="796" y="985"/>
                    </a:lnTo>
                    <a:lnTo>
                      <a:pt x="776" y="1001"/>
                    </a:lnTo>
                    <a:lnTo>
                      <a:pt x="755" y="1013"/>
                    </a:lnTo>
                    <a:lnTo>
                      <a:pt x="732" y="1021"/>
                    </a:lnTo>
                    <a:lnTo>
                      <a:pt x="709" y="1025"/>
                    </a:lnTo>
                    <a:lnTo>
                      <a:pt x="686" y="1025"/>
                    </a:lnTo>
                    <a:lnTo>
                      <a:pt x="663" y="1021"/>
                    </a:lnTo>
                    <a:lnTo>
                      <a:pt x="640" y="1013"/>
                    </a:lnTo>
                    <a:lnTo>
                      <a:pt x="619" y="1001"/>
                    </a:lnTo>
                    <a:lnTo>
                      <a:pt x="600" y="985"/>
                    </a:lnTo>
                    <a:lnTo>
                      <a:pt x="40" y="429"/>
                    </a:lnTo>
                    <a:lnTo>
                      <a:pt x="24" y="409"/>
                    </a:lnTo>
                    <a:lnTo>
                      <a:pt x="11" y="389"/>
                    </a:lnTo>
                    <a:lnTo>
                      <a:pt x="4" y="367"/>
                    </a:lnTo>
                    <a:lnTo>
                      <a:pt x="0" y="344"/>
                    </a:lnTo>
                    <a:lnTo>
                      <a:pt x="0" y="320"/>
                    </a:lnTo>
                    <a:lnTo>
                      <a:pt x="4" y="297"/>
                    </a:lnTo>
                    <a:lnTo>
                      <a:pt x="11" y="275"/>
                    </a:lnTo>
                    <a:lnTo>
                      <a:pt x="24" y="253"/>
                    </a:lnTo>
                    <a:lnTo>
                      <a:pt x="40" y="234"/>
                    </a:lnTo>
                    <a:lnTo>
                      <a:pt x="236" y="39"/>
                    </a:lnTo>
                    <a:lnTo>
                      <a:pt x="255" y="24"/>
                    </a:lnTo>
                    <a:lnTo>
                      <a:pt x="275" y="12"/>
                    </a:lnTo>
                    <a:lnTo>
                      <a:pt x="298" y="4"/>
                    </a:lnTo>
                    <a:lnTo>
                      <a:pt x="321" y="0"/>
                    </a:lnTo>
                    <a:lnTo>
                      <a:pt x="3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33">
              <a:extLst>
                <a:ext uri="{FF2B5EF4-FFF2-40B4-BE49-F238E27FC236}">
                  <a16:creationId xmlns:a16="http://schemas.microsoft.com/office/drawing/2014/main" id="{C07F4D54-9C76-4016-A9FA-F8E2F8BC1475}"/>
                </a:ext>
              </a:extLst>
            </p:cNvPr>
            <p:cNvGrpSpPr/>
            <p:nvPr/>
          </p:nvGrpSpPr>
          <p:grpSpPr>
            <a:xfrm>
              <a:off x="2921860" y="4567382"/>
              <a:ext cx="568221" cy="496004"/>
              <a:chOff x="7156450" y="2708275"/>
              <a:chExt cx="233363" cy="234950"/>
            </a:xfrm>
            <a:solidFill>
              <a:sysClr val="window" lastClr="FFFFFF"/>
            </a:solidFill>
          </p:grpSpPr>
          <p:sp>
            <p:nvSpPr>
              <p:cNvPr id="50" name="Rectangle 33">
                <a:extLst>
                  <a:ext uri="{FF2B5EF4-FFF2-40B4-BE49-F238E27FC236}">
                    <a16:creationId xmlns:a16="http://schemas.microsoft.com/office/drawing/2014/main" id="{C14D21B0-3878-4506-9329-8B629907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6450" y="2803525"/>
                <a:ext cx="41275" cy="12382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4">
                <a:extLst>
                  <a:ext uri="{FF2B5EF4-FFF2-40B4-BE49-F238E27FC236}">
                    <a16:creationId xmlns:a16="http://schemas.microsoft.com/office/drawing/2014/main" id="{CCF6FB40-5072-4C00-B570-F63789483B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15188" y="2708275"/>
                <a:ext cx="174625" cy="234950"/>
              </a:xfrm>
              <a:custGeom>
                <a:avLst/>
                <a:gdLst>
                  <a:gd name="T0" fmla="*/ 790 w 2315"/>
                  <a:gd name="T1" fmla="*/ 1051 h 3103"/>
                  <a:gd name="T2" fmla="*/ 645 w 2315"/>
                  <a:gd name="T3" fmla="*/ 1093 h 3103"/>
                  <a:gd name="T4" fmla="*/ 513 w 2315"/>
                  <a:gd name="T5" fmla="*/ 1176 h 3103"/>
                  <a:gd name="T6" fmla="*/ 407 w 2315"/>
                  <a:gd name="T7" fmla="*/ 1297 h 3103"/>
                  <a:gd name="T8" fmla="*/ 338 w 2315"/>
                  <a:gd name="T9" fmla="*/ 1438 h 3103"/>
                  <a:gd name="T10" fmla="*/ 311 w 2315"/>
                  <a:gd name="T11" fmla="*/ 1590 h 3103"/>
                  <a:gd name="T12" fmla="*/ 324 w 2315"/>
                  <a:gd name="T13" fmla="*/ 1743 h 3103"/>
                  <a:gd name="T14" fmla="*/ 378 w 2315"/>
                  <a:gd name="T15" fmla="*/ 1890 h 3103"/>
                  <a:gd name="T16" fmla="*/ 473 w 2315"/>
                  <a:gd name="T17" fmla="*/ 2018 h 3103"/>
                  <a:gd name="T18" fmla="*/ 600 w 2315"/>
                  <a:gd name="T19" fmla="*/ 2115 h 3103"/>
                  <a:gd name="T20" fmla="*/ 741 w 2315"/>
                  <a:gd name="T21" fmla="*/ 2170 h 3103"/>
                  <a:gd name="T22" fmla="*/ 891 w 2315"/>
                  <a:gd name="T23" fmla="*/ 2184 h 3103"/>
                  <a:gd name="T24" fmla="*/ 1039 w 2315"/>
                  <a:gd name="T25" fmla="*/ 2157 h 3103"/>
                  <a:gd name="T26" fmla="*/ 1176 w 2315"/>
                  <a:gd name="T27" fmla="*/ 2087 h 3103"/>
                  <a:gd name="T28" fmla="*/ 1294 w 2315"/>
                  <a:gd name="T29" fmla="*/ 1977 h 3103"/>
                  <a:gd name="T30" fmla="*/ 1375 w 2315"/>
                  <a:gd name="T31" fmla="*/ 1842 h 3103"/>
                  <a:gd name="T32" fmla="*/ 1415 w 2315"/>
                  <a:gd name="T33" fmla="*/ 1693 h 3103"/>
                  <a:gd name="T34" fmla="*/ 1415 w 2315"/>
                  <a:gd name="T35" fmla="*/ 1539 h 3103"/>
                  <a:gd name="T36" fmla="*/ 1375 w 2315"/>
                  <a:gd name="T37" fmla="*/ 1390 h 3103"/>
                  <a:gd name="T38" fmla="*/ 1294 w 2315"/>
                  <a:gd name="T39" fmla="*/ 1253 h 3103"/>
                  <a:gd name="T40" fmla="*/ 1176 w 2315"/>
                  <a:gd name="T41" fmla="*/ 1143 h 3103"/>
                  <a:gd name="T42" fmla="*/ 1039 w 2315"/>
                  <a:gd name="T43" fmla="*/ 1074 h 3103"/>
                  <a:gd name="T44" fmla="*/ 891 w 2315"/>
                  <a:gd name="T45" fmla="*/ 1046 h 3103"/>
                  <a:gd name="T46" fmla="*/ 1320 w 2315"/>
                  <a:gd name="T47" fmla="*/ 1046 h 3103"/>
                  <a:gd name="T48" fmla="*/ 1417 w 2315"/>
                  <a:gd name="T49" fmla="*/ 1140 h 3103"/>
                  <a:gd name="T50" fmla="*/ 1515 w 2315"/>
                  <a:gd name="T51" fmla="*/ 1297 h 3103"/>
                  <a:gd name="T52" fmla="*/ 1571 w 2315"/>
                  <a:gd name="T53" fmla="*/ 1468 h 3103"/>
                  <a:gd name="T54" fmla="*/ 1584 w 2315"/>
                  <a:gd name="T55" fmla="*/ 1647 h 3103"/>
                  <a:gd name="T56" fmla="*/ 1555 w 2315"/>
                  <a:gd name="T57" fmla="*/ 1825 h 3103"/>
                  <a:gd name="T58" fmla="*/ 1484 w 2315"/>
                  <a:gd name="T59" fmla="*/ 1992 h 3103"/>
                  <a:gd name="T60" fmla="*/ 1664 w 2315"/>
                  <a:gd name="T61" fmla="*/ 2118 h 3103"/>
                  <a:gd name="T62" fmla="*/ 2315 w 2315"/>
                  <a:gd name="T63" fmla="*/ 2800 h 3103"/>
                  <a:gd name="T64" fmla="*/ 2307 w 2315"/>
                  <a:gd name="T65" fmla="*/ 2859 h 3103"/>
                  <a:gd name="T66" fmla="*/ 2276 w 2315"/>
                  <a:gd name="T67" fmla="*/ 2943 h 3103"/>
                  <a:gd name="T68" fmla="*/ 2209 w 2315"/>
                  <a:gd name="T69" fmla="*/ 3030 h 3103"/>
                  <a:gd name="T70" fmla="*/ 2128 w 2315"/>
                  <a:gd name="T71" fmla="*/ 3078 h 3103"/>
                  <a:gd name="T72" fmla="*/ 2053 w 2315"/>
                  <a:gd name="T73" fmla="*/ 3099 h 3103"/>
                  <a:gd name="T74" fmla="*/ 2010 w 2315"/>
                  <a:gd name="T75" fmla="*/ 3103 h 3103"/>
                  <a:gd name="T76" fmla="*/ 1403 w 2315"/>
                  <a:gd name="T77" fmla="*/ 2335 h 3103"/>
                  <a:gd name="T78" fmla="*/ 774 w 2315"/>
                  <a:gd name="T79" fmla="*/ 2903 h 3103"/>
                  <a:gd name="T80" fmla="*/ 657 w 2315"/>
                  <a:gd name="T81" fmla="*/ 2320 h 3103"/>
                  <a:gd name="T82" fmla="*/ 544 w 2315"/>
                  <a:gd name="T83" fmla="*/ 2903 h 3103"/>
                  <a:gd name="T84" fmla="*/ 545 w 2315"/>
                  <a:gd name="T85" fmla="*/ 687 h 3103"/>
                  <a:gd name="T86" fmla="*/ 657 w 2315"/>
                  <a:gd name="T87" fmla="*/ 911 h 3103"/>
                  <a:gd name="T88" fmla="*/ 774 w 2315"/>
                  <a:gd name="T89" fmla="*/ 0 h 3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315" h="3103">
                    <a:moveTo>
                      <a:pt x="891" y="1046"/>
                    </a:moveTo>
                    <a:lnTo>
                      <a:pt x="841" y="1046"/>
                    </a:lnTo>
                    <a:lnTo>
                      <a:pt x="790" y="1051"/>
                    </a:lnTo>
                    <a:lnTo>
                      <a:pt x="741" y="1061"/>
                    </a:lnTo>
                    <a:lnTo>
                      <a:pt x="693" y="1074"/>
                    </a:lnTo>
                    <a:lnTo>
                      <a:pt x="645" y="1093"/>
                    </a:lnTo>
                    <a:lnTo>
                      <a:pt x="600" y="1116"/>
                    </a:lnTo>
                    <a:lnTo>
                      <a:pt x="555" y="1143"/>
                    </a:lnTo>
                    <a:lnTo>
                      <a:pt x="513" y="1176"/>
                    </a:lnTo>
                    <a:lnTo>
                      <a:pt x="474" y="1213"/>
                    </a:lnTo>
                    <a:lnTo>
                      <a:pt x="438" y="1253"/>
                    </a:lnTo>
                    <a:lnTo>
                      <a:pt x="407" y="1297"/>
                    </a:lnTo>
                    <a:lnTo>
                      <a:pt x="379" y="1342"/>
                    </a:lnTo>
                    <a:lnTo>
                      <a:pt x="356" y="1390"/>
                    </a:lnTo>
                    <a:lnTo>
                      <a:pt x="338" y="1438"/>
                    </a:lnTo>
                    <a:lnTo>
                      <a:pt x="325" y="1487"/>
                    </a:lnTo>
                    <a:lnTo>
                      <a:pt x="316" y="1539"/>
                    </a:lnTo>
                    <a:lnTo>
                      <a:pt x="311" y="1590"/>
                    </a:lnTo>
                    <a:lnTo>
                      <a:pt x="311" y="1641"/>
                    </a:lnTo>
                    <a:lnTo>
                      <a:pt x="316" y="1693"/>
                    </a:lnTo>
                    <a:lnTo>
                      <a:pt x="324" y="1743"/>
                    </a:lnTo>
                    <a:lnTo>
                      <a:pt x="338" y="1794"/>
                    </a:lnTo>
                    <a:lnTo>
                      <a:pt x="356" y="1842"/>
                    </a:lnTo>
                    <a:lnTo>
                      <a:pt x="378" y="1890"/>
                    </a:lnTo>
                    <a:lnTo>
                      <a:pt x="406" y="1935"/>
                    </a:lnTo>
                    <a:lnTo>
                      <a:pt x="437" y="1977"/>
                    </a:lnTo>
                    <a:lnTo>
                      <a:pt x="473" y="2018"/>
                    </a:lnTo>
                    <a:lnTo>
                      <a:pt x="513" y="2054"/>
                    </a:lnTo>
                    <a:lnTo>
                      <a:pt x="554" y="2087"/>
                    </a:lnTo>
                    <a:lnTo>
                      <a:pt x="600" y="2115"/>
                    </a:lnTo>
                    <a:lnTo>
                      <a:pt x="645" y="2138"/>
                    </a:lnTo>
                    <a:lnTo>
                      <a:pt x="693" y="2157"/>
                    </a:lnTo>
                    <a:lnTo>
                      <a:pt x="741" y="2170"/>
                    </a:lnTo>
                    <a:lnTo>
                      <a:pt x="790" y="2179"/>
                    </a:lnTo>
                    <a:lnTo>
                      <a:pt x="841" y="2184"/>
                    </a:lnTo>
                    <a:lnTo>
                      <a:pt x="891" y="2184"/>
                    </a:lnTo>
                    <a:lnTo>
                      <a:pt x="941" y="2179"/>
                    </a:lnTo>
                    <a:lnTo>
                      <a:pt x="990" y="2170"/>
                    </a:lnTo>
                    <a:lnTo>
                      <a:pt x="1039" y="2157"/>
                    </a:lnTo>
                    <a:lnTo>
                      <a:pt x="1087" y="2138"/>
                    </a:lnTo>
                    <a:lnTo>
                      <a:pt x="1132" y="2115"/>
                    </a:lnTo>
                    <a:lnTo>
                      <a:pt x="1176" y="2087"/>
                    </a:lnTo>
                    <a:lnTo>
                      <a:pt x="1218" y="2054"/>
                    </a:lnTo>
                    <a:lnTo>
                      <a:pt x="1258" y="2018"/>
                    </a:lnTo>
                    <a:lnTo>
                      <a:pt x="1294" y="1977"/>
                    </a:lnTo>
                    <a:lnTo>
                      <a:pt x="1326" y="1934"/>
                    </a:lnTo>
                    <a:lnTo>
                      <a:pt x="1352" y="1888"/>
                    </a:lnTo>
                    <a:lnTo>
                      <a:pt x="1375" y="1842"/>
                    </a:lnTo>
                    <a:lnTo>
                      <a:pt x="1393" y="1793"/>
                    </a:lnTo>
                    <a:lnTo>
                      <a:pt x="1406" y="1743"/>
                    </a:lnTo>
                    <a:lnTo>
                      <a:pt x="1415" y="1693"/>
                    </a:lnTo>
                    <a:lnTo>
                      <a:pt x="1419" y="1641"/>
                    </a:lnTo>
                    <a:lnTo>
                      <a:pt x="1419" y="1590"/>
                    </a:lnTo>
                    <a:lnTo>
                      <a:pt x="1415" y="1539"/>
                    </a:lnTo>
                    <a:lnTo>
                      <a:pt x="1406" y="1487"/>
                    </a:lnTo>
                    <a:lnTo>
                      <a:pt x="1393" y="1438"/>
                    </a:lnTo>
                    <a:lnTo>
                      <a:pt x="1375" y="1390"/>
                    </a:lnTo>
                    <a:lnTo>
                      <a:pt x="1352" y="1342"/>
                    </a:lnTo>
                    <a:lnTo>
                      <a:pt x="1325" y="1297"/>
                    </a:lnTo>
                    <a:lnTo>
                      <a:pt x="1294" y="1253"/>
                    </a:lnTo>
                    <a:lnTo>
                      <a:pt x="1258" y="1213"/>
                    </a:lnTo>
                    <a:lnTo>
                      <a:pt x="1218" y="1176"/>
                    </a:lnTo>
                    <a:lnTo>
                      <a:pt x="1176" y="1143"/>
                    </a:lnTo>
                    <a:lnTo>
                      <a:pt x="1132" y="1115"/>
                    </a:lnTo>
                    <a:lnTo>
                      <a:pt x="1086" y="1093"/>
                    </a:lnTo>
                    <a:lnTo>
                      <a:pt x="1039" y="1074"/>
                    </a:lnTo>
                    <a:lnTo>
                      <a:pt x="990" y="1061"/>
                    </a:lnTo>
                    <a:lnTo>
                      <a:pt x="941" y="1051"/>
                    </a:lnTo>
                    <a:lnTo>
                      <a:pt x="891" y="1046"/>
                    </a:lnTo>
                    <a:close/>
                    <a:moveTo>
                      <a:pt x="774" y="0"/>
                    </a:moveTo>
                    <a:lnTo>
                      <a:pt x="1320" y="0"/>
                    </a:lnTo>
                    <a:lnTo>
                      <a:pt x="1320" y="1046"/>
                    </a:lnTo>
                    <a:lnTo>
                      <a:pt x="1348" y="1069"/>
                    </a:lnTo>
                    <a:lnTo>
                      <a:pt x="1375" y="1094"/>
                    </a:lnTo>
                    <a:lnTo>
                      <a:pt x="1417" y="1140"/>
                    </a:lnTo>
                    <a:lnTo>
                      <a:pt x="1455" y="1191"/>
                    </a:lnTo>
                    <a:lnTo>
                      <a:pt x="1488" y="1242"/>
                    </a:lnTo>
                    <a:lnTo>
                      <a:pt x="1515" y="1297"/>
                    </a:lnTo>
                    <a:lnTo>
                      <a:pt x="1538" y="1352"/>
                    </a:lnTo>
                    <a:lnTo>
                      <a:pt x="1557" y="1410"/>
                    </a:lnTo>
                    <a:lnTo>
                      <a:pt x="1571" y="1468"/>
                    </a:lnTo>
                    <a:lnTo>
                      <a:pt x="1580" y="1528"/>
                    </a:lnTo>
                    <a:lnTo>
                      <a:pt x="1584" y="1587"/>
                    </a:lnTo>
                    <a:lnTo>
                      <a:pt x="1584" y="1647"/>
                    </a:lnTo>
                    <a:lnTo>
                      <a:pt x="1579" y="1707"/>
                    </a:lnTo>
                    <a:lnTo>
                      <a:pt x="1569" y="1766"/>
                    </a:lnTo>
                    <a:lnTo>
                      <a:pt x="1555" y="1825"/>
                    </a:lnTo>
                    <a:lnTo>
                      <a:pt x="1536" y="1881"/>
                    </a:lnTo>
                    <a:lnTo>
                      <a:pt x="1512" y="1937"/>
                    </a:lnTo>
                    <a:lnTo>
                      <a:pt x="1484" y="1992"/>
                    </a:lnTo>
                    <a:lnTo>
                      <a:pt x="1451" y="2043"/>
                    </a:lnTo>
                    <a:lnTo>
                      <a:pt x="1579" y="2171"/>
                    </a:lnTo>
                    <a:lnTo>
                      <a:pt x="1664" y="2118"/>
                    </a:lnTo>
                    <a:lnTo>
                      <a:pt x="2315" y="2786"/>
                    </a:lnTo>
                    <a:lnTo>
                      <a:pt x="2315" y="2791"/>
                    </a:lnTo>
                    <a:lnTo>
                      <a:pt x="2315" y="2800"/>
                    </a:lnTo>
                    <a:lnTo>
                      <a:pt x="2314" y="2815"/>
                    </a:lnTo>
                    <a:lnTo>
                      <a:pt x="2311" y="2835"/>
                    </a:lnTo>
                    <a:lnTo>
                      <a:pt x="2307" y="2859"/>
                    </a:lnTo>
                    <a:lnTo>
                      <a:pt x="2300" y="2884"/>
                    </a:lnTo>
                    <a:lnTo>
                      <a:pt x="2290" y="2913"/>
                    </a:lnTo>
                    <a:lnTo>
                      <a:pt x="2276" y="2943"/>
                    </a:lnTo>
                    <a:lnTo>
                      <a:pt x="2257" y="2974"/>
                    </a:lnTo>
                    <a:lnTo>
                      <a:pt x="2234" y="3005"/>
                    </a:lnTo>
                    <a:lnTo>
                      <a:pt x="2209" y="3030"/>
                    </a:lnTo>
                    <a:lnTo>
                      <a:pt x="2183" y="3050"/>
                    </a:lnTo>
                    <a:lnTo>
                      <a:pt x="2156" y="3066"/>
                    </a:lnTo>
                    <a:lnTo>
                      <a:pt x="2128" y="3078"/>
                    </a:lnTo>
                    <a:lnTo>
                      <a:pt x="2101" y="3087"/>
                    </a:lnTo>
                    <a:lnTo>
                      <a:pt x="2076" y="3095"/>
                    </a:lnTo>
                    <a:lnTo>
                      <a:pt x="2053" y="3099"/>
                    </a:lnTo>
                    <a:lnTo>
                      <a:pt x="2034" y="3102"/>
                    </a:lnTo>
                    <a:lnTo>
                      <a:pt x="2019" y="3103"/>
                    </a:lnTo>
                    <a:lnTo>
                      <a:pt x="2010" y="3103"/>
                    </a:lnTo>
                    <a:lnTo>
                      <a:pt x="2006" y="3103"/>
                    </a:lnTo>
                    <a:lnTo>
                      <a:pt x="1355" y="2435"/>
                    </a:lnTo>
                    <a:lnTo>
                      <a:pt x="1403" y="2335"/>
                    </a:lnTo>
                    <a:lnTo>
                      <a:pt x="1320" y="2252"/>
                    </a:lnTo>
                    <a:lnTo>
                      <a:pt x="1320" y="2903"/>
                    </a:lnTo>
                    <a:lnTo>
                      <a:pt x="774" y="2903"/>
                    </a:lnTo>
                    <a:lnTo>
                      <a:pt x="774" y="2345"/>
                    </a:lnTo>
                    <a:lnTo>
                      <a:pt x="715" y="2336"/>
                    </a:lnTo>
                    <a:lnTo>
                      <a:pt x="657" y="2320"/>
                    </a:lnTo>
                    <a:lnTo>
                      <a:pt x="600" y="2300"/>
                    </a:lnTo>
                    <a:lnTo>
                      <a:pt x="544" y="2274"/>
                    </a:lnTo>
                    <a:lnTo>
                      <a:pt x="544" y="2903"/>
                    </a:lnTo>
                    <a:lnTo>
                      <a:pt x="0" y="2903"/>
                    </a:lnTo>
                    <a:lnTo>
                      <a:pt x="0" y="687"/>
                    </a:lnTo>
                    <a:lnTo>
                      <a:pt x="545" y="687"/>
                    </a:lnTo>
                    <a:lnTo>
                      <a:pt x="545" y="957"/>
                    </a:lnTo>
                    <a:lnTo>
                      <a:pt x="601" y="932"/>
                    </a:lnTo>
                    <a:lnTo>
                      <a:pt x="657" y="911"/>
                    </a:lnTo>
                    <a:lnTo>
                      <a:pt x="715" y="896"/>
                    </a:lnTo>
                    <a:lnTo>
                      <a:pt x="774" y="885"/>
                    </a:lnTo>
                    <a:lnTo>
                      <a:pt x="7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831CFD1F-CB45-4B89-AE9F-FEEFA8FD9F0D}"/>
                </a:ext>
              </a:extLst>
            </p:cNvPr>
            <p:cNvGrpSpPr/>
            <p:nvPr/>
          </p:nvGrpSpPr>
          <p:grpSpPr>
            <a:xfrm>
              <a:off x="1070887" y="3401932"/>
              <a:ext cx="3187720" cy="2236868"/>
              <a:chOff x="2340172" y="4279900"/>
              <a:chExt cx="2971604" cy="2405062"/>
            </a:xfrm>
            <a:effectLst>
              <a:outerShdw blurRad="88900" dist="38100" sx="102000" sy="102000" algn="t" rotWithShape="0">
                <a:prstClr val="black">
                  <a:alpha val="31000"/>
                </a:prstClr>
              </a:outerShdw>
            </a:effectLst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4A02A745-2747-4FD1-8333-7CCB6E338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0172" y="4279900"/>
                <a:ext cx="1408113" cy="1739900"/>
              </a:xfrm>
              <a:custGeom>
                <a:avLst/>
                <a:gdLst>
                  <a:gd name="T0" fmla="*/ 284 w 807"/>
                  <a:gd name="T1" fmla="*/ 0 h 998"/>
                  <a:gd name="T2" fmla="*/ 24 w 807"/>
                  <a:gd name="T3" fmla="*/ 454 h 998"/>
                  <a:gd name="T4" fmla="*/ 0 w 807"/>
                  <a:gd name="T5" fmla="*/ 545 h 998"/>
                  <a:gd name="T6" fmla="*/ 24 w 807"/>
                  <a:gd name="T7" fmla="*/ 636 h 998"/>
                  <a:gd name="T8" fmla="*/ 233 w 807"/>
                  <a:gd name="T9" fmla="*/ 998 h 998"/>
                  <a:gd name="T10" fmla="*/ 807 w 807"/>
                  <a:gd name="T11" fmla="*/ 0 h 998"/>
                  <a:gd name="T12" fmla="*/ 284 w 807"/>
                  <a:gd name="T13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998">
                    <a:moveTo>
                      <a:pt x="284" y="0"/>
                    </a:moveTo>
                    <a:cubicBezTo>
                      <a:pt x="246" y="66"/>
                      <a:pt x="24" y="454"/>
                      <a:pt x="24" y="454"/>
                    </a:cubicBezTo>
                    <a:cubicBezTo>
                      <a:pt x="9" y="481"/>
                      <a:pt x="0" y="512"/>
                      <a:pt x="0" y="545"/>
                    </a:cubicBezTo>
                    <a:cubicBezTo>
                      <a:pt x="0" y="578"/>
                      <a:pt x="9" y="609"/>
                      <a:pt x="24" y="636"/>
                    </a:cubicBezTo>
                    <a:cubicBezTo>
                      <a:pt x="233" y="998"/>
                      <a:pt x="233" y="998"/>
                      <a:pt x="233" y="998"/>
                    </a:cubicBezTo>
                    <a:cubicBezTo>
                      <a:pt x="233" y="998"/>
                      <a:pt x="667" y="242"/>
                      <a:pt x="807" y="0"/>
                    </a:cubicBezTo>
                    <a:lnTo>
                      <a:pt x="2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31000">
                    <a:srgbClr val="000000">
                      <a:lumMod val="75000"/>
                      <a:lumOff val="25000"/>
                    </a:srgbClr>
                  </a:gs>
                  <a:gs pos="100000">
                    <a:srgbClr val="000000"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FA3343D0-3B21-49E9-BC8D-F1748EE0C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901" y="4943475"/>
                <a:ext cx="2936875" cy="1741487"/>
              </a:xfrm>
              <a:custGeom>
                <a:avLst/>
                <a:gdLst>
                  <a:gd name="T0" fmla="*/ 785 w 1684"/>
                  <a:gd name="T1" fmla="*/ 999 h 999"/>
                  <a:gd name="T2" fmla="*/ 884 w 1684"/>
                  <a:gd name="T3" fmla="*/ 726 h 999"/>
                  <a:gd name="T4" fmla="*/ 865 w 1684"/>
                  <a:gd name="T5" fmla="*/ 726 h 999"/>
                  <a:gd name="T6" fmla="*/ 381 w 1684"/>
                  <a:gd name="T7" fmla="*/ 726 h 999"/>
                  <a:gd name="T8" fmla="*/ 290 w 1684"/>
                  <a:gd name="T9" fmla="*/ 702 h 999"/>
                  <a:gd name="T10" fmla="*/ 224 w 1684"/>
                  <a:gd name="T11" fmla="*/ 636 h 999"/>
                  <a:gd name="T12" fmla="*/ 0 w 1684"/>
                  <a:gd name="T13" fmla="*/ 246 h 999"/>
                  <a:gd name="T14" fmla="*/ 102 w 1684"/>
                  <a:gd name="T15" fmla="*/ 273 h 999"/>
                  <a:gd name="T16" fmla="*/ 865 w 1684"/>
                  <a:gd name="T17" fmla="*/ 273 h 999"/>
                  <a:gd name="T18" fmla="*/ 884 w 1684"/>
                  <a:gd name="T19" fmla="*/ 273 h 999"/>
                  <a:gd name="T20" fmla="*/ 785 w 1684"/>
                  <a:gd name="T21" fmla="*/ 0 h 999"/>
                  <a:gd name="T22" fmla="*/ 1683 w 1684"/>
                  <a:gd name="T23" fmla="*/ 500 h 999"/>
                  <a:gd name="T24" fmla="*/ 1684 w 1684"/>
                  <a:gd name="T25" fmla="*/ 500 h 999"/>
                  <a:gd name="T26" fmla="*/ 785 w 1684"/>
                  <a:gd name="T27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4" h="999">
                    <a:moveTo>
                      <a:pt x="785" y="999"/>
                    </a:moveTo>
                    <a:cubicBezTo>
                      <a:pt x="884" y="726"/>
                      <a:pt x="884" y="726"/>
                      <a:pt x="884" y="726"/>
                    </a:cubicBezTo>
                    <a:cubicBezTo>
                      <a:pt x="865" y="726"/>
                      <a:pt x="865" y="726"/>
                      <a:pt x="865" y="726"/>
                    </a:cubicBezTo>
                    <a:cubicBezTo>
                      <a:pt x="381" y="726"/>
                      <a:pt x="381" y="726"/>
                      <a:pt x="381" y="726"/>
                    </a:cubicBezTo>
                    <a:cubicBezTo>
                      <a:pt x="350" y="726"/>
                      <a:pt x="319" y="719"/>
                      <a:pt x="290" y="702"/>
                    </a:cubicBezTo>
                    <a:cubicBezTo>
                      <a:pt x="262" y="686"/>
                      <a:pt x="240" y="662"/>
                      <a:pt x="224" y="636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39" y="273"/>
                      <a:pt x="102" y="273"/>
                    </a:cubicBezTo>
                    <a:cubicBezTo>
                      <a:pt x="165" y="273"/>
                      <a:pt x="865" y="273"/>
                      <a:pt x="865" y="273"/>
                    </a:cubicBezTo>
                    <a:cubicBezTo>
                      <a:pt x="884" y="273"/>
                      <a:pt x="884" y="273"/>
                      <a:pt x="884" y="273"/>
                    </a:cubicBezTo>
                    <a:cubicBezTo>
                      <a:pt x="785" y="0"/>
                      <a:pt x="785" y="0"/>
                      <a:pt x="785" y="0"/>
                    </a:cubicBezTo>
                    <a:cubicBezTo>
                      <a:pt x="1015" y="200"/>
                      <a:pt x="1385" y="389"/>
                      <a:pt x="1683" y="500"/>
                    </a:cubicBezTo>
                    <a:cubicBezTo>
                      <a:pt x="1683" y="500"/>
                      <a:pt x="1683" y="500"/>
                      <a:pt x="1684" y="500"/>
                    </a:cubicBezTo>
                    <a:cubicBezTo>
                      <a:pt x="1385" y="610"/>
                      <a:pt x="1015" y="799"/>
                      <a:pt x="785" y="999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1AC24">
                      <a:lumMod val="50000"/>
                    </a:srgbClr>
                  </a:gs>
                  <a:gs pos="0">
                    <a:srgbClr val="F1AC24">
                      <a:lumMod val="20000"/>
                      <a:lumOff val="80000"/>
                    </a:srgbClr>
                  </a:gs>
                  <a:gs pos="55000">
                    <a:srgbClr val="F1AC24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8E6E34E7-AEAD-4C4A-B402-51705E9FCF4F}"/>
                </a:ext>
              </a:extLst>
            </p:cNvPr>
            <p:cNvGrpSpPr/>
            <p:nvPr/>
          </p:nvGrpSpPr>
          <p:grpSpPr>
            <a:xfrm>
              <a:off x="1076881" y="2107718"/>
              <a:ext cx="3181726" cy="2235392"/>
              <a:chOff x="2345760" y="2489200"/>
              <a:chExt cx="2966016" cy="2403475"/>
            </a:xfrm>
            <a:effectLst>
              <a:outerShdw blurRad="88900" dist="38100" sx="102000" sy="102000" algn="t" rotWithShape="0">
                <a:prstClr val="black">
                  <a:alpha val="31000"/>
                </a:prstClr>
              </a:outerShdw>
            </a:effectLst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FC53353-E095-468E-A920-54767529D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760" y="2489200"/>
                <a:ext cx="1408113" cy="1738312"/>
              </a:xfrm>
              <a:custGeom>
                <a:avLst/>
                <a:gdLst>
                  <a:gd name="T0" fmla="*/ 284 w 807"/>
                  <a:gd name="T1" fmla="*/ 0 h 998"/>
                  <a:gd name="T2" fmla="*/ 24 w 807"/>
                  <a:gd name="T3" fmla="*/ 454 h 998"/>
                  <a:gd name="T4" fmla="*/ 0 w 807"/>
                  <a:gd name="T5" fmla="*/ 545 h 998"/>
                  <a:gd name="T6" fmla="*/ 24 w 807"/>
                  <a:gd name="T7" fmla="*/ 636 h 998"/>
                  <a:gd name="T8" fmla="*/ 233 w 807"/>
                  <a:gd name="T9" fmla="*/ 998 h 998"/>
                  <a:gd name="T10" fmla="*/ 807 w 807"/>
                  <a:gd name="T11" fmla="*/ 0 h 998"/>
                  <a:gd name="T12" fmla="*/ 284 w 807"/>
                  <a:gd name="T13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998">
                    <a:moveTo>
                      <a:pt x="284" y="0"/>
                    </a:moveTo>
                    <a:cubicBezTo>
                      <a:pt x="246" y="66"/>
                      <a:pt x="24" y="454"/>
                      <a:pt x="24" y="454"/>
                    </a:cubicBezTo>
                    <a:cubicBezTo>
                      <a:pt x="9" y="481"/>
                      <a:pt x="0" y="512"/>
                      <a:pt x="0" y="545"/>
                    </a:cubicBezTo>
                    <a:cubicBezTo>
                      <a:pt x="0" y="578"/>
                      <a:pt x="9" y="609"/>
                      <a:pt x="24" y="636"/>
                    </a:cubicBezTo>
                    <a:cubicBezTo>
                      <a:pt x="233" y="998"/>
                      <a:pt x="233" y="998"/>
                      <a:pt x="233" y="998"/>
                    </a:cubicBezTo>
                    <a:cubicBezTo>
                      <a:pt x="233" y="998"/>
                      <a:pt x="667" y="242"/>
                      <a:pt x="807" y="0"/>
                    </a:cubicBezTo>
                    <a:lnTo>
                      <a:pt x="2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31000">
                    <a:srgbClr val="000000">
                      <a:lumMod val="75000"/>
                      <a:lumOff val="25000"/>
                    </a:srgbClr>
                  </a:gs>
                  <a:gs pos="100000">
                    <a:srgbClr val="000000"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BEA1E66A-A0BA-46CC-86B4-CBD068250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901" y="3152775"/>
                <a:ext cx="2936875" cy="1739900"/>
              </a:xfrm>
              <a:custGeom>
                <a:avLst/>
                <a:gdLst>
                  <a:gd name="T0" fmla="*/ 785 w 1684"/>
                  <a:gd name="T1" fmla="*/ 999 h 999"/>
                  <a:gd name="T2" fmla="*/ 884 w 1684"/>
                  <a:gd name="T3" fmla="*/ 726 h 999"/>
                  <a:gd name="T4" fmla="*/ 865 w 1684"/>
                  <a:gd name="T5" fmla="*/ 726 h 999"/>
                  <a:gd name="T6" fmla="*/ 381 w 1684"/>
                  <a:gd name="T7" fmla="*/ 726 h 999"/>
                  <a:gd name="T8" fmla="*/ 290 w 1684"/>
                  <a:gd name="T9" fmla="*/ 702 h 999"/>
                  <a:gd name="T10" fmla="*/ 224 w 1684"/>
                  <a:gd name="T11" fmla="*/ 636 h 999"/>
                  <a:gd name="T12" fmla="*/ 0 w 1684"/>
                  <a:gd name="T13" fmla="*/ 246 h 999"/>
                  <a:gd name="T14" fmla="*/ 102 w 1684"/>
                  <a:gd name="T15" fmla="*/ 273 h 999"/>
                  <a:gd name="T16" fmla="*/ 865 w 1684"/>
                  <a:gd name="T17" fmla="*/ 273 h 999"/>
                  <a:gd name="T18" fmla="*/ 884 w 1684"/>
                  <a:gd name="T19" fmla="*/ 273 h 999"/>
                  <a:gd name="T20" fmla="*/ 785 w 1684"/>
                  <a:gd name="T21" fmla="*/ 0 h 999"/>
                  <a:gd name="T22" fmla="*/ 1683 w 1684"/>
                  <a:gd name="T23" fmla="*/ 500 h 999"/>
                  <a:gd name="T24" fmla="*/ 1684 w 1684"/>
                  <a:gd name="T25" fmla="*/ 500 h 999"/>
                  <a:gd name="T26" fmla="*/ 785 w 1684"/>
                  <a:gd name="T27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4" h="999">
                    <a:moveTo>
                      <a:pt x="785" y="999"/>
                    </a:moveTo>
                    <a:cubicBezTo>
                      <a:pt x="884" y="726"/>
                      <a:pt x="884" y="726"/>
                      <a:pt x="884" y="726"/>
                    </a:cubicBezTo>
                    <a:cubicBezTo>
                      <a:pt x="865" y="726"/>
                      <a:pt x="865" y="726"/>
                      <a:pt x="865" y="726"/>
                    </a:cubicBezTo>
                    <a:cubicBezTo>
                      <a:pt x="381" y="726"/>
                      <a:pt x="381" y="726"/>
                      <a:pt x="381" y="726"/>
                    </a:cubicBezTo>
                    <a:cubicBezTo>
                      <a:pt x="350" y="726"/>
                      <a:pt x="319" y="719"/>
                      <a:pt x="290" y="702"/>
                    </a:cubicBezTo>
                    <a:cubicBezTo>
                      <a:pt x="262" y="686"/>
                      <a:pt x="240" y="662"/>
                      <a:pt x="224" y="636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39" y="273"/>
                      <a:pt x="102" y="273"/>
                    </a:cubicBezTo>
                    <a:cubicBezTo>
                      <a:pt x="165" y="273"/>
                      <a:pt x="865" y="273"/>
                      <a:pt x="865" y="273"/>
                    </a:cubicBezTo>
                    <a:cubicBezTo>
                      <a:pt x="884" y="273"/>
                      <a:pt x="884" y="273"/>
                      <a:pt x="884" y="273"/>
                    </a:cubicBezTo>
                    <a:cubicBezTo>
                      <a:pt x="785" y="0"/>
                      <a:pt x="785" y="0"/>
                      <a:pt x="785" y="0"/>
                    </a:cubicBezTo>
                    <a:cubicBezTo>
                      <a:pt x="1015" y="200"/>
                      <a:pt x="1385" y="389"/>
                      <a:pt x="1683" y="500"/>
                    </a:cubicBezTo>
                    <a:cubicBezTo>
                      <a:pt x="1683" y="500"/>
                      <a:pt x="1683" y="500"/>
                      <a:pt x="1684" y="500"/>
                    </a:cubicBezTo>
                    <a:cubicBezTo>
                      <a:pt x="1385" y="610"/>
                      <a:pt x="1015" y="799"/>
                      <a:pt x="785" y="999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26ABBF">
                      <a:lumMod val="50000"/>
                    </a:srgbClr>
                  </a:gs>
                  <a:gs pos="0">
                    <a:srgbClr val="26ABBF">
                      <a:lumMod val="20000"/>
                      <a:lumOff val="80000"/>
                    </a:srgbClr>
                  </a:gs>
                  <a:gs pos="51000">
                    <a:srgbClr val="26ABBF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081CE47A-436E-4BAE-A32C-25CBA6F18322}"/>
                </a:ext>
              </a:extLst>
            </p:cNvPr>
            <p:cNvGrpSpPr/>
            <p:nvPr/>
          </p:nvGrpSpPr>
          <p:grpSpPr>
            <a:xfrm>
              <a:off x="1076802" y="1066800"/>
              <a:ext cx="3181805" cy="1965195"/>
              <a:chOff x="2345686" y="1014413"/>
              <a:chExt cx="2966090" cy="2112962"/>
            </a:xfrm>
            <a:effectLst>
              <a:outerShdw blurRad="88900" dist="38100" sx="102000" sy="102000" algn="t" rotWithShape="0">
                <a:prstClr val="black">
                  <a:alpha val="31000"/>
                </a:prstClr>
              </a:outerShdw>
            </a:effectLst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75C0ABC-3FE8-4C0C-BB99-63D3FB160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686" y="1014413"/>
                <a:ext cx="1236663" cy="1446212"/>
              </a:xfrm>
              <a:custGeom>
                <a:avLst/>
                <a:gdLst>
                  <a:gd name="T0" fmla="*/ 186 w 709"/>
                  <a:gd name="T1" fmla="*/ 0 h 830"/>
                  <a:gd name="T2" fmla="*/ 24 w 709"/>
                  <a:gd name="T3" fmla="*/ 286 h 830"/>
                  <a:gd name="T4" fmla="*/ 0 w 709"/>
                  <a:gd name="T5" fmla="*/ 377 h 830"/>
                  <a:gd name="T6" fmla="*/ 24 w 709"/>
                  <a:gd name="T7" fmla="*/ 468 h 830"/>
                  <a:gd name="T8" fmla="*/ 233 w 709"/>
                  <a:gd name="T9" fmla="*/ 830 h 830"/>
                  <a:gd name="T10" fmla="*/ 709 w 709"/>
                  <a:gd name="T11" fmla="*/ 0 h 830"/>
                  <a:gd name="T12" fmla="*/ 186 w 709"/>
                  <a:gd name="T13" fmla="*/ 0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9" h="830">
                    <a:moveTo>
                      <a:pt x="186" y="0"/>
                    </a:moveTo>
                    <a:cubicBezTo>
                      <a:pt x="148" y="66"/>
                      <a:pt x="24" y="286"/>
                      <a:pt x="24" y="286"/>
                    </a:cubicBezTo>
                    <a:cubicBezTo>
                      <a:pt x="9" y="313"/>
                      <a:pt x="0" y="344"/>
                      <a:pt x="0" y="377"/>
                    </a:cubicBezTo>
                    <a:cubicBezTo>
                      <a:pt x="0" y="410"/>
                      <a:pt x="9" y="441"/>
                      <a:pt x="24" y="468"/>
                    </a:cubicBezTo>
                    <a:cubicBezTo>
                      <a:pt x="233" y="830"/>
                      <a:pt x="233" y="830"/>
                      <a:pt x="233" y="830"/>
                    </a:cubicBezTo>
                    <a:cubicBezTo>
                      <a:pt x="233" y="830"/>
                      <a:pt x="569" y="242"/>
                      <a:pt x="709" y="0"/>
                    </a:cubicBezTo>
                    <a:lnTo>
                      <a:pt x="18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31000">
                    <a:srgbClr val="000000">
                      <a:lumMod val="75000"/>
                      <a:lumOff val="25000"/>
                    </a:srgbClr>
                  </a:gs>
                  <a:gs pos="100000">
                    <a:srgbClr val="000000"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662BDC03-83C7-4913-9A95-A4AAD3A35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901" y="1385888"/>
                <a:ext cx="2936875" cy="1741487"/>
              </a:xfrm>
              <a:custGeom>
                <a:avLst/>
                <a:gdLst>
                  <a:gd name="T0" fmla="*/ 785 w 1684"/>
                  <a:gd name="T1" fmla="*/ 1000 h 1000"/>
                  <a:gd name="T2" fmla="*/ 884 w 1684"/>
                  <a:gd name="T3" fmla="*/ 726 h 1000"/>
                  <a:gd name="T4" fmla="*/ 865 w 1684"/>
                  <a:gd name="T5" fmla="*/ 726 h 1000"/>
                  <a:gd name="T6" fmla="*/ 381 w 1684"/>
                  <a:gd name="T7" fmla="*/ 726 h 1000"/>
                  <a:gd name="T8" fmla="*/ 290 w 1684"/>
                  <a:gd name="T9" fmla="*/ 702 h 1000"/>
                  <a:gd name="T10" fmla="*/ 224 w 1684"/>
                  <a:gd name="T11" fmla="*/ 636 h 1000"/>
                  <a:gd name="T12" fmla="*/ 0 w 1684"/>
                  <a:gd name="T13" fmla="*/ 246 h 1000"/>
                  <a:gd name="T14" fmla="*/ 102 w 1684"/>
                  <a:gd name="T15" fmla="*/ 273 h 1000"/>
                  <a:gd name="T16" fmla="*/ 865 w 1684"/>
                  <a:gd name="T17" fmla="*/ 273 h 1000"/>
                  <a:gd name="T18" fmla="*/ 884 w 1684"/>
                  <a:gd name="T19" fmla="*/ 273 h 1000"/>
                  <a:gd name="T20" fmla="*/ 785 w 1684"/>
                  <a:gd name="T21" fmla="*/ 0 h 1000"/>
                  <a:gd name="T22" fmla="*/ 1683 w 1684"/>
                  <a:gd name="T23" fmla="*/ 500 h 1000"/>
                  <a:gd name="T24" fmla="*/ 1684 w 1684"/>
                  <a:gd name="T25" fmla="*/ 500 h 1000"/>
                  <a:gd name="T26" fmla="*/ 785 w 1684"/>
                  <a:gd name="T27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4" h="1000">
                    <a:moveTo>
                      <a:pt x="785" y="1000"/>
                    </a:moveTo>
                    <a:cubicBezTo>
                      <a:pt x="884" y="726"/>
                      <a:pt x="884" y="726"/>
                      <a:pt x="884" y="726"/>
                    </a:cubicBezTo>
                    <a:cubicBezTo>
                      <a:pt x="865" y="726"/>
                      <a:pt x="865" y="726"/>
                      <a:pt x="865" y="726"/>
                    </a:cubicBezTo>
                    <a:cubicBezTo>
                      <a:pt x="381" y="726"/>
                      <a:pt x="381" y="726"/>
                      <a:pt x="381" y="726"/>
                    </a:cubicBezTo>
                    <a:cubicBezTo>
                      <a:pt x="350" y="726"/>
                      <a:pt x="319" y="719"/>
                      <a:pt x="290" y="702"/>
                    </a:cubicBezTo>
                    <a:cubicBezTo>
                      <a:pt x="262" y="686"/>
                      <a:pt x="240" y="662"/>
                      <a:pt x="224" y="636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39" y="273"/>
                      <a:pt x="102" y="273"/>
                    </a:cubicBezTo>
                    <a:cubicBezTo>
                      <a:pt x="165" y="273"/>
                      <a:pt x="865" y="273"/>
                      <a:pt x="865" y="273"/>
                    </a:cubicBezTo>
                    <a:cubicBezTo>
                      <a:pt x="884" y="273"/>
                      <a:pt x="884" y="273"/>
                      <a:pt x="884" y="273"/>
                    </a:cubicBezTo>
                    <a:cubicBezTo>
                      <a:pt x="785" y="0"/>
                      <a:pt x="785" y="0"/>
                      <a:pt x="785" y="0"/>
                    </a:cubicBezTo>
                    <a:cubicBezTo>
                      <a:pt x="1015" y="200"/>
                      <a:pt x="1385" y="389"/>
                      <a:pt x="1683" y="500"/>
                    </a:cubicBezTo>
                    <a:cubicBezTo>
                      <a:pt x="1683" y="500"/>
                      <a:pt x="1683" y="500"/>
                      <a:pt x="1684" y="500"/>
                    </a:cubicBezTo>
                    <a:cubicBezTo>
                      <a:pt x="1385" y="611"/>
                      <a:pt x="1015" y="799"/>
                      <a:pt x="785" y="100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D00D7C">
                      <a:lumMod val="50000"/>
                    </a:srgbClr>
                  </a:gs>
                  <a:gs pos="0">
                    <a:srgbClr val="D00D7C">
                      <a:lumMod val="20000"/>
                      <a:lumOff val="80000"/>
                    </a:srgbClr>
                  </a:gs>
                  <a:gs pos="51000">
                    <a:srgbClr val="D00D7C"/>
                  </a:gs>
                </a:gsLst>
                <a:lin ang="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75E0990F-18D4-4E65-AEA7-EE798C22FDD3}"/>
                </a:ext>
              </a:extLst>
            </p:cNvPr>
            <p:cNvSpPr txBox="1"/>
            <p:nvPr/>
          </p:nvSpPr>
          <p:spPr>
            <a:xfrm>
              <a:off x="1141192" y="1275962"/>
              <a:ext cx="875747" cy="418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PEI</a:t>
              </a: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DD7E0AF9-9594-44BC-962F-E62171BB9BB1}"/>
                </a:ext>
              </a:extLst>
            </p:cNvPr>
            <p:cNvSpPr txBox="1"/>
            <p:nvPr/>
          </p:nvSpPr>
          <p:spPr>
            <a:xfrm>
              <a:off x="912812" y="2617257"/>
              <a:ext cx="1104128" cy="418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PD</a:t>
              </a:r>
            </a:p>
          </p:txBody>
        </p: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ADC2E7F4-325D-4DBD-967B-AA4989902865}"/>
                </a:ext>
              </a:extLst>
            </p:cNvPr>
            <p:cNvSpPr txBox="1"/>
            <p:nvPr/>
          </p:nvSpPr>
          <p:spPr>
            <a:xfrm>
              <a:off x="1014032" y="3914649"/>
              <a:ext cx="1002907" cy="418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</a:t>
              </a:r>
            </a:p>
          </p:txBody>
        </p:sp>
        <p:grpSp>
          <p:nvGrpSpPr>
            <p:cNvPr id="26" name="Group 33">
              <a:extLst>
                <a:ext uri="{FF2B5EF4-FFF2-40B4-BE49-F238E27FC236}">
                  <a16:creationId xmlns:a16="http://schemas.microsoft.com/office/drawing/2014/main" id="{93DF3EBB-63AE-40EC-9156-CA221940785C}"/>
                </a:ext>
              </a:extLst>
            </p:cNvPr>
            <p:cNvGrpSpPr/>
            <p:nvPr/>
          </p:nvGrpSpPr>
          <p:grpSpPr>
            <a:xfrm>
              <a:off x="2914855" y="3271982"/>
              <a:ext cx="568221" cy="496004"/>
              <a:chOff x="7156450" y="2708275"/>
              <a:chExt cx="233363" cy="234950"/>
            </a:xfrm>
            <a:solidFill>
              <a:sysClr val="window" lastClr="FFFFFF"/>
            </a:solidFill>
          </p:grpSpPr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AC3FF2BB-0D7E-4F1E-AC1B-AE7BFAB50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6450" y="2803525"/>
                <a:ext cx="41275" cy="12382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34">
                <a:extLst>
                  <a:ext uri="{FF2B5EF4-FFF2-40B4-BE49-F238E27FC236}">
                    <a16:creationId xmlns:a16="http://schemas.microsoft.com/office/drawing/2014/main" id="{B1BCAE81-EBED-4097-9F33-58AB8632BE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15188" y="2708275"/>
                <a:ext cx="174625" cy="234950"/>
              </a:xfrm>
              <a:custGeom>
                <a:avLst/>
                <a:gdLst>
                  <a:gd name="T0" fmla="*/ 790 w 2315"/>
                  <a:gd name="T1" fmla="*/ 1051 h 3103"/>
                  <a:gd name="T2" fmla="*/ 645 w 2315"/>
                  <a:gd name="T3" fmla="*/ 1093 h 3103"/>
                  <a:gd name="T4" fmla="*/ 513 w 2315"/>
                  <a:gd name="T5" fmla="*/ 1176 h 3103"/>
                  <a:gd name="T6" fmla="*/ 407 w 2315"/>
                  <a:gd name="T7" fmla="*/ 1297 h 3103"/>
                  <a:gd name="T8" fmla="*/ 338 w 2315"/>
                  <a:gd name="T9" fmla="*/ 1438 h 3103"/>
                  <a:gd name="T10" fmla="*/ 311 w 2315"/>
                  <a:gd name="T11" fmla="*/ 1590 h 3103"/>
                  <a:gd name="T12" fmla="*/ 324 w 2315"/>
                  <a:gd name="T13" fmla="*/ 1743 h 3103"/>
                  <a:gd name="T14" fmla="*/ 378 w 2315"/>
                  <a:gd name="T15" fmla="*/ 1890 h 3103"/>
                  <a:gd name="T16" fmla="*/ 473 w 2315"/>
                  <a:gd name="T17" fmla="*/ 2018 h 3103"/>
                  <a:gd name="T18" fmla="*/ 600 w 2315"/>
                  <a:gd name="T19" fmla="*/ 2115 h 3103"/>
                  <a:gd name="T20" fmla="*/ 741 w 2315"/>
                  <a:gd name="T21" fmla="*/ 2170 h 3103"/>
                  <a:gd name="T22" fmla="*/ 891 w 2315"/>
                  <a:gd name="T23" fmla="*/ 2184 h 3103"/>
                  <a:gd name="T24" fmla="*/ 1039 w 2315"/>
                  <a:gd name="T25" fmla="*/ 2157 h 3103"/>
                  <a:gd name="T26" fmla="*/ 1176 w 2315"/>
                  <a:gd name="T27" fmla="*/ 2087 h 3103"/>
                  <a:gd name="T28" fmla="*/ 1294 w 2315"/>
                  <a:gd name="T29" fmla="*/ 1977 h 3103"/>
                  <a:gd name="T30" fmla="*/ 1375 w 2315"/>
                  <a:gd name="T31" fmla="*/ 1842 h 3103"/>
                  <a:gd name="T32" fmla="*/ 1415 w 2315"/>
                  <a:gd name="T33" fmla="*/ 1693 h 3103"/>
                  <a:gd name="T34" fmla="*/ 1415 w 2315"/>
                  <a:gd name="T35" fmla="*/ 1539 h 3103"/>
                  <a:gd name="T36" fmla="*/ 1375 w 2315"/>
                  <a:gd name="T37" fmla="*/ 1390 h 3103"/>
                  <a:gd name="T38" fmla="*/ 1294 w 2315"/>
                  <a:gd name="T39" fmla="*/ 1253 h 3103"/>
                  <a:gd name="T40" fmla="*/ 1176 w 2315"/>
                  <a:gd name="T41" fmla="*/ 1143 h 3103"/>
                  <a:gd name="T42" fmla="*/ 1039 w 2315"/>
                  <a:gd name="T43" fmla="*/ 1074 h 3103"/>
                  <a:gd name="T44" fmla="*/ 891 w 2315"/>
                  <a:gd name="T45" fmla="*/ 1046 h 3103"/>
                  <a:gd name="T46" fmla="*/ 1320 w 2315"/>
                  <a:gd name="T47" fmla="*/ 1046 h 3103"/>
                  <a:gd name="T48" fmla="*/ 1417 w 2315"/>
                  <a:gd name="T49" fmla="*/ 1140 h 3103"/>
                  <a:gd name="T50" fmla="*/ 1515 w 2315"/>
                  <a:gd name="T51" fmla="*/ 1297 h 3103"/>
                  <a:gd name="T52" fmla="*/ 1571 w 2315"/>
                  <a:gd name="T53" fmla="*/ 1468 h 3103"/>
                  <a:gd name="T54" fmla="*/ 1584 w 2315"/>
                  <a:gd name="T55" fmla="*/ 1647 h 3103"/>
                  <a:gd name="T56" fmla="*/ 1555 w 2315"/>
                  <a:gd name="T57" fmla="*/ 1825 h 3103"/>
                  <a:gd name="T58" fmla="*/ 1484 w 2315"/>
                  <a:gd name="T59" fmla="*/ 1992 h 3103"/>
                  <a:gd name="T60" fmla="*/ 1664 w 2315"/>
                  <a:gd name="T61" fmla="*/ 2118 h 3103"/>
                  <a:gd name="T62" fmla="*/ 2315 w 2315"/>
                  <a:gd name="T63" fmla="*/ 2800 h 3103"/>
                  <a:gd name="T64" fmla="*/ 2307 w 2315"/>
                  <a:gd name="T65" fmla="*/ 2859 h 3103"/>
                  <a:gd name="T66" fmla="*/ 2276 w 2315"/>
                  <a:gd name="T67" fmla="*/ 2943 h 3103"/>
                  <a:gd name="T68" fmla="*/ 2209 w 2315"/>
                  <a:gd name="T69" fmla="*/ 3030 h 3103"/>
                  <a:gd name="T70" fmla="*/ 2128 w 2315"/>
                  <a:gd name="T71" fmla="*/ 3078 h 3103"/>
                  <a:gd name="T72" fmla="*/ 2053 w 2315"/>
                  <a:gd name="T73" fmla="*/ 3099 h 3103"/>
                  <a:gd name="T74" fmla="*/ 2010 w 2315"/>
                  <a:gd name="T75" fmla="*/ 3103 h 3103"/>
                  <a:gd name="T76" fmla="*/ 1403 w 2315"/>
                  <a:gd name="T77" fmla="*/ 2335 h 3103"/>
                  <a:gd name="T78" fmla="*/ 774 w 2315"/>
                  <a:gd name="T79" fmla="*/ 2903 h 3103"/>
                  <a:gd name="T80" fmla="*/ 657 w 2315"/>
                  <a:gd name="T81" fmla="*/ 2320 h 3103"/>
                  <a:gd name="T82" fmla="*/ 544 w 2315"/>
                  <a:gd name="T83" fmla="*/ 2903 h 3103"/>
                  <a:gd name="T84" fmla="*/ 545 w 2315"/>
                  <a:gd name="T85" fmla="*/ 687 h 3103"/>
                  <a:gd name="T86" fmla="*/ 657 w 2315"/>
                  <a:gd name="T87" fmla="*/ 911 h 3103"/>
                  <a:gd name="T88" fmla="*/ 774 w 2315"/>
                  <a:gd name="T89" fmla="*/ 0 h 3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315" h="3103">
                    <a:moveTo>
                      <a:pt x="891" y="1046"/>
                    </a:moveTo>
                    <a:lnTo>
                      <a:pt x="841" y="1046"/>
                    </a:lnTo>
                    <a:lnTo>
                      <a:pt x="790" y="1051"/>
                    </a:lnTo>
                    <a:lnTo>
                      <a:pt x="741" y="1061"/>
                    </a:lnTo>
                    <a:lnTo>
                      <a:pt x="693" y="1074"/>
                    </a:lnTo>
                    <a:lnTo>
                      <a:pt x="645" y="1093"/>
                    </a:lnTo>
                    <a:lnTo>
                      <a:pt x="600" y="1116"/>
                    </a:lnTo>
                    <a:lnTo>
                      <a:pt x="555" y="1143"/>
                    </a:lnTo>
                    <a:lnTo>
                      <a:pt x="513" y="1176"/>
                    </a:lnTo>
                    <a:lnTo>
                      <a:pt x="474" y="1213"/>
                    </a:lnTo>
                    <a:lnTo>
                      <a:pt x="438" y="1253"/>
                    </a:lnTo>
                    <a:lnTo>
                      <a:pt x="407" y="1297"/>
                    </a:lnTo>
                    <a:lnTo>
                      <a:pt x="379" y="1342"/>
                    </a:lnTo>
                    <a:lnTo>
                      <a:pt x="356" y="1390"/>
                    </a:lnTo>
                    <a:lnTo>
                      <a:pt x="338" y="1438"/>
                    </a:lnTo>
                    <a:lnTo>
                      <a:pt x="325" y="1487"/>
                    </a:lnTo>
                    <a:lnTo>
                      <a:pt x="316" y="1539"/>
                    </a:lnTo>
                    <a:lnTo>
                      <a:pt x="311" y="1590"/>
                    </a:lnTo>
                    <a:lnTo>
                      <a:pt x="311" y="1641"/>
                    </a:lnTo>
                    <a:lnTo>
                      <a:pt x="316" y="1693"/>
                    </a:lnTo>
                    <a:lnTo>
                      <a:pt x="324" y="1743"/>
                    </a:lnTo>
                    <a:lnTo>
                      <a:pt x="338" y="1794"/>
                    </a:lnTo>
                    <a:lnTo>
                      <a:pt x="356" y="1842"/>
                    </a:lnTo>
                    <a:lnTo>
                      <a:pt x="378" y="1890"/>
                    </a:lnTo>
                    <a:lnTo>
                      <a:pt x="406" y="1935"/>
                    </a:lnTo>
                    <a:lnTo>
                      <a:pt x="437" y="1977"/>
                    </a:lnTo>
                    <a:lnTo>
                      <a:pt x="473" y="2018"/>
                    </a:lnTo>
                    <a:lnTo>
                      <a:pt x="513" y="2054"/>
                    </a:lnTo>
                    <a:lnTo>
                      <a:pt x="554" y="2087"/>
                    </a:lnTo>
                    <a:lnTo>
                      <a:pt x="600" y="2115"/>
                    </a:lnTo>
                    <a:lnTo>
                      <a:pt x="645" y="2138"/>
                    </a:lnTo>
                    <a:lnTo>
                      <a:pt x="693" y="2157"/>
                    </a:lnTo>
                    <a:lnTo>
                      <a:pt x="741" y="2170"/>
                    </a:lnTo>
                    <a:lnTo>
                      <a:pt x="790" y="2179"/>
                    </a:lnTo>
                    <a:lnTo>
                      <a:pt x="841" y="2184"/>
                    </a:lnTo>
                    <a:lnTo>
                      <a:pt x="891" y="2184"/>
                    </a:lnTo>
                    <a:lnTo>
                      <a:pt x="941" y="2179"/>
                    </a:lnTo>
                    <a:lnTo>
                      <a:pt x="990" y="2170"/>
                    </a:lnTo>
                    <a:lnTo>
                      <a:pt x="1039" y="2157"/>
                    </a:lnTo>
                    <a:lnTo>
                      <a:pt x="1087" y="2138"/>
                    </a:lnTo>
                    <a:lnTo>
                      <a:pt x="1132" y="2115"/>
                    </a:lnTo>
                    <a:lnTo>
                      <a:pt x="1176" y="2087"/>
                    </a:lnTo>
                    <a:lnTo>
                      <a:pt x="1218" y="2054"/>
                    </a:lnTo>
                    <a:lnTo>
                      <a:pt x="1258" y="2018"/>
                    </a:lnTo>
                    <a:lnTo>
                      <a:pt x="1294" y="1977"/>
                    </a:lnTo>
                    <a:lnTo>
                      <a:pt x="1326" y="1934"/>
                    </a:lnTo>
                    <a:lnTo>
                      <a:pt x="1352" y="1888"/>
                    </a:lnTo>
                    <a:lnTo>
                      <a:pt x="1375" y="1842"/>
                    </a:lnTo>
                    <a:lnTo>
                      <a:pt x="1393" y="1793"/>
                    </a:lnTo>
                    <a:lnTo>
                      <a:pt x="1406" y="1743"/>
                    </a:lnTo>
                    <a:lnTo>
                      <a:pt x="1415" y="1693"/>
                    </a:lnTo>
                    <a:lnTo>
                      <a:pt x="1419" y="1641"/>
                    </a:lnTo>
                    <a:lnTo>
                      <a:pt x="1419" y="1590"/>
                    </a:lnTo>
                    <a:lnTo>
                      <a:pt x="1415" y="1539"/>
                    </a:lnTo>
                    <a:lnTo>
                      <a:pt x="1406" y="1487"/>
                    </a:lnTo>
                    <a:lnTo>
                      <a:pt x="1393" y="1438"/>
                    </a:lnTo>
                    <a:lnTo>
                      <a:pt x="1375" y="1390"/>
                    </a:lnTo>
                    <a:lnTo>
                      <a:pt x="1352" y="1342"/>
                    </a:lnTo>
                    <a:lnTo>
                      <a:pt x="1325" y="1297"/>
                    </a:lnTo>
                    <a:lnTo>
                      <a:pt x="1294" y="1253"/>
                    </a:lnTo>
                    <a:lnTo>
                      <a:pt x="1258" y="1213"/>
                    </a:lnTo>
                    <a:lnTo>
                      <a:pt x="1218" y="1176"/>
                    </a:lnTo>
                    <a:lnTo>
                      <a:pt x="1176" y="1143"/>
                    </a:lnTo>
                    <a:lnTo>
                      <a:pt x="1132" y="1115"/>
                    </a:lnTo>
                    <a:lnTo>
                      <a:pt x="1086" y="1093"/>
                    </a:lnTo>
                    <a:lnTo>
                      <a:pt x="1039" y="1074"/>
                    </a:lnTo>
                    <a:lnTo>
                      <a:pt x="990" y="1061"/>
                    </a:lnTo>
                    <a:lnTo>
                      <a:pt x="941" y="1051"/>
                    </a:lnTo>
                    <a:lnTo>
                      <a:pt x="891" y="1046"/>
                    </a:lnTo>
                    <a:close/>
                    <a:moveTo>
                      <a:pt x="774" y="0"/>
                    </a:moveTo>
                    <a:lnTo>
                      <a:pt x="1320" y="0"/>
                    </a:lnTo>
                    <a:lnTo>
                      <a:pt x="1320" y="1046"/>
                    </a:lnTo>
                    <a:lnTo>
                      <a:pt x="1348" y="1069"/>
                    </a:lnTo>
                    <a:lnTo>
                      <a:pt x="1375" y="1094"/>
                    </a:lnTo>
                    <a:lnTo>
                      <a:pt x="1417" y="1140"/>
                    </a:lnTo>
                    <a:lnTo>
                      <a:pt x="1455" y="1191"/>
                    </a:lnTo>
                    <a:lnTo>
                      <a:pt x="1488" y="1242"/>
                    </a:lnTo>
                    <a:lnTo>
                      <a:pt x="1515" y="1297"/>
                    </a:lnTo>
                    <a:lnTo>
                      <a:pt x="1538" y="1352"/>
                    </a:lnTo>
                    <a:lnTo>
                      <a:pt x="1557" y="1410"/>
                    </a:lnTo>
                    <a:lnTo>
                      <a:pt x="1571" y="1468"/>
                    </a:lnTo>
                    <a:lnTo>
                      <a:pt x="1580" y="1528"/>
                    </a:lnTo>
                    <a:lnTo>
                      <a:pt x="1584" y="1587"/>
                    </a:lnTo>
                    <a:lnTo>
                      <a:pt x="1584" y="1647"/>
                    </a:lnTo>
                    <a:lnTo>
                      <a:pt x="1579" y="1707"/>
                    </a:lnTo>
                    <a:lnTo>
                      <a:pt x="1569" y="1766"/>
                    </a:lnTo>
                    <a:lnTo>
                      <a:pt x="1555" y="1825"/>
                    </a:lnTo>
                    <a:lnTo>
                      <a:pt x="1536" y="1881"/>
                    </a:lnTo>
                    <a:lnTo>
                      <a:pt x="1512" y="1937"/>
                    </a:lnTo>
                    <a:lnTo>
                      <a:pt x="1484" y="1992"/>
                    </a:lnTo>
                    <a:lnTo>
                      <a:pt x="1451" y="2043"/>
                    </a:lnTo>
                    <a:lnTo>
                      <a:pt x="1579" y="2171"/>
                    </a:lnTo>
                    <a:lnTo>
                      <a:pt x="1664" y="2118"/>
                    </a:lnTo>
                    <a:lnTo>
                      <a:pt x="2315" y="2786"/>
                    </a:lnTo>
                    <a:lnTo>
                      <a:pt x="2315" y="2791"/>
                    </a:lnTo>
                    <a:lnTo>
                      <a:pt x="2315" y="2800"/>
                    </a:lnTo>
                    <a:lnTo>
                      <a:pt x="2314" y="2815"/>
                    </a:lnTo>
                    <a:lnTo>
                      <a:pt x="2311" y="2835"/>
                    </a:lnTo>
                    <a:lnTo>
                      <a:pt x="2307" y="2859"/>
                    </a:lnTo>
                    <a:lnTo>
                      <a:pt x="2300" y="2884"/>
                    </a:lnTo>
                    <a:lnTo>
                      <a:pt x="2290" y="2913"/>
                    </a:lnTo>
                    <a:lnTo>
                      <a:pt x="2276" y="2943"/>
                    </a:lnTo>
                    <a:lnTo>
                      <a:pt x="2257" y="2974"/>
                    </a:lnTo>
                    <a:lnTo>
                      <a:pt x="2234" y="3005"/>
                    </a:lnTo>
                    <a:lnTo>
                      <a:pt x="2209" y="3030"/>
                    </a:lnTo>
                    <a:lnTo>
                      <a:pt x="2183" y="3050"/>
                    </a:lnTo>
                    <a:lnTo>
                      <a:pt x="2156" y="3066"/>
                    </a:lnTo>
                    <a:lnTo>
                      <a:pt x="2128" y="3078"/>
                    </a:lnTo>
                    <a:lnTo>
                      <a:pt x="2101" y="3087"/>
                    </a:lnTo>
                    <a:lnTo>
                      <a:pt x="2076" y="3095"/>
                    </a:lnTo>
                    <a:lnTo>
                      <a:pt x="2053" y="3099"/>
                    </a:lnTo>
                    <a:lnTo>
                      <a:pt x="2034" y="3102"/>
                    </a:lnTo>
                    <a:lnTo>
                      <a:pt x="2019" y="3103"/>
                    </a:lnTo>
                    <a:lnTo>
                      <a:pt x="2010" y="3103"/>
                    </a:lnTo>
                    <a:lnTo>
                      <a:pt x="2006" y="3103"/>
                    </a:lnTo>
                    <a:lnTo>
                      <a:pt x="1355" y="2435"/>
                    </a:lnTo>
                    <a:lnTo>
                      <a:pt x="1403" y="2335"/>
                    </a:lnTo>
                    <a:lnTo>
                      <a:pt x="1320" y="2252"/>
                    </a:lnTo>
                    <a:lnTo>
                      <a:pt x="1320" y="2903"/>
                    </a:lnTo>
                    <a:lnTo>
                      <a:pt x="774" y="2903"/>
                    </a:lnTo>
                    <a:lnTo>
                      <a:pt x="774" y="2345"/>
                    </a:lnTo>
                    <a:lnTo>
                      <a:pt x="715" y="2336"/>
                    </a:lnTo>
                    <a:lnTo>
                      <a:pt x="657" y="2320"/>
                    </a:lnTo>
                    <a:lnTo>
                      <a:pt x="600" y="2300"/>
                    </a:lnTo>
                    <a:lnTo>
                      <a:pt x="544" y="2274"/>
                    </a:lnTo>
                    <a:lnTo>
                      <a:pt x="544" y="2903"/>
                    </a:lnTo>
                    <a:lnTo>
                      <a:pt x="0" y="2903"/>
                    </a:lnTo>
                    <a:lnTo>
                      <a:pt x="0" y="687"/>
                    </a:lnTo>
                    <a:lnTo>
                      <a:pt x="545" y="687"/>
                    </a:lnTo>
                    <a:lnTo>
                      <a:pt x="545" y="957"/>
                    </a:lnTo>
                    <a:lnTo>
                      <a:pt x="601" y="932"/>
                    </a:lnTo>
                    <a:lnTo>
                      <a:pt x="657" y="911"/>
                    </a:lnTo>
                    <a:lnTo>
                      <a:pt x="715" y="896"/>
                    </a:lnTo>
                    <a:lnTo>
                      <a:pt x="774" y="885"/>
                    </a:lnTo>
                    <a:lnTo>
                      <a:pt x="7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36">
              <a:extLst>
                <a:ext uri="{FF2B5EF4-FFF2-40B4-BE49-F238E27FC236}">
                  <a16:creationId xmlns:a16="http://schemas.microsoft.com/office/drawing/2014/main" id="{33DAB2D1-BA3C-4CA9-B0A6-9CA3B06C1F65}"/>
                </a:ext>
              </a:extLst>
            </p:cNvPr>
            <p:cNvGrpSpPr/>
            <p:nvPr/>
          </p:nvGrpSpPr>
          <p:grpSpPr>
            <a:xfrm>
              <a:off x="2924035" y="1941800"/>
              <a:ext cx="549862" cy="523714"/>
              <a:chOff x="4776788" y="2243138"/>
              <a:chExt cx="434976" cy="477838"/>
            </a:xfrm>
            <a:solidFill>
              <a:sysClr val="window" lastClr="FFFFFF"/>
            </a:solidFill>
          </p:grpSpPr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248A4132-59DF-4F16-AE6E-68C0FD8CA7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8226" y="2316163"/>
                <a:ext cx="292100" cy="404813"/>
              </a:xfrm>
              <a:custGeom>
                <a:avLst/>
                <a:gdLst>
                  <a:gd name="T0" fmla="*/ 750 w 2029"/>
                  <a:gd name="T1" fmla="*/ 299 h 2800"/>
                  <a:gd name="T2" fmla="*/ 479 w 2029"/>
                  <a:gd name="T3" fmla="*/ 466 h 2800"/>
                  <a:gd name="T4" fmla="*/ 304 w 2029"/>
                  <a:gd name="T5" fmla="*/ 723 h 2800"/>
                  <a:gd name="T6" fmla="*/ 259 w 2029"/>
                  <a:gd name="T7" fmla="*/ 1034 h 2800"/>
                  <a:gd name="T8" fmla="*/ 314 w 2029"/>
                  <a:gd name="T9" fmla="*/ 1283 h 2800"/>
                  <a:gd name="T10" fmla="*/ 414 w 2029"/>
                  <a:gd name="T11" fmla="*/ 1472 h 2800"/>
                  <a:gd name="T12" fmla="*/ 530 w 2029"/>
                  <a:gd name="T13" fmla="*/ 1646 h 2800"/>
                  <a:gd name="T14" fmla="*/ 603 w 2029"/>
                  <a:gd name="T15" fmla="*/ 1843 h 2800"/>
                  <a:gd name="T16" fmla="*/ 647 w 2029"/>
                  <a:gd name="T17" fmla="*/ 1978 h 2800"/>
                  <a:gd name="T18" fmla="*/ 1346 w 2029"/>
                  <a:gd name="T19" fmla="*/ 2011 h 2800"/>
                  <a:gd name="T20" fmla="*/ 1421 w 2029"/>
                  <a:gd name="T21" fmla="*/ 1912 h 2800"/>
                  <a:gd name="T22" fmla="*/ 1460 w 2029"/>
                  <a:gd name="T23" fmla="*/ 1721 h 2800"/>
                  <a:gd name="T24" fmla="*/ 1570 w 2029"/>
                  <a:gd name="T25" fmla="*/ 1538 h 2800"/>
                  <a:gd name="T26" fmla="*/ 1678 w 2029"/>
                  <a:gd name="T27" fmla="*/ 1364 h 2800"/>
                  <a:gd name="T28" fmla="*/ 1756 w 2029"/>
                  <a:gd name="T29" fmla="*/ 1143 h 2800"/>
                  <a:gd name="T30" fmla="*/ 1760 w 2029"/>
                  <a:gd name="T31" fmla="*/ 844 h 2800"/>
                  <a:gd name="T32" fmla="*/ 1634 w 2029"/>
                  <a:gd name="T33" fmla="*/ 559 h 2800"/>
                  <a:gd name="T34" fmla="*/ 1397 w 2029"/>
                  <a:gd name="T35" fmla="*/ 352 h 2800"/>
                  <a:gd name="T36" fmla="*/ 1084 w 2029"/>
                  <a:gd name="T37" fmla="*/ 258 h 2800"/>
                  <a:gd name="T38" fmla="*/ 1258 w 2029"/>
                  <a:gd name="T39" fmla="*/ 29 h 2800"/>
                  <a:gd name="T40" fmla="*/ 1613 w 2029"/>
                  <a:gd name="T41" fmla="*/ 188 h 2800"/>
                  <a:gd name="T42" fmla="*/ 1877 w 2029"/>
                  <a:gd name="T43" fmla="*/ 461 h 2800"/>
                  <a:gd name="T44" fmla="*/ 2015 w 2029"/>
                  <a:gd name="T45" fmla="*/ 815 h 2800"/>
                  <a:gd name="T46" fmla="*/ 2013 w 2029"/>
                  <a:gd name="T47" fmla="*/ 1166 h 2800"/>
                  <a:gd name="T48" fmla="*/ 1934 w 2029"/>
                  <a:gd name="T49" fmla="*/ 1424 h 2800"/>
                  <a:gd name="T50" fmla="*/ 1825 w 2029"/>
                  <a:gd name="T51" fmla="*/ 1617 h 2800"/>
                  <a:gd name="T52" fmla="*/ 1714 w 2029"/>
                  <a:gd name="T53" fmla="*/ 1785 h 2800"/>
                  <a:gd name="T54" fmla="*/ 1677 w 2029"/>
                  <a:gd name="T55" fmla="*/ 1934 h 2800"/>
                  <a:gd name="T56" fmla="*/ 1572 w 2029"/>
                  <a:gd name="T57" fmla="*/ 2150 h 2800"/>
                  <a:gd name="T58" fmla="*/ 1487 w 2029"/>
                  <a:gd name="T59" fmla="*/ 2294 h 2800"/>
                  <a:gd name="T60" fmla="*/ 1480 w 2029"/>
                  <a:gd name="T61" fmla="*/ 2429 h 2800"/>
                  <a:gd name="T62" fmla="*/ 1476 w 2029"/>
                  <a:gd name="T63" fmla="*/ 2492 h 2800"/>
                  <a:gd name="T64" fmla="*/ 1446 w 2029"/>
                  <a:gd name="T65" fmla="*/ 2575 h 2800"/>
                  <a:gd name="T66" fmla="*/ 1340 w 2029"/>
                  <a:gd name="T67" fmla="*/ 2666 h 2800"/>
                  <a:gd name="T68" fmla="*/ 1184 w 2029"/>
                  <a:gd name="T69" fmla="*/ 2779 h 2800"/>
                  <a:gd name="T70" fmla="*/ 891 w 2029"/>
                  <a:gd name="T71" fmla="*/ 2798 h 2800"/>
                  <a:gd name="T72" fmla="*/ 762 w 2029"/>
                  <a:gd name="T73" fmla="*/ 2698 h 2800"/>
                  <a:gd name="T74" fmla="*/ 607 w 2029"/>
                  <a:gd name="T75" fmla="*/ 2606 h 2800"/>
                  <a:gd name="T76" fmla="*/ 556 w 2029"/>
                  <a:gd name="T77" fmla="*/ 2509 h 2800"/>
                  <a:gd name="T78" fmla="*/ 551 w 2029"/>
                  <a:gd name="T79" fmla="*/ 2466 h 2800"/>
                  <a:gd name="T80" fmla="*/ 545 w 2029"/>
                  <a:gd name="T81" fmla="*/ 2350 h 2800"/>
                  <a:gd name="T82" fmla="*/ 538 w 2029"/>
                  <a:gd name="T83" fmla="*/ 2221 h 2800"/>
                  <a:gd name="T84" fmla="*/ 376 w 2029"/>
                  <a:gd name="T85" fmla="*/ 2025 h 2800"/>
                  <a:gd name="T86" fmla="*/ 340 w 2029"/>
                  <a:gd name="T87" fmla="*/ 1839 h 2800"/>
                  <a:gd name="T88" fmla="*/ 248 w 2029"/>
                  <a:gd name="T89" fmla="*/ 1682 h 2800"/>
                  <a:gd name="T90" fmla="*/ 138 w 2029"/>
                  <a:gd name="T91" fmla="*/ 1508 h 2800"/>
                  <a:gd name="T92" fmla="*/ 41 w 2029"/>
                  <a:gd name="T93" fmla="*/ 1278 h 2800"/>
                  <a:gd name="T94" fmla="*/ 0 w 2029"/>
                  <a:gd name="T95" fmla="*/ 973 h 2800"/>
                  <a:gd name="T96" fmla="*/ 80 w 2029"/>
                  <a:gd name="T97" fmla="*/ 595 h 2800"/>
                  <a:gd name="T98" fmla="*/ 298 w 2029"/>
                  <a:gd name="T99" fmla="*/ 286 h 2800"/>
                  <a:gd name="T100" fmla="*/ 621 w 2029"/>
                  <a:gd name="T101" fmla="*/ 77 h 2800"/>
                  <a:gd name="T102" fmla="*/ 1014 w 2029"/>
                  <a:gd name="T103" fmla="*/ 0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29" h="2800">
                    <a:moveTo>
                      <a:pt x="1014" y="255"/>
                    </a:moveTo>
                    <a:lnTo>
                      <a:pt x="945" y="258"/>
                    </a:lnTo>
                    <a:lnTo>
                      <a:pt x="878" y="266"/>
                    </a:lnTo>
                    <a:lnTo>
                      <a:pt x="813" y="281"/>
                    </a:lnTo>
                    <a:lnTo>
                      <a:pt x="750" y="299"/>
                    </a:lnTo>
                    <a:lnTo>
                      <a:pt x="690" y="324"/>
                    </a:lnTo>
                    <a:lnTo>
                      <a:pt x="632" y="354"/>
                    </a:lnTo>
                    <a:lnTo>
                      <a:pt x="578" y="387"/>
                    </a:lnTo>
                    <a:lnTo>
                      <a:pt x="527" y="424"/>
                    </a:lnTo>
                    <a:lnTo>
                      <a:pt x="479" y="466"/>
                    </a:lnTo>
                    <a:lnTo>
                      <a:pt x="435" y="511"/>
                    </a:lnTo>
                    <a:lnTo>
                      <a:pt x="396" y="559"/>
                    </a:lnTo>
                    <a:lnTo>
                      <a:pt x="361" y="611"/>
                    </a:lnTo>
                    <a:lnTo>
                      <a:pt x="330" y="666"/>
                    </a:lnTo>
                    <a:lnTo>
                      <a:pt x="304" y="723"/>
                    </a:lnTo>
                    <a:lnTo>
                      <a:pt x="284" y="783"/>
                    </a:lnTo>
                    <a:lnTo>
                      <a:pt x="270" y="844"/>
                    </a:lnTo>
                    <a:lnTo>
                      <a:pt x="260" y="908"/>
                    </a:lnTo>
                    <a:lnTo>
                      <a:pt x="257" y="973"/>
                    </a:lnTo>
                    <a:lnTo>
                      <a:pt x="259" y="1034"/>
                    </a:lnTo>
                    <a:lnTo>
                      <a:pt x="264" y="1090"/>
                    </a:lnTo>
                    <a:lnTo>
                      <a:pt x="273" y="1143"/>
                    </a:lnTo>
                    <a:lnTo>
                      <a:pt x="284" y="1193"/>
                    </a:lnTo>
                    <a:lnTo>
                      <a:pt x="298" y="1240"/>
                    </a:lnTo>
                    <a:lnTo>
                      <a:pt x="314" y="1283"/>
                    </a:lnTo>
                    <a:lnTo>
                      <a:pt x="331" y="1325"/>
                    </a:lnTo>
                    <a:lnTo>
                      <a:pt x="351" y="1364"/>
                    </a:lnTo>
                    <a:lnTo>
                      <a:pt x="371" y="1402"/>
                    </a:lnTo>
                    <a:lnTo>
                      <a:pt x="393" y="1437"/>
                    </a:lnTo>
                    <a:lnTo>
                      <a:pt x="414" y="1472"/>
                    </a:lnTo>
                    <a:lnTo>
                      <a:pt x="437" y="1505"/>
                    </a:lnTo>
                    <a:lnTo>
                      <a:pt x="458" y="1537"/>
                    </a:lnTo>
                    <a:lnTo>
                      <a:pt x="483" y="1573"/>
                    </a:lnTo>
                    <a:lnTo>
                      <a:pt x="507" y="1610"/>
                    </a:lnTo>
                    <a:lnTo>
                      <a:pt x="530" y="1646"/>
                    </a:lnTo>
                    <a:lnTo>
                      <a:pt x="551" y="1683"/>
                    </a:lnTo>
                    <a:lnTo>
                      <a:pt x="569" y="1721"/>
                    </a:lnTo>
                    <a:lnTo>
                      <a:pt x="584" y="1760"/>
                    </a:lnTo>
                    <a:lnTo>
                      <a:pt x="595" y="1800"/>
                    </a:lnTo>
                    <a:lnTo>
                      <a:pt x="603" y="1843"/>
                    </a:lnTo>
                    <a:lnTo>
                      <a:pt x="605" y="1888"/>
                    </a:lnTo>
                    <a:lnTo>
                      <a:pt x="608" y="1912"/>
                    </a:lnTo>
                    <a:lnTo>
                      <a:pt x="617" y="1936"/>
                    </a:lnTo>
                    <a:lnTo>
                      <a:pt x="630" y="1958"/>
                    </a:lnTo>
                    <a:lnTo>
                      <a:pt x="647" y="1978"/>
                    </a:lnTo>
                    <a:lnTo>
                      <a:pt x="665" y="1996"/>
                    </a:lnTo>
                    <a:lnTo>
                      <a:pt x="683" y="2011"/>
                    </a:lnTo>
                    <a:lnTo>
                      <a:pt x="701" y="2025"/>
                    </a:lnTo>
                    <a:lnTo>
                      <a:pt x="1328" y="2025"/>
                    </a:lnTo>
                    <a:lnTo>
                      <a:pt x="1346" y="2011"/>
                    </a:lnTo>
                    <a:lnTo>
                      <a:pt x="1364" y="1996"/>
                    </a:lnTo>
                    <a:lnTo>
                      <a:pt x="1383" y="1978"/>
                    </a:lnTo>
                    <a:lnTo>
                      <a:pt x="1399" y="1958"/>
                    </a:lnTo>
                    <a:lnTo>
                      <a:pt x="1412" y="1936"/>
                    </a:lnTo>
                    <a:lnTo>
                      <a:pt x="1421" y="1912"/>
                    </a:lnTo>
                    <a:lnTo>
                      <a:pt x="1424" y="1888"/>
                    </a:lnTo>
                    <a:lnTo>
                      <a:pt x="1426" y="1843"/>
                    </a:lnTo>
                    <a:lnTo>
                      <a:pt x="1434" y="1800"/>
                    </a:lnTo>
                    <a:lnTo>
                      <a:pt x="1445" y="1760"/>
                    </a:lnTo>
                    <a:lnTo>
                      <a:pt x="1460" y="1721"/>
                    </a:lnTo>
                    <a:lnTo>
                      <a:pt x="1478" y="1684"/>
                    </a:lnTo>
                    <a:lnTo>
                      <a:pt x="1498" y="1646"/>
                    </a:lnTo>
                    <a:lnTo>
                      <a:pt x="1520" y="1610"/>
                    </a:lnTo>
                    <a:lnTo>
                      <a:pt x="1545" y="1574"/>
                    </a:lnTo>
                    <a:lnTo>
                      <a:pt x="1570" y="1538"/>
                    </a:lnTo>
                    <a:lnTo>
                      <a:pt x="1592" y="1506"/>
                    </a:lnTo>
                    <a:lnTo>
                      <a:pt x="1614" y="1473"/>
                    </a:lnTo>
                    <a:lnTo>
                      <a:pt x="1636" y="1438"/>
                    </a:lnTo>
                    <a:lnTo>
                      <a:pt x="1658" y="1402"/>
                    </a:lnTo>
                    <a:lnTo>
                      <a:pt x="1678" y="1364"/>
                    </a:lnTo>
                    <a:lnTo>
                      <a:pt x="1698" y="1325"/>
                    </a:lnTo>
                    <a:lnTo>
                      <a:pt x="1715" y="1283"/>
                    </a:lnTo>
                    <a:lnTo>
                      <a:pt x="1731" y="1240"/>
                    </a:lnTo>
                    <a:lnTo>
                      <a:pt x="1745" y="1193"/>
                    </a:lnTo>
                    <a:lnTo>
                      <a:pt x="1756" y="1143"/>
                    </a:lnTo>
                    <a:lnTo>
                      <a:pt x="1765" y="1090"/>
                    </a:lnTo>
                    <a:lnTo>
                      <a:pt x="1770" y="1034"/>
                    </a:lnTo>
                    <a:lnTo>
                      <a:pt x="1772" y="973"/>
                    </a:lnTo>
                    <a:lnTo>
                      <a:pt x="1769" y="908"/>
                    </a:lnTo>
                    <a:lnTo>
                      <a:pt x="1760" y="844"/>
                    </a:lnTo>
                    <a:lnTo>
                      <a:pt x="1745" y="782"/>
                    </a:lnTo>
                    <a:lnTo>
                      <a:pt x="1725" y="723"/>
                    </a:lnTo>
                    <a:lnTo>
                      <a:pt x="1700" y="666"/>
                    </a:lnTo>
                    <a:lnTo>
                      <a:pt x="1668" y="610"/>
                    </a:lnTo>
                    <a:lnTo>
                      <a:pt x="1634" y="559"/>
                    </a:lnTo>
                    <a:lnTo>
                      <a:pt x="1594" y="511"/>
                    </a:lnTo>
                    <a:lnTo>
                      <a:pt x="1550" y="466"/>
                    </a:lnTo>
                    <a:lnTo>
                      <a:pt x="1503" y="424"/>
                    </a:lnTo>
                    <a:lnTo>
                      <a:pt x="1451" y="386"/>
                    </a:lnTo>
                    <a:lnTo>
                      <a:pt x="1397" y="352"/>
                    </a:lnTo>
                    <a:lnTo>
                      <a:pt x="1339" y="324"/>
                    </a:lnTo>
                    <a:lnTo>
                      <a:pt x="1278" y="299"/>
                    </a:lnTo>
                    <a:lnTo>
                      <a:pt x="1216" y="281"/>
                    </a:lnTo>
                    <a:lnTo>
                      <a:pt x="1151" y="266"/>
                    </a:lnTo>
                    <a:lnTo>
                      <a:pt x="1084" y="258"/>
                    </a:lnTo>
                    <a:lnTo>
                      <a:pt x="1014" y="255"/>
                    </a:lnTo>
                    <a:close/>
                    <a:moveTo>
                      <a:pt x="1014" y="0"/>
                    </a:moveTo>
                    <a:lnTo>
                      <a:pt x="1097" y="3"/>
                    </a:lnTo>
                    <a:lnTo>
                      <a:pt x="1179" y="13"/>
                    </a:lnTo>
                    <a:lnTo>
                      <a:pt x="1258" y="29"/>
                    </a:lnTo>
                    <a:lnTo>
                      <a:pt x="1335" y="50"/>
                    </a:lnTo>
                    <a:lnTo>
                      <a:pt x="1408" y="77"/>
                    </a:lnTo>
                    <a:lnTo>
                      <a:pt x="1480" y="109"/>
                    </a:lnTo>
                    <a:lnTo>
                      <a:pt x="1548" y="147"/>
                    </a:lnTo>
                    <a:lnTo>
                      <a:pt x="1613" y="188"/>
                    </a:lnTo>
                    <a:lnTo>
                      <a:pt x="1673" y="235"/>
                    </a:lnTo>
                    <a:lnTo>
                      <a:pt x="1731" y="286"/>
                    </a:lnTo>
                    <a:lnTo>
                      <a:pt x="1783" y="340"/>
                    </a:lnTo>
                    <a:lnTo>
                      <a:pt x="1833" y="399"/>
                    </a:lnTo>
                    <a:lnTo>
                      <a:pt x="1877" y="461"/>
                    </a:lnTo>
                    <a:lnTo>
                      <a:pt x="1915" y="526"/>
                    </a:lnTo>
                    <a:lnTo>
                      <a:pt x="1949" y="595"/>
                    </a:lnTo>
                    <a:lnTo>
                      <a:pt x="1976" y="667"/>
                    </a:lnTo>
                    <a:lnTo>
                      <a:pt x="1999" y="739"/>
                    </a:lnTo>
                    <a:lnTo>
                      <a:pt x="2015" y="815"/>
                    </a:lnTo>
                    <a:lnTo>
                      <a:pt x="2025" y="893"/>
                    </a:lnTo>
                    <a:lnTo>
                      <a:pt x="2029" y="973"/>
                    </a:lnTo>
                    <a:lnTo>
                      <a:pt x="2026" y="1041"/>
                    </a:lnTo>
                    <a:lnTo>
                      <a:pt x="2021" y="1105"/>
                    </a:lnTo>
                    <a:lnTo>
                      <a:pt x="2013" y="1166"/>
                    </a:lnTo>
                    <a:lnTo>
                      <a:pt x="2001" y="1224"/>
                    </a:lnTo>
                    <a:lnTo>
                      <a:pt x="1988" y="1278"/>
                    </a:lnTo>
                    <a:lnTo>
                      <a:pt x="1972" y="1329"/>
                    </a:lnTo>
                    <a:lnTo>
                      <a:pt x="1953" y="1378"/>
                    </a:lnTo>
                    <a:lnTo>
                      <a:pt x="1934" y="1424"/>
                    </a:lnTo>
                    <a:lnTo>
                      <a:pt x="1913" y="1466"/>
                    </a:lnTo>
                    <a:lnTo>
                      <a:pt x="1892" y="1507"/>
                    </a:lnTo>
                    <a:lnTo>
                      <a:pt x="1869" y="1546"/>
                    </a:lnTo>
                    <a:lnTo>
                      <a:pt x="1847" y="1583"/>
                    </a:lnTo>
                    <a:lnTo>
                      <a:pt x="1825" y="1617"/>
                    </a:lnTo>
                    <a:lnTo>
                      <a:pt x="1803" y="1649"/>
                    </a:lnTo>
                    <a:lnTo>
                      <a:pt x="1781" y="1681"/>
                    </a:lnTo>
                    <a:lnTo>
                      <a:pt x="1756" y="1719"/>
                    </a:lnTo>
                    <a:lnTo>
                      <a:pt x="1733" y="1753"/>
                    </a:lnTo>
                    <a:lnTo>
                      <a:pt x="1714" y="1785"/>
                    </a:lnTo>
                    <a:lnTo>
                      <a:pt x="1700" y="1813"/>
                    </a:lnTo>
                    <a:lnTo>
                      <a:pt x="1689" y="1839"/>
                    </a:lnTo>
                    <a:lnTo>
                      <a:pt x="1682" y="1864"/>
                    </a:lnTo>
                    <a:lnTo>
                      <a:pt x="1680" y="1888"/>
                    </a:lnTo>
                    <a:lnTo>
                      <a:pt x="1677" y="1934"/>
                    </a:lnTo>
                    <a:lnTo>
                      <a:pt x="1667" y="1980"/>
                    </a:lnTo>
                    <a:lnTo>
                      <a:pt x="1652" y="2025"/>
                    </a:lnTo>
                    <a:lnTo>
                      <a:pt x="1630" y="2068"/>
                    </a:lnTo>
                    <a:lnTo>
                      <a:pt x="1604" y="2110"/>
                    </a:lnTo>
                    <a:lnTo>
                      <a:pt x="1572" y="2150"/>
                    </a:lnTo>
                    <a:lnTo>
                      <a:pt x="1534" y="2187"/>
                    </a:lnTo>
                    <a:lnTo>
                      <a:pt x="1491" y="2221"/>
                    </a:lnTo>
                    <a:lnTo>
                      <a:pt x="1490" y="2242"/>
                    </a:lnTo>
                    <a:lnTo>
                      <a:pt x="1489" y="2267"/>
                    </a:lnTo>
                    <a:lnTo>
                      <a:pt x="1487" y="2294"/>
                    </a:lnTo>
                    <a:lnTo>
                      <a:pt x="1486" y="2322"/>
                    </a:lnTo>
                    <a:lnTo>
                      <a:pt x="1484" y="2350"/>
                    </a:lnTo>
                    <a:lnTo>
                      <a:pt x="1483" y="2378"/>
                    </a:lnTo>
                    <a:lnTo>
                      <a:pt x="1481" y="2405"/>
                    </a:lnTo>
                    <a:lnTo>
                      <a:pt x="1480" y="2429"/>
                    </a:lnTo>
                    <a:lnTo>
                      <a:pt x="1479" y="2449"/>
                    </a:lnTo>
                    <a:lnTo>
                      <a:pt x="1478" y="2466"/>
                    </a:lnTo>
                    <a:lnTo>
                      <a:pt x="1478" y="2476"/>
                    </a:lnTo>
                    <a:lnTo>
                      <a:pt x="1476" y="2479"/>
                    </a:lnTo>
                    <a:lnTo>
                      <a:pt x="1476" y="2492"/>
                    </a:lnTo>
                    <a:lnTo>
                      <a:pt x="1474" y="2506"/>
                    </a:lnTo>
                    <a:lnTo>
                      <a:pt x="1470" y="2522"/>
                    </a:lnTo>
                    <a:lnTo>
                      <a:pt x="1465" y="2539"/>
                    </a:lnTo>
                    <a:lnTo>
                      <a:pt x="1457" y="2557"/>
                    </a:lnTo>
                    <a:lnTo>
                      <a:pt x="1446" y="2575"/>
                    </a:lnTo>
                    <a:lnTo>
                      <a:pt x="1432" y="2594"/>
                    </a:lnTo>
                    <a:lnTo>
                      <a:pt x="1416" y="2613"/>
                    </a:lnTo>
                    <a:lnTo>
                      <a:pt x="1395" y="2631"/>
                    </a:lnTo>
                    <a:lnTo>
                      <a:pt x="1370" y="2650"/>
                    </a:lnTo>
                    <a:lnTo>
                      <a:pt x="1340" y="2666"/>
                    </a:lnTo>
                    <a:lnTo>
                      <a:pt x="1307" y="2683"/>
                    </a:lnTo>
                    <a:lnTo>
                      <a:pt x="1267" y="2698"/>
                    </a:lnTo>
                    <a:lnTo>
                      <a:pt x="1244" y="2727"/>
                    </a:lnTo>
                    <a:lnTo>
                      <a:pt x="1216" y="2754"/>
                    </a:lnTo>
                    <a:lnTo>
                      <a:pt x="1184" y="2779"/>
                    </a:lnTo>
                    <a:lnTo>
                      <a:pt x="1162" y="2790"/>
                    </a:lnTo>
                    <a:lnTo>
                      <a:pt x="1138" y="2798"/>
                    </a:lnTo>
                    <a:lnTo>
                      <a:pt x="1113" y="2800"/>
                    </a:lnTo>
                    <a:lnTo>
                      <a:pt x="916" y="2800"/>
                    </a:lnTo>
                    <a:lnTo>
                      <a:pt x="891" y="2798"/>
                    </a:lnTo>
                    <a:lnTo>
                      <a:pt x="867" y="2790"/>
                    </a:lnTo>
                    <a:lnTo>
                      <a:pt x="845" y="2779"/>
                    </a:lnTo>
                    <a:lnTo>
                      <a:pt x="813" y="2754"/>
                    </a:lnTo>
                    <a:lnTo>
                      <a:pt x="785" y="2727"/>
                    </a:lnTo>
                    <a:lnTo>
                      <a:pt x="762" y="2698"/>
                    </a:lnTo>
                    <a:lnTo>
                      <a:pt x="720" y="2681"/>
                    </a:lnTo>
                    <a:lnTo>
                      <a:pt x="684" y="2664"/>
                    </a:lnTo>
                    <a:lnTo>
                      <a:pt x="653" y="2646"/>
                    </a:lnTo>
                    <a:lnTo>
                      <a:pt x="628" y="2626"/>
                    </a:lnTo>
                    <a:lnTo>
                      <a:pt x="607" y="2606"/>
                    </a:lnTo>
                    <a:lnTo>
                      <a:pt x="590" y="2585"/>
                    </a:lnTo>
                    <a:lnTo>
                      <a:pt x="578" y="2566"/>
                    </a:lnTo>
                    <a:lnTo>
                      <a:pt x="567" y="2546"/>
                    </a:lnTo>
                    <a:lnTo>
                      <a:pt x="561" y="2527"/>
                    </a:lnTo>
                    <a:lnTo>
                      <a:pt x="556" y="2509"/>
                    </a:lnTo>
                    <a:lnTo>
                      <a:pt x="554" y="2494"/>
                    </a:lnTo>
                    <a:lnTo>
                      <a:pt x="552" y="2479"/>
                    </a:lnTo>
                    <a:lnTo>
                      <a:pt x="552" y="2479"/>
                    </a:lnTo>
                    <a:lnTo>
                      <a:pt x="552" y="2476"/>
                    </a:lnTo>
                    <a:lnTo>
                      <a:pt x="551" y="2466"/>
                    </a:lnTo>
                    <a:lnTo>
                      <a:pt x="550" y="2449"/>
                    </a:lnTo>
                    <a:lnTo>
                      <a:pt x="549" y="2429"/>
                    </a:lnTo>
                    <a:lnTo>
                      <a:pt x="548" y="2405"/>
                    </a:lnTo>
                    <a:lnTo>
                      <a:pt x="546" y="2378"/>
                    </a:lnTo>
                    <a:lnTo>
                      <a:pt x="545" y="2350"/>
                    </a:lnTo>
                    <a:lnTo>
                      <a:pt x="543" y="2322"/>
                    </a:lnTo>
                    <a:lnTo>
                      <a:pt x="542" y="2294"/>
                    </a:lnTo>
                    <a:lnTo>
                      <a:pt x="540" y="2267"/>
                    </a:lnTo>
                    <a:lnTo>
                      <a:pt x="539" y="2242"/>
                    </a:lnTo>
                    <a:lnTo>
                      <a:pt x="538" y="2221"/>
                    </a:lnTo>
                    <a:lnTo>
                      <a:pt x="495" y="2187"/>
                    </a:lnTo>
                    <a:lnTo>
                      <a:pt x="457" y="2150"/>
                    </a:lnTo>
                    <a:lnTo>
                      <a:pt x="425" y="2110"/>
                    </a:lnTo>
                    <a:lnTo>
                      <a:pt x="398" y="2068"/>
                    </a:lnTo>
                    <a:lnTo>
                      <a:pt x="376" y="2025"/>
                    </a:lnTo>
                    <a:lnTo>
                      <a:pt x="362" y="1980"/>
                    </a:lnTo>
                    <a:lnTo>
                      <a:pt x="352" y="1934"/>
                    </a:lnTo>
                    <a:lnTo>
                      <a:pt x="349" y="1888"/>
                    </a:lnTo>
                    <a:lnTo>
                      <a:pt x="347" y="1864"/>
                    </a:lnTo>
                    <a:lnTo>
                      <a:pt x="340" y="1839"/>
                    </a:lnTo>
                    <a:lnTo>
                      <a:pt x="329" y="1813"/>
                    </a:lnTo>
                    <a:lnTo>
                      <a:pt x="315" y="1785"/>
                    </a:lnTo>
                    <a:lnTo>
                      <a:pt x="296" y="1753"/>
                    </a:lnTo>
                    <a:lnTo>
                      <a:pt x="274" y="1719"/>
                    </a:lnTo>
                    <a:lnTo>
                      <a:pt x="248" y="1682"/>
                    </a:lnTo>
                    <a:lnTo>
                      <a:pt x="227" y="1650"/>
                    </a:lnTo>
                    <a:lnTo>
                      <a:pt x="205" y="1617"/>
                    </a:lnTo>
                    <a:lnTo>
                      <a:pt x="182" y="1583"/>
                    </a:lnTo>
                    <a:lnTo>
                      <a:pt x="160" y="1546"/>
                    </a:lnTo>
                    <a:lnTo>
                      <a:pt x="138" y="1508"/>
                    </a:lnTo>
                    <a:lnTo>
                      <a:pt x="116" y="1466"/>
                    </a:lnTo>
                    <a:lnTo>
                      <a:pt x="95" y="1424"/>
                    </a:lnTo>
                    <a:lnTo>
                      <a:pt x="76" y="1378"/>
                    </a:lnTo>
                    <a:lnTo>
                      <a:pt x="57" y="1329"/>
                    </a:lnTo>
                    <a:lnTo>
                      <a:pt x="41" y="1278"/>
                    </a:lnTo>
                    <a:lnTo>
                      <a:pt x="28" y="1224"/>
                    </a:lnTo>
                    <a:lnTo>
                      <a:pt x="16" y="1166"/>
                    </a:lnTo>
                    <a:lnTo>
                      <a:pt x="8" y="1105"/>
                    </a:lnTo>
                    <a:lnTo>
                      <a:pt x="2" y="1041"/>
                    </a:lnTo>
                    <a:lnTo>
                      <a:pt x="0" y="973"/>
                    </a:lnTo>
                    <a:lnTo>
                      <a:pt x="4" y="893"/>
                    </a:lnTo>
                    <a:lnTo>
                      <a:pt x="14" y="815"/>
                    </a:lnTo>
                    <a:lnTo>
                      <a:pt x="30" y="739"/>
                    </a:lnTo>
                    <a:lnTo>
                      <a:pt x="53" y="667"/>
                    </a:lnTo>
                    <a:lnTo>
                      <a:pt x="80" y="595"/>
                    </a:lnTo>
                    <a:lnTo>
                      <a:pt x="114" y="526"/>
                    </a:lnTo>
                    <a:lnTo>
                      <a:pt x="152" y="461"/>
                    </a:lnTo>
                    <a:lnTo>
                      <a:pt x="196" y="399"/>
                    </a:lnTo>
                    <a:lnTo>
                      <a:pt x="246" y="340"/>
                    </a:lnTo>
                    <a:lnTo>
                      <a:pt x="298" y="286"/>
                    </a:lnTo>
                    <a:lnTo>
                      <a:pt x="356" y="235"/>
                    </a:lnTo>
                    <a:lnTo>
                      <a:pt x="416" y="188"/>
                    </a:lnTo>
                    <a:lnTo>
                      <a:pt x="481" y="147"/>
                    </a:lnTo>
                    <a:lnTo>
                      <a:pt x="549" y="109"/>
                    </a:lnTo>
                    <a:lnTo>
                      <a:pt x="621" y="77"/>
                    </a:lnTo>
                    <a:lnTo>
                      <a:pt x="695" y="50"/>
                    </a:lnTo>
                    <a:lnTo>
                      <a:pt x="771" y="29"/>
                    </a:lnTo>
                    <a:lnTo>
                      <a:pt x="850" y="13"/>
                    </a:lnTo>
                    <a:lnTo>
                      <a:pt x="932" y="3"/>
                    </a:lnTo>
                    <a:lnTo>
                      <a:pt x="10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4845EDC8-ECE5-4B25-9E76-1F080B6DB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4751" y="2243138"/>
                <a:ext cx="19050" cy="46038"/>
              </a:xfrm>
              <a:custGeom>
                <a:avLst/>
                <a:gdLst>
                  <a:gd name="T0" fmla="*/ 63 w 127"/>
                  <a:gd name="T1" fmla="*/ 0 h 318"/>
                  <a:gd name="T2" fmla="*/ 63 w 127"/>
                  <a:gd name="T3" fmla="*/ 0 h 318"/>
                  <a:gd name="T4" fmla="*/ 80 w 127"/>
                  <a:gd name="T5" fmla="*/ 2 h 318"/>
                  <a:gd name="T6" fmla="*/ 96 w 127"/>
                  <a:gd name="T7" fmla="*/ 9 h 318"/>
                  <a:gd name="T8" fmla="*/ 109 w 127"/>
                  <a:gd name="T9" fmla="*/ 19 h 318"/>
                  <a:gd name="T10" fmla="*/ 119 w 127"/>
                  <a:gd name="T11" fmla="*/ 32 h 318"/>
                  <a:gd name="T12" fmla="*/ 125 w 127"/>
                  <a:gd name="T13" fmla="*/ 47 h 318"/>
                  <a:gd name="T14" fmla="*/ 127 w 127"/>
                  <a:gd name="T15" fmla="*/ 64 h 318"/>
                  <a:gd name="T16" fmla="*/ 127 w 127"/>
                  <a:gd name="T17" fmla="*/ 254 h 318"/>
                  <a:gd name="T18" fmla="*/ 125 w 127"/>
                  <a:gd name="T19" fmla="*/ 272 h 318"/>
                  <a:gd name="T20" fmla="*/ 119 w 127"/>
                  <a:gd name="T21" fmla="*/ 286 h 318"/>
                  <a:gd name="T22" fmla="*/ 109 w 127"/>
                  <a:gd name="T23" fmla="*/ 300 h 318"/>
                  <a:gd name="T24" fmla="*/ 96 w 127"/>
                  <a:gd name="T25" fmla="*/ 309 h 318"/>
                  <a:gd name="T26" fmla="*/ 80 w 127"/>
                  <a:gd name="T27" fmla="*/ 315 h 318"/>
                  <a:gd name="T28" fmla="*/ 63 w 127"/>
                  <a:gd name="T29" fmla="*/ 318 h 318"/>
                  <a:gd name="T30" fmla="*/ 47 w 127"/>
                  <a:gd name="T31" fmla="*/ 315 h 318"/>
                  <a:gd name="T32" fmla="*/ 31 w 127"/>
                  <a:gd name="T33" fmla="*/ 309 h 318"/>
                  <a:gd name="T34" fmla="*/ 18 w 127"/>
                  <a:gd name="T35" fmla="*/ 300 h 318"/>
                  <a:gd name="T36" fmla="*/ 8 w 127"/>
                  <a:gd name="T37" fmla="*/ 286 h 318"/>
                  <a:gd name="T38" fmla="*/ 2 w 127"/>
                  <a:gd name="T39" fmla="*/ 272 h 318"/>
                  <a:gd name="T40" fmla="*/ 0 w 127"/>
                  <a:gd name="T41" fmla="*/ 254 h 318"/>
                  <a:gd name="T42" fmla="*/ 0 w 127"/>
                  <a:gd name="T43" fmla="*/ 64 h 318"/>
                  <a:gd name="T44" fmla="*/ 2 w 127"/>
                  <a:gd name="T45" fmla="*/ 47 h 318"/>
                  <a:gd name="T46" fmla="*/ 8 w 127"/>
                  <a:gd name="T47" fmla="*/ 32 h 318"/>
                  <a:gd name="T48" fmla="*/ 18 w 127"/>
                  <a:gd name="T49" fmla="*/ 19 h 318"/>
                  <a:gd name="T50" fmla="*/ 31 w 127"/>
                  <a:gd name="T51" fmla="*/ 9 h 318"/>
                  <a:gd name="T52" fmla="*/ 47 w 127"/>
                  <a:gd name="T53" fmla="*/ 2 h 318"/>
                  <a:gd name="T54" fmla="*/ 63 w 127"/>
                  <a:gd name="T55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7" h="318">
                    <a:moveTo>
                      <a:pt x="63" y="0"/>
                    </a:moveTo>
                    <a:lnTo>
                      <a:pt x="63" y="0"/>
                    </a:lnTo>
                    <a:lnTo>
                      <a:pt x="80" y="2"/>
                    </a:lnTo>
                    <a:lnTo>
                      <a:pt x="96" y="9"/>
                    </a:lnTo>
                    <a:lnTo>
                      <a:pt x="109" y="19"/>
                    </a:lnTo>
                    <a:lnTo>
                      <a:pt x="119" y="32"/>
                    </a:lnTo>
                    <a:lnTo>
                      <a:pt x="125" y="47"/>
                    </a:lnTo>
                    <a:lnTo>
                      <a:pt x="127" y="64"/>
                    </a:lnTo>
                    <a:lnTo>
                      <a:pt x="127" y="254"/>
                    </a:lnTo>
                    <a:lnTo>
                      <a:pt x="125" y="272"/>
                    </a:lnTo>
                    <a:lnTo>
                      <a:pt x="119" y="286"/>
                    </a:lnTo>
                    <a:lnTo>
                      <a:pt x="109" y="300"/>
                    </a:lnTo>
                    <a:lnTo>
                      <a:pt x="96" y="309"/>
                    </a:lnTo>
                    <a:lnTo>
                      <a:pt x="80" y="315"/>
                    </a:lnTo>
                    <a:lnTo>
                      <a:pt x="63" y="318"/>
                    </a:lnTo>
                    <a:lnTo>
                      <a:pt x="47" y="315"/>
                    </a:lnTo>
                    <a:lnTo>
                      <a:pt x="31" y="309"/>
                    </a:lnTo>
                    <a:lnTo>
                      <a:pt x="18" y="300"/>
                    </a:lnTo>
                    <a:lnTo>
                      <a:pt x="8" y="286"/>
                    </a:lnTo>
                    <a:lnTo>
                      <a:pt x="2" y="272"/>
                    </a:lnTo>
                    <a:lnTo>
                      <a:pt x="0" y="254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8" y="32"/>
                    </a:lnTo>
                    <a:lnTo>
                      <a:pt x="18" y="19"/>
                    </a:lnTo>
                    <a:lnTo>
                      <a:pt x="31" y="9"/>
                    </a:lnTo>
                    <a:lnTo>
                      <a:pt x="47" y="2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ABC80F59-58DF-4405-B479-1B9C5FFAF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1563" y="2271713"/>
                <a:ext cx="31750" cy="41275"/>
              </a:xfrm>
              <a:custGeom>
                <a:avLst/>
                <a:gdLst>
                  <a:gd name="T0" fmla="*/ 64 w 224"/>
                  <a:gd name="T1" fmla="*/ 0 h 293"/>
                  <a:gd name="T2" fmla="*/ 80 w 224"/>
                  <a:gd name="T3" fmla="*/ 2 h 293"/>
                  <a:gd name="T4" fmla="*/ 95 w 224"/>
                  <a:gd name="T5" fmla="*/ 8 h 293"/>
                  <a:gd name="T6" fmla="*/ 109 w 224"/>
                  <a:gd name="T7" fmla="*/ 18 h 293"/>
                  <a:gd name="T8" fmla="*/ 119 w 224"/>
                  <a:gd name="T9" fmla="*/ 32 h 293"/>
                  <a:gd name="T10" fmla="*/ 216 w 224"/>
                  <a:gd name="T11" fmla="*/ 197 h 293"/>
                  <a:gd name="T12" fmla="*/ 222 w 224"/>
                  <a:gd name="T13" fmla="*/ 213 h 293"/>
                  <a:gd name="T14" fmla="*/ 224 w 224"/>
                  <a:gd name="T15" fmla="*/ 230 h 293"/>
                  <a:gd name="T16" fmla="*/ 222 w 224"/>
                  <a:gd name="T17" fmla="*/ 245 h 293"/>
                  <a:gd name="T18" fmla="*/ 216 w 224"/>
                  <a:gd name="T19" fmla="*/ 261 h 293"/>
                  <a:gd name="T20" fmla="*/ 206 w 224"/>
                  <a:gd name="T21" fmla="*/ 274 h 293"/>
                  <a:gd name="T22" fmla="*/ 193 w 224"/>
                  <a:gd name="T23" fmla="*/ 285 h 293"/>
                  <a:gd name="T24" fmla="*/ 177 w 224"/>
                  <a:gd name="T25" fmla="*/ 291 h 293"/>
                  <a:gd name="T26" fmla="*/ 160 w 224"/>
                  <a:gd name="T27" fmla="*/ 293 h 293"/>
                  <a:gd name="T28" fmla="*/ 143 w 224"/>
                  <a:gd name="T29" fmla="*/ 291 h 293"/>
                  <a:gd name="T30" fmla="*/ 129 w 224"/>
                  <a:gd name="T31" fmla="*/ 285 h 293"/>
                  <a:gd name="T32" fmla="*/ 115 w 224"/>
                  <a:gd name="T33" fmla="*/ 274 h 293"/>
                  <a:gd name="T34" fmla="*/ 105 w 224"/>
                  <a:gd name="T35" fmla="*/ 261 h 293"/>
                  <a:gd name="T36" fmla="*/ 8 w 224"/>
                  <a:gd name="T37" fmla="*/ 95 h 293"/>
                  <a:gd name="T38" fmla="*/ 2 w 224"/>
                  <a:gd name="T39" fmla="*/ 80 h 293"/>
                  <a:gd name="T40" fmla="*/ 0 w 224"/>
                  <a:gd name="T41" fmla="*/ 63 h 293"/>
                  <a:gd name="T42" fmla="*/ 2 w 224"/>
                  <a:gd name="T43" fmla="*/ 48 h 293"/>
                  <a:gd name="T44" fmla="*/ 8 w 224"/>
                  <a:gd name="T45" fmla="*/ 32 h 293"/>
                  <a:gd name="T46" fmla="*/ 19 w 224"/>
                  <a:gd name="T47" fmla="*/ 19 h 293"/>
                  <a:gd name="T48" fmla="*/ 31 w 224"/>
                  <a:gd name="T49" fmla="*/ 9 h 293"/>
                  <a:gd name="T50" fmla="*/ 48 w 224"/>
                  <a:gd name="T51" fmla="*/ 2 h 293"/>
                  <a:gd name="T52" fmla="*/ 64 w 224"/>
                  <a:gd name="T5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4" h="293">
                    <a:moveTo>
                      <a:pt x="64" y="0"/>
                    </a:moveTo>
                    <a:lnTo>
                      <a:pt x="80" y="2"/>
                    </a:lnTo>
                    <a:lnTo>
                      <a:pt x="95" y="8"/>
                    </a:lnTo>
                    <a:lnTo>
                      <a:pt x="109" y="18"/>
                    </a:lnTo>
                    <a:lnTo>
                      <a:pt x="119" y="32"/>
                    </a:lnTo>
                    <a:lnTo>
                      <a:pt x="216" y="197"/>
                    </a:lnTo>
                    <a:lnTo>
                      <a:pt x="222" y="213"/>
                    </a:lnTo>
                    <a:lnTo>
                      <a:pt x="224" y="230"/>
                    </a:lnTo>
                    <a:lnTo>
                      <a:pt x="222" y="245"/>
                    </a:lnTo>
                    <a:lnTo>
                      <a:pt x="216" y="261"/>
                    </a:lnTo>
                    <a:lnTo>
                      <a:pt x="206" y="274"/>
                    </a:lnTo>
                    <a:lnTo>
                      <a:pt x="193" y="285"/>
                    </a:lnTo>
                    <a:lnTo>
                      <a:pt x="177" y="291"/>
                    </a:lnTo>
                    <a:lnTo>
                      <a:pt x="160" y="293"/>
                    </a:lnTo>
                    <a:lnTo>
                      <a:pt x="143" y="291"/>
                    </a:lnTo>
                    <a:lnTo>
                      <a:pt x="129" y="285"/>
                    </a:lnTo>
                    <a:lnTo>
                      <a:pt x="115" y="274"/>
                    </a:lnTo>
                    <a:lnTo>
                      <a:pt x="105" y="261"/>
                    </a:lnTo>
                    <a:lnTo>
                      <a:pt x="8" y="95"/>
                    </a:lnTo>
                    <a:lnTo>
                      <a:pt x="2" y="80"/>
                    </a:lnTo>
                    <a:lnTo>
                      <a:pt x="0" y="63"/>
                    </a:lnTo>
                    <a:lnTo>
                      <a:pt x="2" y="48"/>
                    </a:lnTo>
                    <a:lnTo>
                      <a:pt x="8" y="32"/>
                    </a:lnTo>
                    <a:lnTo>
                      <a:pt x="19" y="19"/>
                    </a:lnTo>
                    <a:lnTo>
                      <a:pt x="31" y="9"/>
                    </a:lnTo>
                    <a:lnTo>
                      <a:pt x="48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0D442540-5F13-4359-962D-BB160CF35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363" y="2346325"/>
                <a:ext cx="41275" cy="33338"/>
              </a:xfrm>
              <a:custGeom>
                <a:avLst/>
                <a:gdLst>
                  <a:gd name="T0" fmla="*/ 64 w 294"/>
                  <a:gd name="T1" fmla="*/ 0 h 222"/>
                  <a:gd name="T2" fmla="*/ 79 w 294"/>
                  <a:gd name="T3" fmla="*/ 2 h 222"/>
                  <a:gd name="T4" fmla="*/ 96 w 294"/>
                  <a:gd name="T5" fmla="*/ 8 h 222"/>
                  <a:gd name="T6" fmla="*/ 263 w 294"/>
                  <a:gd name="T7" fmla="*/ 103 h 222"/>
                  <a:gd name="T8" fmla="*/ 276 w 294"/>
                  <a:gd name="T9" fmla="*/ 114 h 222"/>
                  <a:gd name="T10" fmla="*/ 286 w 294"/>
                  <a:gd name="T11" fmla="*/ 127 h 222"/>
                  <a:gd name="T12" fmla="*/ 292 w 294"/>
                  <a:gd name="T13" fmla="*/ 142 h 222"/>
                  <a:gd name="T14" fmla="*/ 294 w 294"/>
                  <a:gd name="T15" fmla="*/ 158 h 222"/>
                  <a:gd name="T16" fmla="*/ 292 w 294"/>
                  <a:gd name="T17" fmla="*/ 175 h 222"/>
                  <a:gd name="T18" fmla="*/ 286 w 294"/>
                  <a:gd name="T19" fmla="*/ 190 h 222"/>
                  <a:gd name="T20" fmla="*/ 275 w 294"/>
                  <a:gd name="T21" fmla="*/ 204 h 222"/>
                  <a:gd name="T22" fmla="*/ 262 w 294"/>
                  <a:gd name="T23" fmla="*/ 214 h 222"/>
                  <a:gd name="T24" fmla="*/ 246 w 294"/>
                  <a:gd name="T25" fmla="*/ 220 h 222"/>
                  <a:gd name="T26" fmla="*/ 230 w 294"/>
                  <a:gd name="T27" fmla="*/ 222 h 222"/>
                  <a:gd name="T28" fmla="*/ 213 w 294"/>
                  <a:gd name="T29" fmla="*/ 220 h 222"/>
                  <a:gd name="T30" fmla="*/ 198 w 294"/>
                  <a:gd name="T31" fmla="*/ 213 h 222"/>
                  <a:gd name="T32" fmla="*/ 31 w 294"/>
                  <a:gd name="T33" fmla="*/ 118 h 222"/>
                  <a:gd name="T34" fmla="*/ 18 w 294"/>
                  <a:gd name="T35" fmla="*/ 108 h 222"/>
                  <a:gd name="T36" fmla="*/ 8 w 294"/>
                  <a:gd name="T37" fmla="*/ 95 h 222"/>
                  <a:gd name="T38" fmla="*/ 2 w 294"/>
                  <a:gd name="T39" fmla="*/ 80 h 222"/>
                  <a:gd name="T40" fmla="*/ 0 w 294"/>
                  <a:gd name="T41" fmla="*/ 63 h 222"/>
                  <a:gd name="T42" fmla="*/ 2 w 294"/>
                  <a:gd name="T43" fmla="*/ 47 h 222"/>
                  <a:gd name="T44" fmla="*/ 8 w 294"/>
                  <a:gd name="T45" fmla="*/ 31 h 222"/>
                  <a:gd name="T46" fmla="*/ 19 w 294"/>
                  <a:gd name="T47" fmla="*/ 18 h 222"/>
                  <a:gd name="T48" fmla="*/ 32 w 294"/>
                  <a:gd name="T49" fmla="*/ 8 h 222"/>
                  <a:gd name="T50" fmla="*/ 47 w 294"/>
                  <a:gd name="T51" fmla="*/ 2 h 222"/>
                  <a:gd name="T52" fmla="*/ 64 w 294"/>
                  <a:gd name="T53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22">
                    <a:moveTo>
                      <a:pt x="64" y="0"/>
                    </a:moveTo>
                    <a:lnTo>
                      <a:pt x="79" y="2"/>
                    </a:lnTo>
                    <a:lnTo>
                      <a:pt x="96" y="8"/>
                    </a:lnTo>
                    <a:lnTo>
                      <a:pt x="263" y="103"/>
                    </a:lnTo>
                    <a:lnTo>
                      <a:pt x="276" y="114"/>
                    </a:lnTo>
                    <a:lnTo>
                      <a:pt x="286" y="127"/>
                    </a:lnTo>
                    <a:lnTo>
                      <a:pt x="292" y="142"/>
                    </a:lnTo>
                    <a:lnTo>
                      <a:pt x="294" y="158"/>
                    </a:lnTo>
                    <a:lnTo>
                      <a:pt x="292" y="175"/>
                    </a:lnTo>
                    <a:lnTo>
                      <a:pt x="286" y="190"/>
                    </a:lnTo>
                    <a:lnTo>
                      <a:pt x="275" y="204"/>
                    </a:lnTo>
                    <a:lnTo>
                      <a:pt x="262" y="214"/>
                    </a:lnTo>
                    <a:lnTo>
                      <a:pt x="246" y="220"/>
                    </a:lnTo>
                    <a:lnTo>
                      <a:pt x="230" y="222"/>
                    </a:lnTo>
                    <a:lnTo>
                      <a:pt x="213" y="220"/>
                    </a:lnTo>
                    <a:lnTo>
                      <a:pt x="198" y="213"/>
                    </a:lnTo>
                    <a:lnTo>
                      <a:pt x="31" y="118"/>
                    </a:lnTo>
                    <a:lnTo>
                      <a:pt x="18" y="108"/>
                    </a:lnTo>
                    <a:lnTo>
                      <a:pt x="8" y="95"/>
                    </a:lnTo>
                    <a:lnTo>
                      <a:pt x="2" y="80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8" y="31"/>
                    </a:lnTo>
                    <a:lnTo>
                      <a:pt x="19" y="18"/>
                    </a:lnTo>
                    <a:lnTo>
                      <a:pt x="32" y="8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47BB16E3-2603-41E5-BE34-C03315DC2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6788" y="2449513"/>
                <a:ext cx="46038" cy="19050"/>
              </a:xfrm>
              <a:custGeom>
                <a:avLst/>
                <a:gdLst>
                  <a:gd name="T0" fmla="*/ 64 w 321"/>
                  <a:gd name="T1" fmla="*/ 0 h 128"/>
                  <a:gd name="T2" fmla="*/ 257 w 321"/>
                  <a:gd name="T3" fmla="*/ 0 h 128"/>
                  <a:gd name="T4" fmla="*/ 273 w 321"/>
                  <a:gd name="T5" fmla="*/ 4 h 128"/>
                  <a:gd name="T6" fmla="*/ 289 w 321"/>
                  <a:gd name="T7" fmla="*/ 10 h 128"/>
                  <a:gd name="T8" fmla="*/ 302 w 321"/>
                  <a:gd name="T9" fmla="*/ 19 h 128"/>
                  <a:gd name="T10" fmla="*/ 312 w 321"/>
                  <a:gd name="T11" fmla="*/ 33 h 128"/>
                  <a:gd name="T12" fmla="*/ 318 w 321"/>
                  <a:gd name="T13" fmla="*/ 47 h 128"/>
                  <a:gd name="T14" fmla="*/ 321 w 321"/>
                  <a:gd name="T15" fmla="*/ 65 h 128"/>
                  <a:gd name="T16" fmla="*/ 318 w 321"/>
                  <a:gd name="T17" fmla="*/ 82 h 128"/>
                  <a:gd name="T18" fmla="*/ 312 w 321"/>
                  <a:gd name="T19" fmla="*/ 96 h 128"/>
                  <a:gd name="T20" fmla="*/ 302 w 321"/>
                  <a:gd name="T21" fmla="*/ 110 h 128"/>
                  <a:gd name="T22" fmla="*/ 289 w 321"/>
                  <a:gd name="T23" fmla="*/ 119 h 128"/>
                  <a:gd name="T24" fmla="*/ 273 w 321"/>
                  <a:gd name="T25" fmla="*/ 126 h 128"/>
                  <a:gd name="T26" fmla="*/ 257 w 321"/>
                  <a:gd name="T27" fmla="*/ 128 h 128"/>
                  <a:gd name="T28" fmla="*/ 64 w 321"/>
                  <a:gd name="T29" fmla="*/ 128 h 128"/>
                  <a:gd name="T30" fmla="*/ 47 w 321"/>
                  <a:gd name="T31" fmla="*/ 126 h 128"/>
                  <a:gd name="T32" fmla="*/ 32 w 321"/>
                  <a:gd name="T33" fmla="*/ 119 h 128"/>
                  <a:gd name="T34" fmla="*/ 19 w 321"/>
                  <a:gd name="T35" fmla="*/ 110 h 128"/>
                  <a:gd name="T36" fmla="*/ 9 w 321"/>
                  <a:gd name="T37" fmla="*/ 96 h 128"/>
                  <a:gd name="T38" fmla="*/ 2 w 321"/>
                  <a:gd name="T39" fmla="*/ 82 h 128"/>
                  <a:gd name="T40" fmla="*/ 0 w 321"/>
                  <a:gd name="T41" fmla="*/ 65 h 128"/>
                  <a:gd name="T42" fmla="*/ 2 w 321"/>
                  <a:gd name="T43" fmla="*/ 47 h 128"/>
                  <a:gd name="T44" fmla="*/ 9 w 321"/>
                  <a:gd name="T45" fmla="*/ 33 h 128"/>
                  <a:gd name="T46" fmla="*/ 19 w 321"/>
                  <a:gd name="T47" fmla="*/ 19 h 128"/>
                  <a:gd name="T48" fmla="*/ 32 w 321"/>
                  <a:gd name="T49" fmla="*/ 10 h 128"/>
                  <a:gd name="T50" fmla="*/ 47 w 321"/>
                  <a:gd name="T51" fmla="*/ 4 h 128"/>
                  <a:gd name="T52" fmla="*/ 64 w 321"/>
                  <a:gd name="T5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1" h="128">
                    <a:moveTo>
                      <a:pt x="64" y="0"/>
                    </a:moveTo>
                    <a:lnTo>
                      <a:pt x="257" y="0"/>
                    </a:lnTo>
                    <a:lnTo>
                      <a:pt x="273" y="4"/>
                    </a:lnTo>
                    <a:lnTo>
                      <a:pt x="289" y="10"/>
                    </a:lnTo>
                    <a:lnTo>
                      <a:pt x="302" y="19"/>
                    </a:lnTo>
                    <a:lnTo>
                      <a:pt x="312" y="33"/>
                    </a:lnTo>
                    <a:lnTo>
                      <a:pt x="318" y="47"/>
                    </a:lnTo>
                    <a:lnTo>
                      <a:pt x="321" y="65"/>
                    </a:lnTo>
                    <a:lnTo>
                      <a:pt x="318" y="82"/>
                    </a:lnTo>
                    <a:lnTo>
                      <a:pt x="312" y="96"/>
                    </a:lnTo>
                    <a:lnTo>
                      <a:pt x="302" y="110"/>
                    </a:lnTo>
                    <a:lnTo>
                      <a:pt x="289" y="119"/>
                    </a:lnTo>
                    <a:lnTo>
                      <a:pt x="273" y="126"/>
                    </a:lnTo>
                    <a:lnTo>
                      <a:pt x="257" y="128"/>
                    </a:lnTo>
                    <a:lnTo>
                      <a:pt x="64" y="128"/>
                    </a:lnTo>
                    <a:lnTo>
                      <a:pt x="47" y="126"/>
                    </a:lnTo>
                    <a:lnTo>
                      <a:pt x="32" y="119"/>
                    </a:lnTo>
                    <a:lnTo>
                      <a:pt x="19" y="110"/>
                    </a:lnTo>
                    <a:lnTo>
                      <a:pt x="9" y="96"/>
                    </a:lnTo>
                    <a:lnTo>
                      <a:pt x="2" y="82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9" y="33"/>
                    </a:lnTo>
                    <a:lnTo>
                      <a:pt x="19" y="19"/>
                    </a:lnTo>
                    <a:lnTo>
                      <a:pt x="32" y="10"/>
                    </a:lnTo>
                    <a:lnTo>
                      <a:pt x="47" y="4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4FB3225F-34AA-48AE-BF94-83EDEB19C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363" y="2540000"/>
                <a:ext cx="41275" cy="31750"/>
              </a:xfrm>
              <a:custGeom>
                <a:avLst/>
                <a:gdLst>
                  <a:gd name="T0" fmla="*/ 230 w 294"/>
                  <a:gd name="T1" fmla="*/ 0 h 224"/>
                  <a:gd name="T2" fmla="*/ 247 w 294"/>
                  <a:gd name="T3" fmla="*/ 3 h 224"/>
                  <a:gd name="T4" fmla="*/ 262 w 294"/>
                  <a:gd name="T5" fmla="*/ 9 h 224"/>
                  <a:gd name="T6" fmla="*/ 275 w 294"/>
                  <a:gd name="T7" fmla="*/ 19 h 224"/>
                  <a:gd name="T8" fmla="*/ 286 w 294"/>
                  <a:gd name="T9" fmla="*/ 33 h 224"/>
                  <a:gd name="T10" fmla="*/ 292 w 294"/>
                  <a:gd name="T11" fmla="*/ 48 h 224"/>
                  <a:gd name="T12" fmla="*/ 294 w 294"/>
                  <a:gd name="T13" fmla="*/ 65 h 224"/>
                  <a:gd name="T14" fmla="*/ 292 w 294"/>
                  <a:gd name="T15" fmla="*/ 80 h 224"/>
                  <a:gd name="T16" fmla="*/ 286 w 294"/>
                  <a:gd name="T17" fmla="*/ 96 h 224"/>
                  <a:gd name="T18" fmla="*/ 275 w 294"/>
                  <a:gd name="T19" fmla="*/ 110 h 224"/>
                  <a:gd name="T20" fmla="*/ 263 w 294"/>
                  <a:gd name="T21" fmla="*/ 120 h 224"/>
                  <a:gd name="T22" fmla="*/ 96 w 294"/>
                  <a:gd name="T23" fmla="*/ 215 h 224"/>
                  <a:gd name="T24" fmla="*/ 80 w 294"/>
                  <a:gd name="T25" fmla="*/ 221 h 224"/>
                  <a:gd name="T26" fmla="*/ 64 w 294"/>
                  <a:gd name="T27" fmla="*/ 224 h 224"/>
                  <a:gd name="T28" fmla="*/ 47 w 294"/>
                  <a:gd name="T29" fmla="*/ 221 h 224"/>
                  <a:gd name="T30" fmla="*/ 32 w 294"/>
                  <a:gd name="T31" fmla="*/ 216 h 224"/>
                  <a:gd name="T32" fmla="*/ 19 w 294"/>
                  <a:gd name="T33" fmla="*/ 205 h 224"/>
                  <a:gd name="T34" fmla="*/ 8 w 294"/>
                  <a:gd name="T35" fmla="*/ 192 h 224"/>
                  <a:gd name="T36" fmla="*/ 2 w 294"/>
                  <a:gd name="T37" fmla="*/ 176 h 224"/>
                  <a:gd name="T38" fmla="*/ 0 w 294"/>
                  <a:gd name="T39" fmla="*/ 159 h 224"/>
                  <a:gd name="T40" fmla="*/ 2 w 294"/>
                  <a:gd name="T41" fmla="*/ 144 h 224"/>
                  <a:gd name="T42" fmla="*/ 8 w 294"/>
                  <a:gd name="T43" fmla="*/ 128 h 224"/>
                  <a:gd name="T44" fmla="*/ 18 w 294"/>
                  <a:gd name="T45" fmla="*/ 116 h 224"/>
                  <a:gd name="T46" fmla="*/ 31 w 294"/>
                  <a:gd name="T47" fmla="*/ 105 h 224"/>
                  <a:gd name="T48" fmla="*/ 198 w 294"/>
                  <a:gd name="T49" fmla="*/ 10 h 224"/>
                  <a:gd name="T50" fmla="*/ 215 w 294"/>
                  <a:gd name="T51" fmla="*/ 2 h 224"/>
                  <a:gd name="T52" fmla="*/ 230 w 294"/>
                  <a:gd name="T5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24">
                    <a:moveTo>
                      <a:pt x="230" y="0"/>
                    </a:moveTo>
                    <a:lnTo>
                      <a:pt x="247" y="3"/>
                    </a:lnTo>
                    <a:lnTo>
                      <a:pt x="262" y="9"/>
                    </a:lnTo>
                    <a:lnTo>
                      <a:pt x="275" y="19"/>
                    </a:lnTo>
                    <a:lnTo>
                      <a:pt x="286" y="33"/>
                    </a:lnTo>
                    <a:lnTo>
                      <a:pt x="292" y="48"/>
                    </a:lnTo>
                    <a:lnTo>
                      <a:pt x="294" y="65"/>
                    </a:lnTo>
                    <a:lnTo>
                      <a:pt x="292" y="80"/>
                    </a:lnTo>
                    <a:lnTo>
                      <a:pt x="286" y="96"/>
                    </a:lnTo>
                    <a:lnTo>
                      <a:pt x="275" y="110"/>
                    </a:lnTo>
                    <a:lnTo>
                      <a:pt x="263" y="120"/>
                    </a:lnTo>
                    <a:lnTo>
                      <a:pt x="96" y="215"/>
                    </a:lnTo>
                    <a:lnTo>
                      <a:pt x="80" y="221"/>
                    </a:lnTo>
                    <a:lnTo>
                      <a:pt x="64" y="224"/>
                    </a:lnTo>
                    <a:lnTo>
                      <a:pt x="47" y="221"/>
                    </a:lnTo>
                    <a:lnTo>
                      <a:pt x="32" y="216"/>
                    </a:lnTo>
                    <a:lnTo>
                      <a:pt x="19" y="205"/>
                    </a:lnTo>
                    <a:lnTo>
                      <a:pt x="8" y="192"/>
                    </a:lnTo>
                    <a:lnTo>
                      <a:pt x="2" y="176"/>
                    </a:lnTo>
                    <a:lnTo>
                      <a:pt x="0" y="159"/>
                    </a:lnTo>
                    <a:lnTo>
                      <a:pt x="2" y="144"/>
                    </a:lnTo>
                    <a:lnTo>
                      <a:pt x="8" y="128"/>
                    </a:lnTo>
                    <a:lnTo>
                      <a:pt x="18" y="116"/>
                    </a:lnTo>
                    <a:lnTo>
                      <a:pt x="31" y="105"/>
                    </a:lnTo>
                    <a:lnTo>
                      <a:pt x="198" y="10"/>
                    </a:lnTo>
                    <a:lnTo>
                      <a:pt x="215" y="2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89CA82AC-BA45-4CAB-AECD-393C4780A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913" y="2540000"/>
                <a:ext cx="41275" cy="31750"/>
              </a:xfrm>
              <a:custGeom>
                <a:avLst/>
                <a:gdLst>
                  <a:gd name="T0" fmla="*/ 64 w 294"/>
                  <a:gd name="T1" fmla="*/ 0 h 224"/>
                  <a:gd name="T2" fmla="*/ 80 w 294"/>
                  <a:gd name="T3" fmla="*/ 2 h 224"/>
                  <a:gd name="T4" fmla="*/ 96 w 294"/>
                  <a:gd name="T5" fmla="*/ 10 h 224"/>
                  <a:gd name="T6" fmla="*/ 263 w 294"/>
                  <a:gd name="T7" fmla="*/ 105 h 224"/>
                  <a:gd name="T8" fmla="*/ 276 w 294"/>
                  <a:gd name="T9" fmla="*/ 116 h 224"/>
                  <a:gd name="T10" fmla="*/ 286 w 294"/>
                  <a:gd name="T11" fmla="*/ 128 h 224"/>
                  <a:gd name="T12" fmla="*/ 292 w 294"/>
                  <a:gd name="T13" fmla="*/ 144 h 224"/>
                  <a:gd name="T14" fmla="*/ 294 w 294"/>
                  <a:gd name="T15" fmla="*/ 159 h 224"/>
                  <a:gd name="T16" fmla="*/ 292 w 294"/>
                  <a:gd name="T17" fmla="*/ 176 h 224"/>
                  <a:gd name="T18" fmla="*/ 286 w 294"/>
                  <a:gd name="T19" fmla="*/ 192 h 224"/>
                  <a:gd name="T20" fmla="*/ 275 w 294"/>
                  <a:gd name="T21" fmla="*/ 205 h 224"/>
                  <a:gd name="T22" fmla="*/ 262 w 294"/>
                  <a:gd name="T23" fmla="*/ 216 h 224"/>
                  <a:gd name="T24" fmla="*/ 247 w 294"/>
                  <a:gd name="T25" fmla="*/ 221 h 224"/>
                  <a:gd name="T26" fmla="*/ 230 w 294"/>
                  <a:gd name="T27" fmla="*/ 224 h 224"/>
                  <a:gd name="T28" fmla="*/ 214 w 294"/>
                  <a:gd name="T29" fmla="*/ 221 h 224"/>
                  <a:gd name="T30" fmla="*/ 198 w 294"/>
                  <a:gd name="T31" fmla="*/ 215 h 224"/>
                  <a:gd name="T32" fmla="*/ 31 w 294"/>
                  <a:gd name="T33" fmla="*/ 120 h 224"/>
                  <a:gd name="T34" fmla="*/ 19 w 294"/>
                  <a:gd name="T35" fmla="*/ 110 h 224"/>
                  <a:gd name="T36" fmla="*/ 8 w 294"/>
                  <a:gd name="T37" fmla="*/ 96 h 224"/>
                  <a:gd name="T38" fmla="*/ 2 w 294"/>
                  <a:gd name="T39" fmla="*/ 80 h 224"/>
                  <a:gd name="T40" fmla="*/ 0 w 294"/>
                  <a:gd name="T41" fmla="*/ 65 h 224"/>
                  <a:gd name="T42" fmla="*/ 2 w 294"/>
                  <a:gd name="T43" fmla="*/ 48 h 224"/>
                  <a:gd name="T44" fmla="*/ 8 w 294"/>
                  <a:gd name="T45" fmla="*/ 33 h 224"/>
                  <a:gd name="T46" fmla="*/ 19 w 294"/>
                  <a:gd name="T47" fmla="*/ 19 h 224"/>
                  <a:gd name="T48" fmla="*/ 32 w 294"/>
                  <a:gd name="T49" fmla="*/ 9 h 224"/>
                  <a:gd name="T50" fmla="*/ 47 w 294"/>
                  <a:gd name="T51" fmla="*/ 3 h 224"/>
                  <a:gd name="T52" fmla="*/ 64 w 294"/>
                  <a:gd name="T5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24">
                    <a:moveTo>
                      <a:pt x="64" y="0"/>
                    </a:moveTo>
                    <a:lnTo>
                      <a:pt x="80" y="2"/>
                    </a:lnTo>
                    <a:lnTo>
                      <a:pt x="96" y="10"/>
                    </a:lnTo>
                    <a:lnTo>
                      <a:pt x="263" y="105"/>
                    </a:lnTo>
                    <a:lnTo>
                      <a:pt x="276" y="116"/>
                    </a:lnTo>
                    <a:lnTo>
                      <a:pt x="286" y="128"/>
                    </a:lnTo>
                    <a:lnTo>
                      <a:pt x="292" y="144"/>
                    </a:lnTo>
                    <a:lnTo>
                      <a:pt x="294" y="159"/>
                    </a:lnTo>
                    <a:lnTo>
                      <a:pt x="292" y="176"/>
                    </a:lnTo>
                    <a:lnTo>
                      <a:pt x="286" y="192"/>
                    </a:lnTo>
                    <a:lnTo>
                      <a:pt x="275" y="205"/>
                    </a:lnTo>
                    <a:lnTo>
                      <a:pt x="262" y="216"/>
                    </a:lnTo>
                    <a:lnTo>
                      <a:pt x="247" y="221"/>
                    </a:lnTo>
                    <a:lnTo>
                      <a:pt x="230" y="224"/>
                    </a:lnTo>
                    <a:lnTo>
                      <a:pt x="214" y="221"/>
                    </a:lnTo>
                    <a:lnTo>
                      <a:pt x="198" y="215"/>
                    </a:lnTo>
                    <a:lnTo>
                      <a:pt x="31" y="120"/>
                    </a:lnTo>
                    <a:lnTo>
                      <a:pt x="19" y="110"/>
                    </a:lnTo>
                    <a:lnTo>
                      <a:pt x="8" y="96"/>
                    </a:lnTo>
                    <a:lnTo>
                      <a:pt x="2" y="80"/>
                    </a:lnTo>
                    <a:lnTo>
                      <a:pt x="0" y="65"/>
                    </a:lnTo>
                    <a:lnTo>
                      <a:pt x="2" y="48"/>
                    </a:lnTo>
                    <a:lnTo>
                      <a:pt x="8" y="33"/>
                    </a:lnTo>
                    <a:lnTo>
                      <a:pt x="19" y="19"/>
                    </a:lnTo>
                    <a:lnTo>
                      <a:pt x="32" y="9"/>
                    </a:lnTo>
                    <a:lnTo>
                      <a:pt x="47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2399C1D1-2519-4DCF-B20E-E7C18574D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5726" y="2449513"/>
                <a:ext cx="46038" cy="19050"/>
              </a:xfrm>
              <a:custGeom>
                <a:avLst/>
                <a:gdLst>
                  <a:gd name="T0" fmla="*/ 64 w 321"/>
                  <a:gd name="T1" fmla="*/ 0 h 128"/>
                  <a:gd name="T2" fmla="*/ 257 w 321"/>
                  <a:gd name="T3" fmla="*/ 0 h 128"/>
                  <a:gd name="T4" fmla="*/ 274 w 321"/>
                  <a:gd name="T5" fmla="*/ 4 h 128"/>
                  <a:gd name="T6" fmla="*/ 290 w 321"/>
                  <a:gd name="T7" fmla="*/ 10 h 128"/>
                  <a:gd name="T8" fmla="*/ 302 w 321"/>
                  <a:gd name="T9" fmla="*/ 19 h 128"/>
                  <a:gd name="T10" fmla="*/ 312 w 321"/>
                  <a:gd name="T11" fmla="*/ 33 h 128"/>
                  <a:gd name="T12" fmla="*/ 319 w 321"/>
                  <a:gd name="T13" fmla="*/ 47 h 128"/>
                  <a:gd name="T14" fmla="*/ 321 w 321"/>
                  <a:gd name="T15" fmla="*/ 65 h 128"/>
                  <a:gd name="T16" fmla="*/ 319 w 321"/>
                  <a:gd name="T17" fmla="*/ 82 h 128"/>
                  <a:gd name="T18" fmla="*/ 312 w 321"/>
                  <a:gd name="T19" fmla="*/ 96 h 128"/>
                  <a:gd name="T20" fmla="*/ 302 w 321"/>
                  <a:gd name="T21" fmla="*/ 110 h 128"/>
                  <a:gd name="T22" fmla="*/ 290 w 321"/>
                  <a:gd name="T23" fmla="*/ 119 h 128"/>
                  <a:gd name="T24" fmla="*/ 274 w 321"/>
                  <a:gd name="T25" fmla="*/ 126 h 128"/>
                  <a:gd name="T26" fmla="*/ 257 w 321"/>
                  <a:gd name="T27" fmla="*/ 128 h 128"/>
                  <a:gd name="T28" fmla="*/ 64 w 321"/>
                  <a:gd name="T29" fmla="*/ 128 h 128"/>
                  <a:gd name="T30" fmla="*/ 48 w 321"/>
                  <a:gd name="T31" fmla="*/ 126 h 128"/>
                  <a:gd name="T32" fmla="*/ 32 w 321"/>
                  <a:gd name="T33" fmla="*/ 119 h 128"/>
                  <a:gd name="T34" fmla="*/ 19 w 321"/>
                  <a:gd name="T35" fmla="*/ 110 h 128"/>
                  <a:gd name="T36" fmla="*/ 9 w 321"/>
                  <a:gd name="T37" fmla="*/ 96 h 128"/>
                  <a:gd name="T38" fmla="*/ 3 w 321"/>
                  <a:gd name="T39" fmla="*/ 82 h 128"/>
                  <a:gd name="T40" fmla="*/ 0 w 321"/>
                  <a:gd name="T41" fmla="*/ 65 h 128"/>
                  <a:gd name="T42" fmla="*/ 3 w 321"/>
                  <a:gd name="T43" fmla="*/ 47 h 128"/>
                  <a:gd name="T44" fmla="*/ 9 w 321"/>
                  <a:gd name="T45" fmla="*/ 33 h 128"/>
                  <a:gd name="T46" fmla="*/ 19 w 321"/>
                  <a:gd name="T47" fmla="*/ 19 h 128"/>
                  <a:gd name="T48" fmla="*/ 32 w 321"/>
                  <a:gd name="T49" fmla="*/ 10 h 128"/>
                  <a:gd name="T50" fmla="*/ 48 w 321"/>
                  <a:gd name="T51" fmla="*/ 4 h 128"/>
                  <a:gd name="T52" fmla="*/ 64 w 321"/>
                  <a:gd name="T5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1" h="128">
                    <a:moveTo>
                      <a:pt x="64" y="0"/>
                    </a:moveTo>
                    <a:lnTo>
                      <a:pt x="257" y="0"/>
                    </a:lnTo>
                    <a:lnTo>
                      <a:pt x="274" y="4"/>
                    </a:lnTo>
                    <a:lnTo>
                      <a:pt x="290" y="10"/>
                    </a:lnTo>
                    <a:lnTo>
                      <a:pt x="302" y="19"/>
                    </a:lnTo>
                    <a:lnTo>
                      <a:pt x="312" y="33"/>
                    </a:lnTo>
                    <a:lnTo>
                      <a:pt x="319" y="47"/>
                    </a:lnTo>
                    <a:lnTo>
                      <a:pt x="321" y="65"/>
                    </a:lnTo>
                    <a:lnTo>
                      <a:pt x="319" y="82"/>
                    </a:lnTo>
                    <a:lnTo>
                      <a:pt x="312" y="96"/>
                    </a:lnTo>
                    <a:lnTo>
                      <a:pt x="302" y="110"/>
                    </a:lnTo>
                    <a:lnTo>
                      <a:pt x="290" y="119"/>
                    </a:lnTo>
                    <a:lnTo>
                      <a:pt x="274" y="126"/>
                    </a:lnTo>
                    <a:lnTo>
                      <a:pt x="257" y="128"/>
                    </a:lnTo>
                    <a:lnTo>
                      <a:pt x="64" y="128"/>
                    </a:lnTo>
                    <a:lnTo>
                      <a:pt x="48" y="126"/>
                    </a:lnTo>
                    <a:lnTo>
                      <a:pt x="32" y="119"/>
                    </a:lnTo>
                    <a:lnTo>
                      <a:pt x="19" y="110"/>
                    </a:lnTo>
                    <a:lnTo>
                      <a:pt x="9" y="96"/>
                    </a:lnTo>
                    <a:lnTo>
                      <a:pt x="3" y="82"/>
                    </a:lnTo>
                    <a:lnTo>
                      <a:pt x="0" y="65"/>
                    </a:lnTo>
                    <a:lnTo>
                      <a:pt x="3" y="47"/>
                    </a:lnTo>
                    <a:lnTo>
                      <a:pt x="9" y="33"/>
                    </a:lnTo>
                    <a:lnTo>
                      <a:pt x="19" y="19"/>
                    </a:lnTo>
                    <a:lnTo>
                      <a:pt x="32" y="10"/>
                    </a:lnTo>
                    <a:lnTo>
                      <a:pt x="48" y="4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33C4BC06-7784-433B-B4E8-C2D87DD0E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913" y="2346325"/>
                <a:ext cx="41275" cy="33338"/>
              </a:xfrm>
              <a:custGeom>
                <a:avLst/>
                <a:gdLst>
                  <a:gd name="T0" fmla="*/ 230 w 294"/>
                  <a:gd name="T1" fmla="*/ 0 h 222"/>
                  <a:gd name="T2" fmla="*/ 247 w 294"/>
                  <a:gd name="T3" fmla="*/ 2 h 222"/>
                  <a:gd name="T4" fmla="*/ 262 w 294"/>
                  <a:gd name="T5" fmla="*/ 8 h 222"/>
                  <a:gd name="T6" fmla="*/ 275 w 294"/>
                  <a:gd name="T7" fmla="*/ 18 h 222"/>
                  <a:gd name="T8" fmla="*/ 286 w 294"/>
                  <a:gd name="T9" fmla="*/ 31 h 222"/>
                  <a:gd name="T10" fmla="*/ 292 w 294"/>
                  <a:gd name="T11" fmla="*/ 47 h 222"/>
                  <a:gd name="T12" fmla="*/ 294 w 294"/>
                  <a:gd name="T13" fmla="*/ 63 h 222"/>
                  <a:gd name="T14" fmla="*/ 292 w 294"/>
                  <a:gd name="T15" fmla="*/ 80 h 222"/>
                  <a:gd name="T16" fmla="*/ 286 w 294"/>
                  <a:gd name="T17" fmla="*/ 95 h 222"/>
                  <a:gd name="T18" fmla="*/ 276 w 294"/>
                  <a:gd name="T19" fmla="*/ 108 h 222"/>
                  <a:gd name="T20" fmla="*/ 263 w 294"/>
                  <a:gd name="T21" fmla="*/ 118 h 222"/>
                  <a:gd name="T22" fmla="*/ 96 w 294"/>
                  <a:gd name="T23" fmla="*/ 213 h 222"/>
                  <a:gd name="T24" fmla="*/ 80 w 294"/>
                  <a:gd name="T25" fmla="*/ 220 h 222"/>
                  <a:gd name="T26" fmla="*/ 64 w 294"/>
                  <a:gd name="T27" fmla="*/ 222 h 222"/>
                  <a:gd name="T28" fmla="*/ 48 w 294"/>
                  <a:gd name="T29" fmla="*/ 220 h 222"/>
                  <a:gd name="T30" fmla="*/ 32 w 294"/>
                  <a:gd name="T31" fmla="*/ 214 h 222"/>
                  <a:gd name="T32" fmla="*/ 19 w 294"/>
                  <a:gd name="T33" fmla="*/ 204 h 222"/>
                  <a:gd name="T34" fmla="*/ 8 w 294"/>
                  <a:gd name="T35" fmla="*/ 190 h 222"/>
                  <a:gd name="T36" fmla="*/ 2 w 294"/>
                  <a:gd name="T37" fmla="*/ 175 h 222"/>
                  <a:gd name="T38" fmla="*/ 0 w 294"/>
                  <a:gd name="T39" fmla="*/ 158 h 222"/>
                  <a:gd name="T40" fmla="*/ 2 w 294"/>
                  <a:gd name="T41" fmla="*/ 142 h 222"/>
                  <a:gd name="T42" fmla="*/ 8 w 294"/>
                  <a:gd name="T43" fmla="*/ 127 h 222"/>
                  <a:gd name="T44" fmla="*/ 19 w 294"/>
                  <a:gd name="T45" fmla="*/ 114 h 222"/>
                  <a:gd name="T46" fmla="*/ 31 w 294"/>
                  <a:gd name="T47" fmla="*/ 103 h 222"/>
                  <a:gd name="T48" fmla="*/ 198 w 294"/>
                  <a:gd name="T49" fmla="*/ 8 h 222"/>
                  <a:gd name="T50" fmla="*/ 215 w 294"/>
                  <a:gd name="T51" fmla="*/ 2 h 222"/>
                  <a:gd name="T52" fmla="*/ 230 w 294"/>
                  <a:gd name="T53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22">
                    <a:moveTo>
                      <a:pt x="230" y="0"/>
                    </a:moveTo>
                    <a:lnTo>
                      <a:pt x="247" y="2"/>
                    </a:lnTo>
                    <a:lnTo>
                      <a:pt x="262" y="8"/>
                    </a:lnTo>
                    <a:lnTo>
                      <a:pt x="275" y="18"/>
                    </a:lnTo>
                    <a:lnTo>
                      <a:pt x="286" y="31"/>
                    </a:lnTo>
                    <a:lnTo>
                      <a:pt x="292" y="47"/>
                    </a:lnTo>
                    <a:lnTo>
                      <a:pt x="294" y="63"/>
                    </a:lnTo>
                    <a:lnTo>
                      <a:pt x="292" y="80"/>
                    </a:lnTo>
                    <a:lnTo>
                      <a:pt x="286" y="95"/>
                    </a:lnTo>
                    <a:lnTo>
                      <a:pt x="276" y="108"/>
                    </a:lnTo>
                    <a:lnTo>
                      <a:pt x="263" y="118"/>
                    </a:lnTo>
                    <a:lnTo>
                      <a:pt x="96" y="213"/>
                    </a:lnTo>
                    <a:lnTo>
                      <a:pt x="80" y="220"/>
                    </a:lnTo>
                    <a:lnTo>
                      <a:pt x="64" y="222"/>
                    </a:lnTo>
                    <a:lnTo>
                      <a:pt x="48" y="220"/>
                    </a:lnTo>
                    <a:lnTo>
                      <a:pt x="32" y="214"/>
                    </a:lnTo>
                    <a:lnTo>
                      <a:pt x="19" y="204"/>
                    </a:lnTo>
                    <a:lnTo>
                      <a:pt x="8" y="190"/>
                    </a:lnTo>
                    <a:lnTo>
                      <a:pt x="2" y="175"/>
                    </a:lnTo>
                    <a:lnTo>
                      <a:pt x="0" y="158"/>
                    </a:lnTo>
                    <a:lnTo>
                      <a:pt x="2" y="142"/>
                    </a:lnTo>
                    <a:lnTo>
                      <a:pt x="8" y="127"/>
                    </a:lnTo>
                    <a:lnTo>
                      <a:pt x="19" y="114"/>
                    </a:lnTo>
                    <a:lnTo>
                      <a:pt x="31" y="103"/>
                    </a:lnTo>
                    <a:lnTo>
                      <a:pt x="198" y="8"/>
                    </a:lnTo>
                    <a:lnTo>
                      <a:pt x="215" y="2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F0B0C8F9-C1ED-4B6A-977D-F7B24D4A0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238" y="2271713"/>
                <a:ext cx="31750" cy="41275"/>
              </a:xfrm>
              <a:custGeom>
                <a:avLst/>
                <a:gdLst>
                  <a:gd name="T0" fmla="*/ 159 w 224"/>
                  <a:gd name="T1" fmla="*/ 0 h 292"/>
                  <a:gd name="T2" fmla="*/ 176 w 224"/>
                  <a:gd name="T3" fmla="*/ 2 h 292"/>
                  <a:gd name="T4" fmla="*/ 192 w 224"/>
                  <a:gd name="T5" fmla="*/ 9 h 292"/>
                  <a:gd name="T6" fmla="*/ 205 w 224"/>
                  <a:gd name="T7" fmla="*/ 19 h 292"/>
                  <a:gd name="T8" fmla="*/ 216 w 224"/>
                  <a:gd name="T9" fmla="*/ 32 h 292"/>
                  <a:gd name="T10" fmla="*/ 222 w 224"/>
                  <a:gd name="T11" fmla="*/ 48 h 292"/>
                  <a:gd name="T12" fmla="*/ 224 w 224"/>
                  <a:gd name="T13" fmla="*/ 63 h 292"/>
                  <a:gd name="T14" fmla="*/ 222 w 224"/>
                  <a:gd name="T15" fmla="*/ 80 h 292"/>
                  <a:gd name="T16" fmla="*/ 216 w 224"/>
                  <a:gd name="T17" fmla="*/ 95 h 292"/>
                  <a:gd name="T18" fmla="*/ 119 w 224"/>
                  <a:gd name="T19" fmla="*/ 261 h 292"/>
                  <a:gd name="T20" fmla="*/ 109 w 224"/>
                  <a:gd name="T21" fmla="*/ 274 h 292"/>
                  <a:gd name="T22" fmla="*/ 95 w 224"/>
                  <a:gd name="T23" fmla="*/ 285 h 292"/>
                  <a:gd name="T24" fmla="*/ 81 w 224"/>
                  <a:gd name="T25" fmla="*/ 290 h 292"/>
                  <a:gd name="T26" fmla="*/ 64 w 224"/>
                  <a:gd name="T27" fmla="*/ 292 h 292"/>
                  <a:gd name="T28" fmla="*/ 48 w 224"/>
                  <a:gd name="T29" fmla="*/ 290 h 292"/>
                  <a:gd name="T30" fmla="*/ 32 w 224"/>
                  <a:gd name="T31" fmla="*/ 284 h 292"/>
                  <a:gd name="T32" fmla="*/ 18 w 224"/>
                  <a:gd name="T33" fmla="*/ 273 h 292"/>
                  <a:gd name="T34" fmla="*/ 8 w 224"/>
                  <a:gd name="T35" fmla="*/ 261 h 292"/>
                  <a:gd name="T36" fmla="*/ 2 w 224"/>
                  <a:gd name="T37" fmla="*/ 245 h 292"/>
                  <a:gd name="T38" fmla="*/ 0 w 224"/>
                  <a:gd name="T39" fmla="*/ 230 h 292"/>
                  <a:gd name="T40" fmla="*/ 2 w 224"/>
                  <a:gd name="T41" fmla="*/ 213 h 292"/>
                  <a:gd name="T42" fmla="*/ 8 w 224"/>
                  <a:gd name="T43" fmla="*/ 197 h 292"/>
                  <a:gd name="T44" fmla="*/ 105 w 224"/>
                  <a:gd name="T45" fmla="*/ 32 h 292"/>
                  <a:gd name="T46" fmla="*/ 115 w 224"/>
                  <a:gd name="T47" fmla="*/ 18 h 292"/>
                  <a:gd name="T48" fmla="*/ 129 w 224"/>
                  <a:gd name="T49" fmla="*/ 8 h 292"/>
                  <a:gd name="T50" fmla="*/ 144 w 224"/>
                  <a:gd name="T51" fmla="*/ 2 h 292"/>
                  <a:gd name="T52" fmla="*/ 159 w 224"/>
                  <a:gd name="T53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4" h="292">
                    <a:moveTo>
                      <a:pt x="159" y="0"/>
                    </a:moveTo>
                    <a:lnTo>
                      <a:pt x="176" y="2"/>
                    </a:lnTo>
                    <a:lnTo>
                      <a:pt x="192" y="9"/>
                    </a:lnTo>
                    <a:lnTo>
                      <a:pt x="205" y="19"/>
                    </a:lnTo>
                    <a:lnTo>
                      <a:pt x="216" y="32"/>
                    </a:lnTo>
                    <a:lnTo>
                      <a:pt x="222" y="48"/>
                    </a:lnTo>
                    <a:lnTo>
                      <a:pt x="224" y="63"/>
                    </a:lnTo>
                    <a:lnTo>
                      <a:pt x="222" y="80"/>
                    </a:lnTo>
                    <a:lnTo>
                      <a:pt x="216" y="95"/>
                    </a:lnTo>
                    <a:lnTo>
                      <a:pt x="119" y="261"/>
                    </a:lnTo>
                    <a:lnTo>
                      <a:pt x="109" y="274"/>
                    </a:lnTo>
                    <a:lnTo>
                      <a:pt x="95" y="285"/>
                    </a:lnTo>
                    <a:lnTo>
                      <a:pt x="81" y="290"/>
                    </a:lnTo>
                    <a:lnTo>
                      <a:pt x="64" y="292"/>
                    </a:lnTo>
                    <a:lnTo>
                      <a:pt x="48" y="290"/>
                    </a:lnTo>
                    <a:lnTo>
                      <a:pt x="32" y="284"/>
                    </a:lnTo>
                    <a:lnTo>
                      <a:pt x="18" y="273"/>
                    </a:lnTo>
                    <a:lnTo>
                      <a:pt x="8" y="261"/>
                    </a:lnTo>
                    <a:lnTo>
                      <a:pt x="2" y="245"/>
                    </a:lnTo>
                    <a:lnTo>
                      <a:pt x="0" y="230"/>
                    </a:lnTo>
                    <a:lnTo>
                      <a:pt x="2" y="213"/>
                    </a:lnTo>
                    <a:lnTo>
                      <a:pt x="8" y="197"/>
                    </a:lnTo>
                    <a:lnTo>
                      <a:pt x="105" y="32"/>
                    </a:lnTo>
                    <a:lnTo>
                      <a:pt x="115" y="18"/>
                    </a:lnTo>
                    <a:lnTo>
                      <a:pt x="129" y="8"/>
                    </a:lnTo>
                    <a:lnTo>
                      <a:pt x="144" y="2"/>
                    </a:lnTo>
                    <a:lnTo>
                      <a:pt x="1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7">
                <a:extLst>
                  <a:ext uri="{FF2B5EF4-FFF2-40B4-BE49-F238E27FC236}">
                    <a16:creationId xmlns:a16="http://schemas.microsoft.com/office/drawing/2014/main" id="{C68A130B-3DE8-4F1B-B843-6308CB192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2051" y="2382838"/>
                <a:ext cx="44450" cy="142875"/>
              </a:xfrm>
              <a:custGeom>
                <a:avLst/>
                <a:gdLst>
                  <a:gd name="T0" fmla="*/ 154 w 308"/>
                  <a:gd name="T1" fmla="*/ 0 h 991"/>
                  <a:gd name="T2" fmla="*/ 186 w 308"/>
                  <a:gd name="T3" fmla="*/ 2 h 991"/>
                  <a:gd name="T4" fmla="*/ 213 w 308"/>
                  <a:gd name="T5" fmla="*/ 8 h 991"/>
                  <a:gd name="T6" fmla="*/ 238 w 308"/>
                  <a:gd name="T7" fmla="*/ 17 h 991"/>
                  <a:gd name="T8" fmla="*/ 259 w 308"/>
                  <a:gd name="T9" fmla="*/ 30 h 991"/>
                  <a:gd name="T10" fmla="*/ 277 w 308"/>
                  <a:gd name="T11" fmla="*/ 47 h 991"/>
                  <a:gd name="T12" fmla="*/ 291 w 308"/>
                  <a:gd name="T13" fmla="*/ 67 h 991"/>
                  <a:gd name="T14" fmla="*/ 301 w 308"/>
                  <a:gd name="T15" fmla="*/ 91 h 991"/>
                  <a:gd name="T16" fmla="*/ 306 w 308"/>
                  <a:gd name="T17" fmla="*/ 119 h 991"/>
                  <a:gd name="T18" fmla="*/ 308 w 308"/>
                  <a:gd name="T19" fmla="*/ 150 h 991"/>
                  <a:gd name="T20" fmla="*/ 308 w 308"/>
                  <a:gd name="T21" fmla="*/ 375 h 991"/>
                  <a:gd name="T22" fmla="*/ 307 w 308"/>
                  <a:gd name="T23" fmla="*/ 405 h 991"/>
                  <a:gd name="T24" fmla="*/ 304 w 308"/>
                  <a:gd name="T25" fmla="*/ 435 h 991"/>
                  <a:gd name="T26" fmla="*/ 301 w 308"/>
                  <a:gd name="T27" fmla="*/ 466 h 991"/>
                  <a:gd name="T28" fmla="*/ 240 w 308"/>
                  <a:gd name="T29" fmla="*/ 920 h 991"/>
                  <a:gd name="T30" fmla="*/ 236 w 308"/>
                  <a:gd name="T31" fmla="*/ 942 h 991"/>
                  <a:gd name="T32" fmla="*/ 229 w 308"/>
                  <a:gd name="T33" fmla="*/ 959 h 991"/>
                  <a:gd name="T34" fmla="*/ 219 w 308"/>
                  <a:gd name="T35" fmla="*/ 972 h 991"/>
                  <a:gd name="T36" fmla="*/ 207 w 308"/>
                  <a:gd name="T37" fmla="*/ 981 h 991"/>
                  <a:gd name="T38" fmla="*/ 192 w 308"/>
                  <a:gd name="T39" fmla="*/ 987 h 991"/>
                  <a:gd name="T40" fmla="*/ 174 w 308"/>
                  <a:gd name="T41" fmla="*/ 990 h 991"/>
                  <a:gd name="T42" fmla="*/ 154 w 308"/>
                  <a:gd name="T43" fmla="*/ 991 h 991"/>
                  <a:gd name="T44" fmla="*/ 135 w 308"/>
                  <a:gd name="T45" fmla="*/ 990 h 991"/>
                  <a:gd name="T46" fmla="*/ 117 w 308"/>
                  <a:gd name="T47" fmla="*/ 987 h 991"/>
                  <a:gd name="T48" fmla="*/ 102 w 308"/>
                  <a:gd name="T49" fmla="*/ 981 h 991"/>
                  <a:gd name="T50" fmla="*/ 90 w 308"/>
                  <a:gd name="T51" fmla="*/ 972 h 991"/>
                  <a:gd name="T52" fmla="*/ 80 w 308"/>
                  <a:gd name="T53" fmla="*/ 959 h 991"/>
                  <a:gd name="T54" fmla="*/ 73 w 308"/>
                  <a:gd name="T55" fmla="*/ 942 h 991"/>
                  <a:gd name="T56" fmla="*/ 69 w 308"/>
                  <a:gd name="T57" fmla="*/ 920 h 991"/>
                  <a:gd name="T58" fmla="*/ 8 w 308"/>
                  <a:gd name="T59" fmla="*/ 466 h 991"/>
                  <a:gd name="T60" fmla="*/ 5 w 308"/>
                  <a:gd name="T61" fmla="*/ 435 h 991"/>
                  <a:gd name="T62" fmla="*/ 2 w 308"/>
                  <a:gd name="T63" fmla="*/ 405 h 991"/>
                  <a:gd name="T64" fmla="*/ 0 w 308"/>
                  <a:gd name="T65" fmla="*/ 375 h 991"/>
                  <a:gd name="T66" fmla="*/ 0 w 308"/>
                  <a:gd name="T67" fmla="*/ 150 h 991"/>
                  <a:gd name="T68" fmla="*/ 3 w 308"/>
                  <a:gd name="T69" fmla="*/ 119 h 991"/>
                  <a:gd name="T70" fmla="*/ 8 w 308"/>
                  <a:gd name="T71" fmla="*/ 91 h 991"/>
                  <a:gd name="T72" fmla="*/ 18 w 308"/>
                  <a:gd name="T73" fmla="*/ 67 h 991"/>
                  <a:gd name="T74" fmla="*/ 32 w 308"/>
                  <a:gd name="T75" fmla="*/ 47 h 991"/>
                  <a:gd name="T76" fmla="*/ 50 w 308"/>
                  <a:gd name="T77" fmla="*/ 30 h 991"/>
                  <a:gd name="T78" fmla="*/ 71 w 308"/>
                  <a:gd name="T79" fmla="*/ 17 h 991"/>
                  <a:gd name="T80" fmla="*/ 96 w 308"/>
                  <a:gd name="T81" fmla="*/ 8 h 991"/>
                  <a:gd name="T82" fmla="*/ 123 w 308"/>
                  <a:gd name="T83" fmla="*/ 2 h 991"/>
                  <a:gd name="T84" fmla="*/ 154 w 308"/>
                  <a:gd name="T85" fmla="*/ 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8" h="991">
                    <a:moveTo>
                      <a:pt x="154" y="0"/>
                    </a:moveTo>
                    <a:lnTo>
                      <a:pt x="186" y="2"/>
                    </a:lnTo>
                    <a:lnTo>
                      <a:pt x="213" y="8"/>
                    </a:lnTo>
                    <a:lnTo>
                      <a:pt x="238" y="17"/>
                    </a:lnTo>
                    <a:lnTo>
                      <a:pt x="259" y="30"/>
                    </a:lnTo>
                    <a:lnTo>
                      <a:pt x="277" y="47"/>
                    </a:lnTo>
                    <a:lnTo>
                      <a:pt x="291" y="67"/>
                    </a:lnTo>
                    <a:lnTo>
                      <a:pt x="301" y="91"/>
                    </a:lnTo>
                    <a:lnTo>
                      <a:pt x="306" y="119"/>
                    </a:lnTo>
                    <a:lnTo>
                      <a:pt x="308" y="150"/>
                    </a:lnTo>
                    <a:lnTo>
                      <a:pt x="308" y="375"/>
                    </a:lnTo>
                    <a:lnTo>
                      <a:pt x="307" y="405"/>
                    </a:lnTo>
                    <a:lnTo>
                      <a:pt x="304" y="435"/>
                    </a:lnTo>
                    <a:lnTo>
                      <a:pt x="301" y="466"/>
                    </a:lnTo>
                    <a:lnTo>
                      <a:pt x="240" y="920"/>
                    </a:lnTo>
                    <a:lnTo>
                      <a:pt x="236" y="942"/>
                    </a:lnTo>
                    <a:lnTo>
                      <a:pt x="229" y="959"/>
                    </a:lnTo>
                    <a:lnTo>
                      <a:pt x="219" y="972"/>
                    </a:lnTo>
                    <a:lnTo>
                      <a:pt x="207" y="981"/>
                    </a:lnTo>
                    <a:lnTo>
                      <a:pt x="192" y="987"/>
                    </a:lnTo>
                    <a:lnTo>
                      <a:pt x="174" y="990"/>
                    </a:lnTo>
                    <a:lnTo>
                      <a:pt x="154" y="991"/>
                    </a:lnTo>
                    <a:lnTo>
                      <a:pt x="135" y="990"/>
                    </a:lnTo>
                    <a:lnTo>
                      <a:pt x="117" y="987"/>
                    </a:lnTo>
                    <a:lnTo>
                      <a:pt x="102" y="981"/>
                    </a:lnTo>
                    <a:lnTo>
                      <a:pt x="90" y="972"/>
                    </a:lnTo>
                    <a:lnTo>
                      <a:pt x="80" y="959"/>
                    </a:lnTo>
                    <a:lnTo>
                      <a:pt x="73" y="942"/>
                    </a:lnTo>
                    <a:lnTo>
                      <a:pt x="69" y="920"/>
                    </a:lnTo>
                    <a:lnTo>
                      <a:pt x="8" y="466"/>
                    </a:lnTo>
                    <a:lnTo>
                      <a:pt x="5" y="435"/>
                    </a:lnTo>
                    <a:lnTo>
                      <a:pt x="2" y="405"/>
                    </a:lnTo>
                    <a:lnTo>
                      <a:pt x="0" y="375"/>
                    </a:lnTo>
                    <a:lnTo>
                      <a:pt x="0" y="150"/>
                    </a:lnTo>
                    <a:lnTo>
                      <a:pt x="3" y="119"/>
                    </a:lnTo>
                    <a:lnTo>
                      <a:pt x="8" y="91"/>
                    </a:lnTo>
                    <a:lnTo>
                      <a:pt x="18" y="67"/>
                    </a:lnTo>
                    <a:lnTo>
                      <a:pt x="32" y="47"/>
                    </a:lnTo>
                    <a:lnTo>
                      <a:pt x="50" y="30"/>
                    </a:lnTo>
                    <a:lnTo>
                      <a:pt x="71" y="17"/>
                    </a:lnTo>
                    <a:lnTo>
                      <a:pt x="96" y="8"/>
                    </a:lnTo>
                    <a:lnTo>
                      <a:pt x="123" y="2"/>
                    </a:lnTo>
                    <a:lnTo>
                      <a:pt x="1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70E1AAC8-DAEC-4314-B9E8-E455E26F0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463" y="2543175"/>
                <a:ext cx="47625" cy="46038"/>
              </a:xfrm>
              <a:custGeom>
                <a:avLst/>
                <a:gdLst>
                  <a:gd name="T0" fmla="*/ 160 w 321"/>
                  <a:gd name="T1" fmla="*/ 0 h 319"/>
                  <a:gd name="T2" fmla="*/ 193 w 321"/>
                  <a:gd name="T3" fmla="*/ 4 h 319"/>
                  <a:gd name="T4" fmla="*/ 222 w 321"/>
                  <a:gd name="T5" fmla="*/ 14 h 319"/>
                  <a:gd name="T6" fmla="*/ 250 w 321"/>
                  <a:gd name="T7" fmla="*/ 28 h 319"/>
                  <a:gd name="T8" fmla="*/ 274 w 321"/>
                  <a:gd name="T9" fmla="*/ 47 h 319"/>
                  <a:gd name="T10" fmla="*/ 294 w 321"/>
                  <a:gd name="T11" fmla="*/ 71 h 319"/>
                  <a:gd name="T12" fmla="*/ 308 w 321"/>
                  <a:gd name="T13" fmla="*/ 98 h 319"/>
                  <a:gd name="T14" fmla="*/ 318 w 321"/>
                  <a:gd name="T15" fmla="*/ 128 h 319"/>
                  <a:gd name="T16" fmla="*/ 321 w 321"/>
                  <a:gd name="T17" fmla="*/ 159 h 319"/>
                  <a:gd name="T18" fmla="*/ 318 w 321"/>
                  <a:gd name="T19" fmla="*/ 192 h 319"/>
                  <a:gd name="T20" fmla="*/ 308 w 321"/>
                  <a:gd name="T21" fmla="*/ 222 h 319"/>
                  <a:gd name="T22" fmla="*/ 294 w 321"/>
                  <a:gd name="T23" fmla="*/ 249 h 319"/>
                  <a:gd name="T24" fmla="*/ 274 w 321"/>
                  <a:gd name="T25" fmla="*/ 272 h 319"/>
                  <a:gd name="T26" fmla="*/ 250 w 321"/>
                  <a:gd name="T27" fmla="*/ 291 h 319"/>
                  <a:gd name="T28" fmla="*/ 222 w 321"/>
                  <a:gd name="T29" fmla="*/ 306 h 319"/>
                  <a:gd name="T30" fmla="*/ 193 w 321"/>
                  <a:gd name="T31" fmla="*/ 315 h 319"/>
                  <a:gd name="T32" fmla="*/ 160 w 321"/>
                  <a:gd name="T33" fmla="*/ 319 h 319"/>
                  <a:gd name="T34" fmla="*/ 128 w 321"/>
                  <a:gd name="T35" fmla="*/ 315 h 319"/>
                  <a:gd name="T36" fmla="*/ 99 w 321"/>
                  <a:gd name="T37" fmla="*/ 306 h 319"/>
                  <a:gd name="T38" fmla="*/ 71 w 321"/>
                  <a:gd name="T39" fmla="*/ 291 h 319"/>
                  <a:gd name="T40" fmla="*/ 47 w 321"/>
                  <a:gd name="T41" fmla="*/ 272 h 319"/>
                  <a:gd name="T42" fmla="*/ 27 w 321"/>
                  <a:gd name="T43" fmla="*/ 249 h 319"/>
                  <a:gd name="T44" fmla="*/ 13 w 321"/>
                  <a:gd name="T45" fmla="*/ 222 h 319"/>
                  <a:gd name="T46" fmla="*/ 3 w 321"/>
                  <a:gd name="T47" fmla="*/ 192 h 319"/>
                  <a:gd name="T48" fmla="*/ 0 w 321"/>
                  <a:gd name="T49" fmla="*/ 159 h 319"/>
                  <a:gd name="T50" fmla="*/ 3 w 321"/>
                  <a:gd name="T51" fmla="*/ 128 h 319"/>
                  <a:gd name="T52" fmla="*/ 13 w 321"/>
                  <a:gd name="T53" fmla="*/ 98 h 319"/>
                  <a:gd name="T54" fmla="*/ 27 w 321"/>
                  <a:gd name="T55" fmla="*/ 71 h 319"/>
                  <a:gd name="T56" fmla="*/ 47 w 321"/>
                  <a:gd name="T57" fmla="*/ 47 h 319"/>
                  <a:gd name="T58" fmla="*/ 71 w 321"/>
                  <a:gd name="T59" fmla="*/ 28 h 319"/>
                  <a:gd name="T60" fmla="*/ 99 w 321"/>
                  <a:gd name="T61" fmla="*/ 14 h 319"/>
                  <a:gd name="T62" fmla="*/ 128 w 321"/>
                  <a:gd name="T63" fmla="*/ 4 h 319"/>
                  <a:gd name="T64" fmla="*/ 160 w 321"/>
                  <a:gd name="T65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21" h="319">
                    <a:moveTo>
                      <a:pt x="160" y="0"/>
                    </a:moveTo>
                    <a:lnTo>
                      <a:pt x="193" y="4"/>
                    </a:lnTo>
                    <a:lnTo>
                      <a:pt x="222" y="14"/>
                    </a:lnTo>
                    <a:lnTo>
                      <a:pt x="250" y="28"/>
                    </a:lnTo>
                    <a:lnTo>
                      <a:pt x="274" y="47"/>
                    </a:lnTo>
                    <a:lnTo>
                      <a:pt x="294" y="71"/>
                    </a:lnTo>
                    <a:lnTo>
                      <a:pt x="308" y="98"/>
                    </a:lnTo>
                    <a:lnTo>
                      <a:pt x="318" y="128"/>
                    </a:lnTo>
                    <a:lnTo>
                      <a:pt x="321" y="159"/>
                    </a:lnTo>
                    <a:lnTo>
                      <a:pt x="318" y="192"/>
                    </a:lnTo>
                    <a:lnTo>
                      <a:pt x="308" y="222"/>
                    </a:lnTo>
                    <a:lnTo>
                      <a:pt x="294" y="249"/>
                    </a:lnTo>
                    <a:lnTo>
                      <a:pt x="274" y="272"/>
                    </a:lnTo>
                    <a:lnTo>
                      <a:pt x="250" y="291"/>
                    </a:lnTo>
                    <a:lnTo>
                      <a:pt x="222" y="306"/>
                    </a:lnTo>
                    <a:lnTo>
                      <a:pt x="193" y="315"/>
                    </a:lnTo>
                    <a:lnTo>
                      <a:pt x="160" y="319"/>
                    </a:lnTo>
                    <a:lnTo>
                      <a:pt x="128" y="315"/>
                    </a:lnTo>
                    <a:lnTo>
                      <a:pt x="99" y="306"/>
                    </a:lnTo>
                    <a:lnTo>
                      <a:pt x="71" y="291"/>
                    </a:lnTo>
                    <a:lnTo>
                      <a:pt x="47" y="272"/>
                    </a:lnTo>
                    <a:lnTo>
                      <a:pt x="27" y="249"/>
                    </a:lnTo>
                    <a:lnTo>
                      <a:pt x="13" y="222"/>
                    </a:lnTo>
                    <a:lnTo>
                      <a:pt x="3" y="192"/>
                    </a:lnTo>
                    <a:lnTo>
                      <a:pt x="0" y="159"/>
                    </a:lnTo>
                    <a:lnTo>
                      <a:pt x="3" y="128"/>
                    </a:lnTo>
                    <a:lnTo>
                      <a:pt x="13" y="98"/>
                    </a:lnTo>
                    <a:lnTo>
                      <a:pt x="27" y="71"/>
                    </a:lnTo>
                    <a:lnTo>
                      <a:pt x="47" y="47"/>
                    </a:lnTo>
                    <a:lnTo>
                      <a:pt x="71" y="28"/>
                    </a:lnTo>
                    <a:lnTo>
                      <a:pt x="99" y="14"/>
                    </a:lnTo>
                    <a:lnTo>
                      <a:pt x="128" y="4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3" name="Gráfico 52" descr="Indicador">
              <a:extLst>
                <a:ext uri="{FF2B5EF4-FFF2-40B4-BE49-F238E27FC236}">
                  <a16:creationId xmlns:a16="http://schemas.microsoft.com/office/drawing/2014/main" id="{AC060809-567B-4B27-8A4D-06D0F7934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60264" y="4385982"/>
              <a:ext cx="613633" cy="762487"/>
            </a:xfrm>
            <a:prstGeom prst="rect">
              <a:avLst/>
            </a:prstGeom>
          </p:spPr>
        </p:pic>
      </p:grpSp>
      <p:sp>
        <p:nvSpPr>
          <p:cNvPr id="55" name="TextBox 22">
            <a:extLst>
              <a:ext uri="{FF2B5EF4-FFF2-40B4-BE49-F238E27FC236}">
                <a16:creationId xmlns:a16="http://schemas.microsoft.com/office/drawing/2014/main" id="{79768561-5979-436D-860D-17B8C8895BD6}"/>
              </a:ext>
            </a:extLst>
          </p:cNvPr>
          <p:cNvSpPr txBox="1"/>
          <p:nvPr/>
        </p:nvSpPr>
        <p:spPr>
          <a:xfrm>
            <a:off x="4494212" y="5592611"/>
            <a:ext cx="723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Finalmente, la estrategia se</a:t>
            </a:r>
            <a:r>
              <a:rPr kumimoji="0" lang="es-CL" sz="1600" b="0" i="0" u="none" strike="noStrike" kern="0" cap="none" spc="0" normalizeH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operacionaliza formando parte de los compromisos de desempeño (de académicos y administrativos)</a:t>
            </a:r>
          </a:p>
        </p:txBody>
      </p:sp>
      <p:sp>
        <p:nvSpPr>
          <p:cNvPr id="56" name="TextBox 23">
            <a:extLst>
              <a:ext uri="{FF2B5EF4-FFF2-40B4-BE49-F238E27FC236}">
                <a16:creationId xmlns:a16="http://schemas.microsoft.com/office/drawing/2014/main" id="{B3E1D503-31B4-4F06-9E6B-A0C415544F1C}"/>
              </a:ext>
            </a:extLst>
          </p:cNvPr>
          <p:cNvSpPr txBox="1"/>
          <p:nvPr/>
        </p:nvSpPr>
        <p:spPr>
          <a:xfrm>
            <a:off x="4494212" y="5291004"/>
            <a:ext cx="7238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Evaluación de Desempeño Anual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C6AAADB1-DD54-4345-AFB9-91F5ADEFDE9E}"/>
              </a:ext>
            </a:extLst>
          </p:cNvPr>
          <p:cNvSpPr/>
          <p:nvPr/>
        </p:nvSpPr>
        <p:spPr>
          <a:xfrm>
            <a:off x="4499813" y="6172200"/>
            <a:ext cx="701917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Reglamento General asigna roles y responsabilidades y de complementa con: Reglamento de Evaluación de Desempeño Académico + Reglamento de jerarquización académica + Reglamento de responsabilidad docente de los académicos regulares, indicando la VcM como función de académicos y autoridades académicas.</a:t>
            </a:r>
            <a:endParaRPr lang="es-CL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C2C56CF9-2913-40AE-9165-37568CF7E032}"/>
              </a:ext>
            </a:extLst>
          </p:cNvPr>
          <p:cNvSpPr/>
          <p:nvPr/>
        </p:nvSpPr>
        <p:spPr>
          <a:xfrm rot="16200000">
            <a:off x="-1833820" y="3654166"/>
            <a:ext cx="5257799" cy="3878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Comités de Vinculación con el Medio</a:t>
            </a:r>
          </a:p>
        </p:txBody>
      </p:sp>
    </p:spTree>
    <p:extLst>
      <p:ext uri="{BB962C8B-B14F-4D97-AF65-F5344CB8AC3E}">
        <p14:creationId xmlns:p14="http://schemas.microsoft.com/office/powerpoint/2010/main" val="55210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7" grpId="0"/>
      <p:bldP spid="18" grpId="0"/>
      <p:bldP spid="19" grpId="0"/>
      <p:bldP spid="55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PASO 2: Definiendo una Política de Vinculación con el Medio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609441" y="1219779"/>
            <a:ext cx="10969943" cy="5257221"/>
          </a:xfrm>
        </p:spPr>
        <p:txBody>
          <a:bodyPr>
            <a:normAutofit fontScale="92500" lnSpcReduction="10000"/>
          </a:bodyPr>
          <a:lstStyle/>
          <a:p>
            <a:r>
              <a:rPr lang="es-CL" sz="2200" b="1" dirty="0"/>
              <a:t>Política de Vinculación con el Medio:</a:t>
            </a:r>
            <a:endParaRPr lang="es-CL" sz="2200" dirty="0"/>
          </a:p>
          <a:p>
            <a:pPr marL="609492" lvl="2">
              <a:buFont typeface="Wingdings" panose="05000000000000000000" pitchFamily="2" charset="2"/>
              <a:buChar char="§"/>
            </a:pPr>
            <a:r>
              <a:rPr lang="es-CL" sz="1700" dirty="0">
                <a:solidFill>
                  <a:srgbClr val="0070C0"/>
                </a:solidFill>
              </a:rPr>
              <a:t> Propósitos, Objetivos y fuentes de financiamiento</a:t>
            </a:r>
          </a:p>
          <a:p>
            <a:pPr marL="609492" lvl="2">
              <a:buFont typeface="Wingdings" panose="05000000000000000000" pitchFamily="2" charset="2"/>
              <a:buChar char="§"/>
            </a:pPr>
            <a:r>
              <a:rPr lang="es-CL" sz="1700" dirty="0">
                <a:solidFill>
                  <a:srgbClr val="0070C0"/>
                </a:solidFill>
              </a:rPr>
              <a:t> El Modelo de VcM adoptado por la institución</a:t>
            </a:r>
          </a:p>
          <a:p>
            <a:pPr marL="609492" lvl="2"/>
            <a:r>
              <a:rPr lang="es-CL" sz="1600" dirty="0"/>
              <a:t>      Este debe:</a:t>
            </a:r>
          </a:p>
          <a:p>
            <a:pPr marL="1561886" lvl="3" indent="-342900">
              <a:buFont typeface="+mj-lt"/>
              <a:buAutoNum type="alphaLcParenR"/>
            </a:pPr>
            <a:r>
              <a:rPr lang="es-CL" sz="1600" dirty="0"/>
              <a:t>Estar alineado con el PEI</a:t>
            </a:r>
          </a:p>
          <a:p>
            <a:pPr marL="1561886" lvl="3" indent="-342900">
              <a:buFont typeface="+mj-lt"/>
              <a:buAutoNum type="alphaLcParenR"/>
            </a:pPr>
            <a:r>
              <a:rPr lang="es-CL" sz="1600" dirty="0"/>
              <a:t>Explicitar </a:t>
            </a:r>
            <a:r>
              <a:rPr lang="es-CL" sz="1600" dirty="0">
                <a:solidFill>
                  <a:srgbClr val="0070C0"/>
                </a:solidFill>
              </a:rPr>
              <a:t>los ámbitos </a:t>
            </a:r>
            <a:r>
              <a:rPr lang="es-CL" sz="1600" dirty="0"/>
              <a:t>(Ejemplo: Productivo, Social y Cultural) o </a:t>
            </a:r>
            <a:r>
              <a:rPr lang="es-CL" sz="1600" dirty="0">
                <a:solidFill>
                  <a:srgbClr val="0070C0"/>
                </a:solidFill>
              </a:rPr>
              <a:t>áreas</a:t>
            </a:r>
            <a:r>
              <a:rPr lang="es-CL" sz="1600" dirty="0"/>
              <a:t> (ejemplo: salud, educación etc) señalando los </a:t>
            </a:r>
            <a:r>
              <a:rPr lang="es-CL" sz="1600" dirty="0">
                <a:solidFill>
                  <a:srgbClr val="0070C0"/>
                </a:solidFill>
              </a:rPr>
              <a:t>grupos de interés </a:t>
            </a:r>
            <a:r>
              <a:rPr lang="es-CL" sz="1600" dirty="0"/>
              <a:t>específicos de la Institución (</a:t>
            </a:r>
            <a:r>
              <a:rPr lang="es-CL" sz="1600" dirty="0" err="1"/>
              <a:t>stakeholders</a:t>
            </a:r>
            <a:r>
              <a:rPr lang="es-CL" sz="1600" dirty="0"/>
              <a:t>)</a:t>
            </a:r>
          </a:p>
          <a:p>
            <a:pPr marL="1561886" lvl="3" indent="-342900">
              <a:buFont typeface="+mj-lt"/>
              <a:buAutoNum type="alphaLcParenR"/>
            </a:pPr>
            <a:r>
              <a:rPr lang="es-CL" sz="1600" dirty="0">
                <a:solidFill>
                  <a:srgbClr val="0070C0"/>
                </a:solidFill>
              </a:rPr>
              <a:t>Instancias responsable </a:t>
            </a:r>
            <a:r>
              <a:rPr lang="es-CL" sz="1600" dirty="0"/>
              <a:t>para su materialización (ejemplo: Facultad, Escuela, Centro etc)</a:t>
            </a:r>
          </a:p>
          <a:p>
            <a:pPr marL="1561886" lvl="3" indent="-342900">
              <a:buFont typeface="+mj-lt"/>
              <a:buAutoNum type="alphaLcParenR"/>
            </a:pPr>
            <a:r>
              <a:rPr lang="es-CL" sz="1600" dirty="0">
                <a:solidFill>
                  <a:srgbClr val="0070C0"/>
                </a:solidFill>
              </a:rPr>
              <a:t>Instrumentos específicos </a:t>
            </a:r>
            <a:r>
              <a:rPr lang="es-CL" sz="1600" dirty="0"/>
              <a:t>existente para su logro (ejemplo: A+S (</a:t>
            </a:r>
            <a:r>
              <a:rPr lang="es-CL" sz="1600" dirty="0" err="1"/>
              <a:t>service</a:t>
            </a:r>
            <a:r>
              <a:rPr lang="es-CL" sz="1600" dirty="0"/>
              <a:t> learning))</a:t>
            </a:r>
          </a:p>
          <a:p>
            <a:pPr marL="1561886" lvl="3" indent="-342900">
              <a:buFont typeface="+mj-lt"/>
              <a:buAutoNum type="alphaLcParenR"/>
            </a:pPr>
            <a:r>
              <a:rPr lang="es-CL" sz="1600" dirty="0"/>
              <a:t>Explicitar los </a:t>
            </a:r>
            <a:r>
              <a:rPr lang="es-CL" sz="1600" dirty="0">
                <a:solidFill>
                  <a:srgbClr val="0070C0"/>
                </a:solidFill>
              </a:rPr>
              <a:t>Impactos Internos </a:t>
            </a:r>
            <a:r>
              <a:rPr lang="es-CL" sz="1600" dirty="0"/>
              <a:t>(coherente con su caracterización académica de la IES) e </a:t>
            </a:r>
            <a:r>
              <a:rPr lang="es-CL" sz="1600" dirty="0">
                <a:solidFill>
                  <a:srgbClr val="0070C0"/>
                </a:solidFill>
              </a:rPr>
              <a:t>Impactos Externos </a:t>
            </a:r>
            <a:r>
              <a:rPr lang="es-CL" sz="1600" dirty="0"/>
              <a:t>que se propone lograr con la VcM</a:t>
            </a:r>
          </a:p>
          <a:p>
            <a:endParaRPr lang="es-CL" sz="1600" dirty="0"/>
          </a:p>
          <a:p>
            <a:r>
              <a:rPr lang="es-CL" sz="2200" b="1" dirty="0"/>
              <a:t>Modelo de Gestión de la VcM</a:t>
            </a:r>
          </a:p>
          <a:p>
            <a:pPr lvl="1"/>
            <a:r>
              <a:rPr lang="es-CL" sz="1600" dirty="0"/>
              <a:t>Debe considerar</a:t>
            </a:r>
          </a:p>
          <a:p>
            <a:pPr marL="952394" lvl="1" indent="-342900">
              <a:buFont typeface="+mj-lt"/>
              <a:buAutoNum type="alphaLcParenR"/>
            </a:pPr>
            <a:r>
              <a:rPr lang="es-CL" sz="1600" dirty="0">
                <a:solidFill>
                  <a:srgbClr val="0070C0"/>
                </a:solidFill>
              </a:rPr>
              <a:t>Estructura y roles </a:t>
            </a:r>
            <a:r>
              <a:rPr lang="es-CL" sz="1600" dirty="0"/>
              <a:t>en la gestión tanto del nivel central, unidades académicas, Sede y Campus si existen. Se sugiere elaborar matriz de responsabilidad.</a:t>
            </a:r>
          </a:p>
          <a:p>
            <a:pPr marL="952394" lvl="1" indent="-342900">
              <a:buFont typeface="+mj-lt"/>
              <a:buAutoNum type="alphaLcParenR"/>
            </a:pPr>
            <a:r>
              <a:rPr lang="es-CL" sz="1600" dirty="0"/>
              <a:t>Como se planifica, elabora y evalúa el </a:t>
            </a:r>
            <a:r>
              <a:rPr lang="es-CL" sz="1600" dirty="0">
                <a:solidFill>
                  <a:srgbClr val="0070C0"/>
                </a:solidFill>
              </a:rPr>
              <a:t>Plan de Acción Anual </a:t>
            </a:r>
            <a:r>
              <a:rPr lang="es-CL" sz="1600" dirty="0"/>
              <a:t>de VcM. </a:t>
            </a:r>
          </a:p>
          <a:p>
            <a:pPr marL="952394" lvl="1" indent="-342900">
              <a:buFont typeface="+mj-lt"/>
              <a:buAutoNum type="alphaLcParenR"/>
            </a:pPr>
            <a:r>
              <a:rPr lang="es-CL" sz="1600" dirty="0"/>
              <a:t>Normativa (Ejemplo: Reglamento del Académico considera VcM)</a:t>
            </a:r>
          </a:p>
          <a:p>
            <a:pPr marL="952394" lvl="1" indent="-342900" algn="just">
              <a:buFont typeface="+mj-lt"/>
              <a:buAutoNum type="alphaLcParenR"/>
            </a:pPr>
            <a:r>
              <a:rPr lang="es-CL" sz="1600" dirty="0"/>
              <a:t>Mecanismo de </a:t>
            </a:r>
            <a:r>
              <a:rPr lang="es-CL" sz="1600" dirty="0">
                <a:solidFill>
                  <a:srgbClr val="0070C0"/>
                </a:solidFill>
              </a:rPr>
              <a:t>Aseguramiento de Calidad coherente con Sistema Integrado de Aseguramiento de Calidad</a:t>
            </a:r>
          </a:p>
        </p:txBody>
      </p:sp>
    </p:spTree>
    <p:extLst>
      <p:ext uri="{BB962C8B-B14F-4D97-AF65-F5344CB8AC3E}">
        <p14:creationId xmlns:p14="http://schemas.microsoft.com/office/powerpoint/2010/main" val="237052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PASO 3: Modelo de Vinculación con el Medio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17417" y="1219779"/>
            <a:ext cx="11621264" cy="5257221"/>
          </a:xfrm>
        </p:spPr>
        <p:txBody>
          <a:bodyPr>
            <a:normAutofit fontScale="85000" lnSpcReduction="10000"/>
          </a:bodyPr>
          <a:lstStyle/>
          <a:p>
            <a:r>
              <a:rPr lang="es-CL" sz="2800" dirty="0"/>
              <a:t>Si ya entendimos que VcM no es marketing, admisión o iniciativas personales… y que preferentemente se valora lo curricular, entonces:</a:t>
            </a:r>
          </a:p>
          <a:p>
            <a:endParaRPr lang="es-CL" sz="2799" dirty="0"/>
          </a:p>
          <a:p>
            <a:pPr marL="914126" lvl="1" indent="-457063">
              <a:buFont typeface="+mj-lt"/>
              <a:buAutoNum type="arabicPeriod"/>
            </a:pPr>
            <a:r>
              <a:rPr lang="es-CL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Defina qué aspectos internos se beneficiarán con la VcM: Docencia?, Investigación?, Otra?</a:t>
            </a:r>
          </a:p>
          <a:p>
            <a:pPr marL="914126" lvl="1" indent="-457063">
              <a:buFont typeface="+mj-lt"/>
              <a:buAutoNum type="arabicPeriod"/>
            </a:pPr>
            <a:r>
              <a:rPr lang="es-CL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Defina cuál es su entorno relevante: Porque en su modelo de gestión debe identificarlo con total claridad.</a:t>
            </a:r>
          </a:p>
          <a:p>
            <a:pPr marL="914126" lvl="1" indent="-457063">
              <a:buFont typeface="+mj-lt"/>
              <a:buAutoNum type="arabicPeriod"/>
            </a:pPr>
            <a:r>
              <a:rPr lang="es-CL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Hacer VcM con calidad, no es ponerse a “hacer eventos como loco”… es definir, para qué queremos hacer VcM y cual será “nuestro sello”.</a:t>
            </a:r>
          </a:p>
          <a:p>
            <a:pPr marL="914126" lvl="1" indent="-457063">
              <a:buFont typeface="+mj-lt"/>
              <a:buAutoNum type="arabicPeriod"/>
            </a:pPr>
            <a:r>
              <a:rPr lang="es-CL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Defina qué “instrumentos o instancias” va a desarrollar como institución.</a:t>
            </a:r>
          </a:p>
          <a:p>
            <a:pPr marL="914126" lvl="1" indent="-457063">
              <a:buFont typeface="+mj-lt"/>
              <a:buAutoNum type="arabicPeriod"/>
            </a:pPr>
            <a:r>
              <a:rPr lang="es-CL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</a:t>
            </a:r>
            <a:r>
              <a:rPr lang="es-CL" sz="2399" u="sng" dirty="0">
                <a:solidFill>
                  <a:srgbClr val="FF0000"/>
                </a:solidFill>
              </a:rPr>
              <a:t>convenios no son un fin en si mismos</a:t>
            </a:r>
            <a:r>
              <a:rPr lang="es-CL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 los convenios existen porque queremos darle sustentabilidad a las iniciativas relevantes (ojalá de aquellas que tienen continuidad en el tiempo).</a:t>
            </a:r>
          </a:p>
          <a:p>
            <a:pPr marL="914126" lvl="1" indent="-457063">
              <a:buFont typeface="+mj-lt"/>
              <a:buAutoNum type="arabicPeriod"/>
            </a:pPr>
            <a:r>
              <a:rPr lang="es-CL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“formalización” es tanto externa como interna:</a:t>
            </a:r>
          </a:p>
          <a:p>
            <a:pPr lvl="2"/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nivel externo: A través de los convenios con organizaciones externas colaboradoras en nuestra VcM</a:t>
            </a:r>
          </a:p>
          <a:p>
            <a:pPr lvl="2"/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nivel interno: A través de su reconocimiento como parte del quehacer del área académica. </a:t>
            </a:r>
          </a:p>
        </p:txBody>
      </p:sp>
    </p:spTree>
    <p:extLst>
      <p:ext uri="{BB962C8B-B14F-4D97-AF65-F5344CB8AC3E}">
        <p14:creationId xmlns:p14="http://schemas.microsoft.com/office/powerpoint/2010/main" val="171535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¿Cómo construimos nuestro modelo de VcM en la UNAB?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428788" y="5130058"/>
            <a:ext cx="9799023" cy="1454491"/>
          </a:xfrm>
          <a:prstGeom prst="rect">
            <a:avLst/>
          </a:prstGeom>
          <a:solidFill>
            <a:srgbClr val="F5F5F5"/>
          </a:solidFill>
          <a:ln w="127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Identificar su entorno relevante al cual desea IMPACTAR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(y en qué ámbito)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Nota: Los indicadores pueden variar según la naturaleza de los programas de VcM implementados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421378" y="3044005"/>
            <a:ext cx="9799023" cy="1905200"/>
          </a:xfrm>
          <a:prstGeom prst="rect">
            <a:avLst/>
          </a:prstGeom>
          <a:solidFill>
            <a:srgbClr val="F5F5F5"/>
          </a:solidFill>
          <a:ln w="127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 través de qué instrumentos realiza VcM su Institución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9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Nota: los instrumentos no corresponden necesariamente a unidades o equipos, sino que a “conceptos”… esta es su “caja de herramientas”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432568" y="2055370"/>
            <a:ext cx="9799023" cy="814944"/>
          </a:xfrm>
          <a:prstGeom prst="rect">
            <a:avLst/>
          </a:prstGeom>
          <a:solidFill>
            <a:srgbClr val="F5F5F5"/>
          </a:solidFill>
          <a:ln w="127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1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Qué impactos internos genera su VcM (y cómo la medirá)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Propuesta: Debieran ser indicadores comparables e institucionales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435512" y="1124006"/>
            <a:ext cx="9799023" cy="700096"/>
          </a:xfrm>
          <a:prstGeom prst="rect">
            <a:avLst/>
          </a:prstGeom>
          <a:solidFill>
            <a:srgbClr val="F5F5F5"/>
          </a:solidFill>
          <a:ln w="127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 nivel interno: ¿Qué función universitaria se beneficia de la VcM?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23465" y="2311044"/>
            <a:ext cx="926908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IMPACTOS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INTERNOS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42665" y="3788474"/>
            <a:ext cx="1107707" cy="430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INSTRUMENTOS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 VcM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31130" y="5213768"/>
            <a:ext cx="819242" cy="430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IMPACTOS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EXTERNOS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-200358" y="1297580"/>
            <a:ext cx="1450730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FUNCIONES UNIVERSITARIAS</a:t>
            </a:r>
          </a:p>
        </p:txBody>
      </p:sp>
      <p:cxnSp>
        <p:nvCxnSpPr>
          <p:cNvPr id="20" name="Conector recto 19"/>
          <p:cNvCxnSpPr/>
          <p:nvPr/>
        </p:nvCxnSpPr>
        <p:spPr>
          <a:xfrm>
            <a:off x="1284442" y="1125591"/>
            <a:ext cx="12354" cy="5462149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Flecha: pentágono 57"/>
          <p:cNvSpPr/>
          <p:nvPr/>
        </p:nvSpPr>
        <p:spPr>
          <a:xfrm rot="5400000">
            <a:off x="9743256" y="2708059"/>
            <a:ext cx="3754151" cy="586048"/>
          </a:xfrm>
          <a:prstGeom prst="homePlate">
            <a:avLst/>
          </a:prstGeom>
          <a:solidFill>
            <a:srgbClr val="D2D3FE"/>
          </a:solidFill>
          <a:ln w="952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Nombre de su Unidad Académica o Administrativa</a:t>
            </a:r>
          </a:p>
        </p:txBody>
      </p:sp>
      <p:cxnSp>
        <p:nvCxnSpPr>
          <p:cNvPr id="22" name="Conector recto de flecha 21"/>
          <p:cNvCxnSpPr>
            <a:cxnSpLocks/>
            <a:stCxn id="8" idx="2"/>
            <a:endCxn id="7" idx="0"/>
          </p:cNvCxnSpPr>
          <p:nvPr/>
        </p:nvCxnSpPr>
        <p:spPr>
          <a:xfrm flipH="1">
            <a:off x="6332080" y="1824102"/>
            <a:ext cx="2944" cy="1799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533696" y="6249529"/>
            <a:ext cx="716676" cy="261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ÁMBITOS</a:t>
            </a:r>
          </a:p>
        </p:txBody>
      </p:sp>
      <p:cxnSp>
        <p:nvCxnSpPr>
          <p:cNvPr id="68" name="Conector recto de flecha 67"/>
          <p:cNvCxnSpPr>
            <a:cxnSpLocks/>
          </p:cNvCxnSpPr>
          <p:nvPr/>
        </p:nvCxnSpPr>
        <p:spPr>
          <a:xfrm flipH="1">
            <a:off x="6326829" y="2869609"/>
            <a:ext cx="2944" cy="1799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ector recto de flecha 68"/>
          <p:cNvCxnSpPr>
            <a:cxnSpLocks/>
          </p:cNvCxnSpPr>
          <p:nvPr/>
        </p:nvCxnSpPr>
        <p:spPr>
          <a:xfrm flipH="1">
            <a:off x="6316320" y="4950104"/>
            <a:ext cx="2944" cy="1799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CuadroTexto 69"/>
          <p:cNvSpPr txBox="1"/>
          <p:nvPr/>
        </p:nvSpPr>
        <p:spPr>
          <a:xfrm>
            <a:off x="290102" y="5750056"/>
            <a:ext cx="960270" cy="430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ENTORNOS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RELEVANTES</a:t>
            </a:r>
          </a:p>
        </p:txBody>
      </p:sp>
    </p:spTree>
    <p:extLst>
      <p:ext uri="{BB962C8B-B14F-4D97-AF65-F5344CB8AC3E}">
        <p14:creationId xmlns:p14="http://schemas.microsoft.com/office/powerpoint/2010/main" val="32483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9650CA9-257B-49C9-8223-8C9C356F1843}"/>
              </a:ext>
            </a:extLst>
          </p:cNvPr>
          <p:cNvSpPr txBox="1"/>
          <p:nvPr/>
        </p:nvSpPr>
        <p:spPr>
          <a:xfrm>
            <a:off x="7100923" y="1416489"/>
            <a:ext cx="4908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 organizadas, Comunidades Escolares, Organizaciones Civiles (se caracterizan por ser privadas, voluntarias, sin fines de lucro, por tomar sus propias decisiones y por ser independientes del Estado y del </a:t>
            </a:r>
            <a:r>
              <a:rPr lang="es-CL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r>
              <a:rPr lang="es-CL" sz="12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CL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3E95DA2-17CE-4A0C-B094-8BF6C0D6A8F7}"/>
              </a:ext>
            </a:extLst>
          </p:cNvPr>
          <p:cNvSpPr txBox="1"/>
          <p:nvPr/>
        </p:nvSpPr>
        <p:spPr>
          <a:xfrm>
            <a:off x="7100923" y="1082787"/>
            <a:ext cx="3938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Sociedad Civil Organizada</a:t>
            </a: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E7F45A06-1266-47DC-BBCC-86E10321657F}"/>
              </a:ext>
            </a:extLst>
          </p:cNvPr>
          <p:cNvSpPr txBox="1"/>
          <p:nvPr/>
        </p:nvSpPr>
        <p:spPr>
          <a:xfrm>
            <a:off x="317500" y="1416489"/>
            <a:ext cx="440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2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 individuales, Residentes en comunas y sectores cercanos a las áreas de influencia de los Campus y Sedes, Exalumnos y Familias de </a:t>
            </a:r>
            <a:r>
              <a:rPr lang="es-CL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</a:t>
            </a:r>
            <a:r>
              <a:rPr lang="es-CL" sz="12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exalumnos</a:t>
            </a:r>
            <a:endParaRPr lang="es-CL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509E8C33-E8E1-439A-AF16-DB19128E3C3C}"/>
              </a:ext>
            </a:extLst>
          </p:cNvPr>
          <p:cNvSpPr txBox="1"/>
          <p:nvPr/>
        </p:nvSpPr>
        <p:spPr>
          <a:xfrm>
            <a:off x="981307" y="1082787"/>
            <a:ext cx="373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 y Comunidades</a:t>
            </a:r>
          </a:p>
        </p:txBody>
      </p:sp>
      <p:sp>
        <p:nvSpPr>
          <p:cNvPr id="8" name="TextBox 48">
            <a:extLst>
              <a:ext uri="{FF2B5EF4-FFF2-40B4-BE49-F238E27FC236}">
                <a16:creationId xmlns:a16="http://schemas.microsoft.com/office/drawing/2014/main" id="{B503A8AE-44EB-4F54-8622-B50EA49FD06D}"/>
              </a:ext>
            </a:extLst>
          </p:cNvPr>
          <p:cNvSpPr txBox="1"/>
          <p:nvPr/>
        </p:nvSpPr>
        <p:spPr>
          <a:xfrm>
            <a:off x="8646476" y="3104456"/>
            <a:ext cx="3583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L" dirty="0"/>
              <a:t>Organizaciones de derecho privado que incluye a todas las áreas de la industria y también a organizaciones privadas sin fines de lucro, como las fundaciones o Universidades Privadas (nacionales o internacionales)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9152FA38-4A1E-47FD-A694-C7D9E4576F88}"/>
              </a:ext>
            </a:extLst>
          </p:cNvPr>
          <p:cNvSpPr txBox="1"/>
          <p:nvPr/>
        </p:nvSpPr>
        <p:spPr>
          <a:xfrm>
            <a:off x="8622714" y="2468646"/>
            <a:ext cx="32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Organizaciones Privadas con o sin Fines de Lucro</a:t>
            </a:r>
          </a:p>
        </p:txBody>
      </p:sp>
      <p:sp>
        <p:nvSpPr>
          <p:cNvPr id="10" name="TextBox 60">
            <a:extLst>
              <a:ext uri="{FF2B5EF4-FFF2-40B4-BE49-F238E27FC236}">
                <a16:creationId xmlns:a16="http://schemas.microsoft.com/office/drawing/2014/main" id="{9CDBD189-D089-45E2-ABE2-1D823E691DCD}"/>
              </a:ext>
            </a:extLst>
          </p:cNvPr>
          <p:cNvSpPr txBox="1"/>
          <p:nvPr/>
        </p:nvSpPr>
        <p:spPr>
          <a:xfrm>
            <a:off x="-62831" y="2989125"/>
            <a:ext cx="334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200" dirty="0">
                <a:solidFill>
                  <a:schemeClr val="bg1">
                    <a:lumMod val="50000"/>
                  </a:schemeClr>
                </a:solidFill>
              </a:rPr>
              <a:t>Compuesto por Intendencias, Gobernaciones, Municipalidades, Consejos Comunales, Corporaciones Municipales, los Organismos del Estado de Chile incluyendo también a organismos de la defensa nacional y a las U. Estatales.</a:t>
            </a:r>
            <a:endParaRPr lang="es-CL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1">
            <a:extLst>
              <a:ext uri="{FF2B5EF4-FFF2-40B4-BE49-F238E27FC236}">
                <a16:creationId xmlns:a16="http://schemas.microsoft.com/office/drawing/2014/main" id="{E160B34A-B6E9-41A8-959C-E065C45E9F78}"/>
              </a:ext>
            </a:extLst>
          </p:cNvPr>
          <p:cNvSpPr txBox="1"/>
          <p:nvPr/>
        </p:nvSpPr>
        <p:spPr>
          <a:xfrm>
            <a:off x="219855" y="2397436"/>
            <a:ext cx="3058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Organizaciones Públicas Nacionales</a:t>
            </a:r>
          </a:p>
        </p:txBody>
      </p:sp>
      <p:sp>
        <p:nvSpPr>
          <p:cNvPr id="12" name="TextBox 51">
            <a:extLst>
              <a:ext uri="{FF2B5EF4-FFF2-40B4-BE49-F238E27FC236}">
                <a16:creationId xmlns:a16="http://schemas.microsoft.com/office/drawing/2014/main" id="{A68CC1BA-5B29-4C3D-99F2-ABBAF495F1E4}"/>
              </a:ext>
            </a:extLst>
          </p:cNvPr>
          <p:cNvSpPr txBox="1"/>
          <p:nvPr/>
        </p:nvSpPr>
        <p:spPr>
          <a:xfrm>
            <a:off x="8646476" y="4970223"/>
            <a:ext cx="3363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 la UNAB participa y desarrolla conjuntamente actividades, programas y proyectos como, por ejemplo, ASIVA, CChC, CRCP, CPCC, CCS, ASIMET, ACHS, Club de Innovación, entre muchos otros.</a:t>
            </a:r>
          </a:p>
        </p:txBody>
      </p:sp>
      <p:sp>
        <p:nvSpPr>
          <p:cNvPr id="13" name="TextBox 63">
            <a:extLst>
              <a:ext uri="{FF2B5EF4-FFF2-40B4-BE49-F238E27FC236}">
                <a16:creationId xmlns:a16="http://schemas.microsoft.com/office/drawing/2014/main" id="{3A1D4464-580D-44C7-B52E-03F41FA57DE8}"/>
              </a:ext>
            </a:extLst>
          </p:cNvPr>
          <p:cNvSpPr txBox="1"/>
          <p:nvPr/>
        </p:nvSpPr>
        <p:spPr>
          <a:xfrm>
            <a:off x="219854" y="5075893"/>
            <a:ext cx="3060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2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Compuesta por los Organismos e Instituciones públicas internacionales, incluyendo a embajadas y Universidades Públicas Internacionales.</a:t>
            </a:r>
            <a:endParaRPr lang="es-CL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854A81-1F67-43D7-809A-8E33FAE2D517}"/>
              </a:ext>
            </a:extLst>
          </p:cNvPr>
          <p:cNvSpPr txBox="1"/>
          <p:nvPr/>
        </p:nvSpPr>
        <p:spPr>
          <a:xfrm>
            <a:off x="4576078" y="5888169"/>
            <a:ext cx="3287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accent6"/>
                </a:solidFill>
              </a:rPr>
              <a:t>SC: Personas, Comunidades y</a:t>
            </a:r>
          </a:p>
          <a:p>
            <a:r>
              <a:rPr lang="es-CL" sz="2000" b="1" dirty="0">
                <a:solidFill>
                  <a:schemeClr val="accent6"/>
                </a:solidFill>
              </a:rPr>
              <a:t>Sociedad Civil organizada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D7BFB77-172A-4330-A506-08621AB9214D}"/>
              </a:ext>
            </a:extLst>
          </p:cNvPr>
          <p:cNvSpPr txBox="1"/>
          <p:nvPr/>
        </p:nvSpPr>
        <p:spPr>
          <a:xfrm>
            <a:off x="828838" y="6020079"/>
            <a:ext cx="2221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err="1">
                <a:solidFill>
                  <a:srgbClr val="C00000"/>
                </a:solidFill>
              </a:rPr>
              <a:t>SPu</a:t>
            </a:r>
            <a:r>
              <a:rPr lang="es-CL" sz="2000" b="1" dirty="0">
                <a:solidFill>
                  <a:srgbClr val="C00000"/>
                </a:solidFill>
              </a:rPr>
              <a:t>: Sector Público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2E3434-AD32-4E1F-A11E-0CA82A332DE1}"/>
              </a:ext>
            </a:extLst>
          </p:cNvPr>
          <p:cNvSpPr txBox="1"/>
          <p:nvPr/>
        </p:nvSpPr>
        <p:spPr>
          <a:xfrm>
            <a:off x="8959348" y="6020079"/>
            <a:ext cx="220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err="1">
                <a:solidFill>
                  <a:schemeClr val="accent5"/>
                </a:solidFill>
              </a:rPr>
              <a:t>SPr</a:t>
            </a:r>
            <a:r>
              <a:rPr lang="es-CL" sz="2000" b="1" dirty="0">
                <a:solidFill>
                  <a:schemeClr val="accent5"/>
                </a:solidFill>
              </a:rPr>
              <a:t>: Sector Privado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B9BCC81-BF01-47D0-8B9D-B0DB67828AB3}"/>
              </a:ext>
            </a:extLst>
          </p:cNvPr>
          <p:cNvSpPr/>
          <p:nvPr/>
        </p:nvSpPr>
        <p:spPr>
          <a:xfrm>
            <a:off x="93748" y="4434415"/>
            <a:ext cx="316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Organizaciones Públicas Internacionales</a:t>
            </a:r>
          </a:p>
        </p:txBody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34A19A64-721F-46D9-AC00-708A4C839F22}"/>
              </a:ext>
            </a:extLst>
          </p:cNvPr>
          <p:cNvSpPr txBox="1"/>
          <p:nvPr/>
        </p:nvSpPr>
        <p:spPr>
          <a:xfrm>
            <a:off x="8621658" y="4336472"/>
            <a:ext cx="3570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Asociaciones, Consorcios, Gremios y/o Corporaciones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BF05886-887E-42ED-B826-9FBF02B6047C}"/>
              </a:ext>
            </a:extLst>
          </p:cNvPr>
          <p:cNvGrpSpPr/>
          <p:nvPr/>
        </p:nvGrpSpPr>
        <p:grpSpPr>
          <a:xfrm>
            <a:off x="3303234" y="3045939"/>
            <a:ext cx="2451158" cy="2124114"/>
            <a:chOff x="3303234" y="3045939"/>
            <a:chExt cx="2451158" cy="212411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7C0379E-F060-4821-A4EB-3038FAC5B3B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77610" y="3217716"/>
              <a:ext cx="776310" cy="1777254"/>
            </a:xfrm>
            <a:custGeom>
              <a:avLst/>
              <a:gdLst>
                <a:gd name="T0" fmla="*/ 394 w 488"/>
                <a:gd name="T1" fmla="*/ 711 h 1118"/>
                <a:gd name="T2" fmla="*/ 394 w 488"/>
                <a:gd name="T3" fmla="*/ 710 h 1118"/>
                <a:gd name="T4" fmla="*/ 389 w 488"/>
                <a:gd name="T5" fmla="*/ 412 h 1118"/>
                <a:gd name="T6" fmla="*/ 401 w 488"/>
                <a:gd name="T7" fmla="*/ 401 h 1118"/>
                <a:gd name="T8" fmla="*/ 401 w 488"/>
                <a:gd name="T9" fmla="*/ 87 h 1118"/>
                <a:gd name="T10" fmla="*/ 87 w 488"/>
                <a:gd name="T11" fmla="*/ 87 h 1118"/>
                <a:gd name="T12" fmla="*/ 87 w 488"/>
                <a:gd name="T13" fmla="*/ 401 h 1118"/>
                <a:gd name="T14" fmla="*/ 93 w 488"/>
                <a:gd name="T15" fmla="*/ 407 h 1118"/>
                <a:gd name="T16" fmla="*/ 94 w 488"/>
                <a:gd name="T17" fmla="*/ 711 h 1118"/>
                <a:gd name="T18" fmla="*/ 94 w 488"/>
                <a:gd name="T19" fmla="*/ 711 h 1118"/>
                <a:gd name="T20" fmla="*/ 87 w 488"/>
                <a:gd name="T21" fmla="*/ 718 h 1118"/>
                <a:gd name="T22" fmla="*/ 87 w 488"/>
                <a:gd name="T23" fmla="*/ 1032 h 1118"/>
                <a:gd name="T24" fmla="*/ 401 w 488"/>
                <a:gd name="T25" fmla="*/ 1032 h 1118"/>
                <a:gd name="T26" fmla="*/ 401 w 488"/>
                <a:gd name="T27" fmla="*/ 718 h 1118"/>
                <a:gd name="T28" fmla="*/ 394 w 488"/>
                <a:gd name="T29" fmla="*/ 711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8" h="1118">
                  <a:moveTo>
                    <a:pt x="394" y="711"/>
                  </a:moveTo>
                  <a:cubicBezTo>
                    <a:pt x="394" y="710"/>
                    <a:pt x="394" y="710"/>
                    <a:pt x="394" y="710"/>
                  </a:cubicBezTo>
                  <a:cubicBezTo>
                    <a:pt x="297" y="587"/>
                    <a:pt x="347" y="473"/>
                    <a:pt x="389" y="412"/>
                  </a:cubicBezTo>
                  <a:cubicBezTo>
                    <a:pt x="393" y="408"/>
                    <a:pt x="397" y="405"/>
                    <a:pt x="401" y="401"/>
                  </a:cubicBezTo>
                  <a:cubicBezTo>
                    <a:pt x="488" y="314"/>
                    <a:pt x="488" y="174"/>
                    <a:pt x="401" y="87"/>
                  </a:cubicBezTo>
                  <a:cubicBezTo>
                    <a:pt x="314" y="0"/>
                    <a:pt x="174" y="0"/>
                    <a:pt x="87" y="87"/>
                  </a:cubicBezTo>
                  <a:cubicBezTo>
                    <a:pt x="0" y="174"/>
                    <a:pt x="0" y="314"/>
                    <a:pt x="87" y="401"/>
                  </a:cubicBezTo>
                  <a:cubicBezTo>
                    <a:pt x="89" y="403"/>
                    <a:pt x="91" y="405"/>
                    <a:pt x="93" y="407"/>
                  </a:cubicBezTo>
                  <a:cubicBezTo>
                    <a:pt x="225" y="578"/>
                    <a:pt x="94" y="711"/>
                    <a:pt x="94" y="711"/>
                  </a:cubicBezTo>
                  <a:cubicBezTo>
                    <a:pt x="94" y="711"/>
                    <a:pt x="94" y="711"/>
                    <a:pt x="94" y="711"/>
                  </a:cubicBezTo>
                  <a:cubicBezTo>
                    <a:pt x="92" y="713"/>
                    <a:pt x="89" y="715"/>
                    <a:pt x="87" y="718"/>
                  </a:cubicBezTo>
                  <a:cubicBezTo>
                    <a:pt x="0" y="804"/>
                    <a:pt x="0" y="945"/>
                    <a:pt x="87" y="1032"/>
                  </a:cubicBezTo>
                  <a:cubicBezTo>
                    <a:pt x="174" y="1118"/>
                    <a:pt x="314" y="1118"/>
                    <a:pt x="401" y="1032"/>
                  </a:cubicBezTo>
                  <a:cubicBezTo>
                    <a:pt x="488" y="945"/>
                    <a:pt x="488" y="804"/>
                    <a:pt x="401" y="718"/>
                  </a:cubicBezTo>
                  <a:cubicBezTo>
                    <a:pt x="399" y="715"/>
                    <a:pt x="396" y="713"/>
                    <a:pt x="394" y="711"/>
                  </a:cubicBezTo>
                  <a:close/>
                </a:path>
              </a:pathLst>
            </a:cu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2740280-07A8-484B-B877-220A157D43A0}"/>
                </a:ext>
              </a:extLst>
            </p:cNvPr>
            <p:cNvGrpSpPr/>
            <p:nvPr/>
          </p:nvGrpSpPr>
          <p:grpSpPr>
            <a:xfrm>
              <a:off x="3303234" y="3045939"/>
              <a:ext cx="1415527" cy="2124114"/>
              <a:chOff x="3303234" y="3045939"/>
              <a:chExt cx="1415527" cy="2124114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7F4E0A75-3435-4BF6-B1E9-48821C38130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303235" y="3045938"/>
                <a:ext cx="1415526" cy="1415527"/>
              </a:xfrm>
              <a:custGeom>
                <a:avLst/>
                <a:gdLst>
                  <a:gd name="T0" fmla="*/ 222 w 890"/>
                  <a:gd name="T1" fmla="*/ 446 h 890"/>
                  <a:gd name="T2" fmla="*/ 232 w 890"/>
                  <a:gd name="T3" fmla="*/ 447 h 890"/>
                  <a:gd name="T4" fmla="*/ 232 w 890"/>
                  <a:gd name="T5" fmla="*/ 446 h 890"/>
                  <a:gd name="T6" fmla="*/ 447 w 890"/>
                  <a:gd name="T7" fmla="*/ 238 h 890"/>
                  <a:gd name="T8" fmla="*/ 446 w 890"/>
                  <a:gd name="T9" fmla="*/ 222 h 890"/>
                  <a:gd name="T10" fmla="*/ 668 w 890"/>
                  <a:gd name="T11" fmla="*/ 0 h 890"/>
                  <a:gd name="T12" fmla="*/ 890 w 890"/>
                  <a:gd name="T13" fmla="*/ 222 h 890"/>
                  <a:gd name="T14" fmla="*/ 668 w 890"/>
                  <a:gd name="T15" fmla="*/ 444 h 890"/>
                  <a:gd name="T16" fmla="*/ 659 w 890"/>
                  <a:gd name="T17" fmla="*/ 444 h 890"/>
                  <a:gd name="T18" fmla="*/ 444 w 890"/>
                  <a:gd name="T19" fmla="*/ 659 h 890"/>
                  <a:gd name="T20" fmla="*/ 444 w 890"/>
                  <a:gd name="T21" fmla="*/ 659 h 890"/>
                  <a:gd name="T22" fmla="*/ 444 w 890"/>
                  <a:gd name="T23" fmla="*/ 668 h 890"/>
                  <a:gd name="T24" fmla="*/ 222 w 890"/>
                  <a:gd name="T25" fmla="*/ 890 h 890"/>
                  <a:gd name="T26" fmla="*/ 0 w 890"/>
                  <a:gd name="T27" fmla="*/ 668 h 890"/>
                  <a:gd name="T28" fmla="*/ 222 w 890"/>
                  <a:gd name="T29" fmla="*/ 446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90" h="890">
                    <a:moveTo>
                      <a:pt x="222" y="446"/>
                    </a:moveTo>
                    <a:cubicBezTo>
                      <a:pt x="225" y="446"/>
                      <a:pt x="229" y="446"/>
                      <a:pt x="232" y="447"/>
                    </a:cubicBezTo>
                    <a:cubicBezTo>
                      <a:pt x="232" y="446"/>
                      <a:pt x="232" y="446"/>
                      <a:pt x="232" y="446"/>
                    </a:cubicBezTo>
                    <a:cubicBezTo>
                      <a:pt x="388" y="428"/>
                      <a:pt x="433" y="311"/>
                      <a:pt x="447" y="238"/>
                    </a:cubicBezTo>
                    <a:cubicBezTo>
                      <a:pt x="446" y="233"/>
                      <a:pt x="446" y="228"/>
                      <a:pt x="446" y="222"/>
                    </a:cubicBezTo>
                    <a:cubicBezTo>
                      <a:pt x="446" y="100"/>
                      <a:pt x="545" y="0"/>
                      <a:pt x="668" y="0"/>
                    </a:cubicBezTo>
                    <a:cubicBezTo>
                      <a:pt x="791" y="0"/>
                      <a:pt x="890" y="100"/>
                      <a:pt x="890" y="222"/>
                    </a:cubicBezTo>
                    <a:cubicBezTo>
                      <a:pt x="890" y="345"/>
                      <a:pt x="791" y="444"/>
                      <a:pt x="668" y="444"/>
                    </a:cubicBezTo>
                    <a:cubicBezTo>
                      <a:pt x="665" y="444"/>
                      <a:pt x="662" y="444"/>
                      <a:pt x="659" y="444"/>
                    </a:cubicBezTo>
                    <a:cubicBezTo>
                      <a:pt x="445" y="472"/>
                      <a:pt x="444" y="659"/>
                      <a:pt x="444" y="659"/>
                    </a:cubicBezTo>
                    <a:cubicBezTo>
                      <a:pt x="444" y="659"/>
                      <a:pt x="444" y="659"/>
                      <a:pt x="444" y="659"/>
                    </a:cubicBezTo>
                    <a:cubicBezTo>
                      <a:pt x="444" y="662"/>
                      <a:pt x="444" y="665"/>
                      <a:pt x="444" y="668"/>
                    </a:cubicBezTo>
                    <a:cubicBezTo>
                      <a:pt x="444" y="791"/>
                      <a:pt x="345" y="890"/>
                      <a:pt x="222" y="890"/>
                    </a:cubicBezTo>
                    <a:cubicBezTo>
                      <a:pt x="99" y="890"/>
                      <a:pt x="0" y="791"/>
                      <a:pt x="0" y="668"/>
                    </a:cubicBezTo>
                    <a:cubicBezTo>
                      <a:pt x="0" y="546"/>
                      <a:pt x="99" y="446"/>
                      <a:pt x="222" y="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60156B2B-4FAF-4EBE-A177-BBD2CCB4D7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303235" y="3754526"/>
                <a:ext cx="1415526" cy="1415527"/>
              </a:xfrm>
              <a:custGeom>
                <a:avLst/>
                <a:gdLst>
                  <a:gd name="T0" fmla="*/ 668 w 890"/>
                  <a:gd name="T1" fmla="*/ 446 h 890"/>
                  <a:gd name="T2" fmla="*/ 658 w 890"/>
                  <a:gd name="T3" fmla="*/ 447 h 890"/>
                  <a:gd name="T4" fmla="*/ 658 w 890"/>
                  <a:gd name="T5" fmla="*/ 446 h 890"/>
                  <a:gd name="T6" fmla="*/ 443 w 890"/>
                  <a:gd name="T7" fmla="*/ 238 h 890"/>
                  <a:gd name="T8" fmla="*/ 444 w 890"/>
                  <a:gd name="T9" fmla="*/ 222 h 890"/>
                  <a:gd name="T10" fmla="*/ 222 w 890"/>
                  <a:gd name="T11" fmla="*/ 0 h 890"/>
                  <a:gd name="T12" fmla="*/ 0 w 890"/>
                  <a:gd name="T13" fmla="*/ 222 h 890"/>
                  <a:gd name="T14" fmla="*/ 222 w 890"/>
                  <a:gd name="T15" fmla="*/ 444 h 890"/>
                  <a:gd name="T16" fmla="*/ 231 w 890"/>
                  <a:gd name="T17" fmla="*/ 444 h 890"/>
                  <a:gd name="T18" fmla="*/ 446 w 890"/>
                  <a:gd name="T19" fmla="*/ 659 h 890"/>
                  <a:gd name="T20" fmla="*/ 446 w 890"/>
                  <a:gd name="T21" fmla="*/ 659 h 890"/>
                  <a:gd name="T22" fmla="*/ 446 w 890"/>
                  <a:gd name="T23" fmla="*/ 668 h 890"/>
                  <a:gd name="T24" fmla="*/ 668 w 890"/>
                  <a:gd name="T25" fmla="*/ 890 h 890"/>
                  <a:gd name="T26" fmla="*/ 890 w 890"/>
                  <a:gd name="T27" fmla="*/ 668 h 890"/>
                  <a:gd name="T28" fmla="*/ 668 w 890"/>
                  <a:gd name="T29" fmla="*/ 446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90" h="890">
                    <a:moveTo>
                      <a:pt x="668" y="446"/>
                    </a:moveTo>
                    <a:cubicBezTo>
                      <a:pt x="665" y="446"/>
                      <a:pt x="661" y="446"/>
                      <a:pt x="658" y="447"/>
                    </a:cubicBezTo>
                    <a:cubicBezTo>
                      <a:pt x="658" y="446"/>
                      <a:pt x="658" y="446"/>
                      <a:pt x="658" y="446"/>
                    </a:cubicBezTo>
                    <a:cubicBezTo>
                      <a:pt x="502" y="428"/>
                      <a:pt x="457" y="311"/>
                      <a:pt x="443" y="238"/>
                    </a:cubicBezTo>
                    <a:cubicBezTo>
                      <a:pt x="444" y="233"/>
                      <a:pt x="444" y="228"/>
                      <a:pt x="444" y="222"/>
                    </a:cubicBezTo>
                    <a:cubicBezTo>
                      <a:pt x="444" y="100"/>
                      <a:pt x="345" y="0"/>
                      <a:pt x="222" y="0"/>
                    </a:cubicBezTo>
                    <a:cubicBezTo>
                      <a:pt x="99" y="0"/>
                      <a:pt x="0" y="100"/>
                      <a:pt x="0" y="222"/>
                    </a:cubicBezTo>
                    <a:cubicBezTo>
                      <a:pt x="0" y="345"/>
                      <a:pt x="99" y="444"/>
                      <a:pt x="222" y="444"/>
                    </a:cubicBezTo>
                    <a:cubicBezTo>
                      <a:pt x="225" y="444"/>
                      <a:pt x="228" y="444"/>
                      <a:pt x="231" y="444"/>
                    </a:cubicBezTo>
                    <a:cubicBezTo>
                      <a:pt x="445" y="472"/>
                      <a:pt x="446" y="659"/>
                      <a:pt x="446" y="659"/>
                    </a:cubicBezTo>
                    <a:cubicBezTo>
                      <a:pt x="446" y="659"/>
                      <a:pt x="446" y="659"/>
                      <a:pt x="446" y="659"/>
                    </a:cubicBezTo>
                    <a:cubicBezTo>
                      <a:pt x="446" y="662"/>
                      <a:pt x="446" y="665"/>
                      <a:pt x="446" y="668"/>
                    </a:cubicBezTo>
                    <a:cubicBezTo>
                      <a:pt x="446" y="791"/>
                      <a:pt x="545" y="890"/>
                      <a:pt x="668" y="890"/>
                    </a:cubicBezTo>
                    <a:cubicBezTo>
                      <a:pt x="791" y="890"/>
                      <a:pt x="890" y="791"/>
                      <a:pt x="890" y="668"/>
                    </a:cubicBezTo>
                    <a:cubicBezTo>
                      <a:pt x="890" y="546"/>
                      <a:pt x="791" y="446"/>
                      <a:pt x="668" y="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31">
                <a:extLst>
                  <a:ext uri="{FF2B5EF4-FFF2-40B4-BE49-F238E27FC236}">
                    <a16:creationId xmlns:a16="http://schemas.microsoft.com/office/drawing/2014/main" id="{527F0A38-AF2D-4DC5-9634-6B7A05FA9EED}"/>
                  </a:ext>
                </a:extLst>
              </p:cNvPr>
              <p:cNvSpPr/>
              <p:nvPr/>
            </p:nvSpPr>
            <p:spPr>
              <a:xfrm rot="16200000">
                <a:off x="3353596" y="4509422"/>
                <a:ext cx="612673" cy="612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33">
                <a:extLst>
                  <a:ext uri="{FF2B5EF4-FFF2-40B4-BE49-F238E27FC236}">
                    <a16:creationId xmlns:a16="http://schemas.microsoft.com/office/drawing/2014/main" id="{11C0BFE0-DE12-474A-89C2-447F456FFBD2}"/>
                  </a:ext>
                </a:extLst>
              </p:cNvPr>
              <p:cNvSpPr/>
              <p:nvPr/>
            </p:nvSpPr>
            <p:spPr>
              <a:xfrm>
                <a:off x="4061639" y="3800008"/>
                <a:ext cx="612673" cy="612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SPu</a:t>
                </a:r>
                <a:endPara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32">
                <a:extLst>
                  <a:ext uri="{FF2B5EF4-FFF2-40B4-BE49-F238E27FC236}">
                    <a16:creationId xmlns:a16="http://schemas.microsoft.com/office/drawing/2014/main" id="{222F816E-16FC-49A9-AFFA-0CB8787E15AD}"/>
                  </a:ext>
                </a:extLst>
              </p:cNvPr>
              <p:cNvSpPr/>
              <p:nvPr/>
            </p:nvSpPr>
            <p:spPr>
              <a:xfrm rot="16200000">
                <a:off x="3353596" y="3096278"/>
                <a:ext cx="612673" cy="612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4" descr="Resultado de imagen para icon red airplane">
                <a:extLst>
                  <a:ext uri="{FF2B5EF4-FFF2-40B4-BE49-F238E27FC236}">
                    <a16:creationId xmlns:a16="http://schemas.microsoft.com/office/drawing/2014/main" id="{19287842-EDE4-4A1E-8109-D199B6702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02318">
                <a:off x="3426449" y="4582279"/>
                <a:ext cx="466959" cy="466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 descr="Chile">
                <a:extLst>
                  <a:ext uri="{FF2B5EF4-FFF2-40B4-BE49-F238E27FC236}">
                    <a16:creationId xmlns:a16="http://schemas.microsoft.com/office/drawing/2014/main" id="{11927C9F-3943-4002-BB57-684453694F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0888" y="3250539"/>
                <a:ext cx="447111" cy="298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8CF30305-FC81-473B-BBAE-9645D4C6B97B}"/>
              </a:ext>
            </a:extLst>
          </p:cNvPr>
          <p:cNvGrpSpPr/>
          <p:nvPr/>
        </p:nvGrpSpPr>
        <p:grpSpPr>
          <a:xfrm>
            <a:off x="4853935" y="1503045"/>
            <a:ext cx="2124114" cy="2451157"/>
            <a:chOff x="4853935" y="1503045"/>
            <a:chExt cx="2124114" cy="2451157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43B5A9EF-05B3-403D-8033-3BD9D6AC5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935" y="1503045"/>
              <a:ext cx="1415526" cy="1415527"/>
            </a:xfrm>
            <a:custGeom>
              <a:avLst/>
              <a:gdLst>
                <a:gd name="T0" fmla="*/ 668 w 890"/>
                <a:gd name="T1" fmla="*/ 446 h 890"/>
                <a:gd name="T2" fmla="*/ 658 w 890"/>
                <a:gd name="T3" fmla="*/ 447 h 890"/>
                <a:gd name="T4" fmla="*/ 658 w 890"/>
                <a:gd name="T5" fmla="*/ 446 h 890"/>
                <a:gd name="T6" fmla="*/ 443 w 890"/>
                <a:gd name="T7" fmla="*/ 238 h 890"/>
                <a:gd name="T8" fmla="*/ 444 w 890"/>
                <a:gd name="T9" fmla="*/ 222 h 890"/>
                <a:gd name="T10" fmla="*/ 222 w 890"/>
                <a:gd name="T11" fmla="*/ 0 h 890"/>
                <a:gd name="T12" fmla="*/ 0 w 890"/>
                <a:gd name="T13" fmla="*/ 222 h 890"/>
                <a:gd name="T14" fmla="*/ 222 w 890"/>
                <a:gd name="T15" fmla="*/ 444 h 890"/>
                <a:gd name="T16" fmla="*/ 231 w 890"/>
                <a:gd name="T17" fmla="*/ 444 h 890"/>
                <a:gd name="T18" fmla="*/ 446 w 890"/>
                <a:gd name="T19" fmla="*/ 659 h 890"/>
                <a:gd name="T20" fmla="*/ 446 w 890"/>
                <a:gd name="T21" fmla="*/ 659 h 890"/>
                <a:gd name="T22" fmla="*/ 446 w 890"/>
                <a:gd name="T23" fmla="*/ 668 h 890"/>
                <a:gd name="T24" fmla="*/ 668 w 890"/>
                <a:gd name="T25" fmla="*/ 890 h 890"/>
                <a:gd name="T26" fmla="*/ 890 w 890"/>
                <a:gd name="T27" fmla="*/ 668 h 890"/>
                <a:gd name="T28" fmla="*/ 668 w 890"/>
                <a:gd name="T29" fmla="*/ 44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0" h="890">
                  <a:moveTo>
                    <a:pt x="668" y="446"/>
                  </a:moveTo>
                  <a:cubicBezTo>
                    <a:pt x="665" y="446"/>
                    <a:pt x="661" y="446"/>
                    <a:pt x="658" y="447"/>
                  </a:cubicBezTo>
                  <a:cubicBezTo>
                    <a:pt x="658" y="446"/>
                    <a:pt x="658" y="446"/>
                    <a:pt x="658" y="446"/>
                  </a:cubicBezTo>
                  <a:cubicBezTo>
                    <a:pt x="502" y="428"/>
                    <a:pt x="457" y="311"/>
                    <a:pt x="443" y="238"/>
                  </a:cubicBezTo>
                  <a:cubicBezTo>
                    <a:pt x="444" y="233"/>
                    <a:pt x="444" y="228"/>
                    <a:pt x="444" y="222"/>
                  </a:cubicBezTo>
                  <a:cubicBezTo>
                    <a:pt x="444" y="100"/>
                    <a:pt x="345" y="0"/>
                    <a:pt x="222" y="0"/>
                  </a:cubicBezTo>
                  <a:cubicBezTo>
                    <a:pt x="99" y="0"/>
                    <a:pt x="0" y="100"/>
                    <a:pt x="0" y="222"/>
                  </a:cubicBezTo>
                  <a:cubicBezTo>
                    <a:pt x="0" y="345"/>
                    <a:pt x="99" y="444"/>
                    <a:pt x="222" y="444"/>
                  </a:cubicBezTo>
                  <a:cubicBezTo>
                    <a:pt x="225" y="444"/>
                    <a:pt x="228" y="444"/>
                    <a:pt x="231" y="444"/>
                  </a:cubicBezTo>
                  <a:cubicBezTo>
                    <a:pt x="445" y="472"/>
                    <a:pt x="446" y="659"/>
                    <a:pt x="446" y="659"/>
                  </a:cubicBezTo>
                  <a:cubicBezTo>
                    <a:pt x="446" y="659"/>
                    <a:pt x="446" y="659"/>
                    <a:pt x="446" y="659"/>
                  </a:cubicBezTo>
                  <a:cubicBezTo>
                    <a:pt x="446" y="662"/>
                    <a:pt x="446" y="665"/>
                    <a:pt x="446" y="668"/>
                  </a:cubicBezTo>
                  <a:cubicBezTo>
                    <a:pt x="446" y="791"/>
                    <a:pt x="545" y="890"/>
                    <a:pt x="668" y="890"/>
                  </a:cubicBezTo>
                  <a:cubicBezTo>
                    <a:pt x="791" y="890"/>
                    <a:pt x="890" y="791"/>
                    <a:pt x="890" y="668"/>
                  </a:cubicBezTo>
                  <a:cubicBezTo>
                    <a:pt x="890" y="546"/>
                    <a:pt x="791" y="446"/>
                    <a:pt x="668" y="44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5AEB5EAC-91F6-4641-9AD2-0EC0F49245D9}"/>
                </a:ext>
              </a:extLst>
            </p:cNvPr>
            <p:cNvGrpSpPr/>
            <p:nvPr/>
          </p:nvGrpSpPr>
          <p:grpSpPr>
            <a:xfrm>
              <a:off x="4901893" y="1503045"/>
              <a:ext cx="2076156" cy="2451157"/>
              <a:chOff x="4901893" y="1503045"/>
              <a:chExt cx="2076156" cy="2451157"/>
            </a:xfrm>
          </p:grpSpPr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8F2AB809-D0E7-449B-8653-3B472BD5A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9489" y="2176948"/>
                <a:ext cx="776310" cy="1777254"/>
              </a:xfrm>
              <a:custGeom>
                <a:avLst/>
                <a:gdLst>
                  <a:gd name="T0" fmla="*/ 394 w 488"/>
                  <a:gd name="T1" fmla="*/ 711 h 1118"/>
                  <a:gd name="T2" fmla="*/ 394 w 488"/>
                  <a:gd name="T3" fmla="*/ 710 h 1118"/>
                  <a:gd name="T4" fmla="*/ 389 w 488"/>
                  <a:gd name="T5" fmla="*/ 412 h 1118"/>
                  <a:gd name="T6" fmla="*/ 401 w 488"/>
                  <a:gd name="T7" fmla="*/ 401 h 1118"/>
                  <a:gd name="T8" fmla="*/ 401 w 488"/>
                  <a:gd name="T9" fmla="*/ 87 h 1118"/>
                  <a:gd name="T10" fmla="*/ 87 w 488"/>
                  <a:gd name="T11" fmla="*/ 87 h 1118"/>
                  <a:gd name="T12" fmla="*/ 87 w 488"/>
                  <a:gd name="T13" fmla="*/ 401 h 1118"/>
                  <a:gd name="T14" fmla="*/ 93 w 488"/>
                  <a:gd name="T15" fmla="*/ 407 h 1118"/>
                  <a:gd name="T16" fmla="*/ 94 w 488"/>
                  <a:gd name="T17" fmla="*/ 711 h 1118"/>
                  <a:gd name="T18" fmla="*/ 94 w 488"/>
                  <a:gd name="T19" fmla="*/ 711 h 1118"/>
                  <a:gd name="T20" fmla="*/ 87 w 488"/>
                  <a:gd name="T21" fmla="*/ 718 h 1118"/>
                  <a:gd name="T22" fmla="*/ 87 w 488"/>
                  <a:gd name="T23" fmla="*/ 1032 h 1118"/>
                  <a:gd name="T24" fmla="*/ 401 w 488"/>
                  <a:gd name="T25" fmla="*/ 1032 h 1118"/>
                  <a:gd name="T26" fmla="*/ 401 w 488"/>
                  <a:gd name="T27" fmla="*/ 718 h 1118"/>
                  <a:gd name="T28" fmla="*/ 394 w 488"/>
                  <a:gd name="T29" fmla="*/ 711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8" h="1118">
                    <a:moveTo>
                      <a:pt x="394" y="711"/>
                    </a:moveTo>
                    <a:cubicBezTo>
                      <a:pt x="394" y="710"/>
                      <a:pt x="394" y="710"/>
                      <a:pt x="394" y="710"/>
                    </a:cubicBezTo>
                    <a:cubicBezTo>
                      <a:pt x="297" y="587"/>
                      <a:pt x="347" y="473"/>
                      <a:pt x="389" y="412"/>
                    </a:cubicBezTo>
                    <a:cubicBezTo>
                      <a:pt x="393" y="408"/>
                      <a:pt x="397" y="405"/>
                      <a:pt x="401" y="401"/>
                    </a:cubicBezTo>
                    <a:cubicBezTo>
                      <a:pt x="488" y="314"/>
                      <a:pt x="488" y="174"/>
                      <a:pt x="401" y="87"/>
                    </a:cubicBezTo>
                    <a:cubicBezTo>
                      <a:pt x="314" y="0"/>
                      <a:pt x="174" y="0"/>
                      <a:pt x="87" y="87"/>
                    </a:cubicBezTo>
                    <a:cubicBezTo>
                      <a:pt x="0" y="174"/>
                      <a:pt x="0" y="314"/>
                      <a:pt x="87" y="401"/>
                    </a:cubicBezTo>
                    <a:cubicBezTo>
                      <a:pt x="89" y="403"/>
                      <a:pt x="91" y="405"/>
                      <a:pt x="93" y="407"/>
                    </a:cubicBezTo>
                    <a:cubicBezTo>
                      <a:pt x="225" y="578"/>
                      <a:pt x="94" y="711"/>
                      <a:pt x="94" y="711"/>
                    </a:cubicBezTo>
                    <a:cubicBezTo>
                      <a:pt x="94" y="711"/>
                      <a:pt x="94" y="711"/>
                      <a:pt x="94" y="711"/>
                    </a:cubicBezTo>
                    <a:cubicBezTo>
                      <a:pt x="92" y="713"/>
                      <a:pt x="89" y="715"/>
                      <a:pt x="87" y="718"/>
                    </a:cubicBezTo>
                    <a:cubicBezTo>
                      <a:pt x="0" y="804"/>
                      <a:pt x="0" y="945"/>
                      <a:pt x="87" y="1032"/>
                    </a:cubicBezTo>
                    <a:cubicBezTo>
                      <a:pt x="174" y="1118"/>
                      <a:pt x="314" y="1118"/>
                      <a:pt x="401" y="1032"/>
                    </a:cubicBezTo>
                    <a:cubicBezTo>
                      <a:pt x="488" y="945"/>
                      <a:pt x="488" y="804"/>
                      <a:pt x="401" y="718"/>
                    </a:cubicBezTo>
                    <a:cubicBezTo>
                      <a:pt x="399" y="715"/>
                      <a:pt x="396" y="713"/>
                      <a:pt x="394" y="71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id="{800BBE33-0BC1-4610-A9A1-67ADE2DF0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523" y="1503045"/>
                <a:ext cx="1415526" cy="1415527"/>
              </a:xfrm>
              <a:custGeom>
                <a:avLst/>
                <a:gdLst>
                  <a:gd name="T0" fmla="*/ 222 w 890"/>
                  <a:gd name="T1" fmla="*/ 446 h 890"/>
                  <a:gd name="T2" fmla="*/ 232 w 890"/>
                  <a:gd name="T3" fmla="*/ 447 h 890"/>
                  <a:gd name="T4" fmla="*/ 232 w 890"/>
                  <a:gd name="T5" fmla="*/ 446 h 890"/>
                  <a:gd name="T6" fmla="*/ 447 w 890"/>
                  <a:gd name="T7" fmla="*/ 238 h 890"/>
                  <a:gd name="T8" fmla="*/ 446 w 890"/>
                  <a:gd name="T9" fmla="*/ 222 h 890"/>
                  <a:gd name="T10" fmla="*/ 668 w 890"/>
                  <a:gd name="T11" fmla="*/ 0 h 890"/>
                  <a:gd name="T12" fmla="*/ 890 w 890"/>
                  <a:gd name="T13" fmla="*/ 222 h 890"/>
                  <a:gd name="T14" fmla="*/ 668 w 890"/>
                  <a:gd name="T15" fmla="*/ 444 h 890"/>
                  <a:gd name="T16" fmla="*/ 659 w 890"/>
                  <a:gd name="T17" fmla="*/ 444 h 890"/>
                  <a:gd name="T18" fmla="*/ 444 w 890"/>
                  <a:gd name="T19" fmla="*/ 659 h 890"/>
                  <a:gd name="T20" fmla="*/ 444 w 890"/>
                  <a:gd name="T21" fmla="*/ 659 h 890"/>
                  <a:gd name="T22" fmla="*/ 444 w 890"/>
                  <a:gd name="T23" fmla="*/ 668 h 890"/>
                  <a:gd name="T24" fmla="*/ 222 w 890"/>
                  <a:gd name="T25" fmla="*/ 890 h 890"/>
                  <a:gd name="T26" fmla="*/ 0 w 890"/>
                  <a:gd name="T27" fmla="*/ 668 h 890"/>
                  <a:gd name="T28" fmla="*/ 222 w 890"/>
                  <a:gd name="T29" fmla="*/ 446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90" h="890">
                    <a:moveTo>
                      <a:pt x="222" y="446"/>
                    </a:moveTo>
                    <a:cubicBezTo>
                      <a:pt x="225" y="446"/>
                      <a:pt x="229" y="446"/>
                      <a:pt x="232" y="447"/>
                    </a:cubicBezTo>
                    <a:cubicBezTo>
                      <a:pt x="232" y="446"/>
                      <a:pt x="232" y="446"/>
                      <a:pt x="232" y="446"/>
                    </a:cubicBezTo>
                    <a:cubicBezTo>
                      <a:pt x="388" y="428"/>
                      <a:pt x="433" y="311"/>
                      <a:pt x="447" y="238"/>
                    </a:cubicBezTo>
                    <a:cubicBezTo>
                      <a:pt x="446" y="233"/>
                      <a:pt x="446" y="228"/>
                      <a:pt x="446" y="222"/>
                    </a:cubicBezTo>
                    <a:cubicBezTo>
                      <a:pt x="446" y="100"/>
                      <a:pt x="545" y="0"/>
                      <a:pt x="668" y="0"/>
                    </a:cubicBezTo>
                    <a:cubicBezTo>
                      <a:pt x="791" y="0"/>
                      <a:pt x="890" y="100"/>
                      <a:pt x="890" y="222"/>
                    </a:cubicBezTo>
                    <a:cubicBezTo>
                      <a:pt x="890" y="345"/>
                      <a:pt x="791" y="444"/>
                      <a:pt x="668" y="444"/>
                    </a:cubicBezTo>
                    <a:cubicBezTo>
                      <a:pt x="665" y="444"/>
                      <a:pt x="662" y="444"/>
                      <a:pt x="659" y="444"/>
                    </a:cubicBezTo>
                    <a:cubicBezTo>
                      <a:pt x="445" y="472"/>
                      <a:pt x="444" y="659"/>
                      <a:pt x="444" y="659"/>
                    </a:cubicBezTo>
                    <a:cubicBezTo>
                      <a:pt x="444" y="659"/>
                      <a:pt x="444" y="659"/>
                      <a:pt x="444" y="659"/>
                    </a:cubicBezTo>
                    <a:cubicBezTo>
                      <a:pt x="444" y="662"/>
                      <a:pt x="444" y="665"/>
                      <a:pt x="444" y="668"/>
                    </a:cubicBezTo>
                    <a:cubicBezTo>
                      <a:pt x="444" y="791"/>
                      <a:pt x="345" y="890"/>
                      <a:pt x="222" y="890"/>
                    </a:cubicBezTo>
                    <a:cubicBezTo>
                      <a:pt x="99" y="890"/>
                      <a:pt x="0" y="791"/>
                      <a:pt x="0" y="668"/>
                    </a:cubicBezTo>
                    <a:cubicBezTo>
                      <a:pt x="0" y="546"/>
                      <a:pt x="99" y="446"/>
                      <a:pt x="222" y="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shade val="30000"/>
                      <a:satMod val="115000"/>
                    </a:schemeClr>
                  </a:gs>
                  <a:gs pos="50000">
                    <a:schemeClr val="accent6">
                      <a:shade val="67500"/>
                      <a:satMod val="115000"/>
                    </a:schemeClr>
                  </a:gs>
                  <a:gs pos="100000">
                    <a:schemeClr val="accent6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Oval 16">
                <a:extLst>
                  <a:ext uri="{FF2B5EF4-FFF2-40B4-BE49-F238E27FC236}">
                    <a16:creationId xmlns:a16="http://schemas.microsoft.com/office/drawing/2014/main" id="{C5A0E99F-5260-44FB-BA41-80161686000E}"/>
                  </a:ext>
                </a:extLst>
              </p:cNvPr>
              <p:cNvSpPr/>
              <p:nvPr/>
            </p:nvSpPr>
            <p:spPr>
              <a:xfrm>
                <a:off x="5611307" y="2261449"/>
                <a:ext cx="612673" cy="612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</a:t>
                </a:r>
                <a:endParaRPr lang="en-US" sz="28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15">
                <a:extLst>
                  <a:ext uri="{FF2B5EF4-FFF2-40B4-BE49-F238E27FC236}">
                    <a16:creationId xmlns:a16="http://schemas.microsoft.com/office/drawing/2014/main" id="{5CD86B9F-D277-4924-BA13-FE6BE2CDD02E}"/>
                  </a:ext>
                </a:extLst>
              </p:cNvPr>
              <p:cNvSpPr/>
              <p:nvPr/>
            </p:nvSpPr>
            <p:spPr>
              <a:xfrm>
                <a:off x="6315037" y="1553406"/>
                <a:ext cx="612673" cy="612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14">
                <a:extLst>
                  <a:ext uri="{FF2B5EF4-FFF2-40B4-BE49-F238E27FC236}">
                    <a16:creationId xmlns:a16="http://schemas.microsoft.com/office/drawing/2014/main" id="{324D2E4A-BBCF-40F1-B76F-F94AB73B1C8B}"/>
                  </a:ext>
                </a:extLst>
              </p:cNvPr>
              <p:cNvSpPr/>
              <p:nvPr/>
            </p:nvSpPr>
            <p:spPr>
              <a:xfrm>
                <a:off x="4901893" y="1553406"/>
                <a:ext cx="612673" cy="612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8" name="Picture 8" descr="Resultado de imagen para icon green people">
                <a:extLst>
                  <a:ext uri="{FF2B5EF4-FFF2-40B4-BE49-F238E27FC236}">
                    <a16:creationId xmlns:a16="http://schemas.microsoft.com/office/drawing/2014/main" id="{5ED2581E-4766-4400-91F4-1A08380F36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2" t="21081" r="4418" b="7154"/>
              <a:stretch/>
            </p:blipFill>
            <p:spPr bwMode="auto">
              <a:xfrm>
                <a:off x="4959237" y="1646251"/>
                <a:ext cx="497391" cy="385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0" descr="Resultado de imagen para icon green comunity">
                <a:extLst>
                  <a:ext uri="{FF2B5EF4-FFF2-40B4-BE49-F238E27FC236}">
                    <a16:creationId xmlns:a16="http://schemas.microsoft.com/office/drawing/2014/main" id="{A4766DAD-0D5B-4D21-AB11-822D82B068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2400" y="1554326"/>
                <a:ext cx="577945" cy="5844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ED1AC711-35B4-4B96-969E-6090943757CA}"/>
              </a:ext>
            </a:extLst>
          </p:cNvPr>
          <p:cNvGrpSpPr/>
          <p:nvPr/>
        </p:nvGrpSpPr>
        <p:grpSpPr>
          <a:xfrm>
            <a:off x="6082678" y="3044078"/>
            <a:ext cx="2451156" cy="2135503"/>
            <a:chOff x="6082678" y="3044078"/>
            <a:chExt cx="2451156" cy="2135503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86FC811E-E1E5-413B-9801-FE390195E3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118308" y="3764054"/>
              <a:ext cx="1415526" cy="1415527"/>
            </a:xfrm>
            <a:custGeom>
              <a:avLst/>
              <a:gdLst>
                <a:gd name="T0" fmla="*/ 222 w 890"/>
                <a:gd name="T1" fmla="*/ 446 h 890"/>
                <a:gd name="T2" fmla="*/ 232 w 890"/>
                <a:gd name="T3" fmla="*/ 447 h 890"/>
                <a:gd name="T4" fmla="*/ 232 w 890"/>
                <a:gd name="T5" fmla="*/ 446 h 890"/>
                <a:gd name="T6" fmla="*/ 447 w 890"/>
                <a:gd name="T7" fmla="*/ 238 h 890"/>
                <a:gd name="T8" fmla="*/ 446 w 890"/>
                <a:gd name="T9" fmla="*/ 222 h 890"/>
                <a:gd name="T10" fmla="*/ 668 w 890"/>
                <a:gd name="T11" fmla="*/ 0 h 890"/>
                <a:gd name="T12" fmla="*/ 890 w 890"/>
                <a:gd name="T13" fmla="*/ 222 h 890"/>
                <a:gd name="T14" fmla="*/ 668 w 890"/>
                <a:gd name="T15" fmla="*/ 444 h 890"/>
                <a:gd name="T16" fmla="*/ 659 w 890"/>
                <a:gd name="T17" fmla="*/ 444 h 890"/>
                <a:gd name="T18" fmla="*/ 444 w 890"/>
                <a:gd name="T19" fmla="*/ 659 h 890"/>
                <a:gd name="T20" fmla="*/ 444 w 890"/>
                <a:gd name="T21" fmla="*/ 659 h 890"/>
                <a:gd name="T22" fmla="*/ 444 w 890"/>
                <a:gd name="T23" fmla="*/ 668 h 890"/>
                <a:gd name="T24" fmla="*/ 222 w 890"/>
                <a:gd name="T25" fmla="*/ 890 h 890"/>
                <a:gd name="T26" fmla="*/ 0 w 890"/>
                <a:gd name="T27" fmla="*/ 668 h 890"/>
                <a:gd name="T28" fmla="*/ 222 w 890"/>
                <a:gd name="T29" fmla="*/ 44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0" h="890">
                  <a:moveTo>
                    <a:pt x="222" y="446"/>
                  </a:moveTo>
                  <a:cubicBezTo>
                    <a:pt x="225" y="446"/>
                    <a:pt x="229" y="446"/>
                    <a:pt x="232" y="447"/>
                  </a:cubicBezTo>
                  <a:cubicBezTo>
                    <a:pt x="232" y="446"/>
                    <a:pt x="232" y="446"/>
                    <a:pt x="232" y="446"/>
                  </a:cubicBezTo>
                  <a:cubicBezTo>
                    <a:pt x="388" y="428"/>
                    <a:pt x="433" y="311"/>
                    <a:pt x="447" y="238"/>
                  </a:cubicBezTo>
                  <a:cubicBezTo>
                    <a:pt x="446" y="233"/>
                    <a:pt x="446" y="228"/>
                    <a:pt x="446" y="222"/>
                  </a:cubicBezTo>
                  <a:cubicBezTo>
                    <a:pt x="446" y="100"/>
                    <a:pt x="545" y="0"/>
                    <a:pt x="668" y="0"/>
                  </a:cubicBezTo>
                  <a:cubicBezTo>
                    <a:pt x="791" y="0"/>
                    <a:pt x="890" y="100"/>
                    <a:pt x="890" y="222"/>
                  </a:cubicBezTo>
                  <a:cubicBezTo>
                    <a:pt x="890" y="345"/>
                    <a:pt x="791" y="444"/>
                    <a:pt x="668" y="444"/>
                  </a:cubicBezTo>
                  <a:cubicBezTo>
                    <a:pt x="665" y="444"/>
                    <a:pt x="662" y="444"/>
                    <a:pt x="659" y="444"/>
                  </a:cubicBezTo>
                  <a:cubicBezTo>
                    <a:pt x="445" y="472"/>
                    <a:pt x="444" y="659"/>
                    <a:pt x="444" y="659"/>
                  </a:cubicBezTo>
                  <a:cubicBezTo>
                    <a:pt x="444" y="659"/>
                    <a:pt x="444" y="659"/>
                    <a:pt x="444" y="659"/>
                  </a:cubicBezTo>
                  <a:cubicBezTo>
                    <a:pt x="444" y="662"/>
                    <a:pt x="444" y="665"/>
                    <a:pt x="444" y="668"/>
                  </a:cubicBezTo>
                  <a:cubicBezTo>
                    <a:pt x="444" y="791"/>
                    <a:pt x="345" y="890"/>
                    <a:pt x="222" y="890"/>
                  </a:cubicBezTo>
                  <a:cubicBezTo>
                    <a:pt x="99" y="890"/>
                    <a:pt x="0" y="791"/>
                    <a:pt x="0" y="668"/>
                  </a:cubicBezTo>
                  <a:cubicBezTo>
                    <a:pt x="0" y="546"/>
                    <a:pt x="99" y="446"/>
                    <a:pt x="222" y="44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164C7E7-8389-4999-98B6-C662D8BD3D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118308" y="3055466"/>
              <a:ext cx="1415526" cy="1415527"/>
            </a:xfrm>
            <a:custGeom>
              <a:avLst/>
              <a:gdLst>
                <a:gd name="T0" fmla="*/ 668 w 890"/>
                <a:gd name="T1" fmla="*/ 446 h 890"/>
                <a:gd name="T2" fmla="*/ 658 w 890"/>
                <a:gd name="T3" fmla="*/ 447 h 890"/>
                <a:gd name="T4" fmla="*/ 658 w 890"/>
                <a:gd name="T5" fmla="*/ 446 h 890"/>
                <a:gd name="T6" fmla="*/ 443 w 890"/>
                <a:gd name="T7" fmla="*/ 238 h 890"/>
                <a:gd name="T8" fmla="*/ 444 w 890"/>
                <a:gd name="T9" fmla="*/ 222 h 890"/>
                <a:gd name="T10" fmla="*/ 222 w 890"/>
                <a:gd name="T11" fmla="*/ 0 h 890"/>
                <a:gd name="T12" fmla="*/ 0 w 890"/>
                <a:gd name="T13" fmla="*/ 222 h 890"/>
                <a:gd name="T14" fmla="*/ 222 w 890"/>
                <a:gd name="T15" fmla="*/ 444 h 890"/>
                <a:gd name="T16" fmla="*/ 231 w 890"/>
                <a:gd name="T17" fmla="*/ 444 h 890"/>
                <a:gd name="T18" fmla="*/ 446 w 890"/>
                <a:gd name="T19" fmla="*/ 659 h 890"/>
                <a:gd name="T20" fmla="*/ 446 w 890"/>
                <a:gd name="T21" fmla="*/ 659 h 890"/>
                <a:gd name="T22" fmla="*/ 446 w 890"/>
                <a:gd name="T23" fmla="*/ 668 h 890"/>
                <a:gd name="T24" fmla="*/ 668 w 890"/>
                <a:gd name="T25" fmla="*/ 890 h 890"/>
                <a:gd name="T26" fmla="*/ 890 w 890"/>
                <a:gd name="T27" fmla="*/ 668 h 890"/>
                <a:gd name="T28" fmla="*/ 668 w 890"/>
                <a:gd name="T29" fmla="*/ 44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0" h="890">
                  <a:moveTo>
                    <a:pt x="668" y="446"/>
                  </a:moveTo>
                  <a:cubicBezTo>
                    <a:pt x="665" y="446"/>
                    <a:pt x="661" y="446"/>
                    <a:pt x="658" y="447"/>
                  </a:cubicBezTo>
                  <a:cubicBezTo>
                    <a:pt x="658" y="446"/>
                    <a:pt x="658" y="446"/>
                    <a:pt x="658" y="446"/>
                  </a:cubicBezTo>
                  <a:cubicBezTo>
                    <a:pt x="502" y="428"/>
                    <a:pt x="457" y="311"/>
                    <a:pt x="443" y="238"/>
                  </a:cubicBezTo>
                  <a:cubicBezTo>
                    <a:pt x="444" y="233"/>
                    <a:pt x="444" y="228"/>
                    <a:pt x="444" y="222"/>
                  </a:cubicBezTo>
                  <a:cubicBezTo>
                    <a:pt x="444" y="100"/>
                    <a:pt x="345" y="0"/>
                    <a:pt x="222" y="0"/>
                  </a:cubicBezTo>
                  <a:cubicBezTo>
                    <a:pt x="99" y="0"/>
                    <a:pt x="0" y="100"/>
                    <a:pt x="0" y="222"/>
                  </a:cubicBezTo>
                  <a:cubicBezTo>
                    <a:pt x="0" y="345"/>
                    <a:pt x="99" y="444"/>
                    <a:pt x="222" y="444"/>
                  </a:cubicBezTo>
                  <a:cubicBezTo>
                    <a:pt x="225" y="444"/>
                    <a:pt x="228" y="444"/>
                    <a:pt x="231" y="444"/>
                  </a:cubicBezTo>
                  <a:cubicBezTo>
                    <a:pt x="445" y="472"/>
                    <a:pt x="446" y="659"/>
                    <a:pt x="446" y="659"/>
                  </a:cubicBezTo>
                  <a:cubicBezTo>
                    <a:pt x="446" y="659"/>
                    <a:pt x="446" y="659"/>
                    <a:pt x="446" y="659"/>
                  </a:cubicBezTo>
                  <a:cubicBezTo>
                    <a:pt x="446" y="662"/>
                    <a:pt x="446" y="665"/>
                    <a:pt x="446" y="668"/>
                  </a:cubicBezTo>
                  <a:cubicBezTo>
                    <a:pt x="446" y="791"/>
                    <a:pt x="545" y="890"/>
                    <a:pt x="668" y="890"/>
                  </a:cubicBezTo>
                  <a:cubicBezTo>
                    <a:pt x="791" y="890"/>
                    <a:pt x="890" y="791"/>
                    <a:pt x="890" y="668"/>
                  </a:cubicBezTo>
                  <a:cubicBezTo>
                    <a:pt x="890" y="546"/>
                    <a:pt x="791" y="446"/>
                    <a:pt x="668" y="44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2CA75DC3-9DC3-4288-A4AF-544B55310D2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583150" y="3230549"/>
              <a:ext cx="776310" cy="1777254"/>
            </a:xfrm>
            <a:custGeom>
              <a:avLst/>
              <a:gdLst>
                <a:gd name="T0" fmla="*/ 394 w 488"/>
                <a:gd name="T1" fmla="*/ 711 h 1118"/>
                <a:gd name="T2" fmla="*/ 394 w 488"/>
                <a:gd name="T3" fmla="*/ 710 h 1118"/>
                <a:gd name="T4" fmla="*/ 389 w 488"/>
                <a:gd name="T5" fmla="*/ 412 h 1118"/>
                <a:gd name="T6" fmla="*/ 401 w 488"/>
                <a:gd name="T7" fmla="*/ 401 h 1118"/>
                <a:gd name="T8" fmla="*/ 401 w 488"/>
                <a:gd name="T9" fmla="*/ 87 h 1118"/>
                <a:gd name="T10" fmla="*/ 87 w 488"/>
                <a:gd name="T11" fmla="*/ 87 h 1118"/>
                <a:gd name="T12" fmla="*/ 87 w 488"/>
                <a:gd name="T13" fmla="*/ 401 h 1118"/>
                <a:gd name="T14" fmla="*/ 93 w 488"/>
                <a:gd name="T15" fmla="*/ 407 h 1118"/>
                <a:gd name="T16" fmla="*/ 94 w 488"/>
                <a:gd name="T17" fmla="*/ 711 h 1118"/>
                <a:gd name="T18" fmla="*/ 94 w 488"/>
                <a:gd name="T19" fmla="*/ 711 h 1118"/>
                <a:gd name="T20" fmla="*/ 87 w 488"/>
                <a:gd name="T21" fmla="*/ 718 h 1118"/>
                <a:gd name="T22" fmla="*/ 87 w 488"/>
                <a:gd name="T23" fmla="*/ 1032 h 1118"/>
                <a:gd name="T24" fmla="*/ 401 w 488"/>
                <a:gd name="T25" fmla="*/ 1032 h 1118"/>
                <a:gd name="T26" fmla="*/ 401 w 488"/>
                <a:gd name="T27" fmla="*/ 718 h 1118"/>
                <a:gd name="T28" fmla="*/ 394 w 488"/>
                <a:gd name="T29" fmla="*/ 711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8" h="1118">
                  <a:moveTo>
                    <a:pt x="394" y="711"/>
                  </a:moveTo>
                  <a:cubicBezTo>
                    <a:pt x="394" y="710"/>
                    <a:pt x="394" y="710"/>
                    <a:pt x="394" y="710"/>
                  </a:cubicBezTo>
                  <a:cubicBezTo>
                    <a:pt x="297" y="587"/>
                    <a:pt x="347" y="473"/>
                    <a:pt x="389" y="412"/>
                  </a:cubicBezTo>
                  <a:cubicBezTo>
                    <a:pt x="393" y="408"/>
                    <a:pt x="397" y="405"/>
                    <a:pt x="401" y="401"/>
                  </a:cubicBezTo>
                  <a:cubicBezTo>
                    <a:pt x="488" y="314"/>
                    <a:pt x="488" y="174"/>
                    <a:pt x="401" y="87"/>
                  </a:cubicBezTo>
                  <a:cubicBezTo>
                    <a:pt x="314" y="0"/>
                    <a:pt x="174" y="0"/>
                    <a:pt x="87" y="87"/>
                  </a:cubicBezTo>
                  <a:cubicBezTo>
                    <a:pt x="0" y="174"/>
                    <a:pt x="0" y="314"/>
                    <a:pt x="87" y="401"/>
                  </a:cubicBezTo>
                  <a:cubicBezTo>
                    <a:pt x="89" y="403"/>
                    <a:pt x="91" y="405"/>
                    <a:pt x="93" y="407"/>
                  </a:cubicBezTo>
                  <a:cubicBezTo>
                    <a:pt x="225" y="578"/>
                    <a:pt x="94" y="711"/>
                    <a:pt x="94" y="711"/>
                  </a:cubicBezTo>
                  <a:cubicBezTo>
                    <a:pt x="94" y="711"/>
                    <a:pt x="94" y="711"/>
                    <a:pt x="94" y="711"/>
                  </a:cubicBezTo>
                  <a:cubicBezTo>
                    <a:pt x="92" y="713"/>
                    <a:pt x="89" y="715"/>
                    <a:pt x="87" y="718"/>
                  </a:cubicBezTo>
                  <a:cubicBezTo>
                    <a:pt x="0" y="804"/>
                    <a:pt x="0" y="945"/>
                    <a:pt x="87" y="1032"/>
                  </a:cubicBezTo>
                  <a:cubicBezTo>
                    <a:pt x="174" y="1118"/>
                    <a:pt x="314" y="1118"/>
                    <a:pt x="401" y="1032"/>
                  </a:cubicBezTo>
                  <a:cubicBezTo>
                    <a:pt x="488" y="945"/>
                    <a:pt x="488" y="804"/>
                    <a:pt x="401" y="718"/>
                  </a:cubicBezTo>
                  <a:cubicBezTo>
                    <a:pt x="399" y="715"/>
                    <a:pt x="396" y="713"/>
                    <a:pt x="394" y="711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21">
              <a:extLst>
                <a:ext uri="{FF2B5EF4-FFF2-40B4-BE49-F238E27FC236}">
                  <a16:creationId xmlns:a16="http://schemas.microsoft.com/office/drawing/2014/main" id="{3FA83C87-DE3A-4843-A496-41F12B451F15}"/>
                </a:ext>
              </a:extLst>
            </p:cNvPr>
            <p:cNvSpPr/>
            <p:nvPr/>
          </p:nvSpPr>
          <p:spPr>
            <a:xfrm rot="5400000">
              <a:off x="7870801" y="4516569"/>
              <a:ext cx="612673" cy="6126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5F38719F-9B66-499D-B6F0-C47F37A920DF}"/>
                </a:ext>
              </a:extLst>
            </p:cNvPr>
            <p:cNvSpPr/>
            <p:nvPr/>
          </p:nvSpPr>
          <p:spPr>
            <a:xfrm rot="5400000">
              <a:off x="7870801" y="3103425"/>
              <a:ext cx="612673" cy="6126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22">
              <a:extLst>
                <a:ext uri="{FF2B5EF4-FFF2-40B4-BE49-F238E27FC236}">
                  <a16:creationId xmlns:a16="http://schemas.microsoft.com/office/drawing/2014/main" id="{D3A33F80-F5F2-4AD8-A135-97C12208102C}"/>
                </a:ext>
              </a:extLst>
            </p:cNvPr>
            <p:cNvSpPr/>
            <p:nvPr/>
          </p:nvSpPr>
          <p:spPr>
            <a:xfrm>
              <a:off x="7162758" y="3812839"/>
              <a:ext cx="612673" cy="6126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800" b="1" dirty="0" err="1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</a:t>
              </a:r>
              <a:endParaRPr lang="en-US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" name="Picture 12" descr="Resultado de imagen para icon blue business">
              <a:extLst>
                <a:ext uri="{FF2B5EF4-FFF2-40B4-BE49-F238E27FC236}">
                  <a16:creationId xmlns:a16="http://schemas.microsoft.com/office/drawing/2014/main" id="{5A80A9C8-742F-4347-A5D5-E88C47831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476" y="3044078"/>
              <a:ext cx="455215" cy="546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108">
              <a:extLst>
                <a:ext uri="{FF2B5EF4-FFF2-40B4-BE49-F238E27FC236}">
                  <a16:creationId xmlns:a16="http://schemas.microsoft.com/office/drawing/2014/main" id="{9C7AF5D1-AE32-4FFA-BF38-D84B57E0E11D}"/>
                </a:ext>
              </a:extLst>
            </p:cNvPr>
            <p:cNvGrpSpPr/>
            <p:nvPr/>
          </p:nvGrpSpPr>
          <p:grpSpPr>
            <a:xfrm>
              <a:off x="7936172" y="4646439"/>
              <a:ext cx="492355" cy="430741"/>
              <a:chOff x="7000875" y="2609851"/>
              <a:chExt cx="481013" cy="395288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49" name="Freeform 39">
                <a:extLst>
                  <a:ext uri="{FF2B5EF4-FFF2-40B4-BE49-F238E27FC236}">
                    <a16:creationId xmlns:a16="http://schemas.microsoft.com/office/drawing/2014/main" id="{5236D2B7-97F7-4D9F-BF5E-C19F3CAAF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0875" y="2638426"/>
                <a:ext cx="419100" cy="366713"/>
              </a:xfrm>
              <a:custGeom>
                <a:avLst/>
                <a:gdLst>
                  <a:gd name="T0" fmla="*/ 2249 w 2905"/>
                  <a:gd name="T1" fmla="*/ 239 h 2540"/>
                  <a:gd name="T2" fmla="*/ 2885 w 2905"/>
                  <a:gd name="T3" fmla="*/ 968 h 2540"/>
                  <a:gd name="T4" fmla="*/ 2609 w 2905"/>
                  <a:gd name="T5" fmla="*/ 1645 h 2540"/>
                  <a:gd name="T6" fmla="*/ 2513 w 2905"/>
                  <a:gd name="T7" fmla="*/ 1837 h 2540"/>
                  <a:gd name="T8" fmla="*/ 2362 w 2905"/>
                  <a:gd name="T9" fmla="*/ 1977 h 2540"/>
                  <a:gd name="T10" fmla="*/ 2169 w 2905"/>
                  <a:gd name="T11" fmla="*/ 2102 h 2540"/>
                  <a:gd name="T12" fmla="*/ 2044 w 2905"/>
                  <a:gd name="T13" fmla="*/ 2294 h 2540"/>
                  <a:gd name="T14" fmla="*/ 1903 w 2905"/>
                  <a:gd name="T15" fmla="*/ 2444 h 2540"/>
                  <a:gd name="T16" fmla="*/ 1710 w 2905"/>
                  <a:gd name="T17" fmla="*/ 2540 h 2540"/>
                  <a:gd name="T18" fmla="*/ 1191 w 2905"/>
                  <a:gd name="T19" fmla="*/ 2359 h 2540"/>
                  <a:gd name="T20" fmla="*/ 1027 w 2905"/>
                  <a:gd name="T21" fmla="*/ 2380 h 2540"/>
                  <a:gd name="T22" fmla="*/ 934 w 2905"/>
                  <a:gd name="T23" fmla="*/ 2229 h 2540"/>
                  <a:gd name="T24" fmla="*/ 907 w 2905"/>
                  <a:gd name="T25" fmla="*/ 2175 h 2540"/>
                  <a:gd name="T26" fmla="*/ 745 w 2905"/>
                  <a:gd name="T27" fmla="*/ 2107 h 2540"/>
                  <a:gd name="T28" fmla="*/ 735 w 2905"/>
                  <a:gd name="T29" fmla="*/ 1941 h 2540"/>
                  <a:gd name="T30" fmla="*/ 612 w 2905"/>
                  <a:gd name="T31" fmla="*/ 1952 h 2540"/>
                  <a:gd name="T32" fmla="*/ 495 w 2905"/>
                  <a:gd name="T33" fmla="*/ 1816 h 2540"/>
                  <a:gd name="T34" fmla="*/ 490 w 2905"/>
                  <a:gd name="T35" fmla="*/ 1730 h 2540"/>
                  <a:gd name="T36" fmla="*/ 323 w 2905"/>
                  <a:gd name="T37" fmla="*/ 1690 h 2540"/>
                  <a:gd name="T38" fmla="*/ 284 w 2905"/>
                  <a:gd name="T39" fmla="*/ 1525 h 2540"/>
                  <a:gd name="T40" fmla="*/ 0 w 2905"/>
                  <a:gd name="T41" fmla="*/ 904 h 2540"/>
                  <a:gd name="T42" fmla="*/ 87 w 2905"/>
                  <a:gd name="T43" fmla="*/ 837 h 2540"/>
                  <a:gd name="T44" fmla="*/ 629 w 2905"/>
                  <a:gd name="T45" fmla="*/ 1240 h 2540"/>
                  <a:gd name="T46" fmla="*/ 771 w 2905"/>
                  <a:gd name="T47" fmla="*/ 1357 h 2540"/>
                  <a:gd name="T48" fmla="*/ 760 w 2905"/>
                  <a:gd name="T49" fmla="*/ 1479 h 2540"/>
                  <a:gd name="T50" fmla="*/ 927 w 2905"/>
                  <a:gd name="T51" fmla="*/ 1489 h 2540"/>
                  <a:gd name="T52" fmla="*/ 996 w 2905"/>
                  <a:gd name="T53" fmla="*/ 1649 h 2540"/>
                  <a:gd name="T54" fmla="*/ 1050 w 2905"/>
                  <a:gd name="T55" fmla="*/ 1676 h 2540"/>
                  <a:gd name="T56" fmla="*/ 1201 w 2905"/>
                  <a:gd name="T57" fmla="*/ 1769 h 2540"/>
                  <a:gd name="T58" fmla="*/ 1181 w 2905"/>
                  <a:gd name="T59" fmla="*/ 1932 h 2540"/>
                  <a:gd name="T60" fmla="*/ 1344 w 2905"/>
                  <a:gd name="T61" fmla="*/ 1912 h 2540"/>
                  <a:gd name="T62" fmla="*/ 1438 w 2905"/>
                  <a:gd name="T63" fmla="*/ 2062 h 2540"/>
                  <a:gd name="T64" fmla="*/ 1716 w 2905"/>
                  <a:gd name="T65" fmla="*/ 2402 h 2540"/>
                  <a:gd name="T66" fmla="*/ 1809 w 2905"/>
                  <a:gd name="T67" fmla="*/ 2325 h 2540"/>
                  <a:gd name="T68" fmla="*/ 1567 w 2905"/>
                  <a:gd name="T69" fmla="*/ 2025 h 2540"/>
                  <a:gd name="T70" fmla="*/ 1633 w 2905"/>
                  <a:gd name="T71" fmla="*/ 1939 h 2540"/>
                  <a:gd name="T72" fmla="*/ 1936 w 2905"/>
                  <a:gd name="T73" fmla="*/ 2183 h 2540"/>
                  <a:gd name="T74" fmla="*/ 2029 w 2905"/>
                  <a:gd name="T75" fmla="*/ 2106 h 2540"/>
                  <a:gd name="T76" fmla="*/ 1786 w 2905"/>
                  <a:gd name="T77" fmla="*/ 1806 h 2540"/>
                  <a:gd name="T78" fmla="*/ 1853 w 2905"/>
                  <a:gd name="T79" fmla="*/ 1720 h 2540"/>
                  <a:gd name="T80" fmla="*/ 2156 w 2905"/>
                  <a:gd name="T81" fmla="*/ 1965 h 2540"/>
                  <a:gd name="T82" fmla="*/ 2249 w 2905"/>
                  <a:gd name="T83" fmla="*/ 1887 h 2540"/>
                  <a:gd name="T84" fmla="*/ 2006 w 2905"/>
                  <a:gd name="T85" fmla="*/ 1587 h 2540"/>
                  <a:gd name="T86" fmla="*/ 2074 w 2905"/>
                  <a:gd name="T87" fmla="*/ 1501 h 2540"/>
                  <a:gd name="T88" fmla="*/ 2377 w 2905"/>
                  <a:gd name="T89" fmla="*/ 1746 h 2540"/>
                  <a:gd name="T90" fmla="*/ 2469 w 2905"/>
                  <a:gd name="T91" fmla="*/ 1669 h 2540"/>
                  <a:gd name="T92" fmla="*/ 2438 w 2905"/>
                  <a:gd name="T93" fmla="*/ 1591 h 2540"/>
                  <a:gd name="T94" fmla="*/ 2295 w 2905"/>
                  <a:gd name="T95" fmla="*/ 1449 h 2540"/>
                  <a:gd name="T96" fmla="*/ 2062 w 2905"/>
                  <a:gd name="T97" fmla="*/ 1218 h 2540"/>
                  <a:gd name="T98" fmla="*/ 1813 w 2905"/>
                  <a:gd name="T99" fmla="*/ 970 h 2540"/>
                  <a:gd name="T100" fmla="*/ 1616 w 2905"/>
                  <a:gd name="T101" fmla="*/ 775 h 2540"/>
                  <a:gd name="T102" fmla="*/ 1537 w 2905"/>
                  <a:gd name="T103" fmla="*/ 706 h 2540"/>
                  <a:gd name="T104" fmla="*/ 1428 w 2905"/>
                  <a:gd name="T105" fmla="*/ 754 h 2540"/>
                  <a:gd name="T106" fmla="*/ 1226 w 2905"/>
                  <a:gd name="T107" fmla="*/ 1069 h 2540"/>
                  <a:gd name="T108" fmla="*/ 976 w 2905"/>
                  <a:gd name="T109" fmla="*/ 1147 h 2540"/>
                  <a:gd name="T110" fmla="*/ 796 w 2905"/>
                  <a:gd name="T111" fmla="*/ 1004 h 2540"/>
                  <a:gd name="T112" fmla="*/ 1064 w 2905"/>
                  <a:gd name="T113" fmla="*/ 203 h 2540"/>
                  <a:gd name="T114" fmla="*/ 1158 w 2905"/>
                  <a:gd name="T115" fmla="*/ 94 h 2540"/>
                  <a:gd name="T116" fmla="*/ 1338 w 2905"/>
                  <a:gd name="T117" fmla="*/ 10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05" h="2540">
                    <a:moveTo>
                      <a:pt x="1451" y="0"/>
                    </a:moveTo>
                    <a:lnTo>
                      <a:pt x="1493" y="3"/>
                    </a:lnTo>
                    <a:lnTo>
                      <a:pt x="1538" y="11"/>
                    </a:lnTo>
                    <a:lnTo>
                      <a:pt x="1585" y="23"/>
                    </a:lnTo>
                    <a:lnTo>
                      <a:pt x="2221" y="222"/>
                    </a:lnTo>
                    <a:lnTo>
                      <a:pt x="2236" y="229"/>
                    </a:lnTo>
                    <a:lnTo>
                      <a:pt x="2249" y="239"/>
                    </a:lnTo>
                    <a:lnTo>
                      <a:pt x="2885" y="870"/>
                    </a:lnTo>
                    <a:lnTo>
                      <a:pt x="2896" y="886"/>
                    </a:lnTo>
                    <a:lnTo>
                      <a:pt x="2903" y="902"/>
                    </a:lnTo>
                    <a:lnTo>
                      <a:pt x="2905" y="919"/>
                    </a:lnTo>
                    <a:lnTo>
                      <a:pt x="2903" y="936"/>
                    </a:lnTo>
                    <a:lnTo>
                      <a:pt x="2896" y="954"/>
                    </a:lnTo>
                    <a:lnTo>
                      <a:pt x="2885" y="968"/>
                    </a:lnTo>
                    <a:lnTo>
                      <a:pt x="2445" y="1405"/>
                    </a:lnTo>
                    <a:lnTo>
                      <a:pt x="2552" y="1511"/>
                    </a:lnTo>
                    <a:lnTo>
                      <a:pt x="2572" y="1534"/>
                    </a:lnTo>
                    <a:lnTo>
                      <a:pt x="2588" y="1560"/>
                    </a:lnTo>
                    <a:lnTo>
                      <a:pt x="2599" y="1587"/>
                    </a:lnTo>
                    <a:lnTo>
                      <a:pt x="2606" y="1615"/>
                    </a:lnTo>
                    <a:lnTo>
                      <a:pt x="2609" y="1645"/>
                    </a:lnTo>
                    <a:lnTo>
                      <a:pt x="2608" y="1675"/>
                    </a:lnTo>
                    <a:lnTo>
                      <a:pt x="2603" y="1705"/>
                    </a:lnTo>
                    <a:lnTo>
                      <a:pt x="2594" y="1734"/>
                    </a:lnTo>
                    <a:lnTo>
                      <a:pt x="2580" y="1762"/>
                    </a:lnTo>
                    <a:lnTo>
                      <a:pt x="2562" y="1790"/>
                    </a:lnTo>
                    <a:lnTo>
                      <a:pt x="2540" y="1815"/>
                    </a:lnTo>
                    <a:lnTo>
                      <a:pt x="2513" y="1837"/>
                    </a:lnTo>
                    <a:lnTo>
                      <a:pt x="2484" y="1857"/>
                    </a:lnTo>
                    <a:lnTo>
                      <a:pt x="2453" y="1870"/>
                    </a:lnTo>
                    <a:lnTo>
                      <a:pt x="2421" y="1879"/>
                    </a:lnTo>
                    <a:lnTo>
                      <a:pt x="2389" y="1883"/>
                    </a:lnTo>
                    <a:lnTo>
                      <a:pt x="2385" y="1915"/>
                    </a:lnTo>
                    <a:lnTo>
                      <a:pt x="2376" y="1947"/>
                    </a:lnTo>
                    <a:lnTo>
                      <a:pt x="2362" y="1977"/>
                    </a:lnTo>
                    <a:lnTo>
                      <a:pt x="2343" y="2007"/>
                    </a:lnTo>
                    <a:lnTo>
                      <a:pt x="2319" y="2033"/>
                    </a:lnTo>
                    <a:lnTo>
                      <a:pt x="2293" y="2056"/>
                    </a:lnTo>
                    <a:lnTo>
                      <a:pt x="2263" y="2075"/>
                    </a:lnTo>
                    <a:lnTo>
                      <a:pt x="2233" y="2089"/>
                    </a:lnTo>
                    <a:lnTo>
                      <a:pt x="2201" y="2098"/>
                    </a:lnTo>
                    <a:lnTo>
                      <a:pt x="2169" y="2102"/>
                    </a:lnTo>
                    <a:lnTo>
                      <a:pt x="2164" y="2134"/>
                    </a:lnTo>
                    <a:lnTo>
                      <a:pt x="2155" y="2166"/>
                    </a:lnTo>
                    <a:lnTo>
                      <a:pt x="2142" y="2196"/>
                    </a:lnTo>
                    <a:lnTo>
                      <a:pt x="2123" y="2226"/>
                    </a:lnTo>
                    <a:lnTo>
                      <a:pt x="2100" y="2252"/>
                    </a:lnTo>
                    <a:lnTo>
                      <a:pt x="2073" y="2275"/>
                    </a:lnTo>
                    <a:lnTo>
                      <a:pt x="2044" y="2294"/>
                    </a:lnTo>
                    <a:lnTo>
                      <a:pt x="2012" y="2308"/>
                    </a:lnTo>
                    <a:lnTo>
                      <a:pt x="1981" y="2316"/>
                    </a:lnTo>
                    <a:lnTo>
                      <a:pt x="1948" y="2321"/>
                    </a:lnTo>
                    <a:lnTo>
                      <a:pt x="1944" y="2352"/>
                    </a:lnTo>
                    <a:lnTo>
                      <a:pt x="1935" y="2385"/>
                    </a:lnTo>
                    <a:lnTo>
                      <a:pt x="1922" y="2415"/>
                    </a:lnTo>
                    <a:lnTo>
                      <a:pt x="1903" y="2444"/>
                    </a:lnTo>
                    <a:lnTo>
                      <a:pt x="1880" y="2471"/>
                    </a:lnTo>
                    <a:lnTo>
                      <a:pt x="1854" y="2492"/>
                    </a:lnTo>
                    <a:lnTo>
                      <a:pt x="1828" y="2510"/>
                    </a:lnTo>
                    <a:lnTo>
                      <a:pt x="1799" y="2524"/>
                    </a:lnTo>
                    <a:lnTo>
                      <a:pt x="1770" y="2533"/>
                    </a:lnTo>
                    <a:lnTo>
                      <a:pt x="1739" y="2539"/>
                    </a:lnTo>
                    <a:lnTo>
                      <a:pt x="1710" y="2540"/>
                    </a:lnTo>
                    <a:lnTo>
                      <a:pt x="1680" y="2537"/>
                    </a:lnTo>
                    <a:lnTo>
                      <a:pt x="1650" y="2530"/>
                    </a:lnTo>
                    <a:lnTo>
                      <a:pt x="1623" y="2519"/>
                    </a:lnTo>
                    <a:lnTo>
                      <a:pt x="1597" y="2503"/>
                    </a:lnTo>
                    <a:lnTo>
                      <a:pt x="1574" y="2483"/>
                    </a:lnTo>
                    <a:lnTo>
                      <a:pt x="1320" y="2231"/>
                    </a:lnTo>
                    <a:lnTo>
                      <a:pt x="1191" y="2359"/>
                    </a:lnTo>
                    <a:lnTo>
                      <a:pt x="1172" y="2375"/>
                    </a:lnTo>
                    <a:lnTo>
                      <a:pt x="1150" y="2387"/>
                    </a:lnTo>
                    <a:lnTo>
                      <a:pt x="1127" y="2394"/>
                    </a:lnTo>
                    <a:lnTo>
                      <a:pt x="1102" y="2396"/>
                    </a:lnTo>
                    <a:lnTo>
                      <a:pt x="1077" y="2395"/>
                    </a:lnTo>
                    <a:lnTo>
                      <a:pt x="1052" y="2389"/>
                    </a:lnTo>
                    <a:lnTo>
                      <a:pt x="1027" y="2380"/>
                    </a:lnTo>
                    <a:lnTo>
                      <a:pt x="1005" y="2365"/>
                    </a:lnTo>
                    <a:lnTo>
                      <a:pt x="983" y="2347"/>
                    </a:lnTo>
                    <a:lnTo>
                      <a:pt x="965" y="2326"/>
                    </a:lnTo>
                    <a:lnTo>
                      <a:pt x="951" y="2303"/>
                    </a:lnTo>
                    <a:lnTo>
                      <a:pt x="941" y="2278"/>
                    </a:lnTo>
                    <a:lnTo>
                      <a:pt x="935" y="2254"/>
                    </a:lnTo>
                    <a:lnTo>
                      <a:pt x="934" y="2229"/>
                    </a:lnTo>
                    <a:lnTo>
                      <a:pt x="936" y="2204"/>
                    </a:lnTo>
                    <a:lnTo>
                      <a:pt x="944" y="2181"/>
                    </a:lnTo>
                    <a:lnTo>
                      <a:pt x="955" y="2160"/>
                    </a:lnTo>
                    <a:lnTo>
                      <a:pt x="971" y="2140"/>
                    </a:lnTo>
                    <a:lnTo>
                      <a:pt x="952" y="2157"/>
                    </a:lnTo>
                    <a:lnTo>
                      <a:pt x="930" y="2168"/>
                    </a:lnTo>
                    <a:lnTo>
                      <a:pt x="907" y="2175"/>
                    </a:lnTo>
                    <a:lnTo>
                      <a:pt x="882" y="2178"/>
                    </a:lnTo>
                    <a:lnTo>
                      <a:pt x="857" y="2176"/>
                    </a:lnTo>
                    <a:lnTo>
                      <a:pt x="832" y="2170"/>
                    </a:lnTo>
                    <a:lnTo>
                      <a:pt x="808" y="2161"/>
                    </a:lnTo>
                    <a:lnTo>
                      <a:pt x="784" y="2147"/>
                    </a:lnTo>
                    <a:lnTo>
                      <a:pt x="763" y="2128"/>
                    </a:lnTo>
                    <a:lnTo>
                      <a:pt x="745" y="2107"/>
                    </a:lnTo>
                    <a:lnTo>
                      <a:pt x="730" y="2084"/>
                    </a:lnTo>
                    <a:lnTo>
                      <a:pt x="721" y="2060"/>
                    </a:lnTo>
                    <a:lnTo>
                      <a:pt x="715" y="2035"/>
                    </a:lnTo>
                    <a:lnTo>
                      <a:pt x="714" y="2011"/>
                    </a:lnTo>
                    <a:lnTo>
                      <a:pt x="716" y="1986"/>
                    </a:lnTo>
                    <a:lnTo>
                      <a:pt x="723" y="1963"/>
                    </a:lnTo>
                    <a:lnTo>
                      <a:pt x="735" y="1941"/>
                    </a:lnTo>
                    <a:lnTo>
                      <a:pt x="751" y="1922"/>
                    </a:lnTo>
                    <a:lnTo>
                      <a:pt x="731" y="1938"/>
                    </a:lnTo>
                    <a:lnTo>
                      <a:pt x="710" y="1949"/>
                    </a:lnTo>
                    <a:lnTo>
                      <a:pt x="686" y="1956"/>
                    </a:lnTo>
                    <a:lnTo>
                      <a:pt x="662" y="1959"/>
                    </a:lnTo>
                    <a:lnTo>
                      <a:pt x="636" y="1957"/>
                    </a:lnTo>
                    <a:lnTo>
                      <a:pt x="612" y="1952"/>
                    </a:lnTo>
                    <a:lnTo>
                      <a:pt x="588" y="1942"/>
                    </a:lnTo>
                    <a:lnTo>
                      <a:pt x="564" y="1928"/>
                    </a:lnTo>
                    <a:lnTo>
                      <a:pt x="543" y="1909"/>
                    </a:lnTo>
                    <a:lnTo>
                      <a:pt x="524" y="1888"/>
                    </a:lnTo>
                    <a:lnTo>
                      <a:pt x="511" y="1866"/>
                    </a:lnTo>
                    <a:lnTo>
                      <a:pt x="501" y="1841"/>
                    </a:lnTo>
                    <a:lnTo>
                      <a:pt x="495" y="1816"/>
                    </a:lnTo>
                    <a:lnTo>
                      <a:pt x="494" y="1792"/>
                    </a:lnTo>
                    <a:lnTo>
                      <a:pt x="497" y="1767"/>
                    </a:lnTo>
                    <a:lnTo>
                      <a:pt x="504" y="1744"/>
                    </a:lnTo>
                    <a:lnTo>
                      <a:pt x="515" y="1722"/>
                    </a:lnTo>
                    <a:lnTo>
                      <a:pt x="530" y="1703"/>
                    </a:lnTo>
                    <a:lnTo>
                      <a:pt x="511" y="1719"/>
                    </a:lnTo>
                    <a:lnTo>
                      <a:pt x="490" y="1730"/>
                    </a:lnTo>
                    <a:lnTo>
                      <a:pt x="466" y="1737"/>
                    </a:lnTo>
                    <a:lnTo>
                      <a:pt x="442" y="1740"/>
                    </a:lnTo>
                    <a:lnTo>
                      <a:pt x="417" y="1738"/>
                    </a:lnTo>
                    <a:lnTo>
                      <a:pt x="392" y="1733"/>
                    </a:lnTo>
                    <a:lnTo>
                      <a:pt x="367" y="1723"/>
                    </a:lnTo>
                    <a:lnTo>
                      <a:pt x="344" y="1709"/>
                    </a:lnTo>
                    <a:lnTo>
                      <a:pt x="323" y="1690"/>
                    </a:lnTo>
                    <a:lnTo>
                      <a:pt x="305" y="1670"/>
                    </a:lnTo>
                    <a:lnTo>
                      <a:pt x="291" y="1647"/>
                    </a:lnTo>
                    <a:lnTo>
                      <a:pt x="281" y="1622"/>
                    </a:lnTo>
                    <a:lnTo>
                      <a:pt x="275" y="1597"/>
                    </a:lnTo>
                    <a:lnTo>
                      <a:pt x="273" y="1573"/>
                    </a:lnTo>
                    <a:lnTo>
                      <a:pt x="276" y="1549"/>
                    </a:lnTo>
                    <a:lnTo>
                      <a:pt x="284" y="1525"/>
                    </a:lnTo>
                    <a:lnTo>
                      <a:pt x="295" y="1504"/>
                    </a:lnTo>
                    <a:lnTo>
                      <a:pt x="311" y="1485"/>
                    </a:lnTo>
                    <a:lnTo>
                      <a:pt x="432" y="1363"/>
                    </a:lnTo>
                    <a:lnTo>
                      <a:pt x="20" y="952"/>
                    </a:lnTo>
                    <a:lnTo>
                      <a:pt x="9" y="938"/>
                    </a:lnTo>
                    <a:lnTo>
                      <a:pt x="2" y="921"/>
                    </a:lnTo>
                    <a:lnTo>
                      <a:pt x="0" y="904"/>
                    </a:lnTo>
                    <a:lnTo>
                      <a:pt x="2" y="887"/>
                    </a:lnTo>
                    <a:lnTo>
                      <a:pt x="9" y="870"/>
                    </a:lnTo>
                    <a:lnTo>
                      <a:pt x="20" y="855"/>
                    </a:lnTo>
                    <a:lnTo>
                      <a:pt x="35" y="844"/>
                    </a:lnTo>
                    <a:lnTo>
                      <a:pt x="51" y="837"/>
                    </a:lnTo>
                    <a:lnTo>
                      <a:pt x="69" y="835"/>
                    </a:lnTo>
                    <a:lnTo>
                      <a:pt x="87" y="837"/>
                    </a:lnTo>
                    <a:lnTo>
                      <a:pt x="103" y="844"/>
                    </a:lnTo>
                    <a:lnTo>
                      <a:pt x="118" y="855"/>
                    </a:lnTo>
                    <a:lnTo>
                      <a:pt x="531" y="1267"/>
                    </a:lnTo>
                    <a:lnTo>
                      <a:pt x="554" y="1253"/>
                    </a:lnTo>
                    <a:lnTo>
                      <a:pt x="577" y="1243"/>
                    </a:lnTo>
                    <a:lnTo>
                      <a:pt x="603" y="1239"/>
                    </a:lnTo>
                    <a:lnTo>
                      <a:pt x="629" y="1240"/>
                    </a:lnTo>
                    <a:lnTo>
                      <a:pt x="656" y="1245"/>
                    </a:lnTo>
                    <a:lnTo>
                      <a:pt x="681" y="1255"/>
                    </a:lnTo>
                    <a:lnTo>
                      <a:pt x="706" y="1269"/>
                    </a:lnTo>
                    <a:lnTo>
                      <a:pt x="728" y="1288"/>
                    </a:lnTo>
                    <a:lnTo>
                      <a:pt x="747" y="1309"/>
                    </a:lnTo>
                    <a:lnTo>
                      <a:pt x="761" y="1333"/>
                    </a:lnTo>
                    <a:lnTo>
                      <a:pt x="771" y="1357"/>
                    </a:lnTo>
                    <a:lnTo>
                      <a:pt x="776" y="1381"/>
                    </a:lnTo>
                    <a:lnTo>
                      <a:pt x="778" y="1407"/>
                    </a:lnTo>
                    <a:lnTo>
                      <a:pt x="775" y="1431"/>
                    </a:lnTo>
                    <a:lnTo>
                      <a:pt x="768" y="1454"/>
                    </a:lnTo>
                    <a:lnTo>
                      <a:pt x="757" y="1476"/>
                    </a:lnTo>
                    <a:lnTo>
                      <a:pt x="741" y="1495"/>
                    </a:lnTo>
                    <a:lnTo>
                      <a:pt x="760" y="1479"/>
                    </a:lnTo>
                    <a:lnTo>
                      <a:pt x="781" y="1467"/>
                    </a:lnTo>
                    <a:lnTo>
                      <a:pt x="805" y="1460"/>
                    </a:lnTo>
                    <a:lnTo>
                      <a:pt x="829" y="1457"/>
                    </a:lnTo>
                    <a:lnTo>
                      <a:pt x="855" y="1459"/>
                    </a:lnTo>
                    <a:lnTo>
                      <a:pt x="879" y="1464"/>
                    </a:lnTo>
                    <a:lnTo>
                      <a:pt x="904" y="1475"/>
                    </a:lnTo>
                    <a:lnTo>
                      <a:pt x="927" y="1489"/>
                    </a:lnTo>
                    <a:lnTo>
                      <a:pt x="949" y="1507"/>
                    </a:lnTo>
                    <a:lnTo>
                      <a:pt x="967" y="1528"/>
                    </a:lnTo>
                    <a:lnTo>
                      <a:pt x="981" y="1551"/>
                    </a:lnTo>
                    <a:lnTo>
                      <a:pt x="990" y="1575"/>
                    </a:lnTo>
                    <a:lnTo>
                      <a:pt x="997" y="1600"/>
                    </a:lnTo>
                    <a:lnTo>
                      <a:pt x="998" y="1625"/>
                    </a:lnTo>
                    <a:lnTo>
                      <a:pt x="996" y="1649"/>
                    </a:lnTo>
                    <a:lnTo>
                      <a:pt x="988" y="1672"/>
                    </a:lnTo>
                    <a:lnTo>
                      <a:pt x="977" y="1694"/>
                    </a:lnTo>
                    <a:lnTo>
                      <a:pt x="961" y="1714"/>
                    </a:lnTo>
                    <a:lnTo>
                      <a:pt x="980" y="1698"/>
                    </a:lnTo>
                    <a:lnTo>
                      <a:pt x="1002" y="1686"/>
                    </a:lnTo>
                    <a:lnTo>
                      <a:pt x="1025" y="1679"/>
                    </a:lnTo>
                    <a:lnTo>
                      <a:pt x="1050" y="1676"/>
                    </a:lnTo>
                    <a:lnTo>
                      <a:pt x="1075" y="1678"/>
                    </a:lnTo>
                    <a:lnTo>
                      <a:pt x="1100" y="1683"/>
                    </a:lnTo>
                    <a:lnTo>
                      <a:pt x="1124" y="1693"/>
                    </a:lnTo>
                    <a:lnTo>
                      <a:pt x="1148" y="1708"/>
                    </a:lnTo>
                    <a:lnTo>
                      <a:pt x="1169" y="1725"/>
                    </a:lnTo>
                    <a:lnTo>
                      <a:pt x="1187" y="1746"/>
                    </a:lnTo>
                    <a:lnTo>
                      <a:pt x="1201" y="1769"/>
                    </a:lnTo>
                    <a:lnTo>
                      <a:pt x="1211" y="1794"/>
                    </a:lnTo>
                    <a:lnTo>
                      <a:pt x="1217" y="1818"/>
                    </a:lnTo>
                    <a:lnTo>
                      <a:pt x="1218" y="1843"/>
                    </a:lnTo>
                    <a:lnTo>
                      <a:pt x="1215" y="1868"/>
                    </a:lnTo>
                    <a:lnTo>
                      <a:pt x="1208" y="1891"/>
                    </a:lnTo>
                    <a:lnTo>
                      <a:pt x="1196" y="1912"/>
                    </a:lnTo>
                    <a:lnTo>
                      <a:pt x="1181" y="1932"/>
                    </a:lnTo>
                    <a:lnTo>
                      <a:pt x="1201" y="1916"/>
                    </a:lnTo>
                    <a:lnTo>
                      <a:pt x="1222" y="1905"/>
                    </a:lnTo>
                    <a:lnTo>
                      <a:pt x="1245" y="1898"/>
                    </a:lnTo>
                    <a:lnTo>
                      <a:pt x="1270" y="1895"/>
                    </a:lnTo>
                    <a:lnTo>
                      <a:pt x="1294" y="1896"/>
                    </a:lnTo>
                    <a:lnTo>
                      <a:pt x="1320" y="1902"/>
                    </a:lnTo>
                    <a:lnTo>
                      <a:pt x="1344" y="1912"/>
                    </a:lnTo>
                    <a:lnTo>
                      <a:pt x="1367" y="1926"/>
                    </a:lnTo>
                    <a:lnTo>
                      <a:pt x="1388" y="1944"/>
                    </a:lnTo>
                    <a:lnTo>
                      <a:pt x="1407" y="1965"/>
                    </a:lnTo>
                    <a:lnTo>
                      <a:pt x="1421" y="1988"/>
                    </a:lnTo>
                    <a:lnTo>
                      <a:pt x="1431" y="2013"/>
                    </a:lnTo>
                    <a:lnTo>
                      <a:pt x="1436" y="2037"/>
                    </a:lnTo>
                    <a:lnTo>
                      <a:pt x="1438" y="2062"/>
                    </a:lnTo>
                    <a:lnTo>
                      <a:pt x="1435" y="2087"/>
                    </a:lnTo>
                    <a:lnTo>
                      <a:pt x="1428" y="2110"/>
                    </a:lnTo>
                    <a:lnTo>
                      <a:pt x="1416" y="2131"/>
                    </a:lnTo>
                    <a:lnTo>
                      <a:pt x="1672" y="2386"/>
                    </a:lnTo>
                    <a:lnTo>
                      <a:pt x="1685" y="2395"/>
                    </a:lnTo>
                    <a:lnTo>
                      <a:pt x="1699" y="2401"/>
                    </a:lnTo>
                    <a:lnTo>
                      <a:pt x="1716" y="2402"/>
                    </a:lnTo>
                    <a:lnTo>
                      <a:pt x="1733" y="2400"/>
                    </a:lnTo>
                    <a:lnTo>
                      <a:pt x="1750" y="2395"/>
                    </a:lnTo>
                    <a:lnTo>
                      <a:pt x="1767" y="2386"/>
                    </a:lnTo>
                    <a:lnTo>
                      <a:pt x="1782" y="2374"/>
                    </a:lnTo>
                    <a:lnTo>
                      <a:pt x="1794" y="2358"/>
                    </a:lnTo>
                    <a:lnTo>
                      <a:pt x="1803" y="2342"/>
                    </a:lnTo>
                    <a:lnTo>
                      <a:pt x="1809" y="2325"/>
                    </a:lnTo>
                    <a:lnTo>
                      <a:pt x="1811" y="2308"/>
                    </a:lnTo>
                    <a:lnTo>
                      <a:pt x="1809" y="2291"/>
                    </a:lnTo>
                    <a:lnTo>
                      <a:pt x="1803" y="2276"/>
                    </a:lnTo>
                    <a:lnTo>
                      <a:pt x="1794" y="2264"/>
                    </a:lnTo>
                    <a:lnTo>
                      <a:pt x="1584" y="2055"/>
                    </a:lnTo>
                    <a:lnTo>
                      <a:pt x="1573" y="2041"/>
                    </a:lnTo>
                    <a:lnTo>
                      <a:pt x="1567" y="2025"/>
                    </a:lnTo>
                    <a:lnTo>
                      <a:pt x="1564" y="2007"/>
                    </a:lnTo>
                    <a:lnTo>
                      <a:pt x="1567" y="1989"/>
                    </a:lnTo>
                    <a:lnTo>
                      <a:pt x="1573" y="1973"/>
                    </a:lnTo>
                    <a:lnTo>
                      <a:pt x="1584" y="1958"/>
                    </a:lnTo>
                    <a:lnTo>
                      <a:pt x="1599" y="1947"/>
                    </a:lnTo>
                    <a:lnTo>
                      <a:pt x="1616" y="1941"/>
                    </a:lnTo>
                    <a:lnTo>
                      <a:pt x="1633" y="1939"/>
                    </a:lnTo>
                    <a:lnTo>
                      <a:pt x="1650" y="1941"/>
                    </a:lnTo>
                    <a:lnTo>
                      <a:pt x="1668" y="1947"/>
                    </a:lnTo>
                    <a:lnTo>
                      <a:pt x="1682" y="1958"/>
                    </a:lnTo>
                    <a:lnTo>
                      <a:pt x="1892" y="2167"/>
                    </a:lnTo>
                    <a:lnTo>
                      <a:pt x="1904" y="2176"/>
                    </a:lnTo>
                    <a:lnTo>
                      <a:pt x="1920" y="2182"/>
                    </a:lnTo>
                    <a:lnTo>
                      <a:pt x="1936" y="2183"/>
                    </a:lnTo>
                    <a:lnTo>
                      <a:pt x="1953" y="2182"/>
                    </a:lnTo>
                    <a:lnTo>
                      <a:pt x="1971" y="2176"/>
                    </a:lnTo>
                    <a:lnTo>
                      <a:pt x="1987" y="2167"/>
                    </a:lnTo>
                    <a:lnTo>
                      <a:pt x="2002" y="2155"/>
                    </a:lnTo>
                    <a:lnTo>
                      <a:pt x="2015" y="2139"/>
                    </a:lnTo>
                    <a:lnTo>
                      <a:pt x="2024" y="2123"/>
                    </a:lnTo>
                    <a:lnTo>
                      <a:pt x="2029" y="2106"/>
                    </a:lnTo>
                    <a:lnTo>
                      <a:pt x="2031" y="2089"/>
                    </a:lnTo>
                    <a:lnTo>
                      <a:pt x="2029" y="2073"/>
                    </a:lnTo>
                    <a:lnTo>
                      <a:pt x="2024" y="2058"/>
                    </a:lnTo>
                    <a:lnTo>
                      <a:pt x="2015" y="2045"/>
                    </a:lnTo>
                    <a:lnTo>
                      <a:pt x="1804" y="1837"/>
                    </a:lnTo>
                    <a:lnTo>
                      <a:pt x="1793" y="1822"/>
                    </a:lnTo>
                    <a:lnTo>
                      <a:pt x="1786" y="1806"/>
                    </a:lnTo>
                    <a:lnTo>
                      <a:pt x="1784" y="1788"/>
                    </a:lnTo>
                    <a:lnTo>
                      <a:pt x="1786" y="1770"/>
                    </a:lnTo>
                    <a:lnTo>
                      <a:pt x="1793" y="1754"/>
                    </a:lnTo>
                    <a:lnTo>
                      <a:pt x="1804" y="1740"/>
                    </a:lnTo>
                    <a:lnTo>
                      <a:pt x="1820" y="1729"/>
                    </a:lnTo>
                    <a:lnTo>
                      <a:pt x="1836" y="1722"/>
                    </a:lnTo>
                    <a:lnTo>
                      <a:pt x="1853" y="1720"/>
                    </a:lnTo>
                    <a:lnTo>
                      <a:pt x="1871" y="1722"/>
                    </a:lnTo>
                    <a:lnTo>
                      <a:pt x="1887" y="1729"/>
                    </a:lnTo>
                    <a:lnTo>
                      <a:pt x="1902" y="1740"/>
                    </a:lnTo>
                    <a:lnTo>
                      <a:pt x="2112" y="1948"/>
                    </a:lnTo>
                    <a:lnTo>
                      <a:pt x="2125" y="1957"/>
                    </a:lnTo>
                    <a:lnTo>
                      <a:pt x="2140" y="1963"/>
                    </a:lnTo>
                    <a:lnTo>
                      <a:pt x="2156" y="1965"/>
                    </a:lnTo>
                    <a:lnTo>
                      <a:pt x="2174" y="1963"/>
                    </a:lnTo>
                    <a:lnTo>
                      <a:pt x="2190" y="1957"/>
                    </a:lnTo>
                    <a:lnTo>
                      <a:pt x="2207" y="1949"/>
                    </a:lnTo>
                    <a:lnTo>
                      <a:pt x="2223" y="1936"/>
                    </a:lnTo>
                    <a:lnTo>
                      <a:pt x="2235" y="1920"/>
                    </a:lnTo>
                    <a:lnTo>
                      <a:pt x="2244" y="1904"/>
                    </a:lnTo>
                    <a:lnTo>
                      <a:pt x="2249" y="1887"/>
                    </a:lnTo>
                    <a:lnTo>
                      <a:pt x="2251" y="1871"/>
                    </a:lnTo>
                    <a:lnTo>
                      <a:pt x="2249" y="1855"/>
                    </a:lnTo>
                    <a:lnTo>
                      <a:pt x="2244" y="1839"/>
                    </a:lnTo>
                    <a:lnTo>
                      <a:pt x="2234" y="1826"/>
                    </a:lnTo>
                    <a:lnTo>
                      <a:pt x="2025" y="1618"/>
                    </a:lnTo>
                    <a:lnTo>
                      <a:pt x="2013" y="1603"/>
                    </a:lnTo>
                    <a:lnTo>
                      <a:pt x="2006" y="1587"/>
                    </a:lnTo>
                    <a:lnTo>
                      <a:pt x="2004" y="1570"/>
                    </a:lnTo>
                    <a:lnTo>
                      <a:pt x="2006" y="1553"/>
                    </a:lnTo>
                    <a:lnTo>
                      <a:pt x="2013" y="1535"/>
                    </a:lnTo>
                    <a:lnTo>
                      <a:pt x="2025" y="1521"/>
                    </a:lnTo>
                    <a:lnTo>
                      <a:pt x="2039" y="1510"/>
                    </a:lnTo>
                    <a:lnTo>
                      <a:pt x="2055" y="1503"/>
                    </a:lnTo>
                    <a:lnTo>
                      <a:pt x="2074" y="1501"/>
                    </a:lnTo>
                    <a:lnTo>
                      <a:pt x="2091" y="1503"/>
                    </a:lnTo>
                    <a:lnTo>
                      <a:pt x="2107" y="1510"/>
                    </a:lnTo>
                    <a:lnTo>
                      <a:pt x="2122" y="1521"/>
                    </a:lnTo>
                    <a:lnTo>
                      <a:pt x="2332" y="1729"/>
                    </a:lnTo>
                    <a:lnTo>
                      <a:pt x="2345" y="1739"/>
                    </a:lnTo>
                    <a:lnTo>
                      <a:pt x="2359" y="1744"/>
                    </a:lnTo>
                    <a:lnTo>
                      <a:pt x="2377" y="1746"/>
                    </a:lnTo>
                    <a:lnTo>
                      <a:pt x="2393" y="1744"/>
                    </a:lnTo>
                    <a:lnTo>
                      <a:pt x="2410" y="1739"/>
                    </a:lnTo>
                    <a:lnTo>
                      <a:pt x="2427" y="1730"/>
                    </a:lnTo>
                    <a:lnTo>
                      <a:pt x="2442" y="1718"/>
                    </a:lnTo>
                    <a:lnTo>
                      <a:pt x="2455" y="1703"/>
                    </a:lnTo>
                    <a:lnTo>
                      <a:pt x="2463" y="1685"/>
                    </a:lnTo>
                    <a:lnTo>
                      <a:pt x="2469" y="1669"/>
                    </a:lnTo>
                    <a:lnTo>
                      <a:pt x="2471" y="1652"/>
                    </a:lnTo>
                    <a:lnTo>
                      <a:pt x="2469" y="1636"/>
                    </a:lnTo>
                    <a:lnTo>
                      <a:pt x="2463" y="1620"/>
                    </a:lnTo>
                    <a:lnTo>
                      <a:pt x="2454" y="1608"/>
                    </a:lnTo>
                    <a:lnTo>
                      <a:pt x="2452" y="1606"/>
                    </a:lnTo>
                    <a:lnTo>
                      <a:pt x="2447" y="1600"/>
                    </a:lnTo>
                    <a:lnTo>
                      <a:pt x="2438" y="1591"/>
                    </a:lnTo>
                    <a:lnTo>
                      <a:pt x="2426" y="1579"/>
                    </a:lnTo>
                    <a:lnTo>
                      <a:pt x="2410" y="1564"/>
                    </a:lnTo>
                    <a:lnTo>
                      <a:pt x="2392" y="1545"/>
                    </a:lnTo>
                    <a:lnTo>
                      <a:pt x="2372" y="1525"/>
                    </a:lnTo>
                    <a:lnTo>
                      <a:pt x="2348" y="1502"/>
                    </a:lnTo>
                    <a:lnTo>
                      <a:pt x="2323" y="1477"/>
                    </a:lnTo>
                    <a:lnTo>
                      <a:pt x="2295" y="1449"/>
                    </a:lnTo>
                    <a:lnTo>
                      <a:pt x="2265" y="1420"/>
                    </a:lnTo>
                    <a:lnTo>
                      <a:pt x="2235" y="1389"/>
                    </a:lnTo>
                    <a:lnTo>
                      <a:pt x="2202" y="1357"/>
                    </a:lnTo>
                    <a:lnTo>
                      <a:pt x="2169" y="1323"/>
                    </a:lnTo>
                    <a:lnTo>
                      <a:pt x="2134" y="1289"/>
                    </a:lnTo>
                    <a:lnTo>
                      <a:pt x="2099" y="1254"/>
                    </a:lnTo>
                    <a:lnTo>
                      <a:pt x="2062" y="1218"/>
                    </a:lnTo>
                    <a:lnTo>
                      <a:pt x="2027" y="1182"/>
                    </a:lnTo>
                    <a:lnTo>
                      <a:pt x="1990" y="1146"/>
                    </a:lnTo>
                    <a:lnTo>
                      <a:pt x="1954" y="1110"/>
                    </a:lnTo>
                    <a:lnTo>
                      <a:pt x="1918" y="1074"/>
                    </a:lnTo>
                    <a:lnTo>
                      <a:pt x="1882" y="1039"/>
                    </a:lnTo>
                    <a:lnTo>
                      <a:pt x="1847" y="1003"/>
                    </a:lnTo>
                    <a:lnTo>
                      <a:pt x="1813" y="970"/>
                    </a:lnTo>
                    <a:lnTo>
                      <a:pt x="1780" y="937"/>
                    </a:lnTo>
                    <a:lnTo>
                      <a:pt x="1748" y="906"/>
                    </a:lnTo>
                    <a:lnTo>
                      <a:pt x="1718" y="875"/>
                    </a:lnTo>
                    <a:lnTo>
                      <a:pt x="1689" y="847"/>
                    </a:lnTo>
                    <a:lnTo>
                      <a:pt x="1663" y="821"/>
                    </a:lnTo>
                    <a:lnTo>
                      <a:pt x="1638" y="797"/>
                    </a:lnTo>
                    <a:lnTo>
                      <a:pt x="1616" y="775"/>
                    </a:lnTo>
                    <a:lnTo>
                      <a:pt x="1596" y="756"/>
                    </a:lnTo>
                    <a:lnTo>
                      <a:pt x="1579" y="740"/>
                    </a:lnTo>
                    <a:lnTo>
                      <a:pt x="1565" y="725"/>
                    </a:lnTo>
                    <a:lnTo>
                      <a:pt x="1560" y="721"/>
                    </a:lnTo>
                    <a:lnTo>
                      <a:pt x="1553" y="715"/>
                    </a:lnTo>
                    <a:lnTo>
                      <a:pt x="1546" y="711"/>
                    </a:lnTo>
                    <a:lnTo>
                      <a:pt x="1537" y="706"/>
                    </a:lnTo>
                    <a:lnTo>
                      <a:pt x="1527" y="704"/>
                    </a:lnTo>
                    <a:lnTo>
                      <a:pt x="1515" y="703"/>
                    </a:lnTo>
                    <a:lnTo>
                      <a:pt x="1501" y="705"/>
                    </a:lnTo>
                    <a:lnTo>
                      <a:pt x="1485" y="711"/>
                    </a:lnTo>
                    <a:lnTo>
                      <a:pt x="1468" y="720"/>
                    </a:lnTo>
                    <a:lnTo>
                      <a:pt x="1449" y="735"/>
                    </a:lnTo>
                    <a:lnTo>
                      <a:pt x="1428" y="754"/>
                    </a:lnTo>
                    <a:lnTo>
                      <a:pt x="1405" y="779"/>
                    </a:lnTo>
                    <a:lnTo>
                      <a:pt x="1383" y="808"/>
                    </a:lnTo>
                    <a:lnTo>
                      <a:pt x="1366" y="837"/>
                    </a:lnTo>
                    <a:lnTo>
                      <a:pt x="1270" y="1012"/>
                    </a:lnTo>
                    <a:lnTo>
                      <a:pt x="1259" y="1031"/>
                    </a:lnTo>
                    <a:lnTo>
                      <a:pt x="1244" y="1050"/>
                    </a:lnTo>
                    <a:lnTo>
                      <a:pt x="1226" y="1069"/>
                    </a:lnTo>
                    <a:lnTo>
                      <a:pt x="1194" y="1096"/>
                    </a:lnTo>
                    <a:lnTo>
                      <a:pt x="1161" y="1119"/>
                    </a:lnTo>
                    <a:lnTo>
                      <a:pt x="1125" y="1136"/>
                    </a:lnTo>
                    <a:lnTo>
                      <a:pt x="1089" y="1147"/>
                    </a:lnTo>
                    <a:lnTo>
                      <a:pt x="1052" y="1153"/>
                    </a:lnTo>
                    <a:lnTo>
                      <a:pt x="1014" y="1153"/>
                    </a:lnTo>
                    <a:lnTo>
                      <a:pt x="976" y="1147"/>
                    </a:lnTo>
                    <a:lnTo>
                      <a:pt x="944" y="1137"/>
                    </a:lnTo>
                    <a:lnTo>
                      <a:pt x="913" y="1123"/>
                    </a:lnTo>
                    <a:lnTo>
                      <a:pt x="883" y="1106"/>
                    </a:lnTo>
                    <a:lnTo>
                      <a:pt x="858" y="1085"/>
                    </a:lnTo>
                    <a:lnTo>
                      <a:pt x="833" y="1061"/>
                    </a:lnTo>
                    <a:lnTo>
                      <a:pt x="813" y="1034"/>
                    </a:lnTo>
                    <a:lnTo>
                      <a:pt x="796" y="1004"/>
                    </a:lnTo>
                    <a:lnTo>
                      <a:pt x="784" y="980"/>
                    </a:lnTo>
                    <a:lnTo>
                      <a:pt x="777" y="955"/>
                    </a:lnTo>
                    <a:lnTo>
                      <a:pt x="772" y="930"/>
                    </a:lnTo>
                    <a:lnTo>
                      <a:pt x="772" y="908"/>
                    </a:lnTo>
                    <a:lnTo>
                      <a:pt x="774" y="886"/>
                    </a:lnTo>
                    <a:lnTo>
                      <a:pt x="781" y="866"/>
                    </a:lnTo>
                    <a:lnTo>
                      <a:pt x="1064" y="203"/>
                    </a:lnTo>
                    <a:lnTo>
                      <a:pt x="1074" y="185"/>
                    </a:lnTo>
                    <a:lnTo>
                      <a:pt x="1086" y="166"/>
                    </a:lnTo>
                    <a:lnTo>
                      <a:pt x="1102" y="147"/>
                    </a:lnTo>
                    <a:lnTo>
                      <a:pt x="1120" y="126"/>
                    </a:lnTo>
                    <a:lnTo>
                      <a:pt x="1130" y="117"/>
                    </a:lnTo>
                    <a:lnTo>
                      <a:pt x="1142" y="106"/>
                    </a:lnTo>
                    <a:lnTo>
                      <a:pt x="1158" y="94"/>
                    </a:lnTo>
                    <a:lnTo>
                      <a:pt x="1176" y="81"/>
                    </a:lnTo>
                    <a:lnTo>
                      <a:pt x="1196" y="67"/>
                    </a:lnTo>
                    <a:lnTo>
                      <a:pt x="1220" y="53"/>
                    </a:lnTo>
                    <a:lnTo>
                      <a:pt x="1245" y="40"/>
                    </a:lnTo>
                    <a:lnTo>
                      <a:pt x="1274" y="28"/>
                    </a:lnTo>
                    <a:lnTo>
                      <a:pt x="1305" y="18"/>
                    </a:lnTo>
                    <a:lnTo>
                      <a:pt x="1338" y="10"/>
                    </a:lnTo>
                    <a:lnTo>
                      <a:pt x="1373" y="3"/>
                    </a:lnTo>
                    <a:lnTo>
                      <a:pt x="1412" y="0"/>
                    </a:lnTo>
                    <a:lnTo>
                      <a:pt x="14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40">
                <a:extLst>
                  <a:ext uri="{FF2B5EF4-FFF2-40B4-BE49-F238E27FC236}">
                    <a16:creationId xmlns:a16="http://schemas.microsoft.com/office/drawing/2014/main" id="{12957A0B-142A-4956-ABFA-302755801F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32663" y="2609851"/>
                <a:ext cx="149225" cy="147638"/>
              </a:xfrm>
              <a:custGeom>
                <a:avLst/>
                <a:gdLst>
                  <a:gd name="T0" fmla="*/ 671 w 1031"/>
                  <a:gd name="T1" fmla="*/ 657 h 1025"/>
                  <a:gd name="T2" fmla="*/ 626 w 1031"/>
                  <a:gd name="T3" fmla="*/ 679 h 1025"/>
                  <a:gd name="T4" fmla="*/ 595 w 1031"/>
                  <a:gd name="T5" fmla="*/ 718 h 1025"/>
                  <a:gd name="T6" fmla="*/ 584 w 1031"/>
                  <a:gd name="T7" fmla="*/ 766 h 1025"/>
                  <a:gd name="T8" fmla="*/ 595 w 1031"/>
                  <a:gd name="T9" fmla="*/ 817 h 1025"/>
                  <a:gd name="T10" fmla="*/ 626 w 1031"/>
                  <a:gd name="T11" fmla="*/ 854 h 1025"/>
                  <a:gd name="T12" fmla="*/ 671 w 1031"/>
                  <a:gd name="T13" fmla="*/ 877 h 1025"/>
                  <a:gd name="T14" fmla="*/ 723 w 1031"/>
                  <a:gd name="T15" fmla="*/ 877 h 1025"/>
                  <a:gd name="T16" fmla="*/ 768 w 1031"/>
                  <a:gd name="T17" fmla="*/ 854 h 1025"/>
                  <a:gd name="T18" fmla="*/ 800 w 1031"/>
                  <a:gd name="T19" fmla="*/ 816 h 1025"/>
                  <a:gd name="T20" fmla="*/ 811 w 1031"/>
                  <a:gd name="T21" fmla="*/ 766 h 1025"/>
                  <a:gd name="T22" fmla="*/ 800 w 1031"/>
                  <a:gd name="T23" fmla="*/ 718 h 1025"/>
                  <a:gd name="T24" fmla="*/ 768 w 1031"/>
                  <a:gd name="T25" fmla="*/ 679 h 1025"/>
                  <a:gd name="T26" fmla="*/ 723 w 1031"/>
                  <a:gd name="T27" fmla="*/ 657 h 1025"/>
                  <a:gd name="T28" fmla="*/ 345 w 1031"/>
                  <a:gd name="T29" fmla="*/ 0 h 1025"/>
                  <a:gd name="T30" fmla="*/ 391 w 1031"/>
                  <a:gd name="T31" fmla="*/ 12 h 1025"/>
                  <a:gd name="T32" fmla="*/ 432 w 1031"/>
                  <a:gd name="T33" fmla="*/ 39 h 1025"/>
                  <a:gd name="T34" fmla="*/ 1007 w 1031"/>
                  <a:gd name="T35" fmla="*/ 615 h 1025"/>
                  <a:gd name="T36" fmla="*/ 1027 w 1031"/>
                  <a:gd name="T37" fmla="*/ 659 h 1025"/>
                  <a:gd name="T38" fmla="*/ 1031 w 1031"/>
                  <a:gd name="T39" fmla="*/ 705 h 1025"/>
                  <a:gd name="T40" fmla="*/ 1019 w 1031"/>
                  <a:gd name="T41" fmla="*/ 751 h 1025"/>
                  <a:gd name="T42" fmla="*/ 992 w 1031"/>
                  <a:gd name="T43" fmla="*/ 791 h 1025"/>
                  <a:gd name="T44" fmla="*/ 776 w 1031"/>
                  <a:gd name="T45" fmla="*/ 1001 h 1025"/>
                  <a:gd name="T46" fmla="*/ 732 w 1031"/>
                  <a:gd name="T47" fmla="*/ 1021 h 1025"/>
                  <a:gd name="T48" fmla="*/ 686 w 1031"/>
                  <a:gd name="T49" fmla="*/ 1025 h 1025"/>
                  <a:gd name="T50" fmla="*/ 640 w 1031"/>
                  <a:gd name="T51" fmla="*/ 1013 h 1025"/>
                  <a:gd name="T52" fmla="*/ 600 w 1031"/>
                  <a:gd name="T53" fmla="*/ 985 h 1025"/>
                  <a:gd name="T54" fmla="*/ 24 w 1031"/>
                  <a:gd name="T55" fmla="*/ 409 h 1025"/>
                  <a:gd name="T56" fmla="*/ 4 w 1031"/>
                  <a:gd name="T57" fmla="*/ 367 h 1025"/>
                  <a:gd name="T58" fmla="*/ 0 w 1031"/>
                  <a:gd name="T59" fmla="*/ 320 h 1025"/>
                  <a:gd name="T60" fmla="*/ 11 w 1031"/>
                  <a:gd name="T61" fmla="*/ 275 h 1025"/>
                  <a:gd name="T62" fmla="*/ 40 w 1031"/>
                  <a:gd name="T63" fmla="*/ 234 h 1025"/>
                  <a:gd name="T64" fmla="*/ 255 w 1031"/>
                  <a:gd name="T65" fmla="*/ 24 h 1025"/>
                  <a:gd name="T66" fmla="*/ 298 w 1031"/>
                  <a:gd name="T67" fmla="*/ 4 h 1025"/>
                  <a:gd name="T68" fmla="*/ 345 w 1031"/>
                  <a:gd name="T69" fmla="*/ 0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31" h="1025">
                    <a:moveTo>
                      <a:pt x="698" y="654"/>
                    </a:moveTo>
                    <a:lnTo>
                      <a:pt x="671" y="657"/>
                    </a:lnTo>
                    <a:lnTo>
                      <a:pt x="648" y="665"/>
                    </a:lnTo>
                    <a:lnTo>
                      <a:pt x="626" y="679"/>
                    </a:lnTo>
                    <a:lnTo>
                      <a:pt x="609" y="696"/>
                    </a:lnTo>
                    <a:lnTo>
                      <a:pt x="595" y="718"/>
                    </a:lnTo>
                    <a:lnTo>
                      <a:pt x="587" y="741"/>
                    </a:lnTo>
                    <a:lnTo>
                      <a:pt x="584" y="766"/>
                    </a:lnTo>
                    <a:lnTo>
                      <a:pt x="587" y="793"/>
                    </a:lnTo>
                    <a:lnTo>
                      <a:pt x="595" y="817"/>
                    </a:lnTo>
                    <a:lnTo>
                      <a:pt x="609" y="837"/>
                    </a:lnTo>
                    <a:lnTo>
                      <a:pt x="626" y="854"/>
                    </a:lnTo>
                    <a:lnTo>
                      <a:pt x="648" y="868"/>
                    </a:lnTo>
                    <a:lnTo>
                      <a:pt x="671" y="877"/>
                    </a:lnTo>
                    <a:lnTo>
                      <a:pt x="698" y="880"/>
                    </a:lnTo>
                    <a:lnTo>
                      <a:pt x="723" y="877"/>
                    </a:lnTo>
                    <a:lnTo>
                      <a:pt x="748" y="868"/>
                    </a:lnTo>
                    <a:lnTo>
                      <a:pt x="768" y="854"/>
                    </a:lnTo>
                    <a:lnTo>
                      <a:pt x="785" y="837"/>
                    </a:lnTo>
                    <a:lnTo>
                      <a:pt x="800" y="816"/>
                    </a:lnTo>
                    <a:lnTo>
                      <a:pt x="808" y="793"/>
                    </a:lnTo>
                    <a:lnTo>
                      <a:pt x="811" y="766"/>
                    </a:lnTo>
                    <a:lnTo>
                      <a:pt x="808" y="741"/>
                    </a:lnTo>
                    <a:lnTo>
                      <a:pt x="800" y="718"/>
                    </a:lnTo>
                    <a:lnTo>
                      <a:pt x="785" y="696"/>
                    </a:lnTo>
                    <a:lnTo>
                      <a:pt x="768" y="679"/>
                    </a:lnTo>
                    <a:lnTo>
                      <a:pt x="748" y="665"/>
                    </a:lnTo>
                    <a:lnTo>
                      <a:pt x="723" y="657"/>
                    </a:lnTo>
                    <a:lnTo>
                      <a:pt x="698" y="654"/>
                    </a:lnTo>
                    <a:close/>
                    <a:moveTo>
                      <a:pt x="345" y="0"/>
                    </a:moveTo>
                    <a:lnTo>
                      <a:pt x="368" y="4"/>
                    </a:lnTo>
                    <a:lnTo>
                      <a:pt x="391" y="12"/>
                    </a:lnTo>
                    <a:lnTo>
                      <a:pt x="412" y="24"/>
                    </a:lnTo>
                    <a:lnTo>
                      <a:pt x="432" y="39"/>
                    </a:lnTo>
                    <a:lnTo>
                      <a:pt x="992" y="596"/>
                    </a:lnTo>
                    <a:lnTo>
                      <a:pt x="1007" y="615"/>
                    </a:lnTo>
                    <a:lnTo>
                      <a:pt x="1019" y="637"/>
                    </a:lnTo>
                    <a:lnTo>
                      <a:pt x="1027" y="659"/>
                    </a:lnTo>
                    <a:lnTo>
                      <a:pt x="1031" y="682"/>
                    </a:lnTo>
                    <a:lnTo>
                      <a:pt x="1031" y="705"/>
                    </a:lnTo>
                    <a:lnTo>
                      <a:pt x="1027" y="729"/>
                    </a:lnTo>
                    <a:lnTo>
                      <a:pt x="1019" y="751"/>
                    </a:lnTo>
                    <a:lnTo>
                      <a:pt x="1007" y="771"/>
                    </a:lnTo>
                    <a:lnTo>
                      <a:pt x="992" y="791"/>
                    </a:lnTo>
                    <a:lnTo>
                      <a:pt x="796" y="985"/>
                    </a:lnTo>
                    <a:lnTo>
                      <a:pt x="776" y="1001"/>
                    </a:lnTo>
                    <a:lnTo>
                      <a:pt x="755" y="1013"/>
                    </a:lnTo>
                    <a:lnTo>
                      <a:pt x="732" y="1021"/>
                    </a:lnTo>
                    <a:lnTo>
                      <a:pt x="709" y="1025"/>
                    </a:lnTo>
                    <a:lnTo>
                      <a:pt x="686" y="1025"/>
                    </a:lnTo>
                    <a:lnTo>
                      <a:pt x="663" y="1021"/>
                    </a:lnTo>
                    <a:lnTo>
                      <a:pt x="640" y="1013"/>
                    </a:lnTo>
                    <a:lnTo>
                      <a:pt x="619" y="1001"/>
                    </a:lnTo>
                    <a:lnTo>
                      <a:pt x="600" y="985"/>
                    </a:lnTo>
                    <a:lnTo>
                      <a:pt x="40" y="429"/>
                    </a:lnTo>
                    <a:lnTo>
                      <a:pt x="24" y="409"/>
                    </a:lnTo>
                    <a:lnTo>
                      <a:pt x="11" y="389"/>
                    </a:lnTo>
                    <a:lnTo>
                      <a:pt x="4" y="367"/>
                    </a:lnTo>
                    <a:lnTo>
                      <a:pt x="0" y="344"/>
                    </a:lnTo>
                    <a:lnTo>
                      <a:pt x="0" y="320"/>
                    </a:lnTo>
                    <a:lnTo>
                      <a:pt x="4" y="297"/>
                    </a:lnTo>
                    <a:lnTo>
                      <a:pt x="11" y="275"/>
                    </a:lnTo>
                    <a:lnTo>
                      <a:pt x="24" y="253"/>
                    </a:lnTo>
                    <a:lnTo>
                      <a:pt x="40" y="234"/>
                    </a:lnTo>
                    <a:lnTo>
                      <a:pt x="236" y="39"/>
                    </a:lnTo>
                    <a:lnTo>
                      <a:pt x="255" y="24"/>
                    </a:lnTo>
                    <a:lnTo>
                      <a:pt x="275" y="12"/>
                    </a:lnTo>
                    <a:lnTo>
                      <a:pt x="298" y="4"/>
                    </a:lnTo>
                    <a:lnTo>
                      <a:pt x="321" y="0"/>
                    </a:lnTo>
                    <a:lnTo>
                      <a:pt x="3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1" name="Oval 44">
            <a:extLst>
              <a:ext uri="{FF2B5EF4-FFF2-40B4-BE49-F238E27FC236}">
                <a16:creationId xmlns:a16="http://schemas.microsoft.com/office/drawing/2014/main" id="{564FB2C1-30F1-41D9-9F3C-4AB1D2B9F5DB}"/>
              </a:ext>
            </a:extLst>
          </p:cNvPr>
          <p:cNvSpPr/>
          <p:nvPr/>
        </p:nvSpPr>
        <p:spPr>
          <a:xfrm>
            <a:off x="5023712" y="3223523"/>
            <a:ext cx="1785359" cy="17853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46">
            <a:extLst>
              <a:ext uri="{FF2B5EF4-FFF2-40B4-BE49-F238E27FC236}">
                <a16:creationId xmlns:a16="http://schemas.microsoft.com/office/drawing/2014/main" id="{3E1D2F84-E6E1-4F21-9B1A-A45CDDC2EBFE}"/>
              </a:ext>
            </a:extLst>
          </p:cNvPr>
          <p:cNvSpPr/>
          <p:nvPr/>
        </p:nvSpPr>
        <p:spPr>
          <a:xfrm>
            <a:off x="5152175" y="3351987"/>
            <a:ext cx="1528432" cy="15284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http://vinculacion.unab.cl/wp-content/uploads/2017/03/logo-UNAB-color.png">
            <a:extLst>
              <a:ext uri="{FF2B5EF4-FFF2-40B4-BE49-F238E27FC236}">
                <a16:creationId xmlns:a16="http://schemas.microsoft.com/office/drawing/2014/main" id="{978EA89B-3103-4DE8-A9B0-A76E032E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16" y="3365560"/>
            <a:ext cx="1312569" cy="13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ítulo 3">
            <a:extLst>
              <a:ext uri="{FF2B5EF4-FFF2-40B4-BE49-F238E27FC236}">
                <a16:creationId xmlns:a16="http://schemas.microsoft.com/office/drawing/2014/main" id="{2368D955-ADB1-47D3-BDAF-F4C80E1D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</p:spPr>
        <p:txBody>
          <a:bodyPr>
            <a:normAutofit/>
          </a:bodyPr>
          <a:lstStyle/>
          <a:p>
            <a:r>
              <a:rPr lang="es-CL" dirty="0"/>
              <a:t>PASO 4: Definiendo el entorno relevante</a:t>
            </a:r>
          </a:p>
        </p:txBody>
      </p:sp>
    </p:spTree>
    <p:extLst>
      <p:ext uri="{BB962C8B-B14F-4D97-AF65-F5344CB8AC3E}">
        <p14:creationId xmlns:p14="http://schemas.microsoft.com/office/powerpoint/2010/main" val="374652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4408" y="955174"/>
            <a:ext cx="2038350" cy="161925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Modelo de Vinculación con el Medio UNAB</a:t>
            </a:r>
          </a:p>
        </p:txBody>
      </p:sp>
      <p:sp>
        <p:nvSpPr>
          <p:cNvPr id="40" name="CuadroTexto 39"/>
          <p:cNvSpPr txBox="1"/>
          <p:nvPr/>
        </p:nvSpPr>
        <p:spPr>
          <a:xfrm rot="5400000">
            <a:off x="8731229" y="3170217"/>
            <a:ext cx="52022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292B7D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FACULTADES, UNIDADES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292B7D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ACADÉMICAS Y ADMINISTRATIVAS</a:t>
            </a:r>
          </a:p>
        </p:txBody>
      </p:sp>
      <p:grpSp>
        <p:nvGrpSpPr>
          <p:cNvPr id="42" name="Grupo 41"/>
          <p:cNvGrpSpPr/>
          <p:nvPr/>
        </p:nvGrpSpPr>
        <p:grpSpPr>
          <a:xfrm>
            <a:off x="1949915" y="5414276"/>
            <a:ext cx="8335497" cy="486679"/>
            <a:chOff x="1211734" y="5475820"/>
            <a:chExt cx="6977913" cy="486679"/>
          </a:xfrm>
        </p:grpSpPr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1734" y="5475820"/>
              <a:ext cx="6977913" cy="485362"/>
            </a:xfrm>
            <a:prstGeom prst="rect">
              <a:avLst/>
            </a:prstGeom>
          </p:spPr>
        </p:pic>
        <p:pic>
          <p:nvPicPr>
            <p:cNvPr id="49" name="Imagen 4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058" r="55968"/>
            <a:stretch/>
          </p:blipFill>
          <p:spPr>
            <a:xfrm>
              <a:off x="1505412" y="5477137"/>
              <a:ext cx="6327698" cy="485362"/>
            </a:xfrm>
            <a:prstGeom prst="rect">
              <a:avLst/>
            </a:prstGeom>
          </p:spPr>
        </p:pic>
      </p:grpSp>
      <p:pic>
        <p:nvPicPr>
          <p:cNvPr id="54" name="Imagen 5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31" y="4378200"/>
            <a:ext cx="900000" cy="900000"/>
          </a:xfrm>
          <a:prstGeom prst="rect">
            <a:avLst/>
          </a:prstGeom>
        </p:spPr>
      </p:pic>
      <p:pic>
        <p:nvPicPr>
          <p:cNvPr id="56" name="Imagen 55" descr="Imagen que contiene objeto, cosa&#10;&#10;Descripción generada con confianza muy alta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78" y="3222434"/>
            <a:ext cx="900000" cy="900000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33" y="4300995"/>
            <a:ext cx="900000" cy="900000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37" y="4271719"/>
            <a:ext cx="900000" cy="900000"/>
          </a:xfrm>
          <a:prstGeom prst="rect">
            <a:avLst/>
          </a:prstGeom>
        </p:spPr>
      </p:pic>
      <p:pic>
        <p:nvPicPr>
          <p:cNvPr id="61" name="Imagen 60" descr="Imagen que contiene reloj, objeto&#10;&#10;Descripción generada con confianza alta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70" y="3257710"/>
            <a:ext cx="900000" cy="900000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232" y="3263037"/>
            <a:ext cx="900000" cy="900000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51" y="4327306"/>
            <a:ext cx="900000" cy="900000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25" y="3242689"/>
            <a:ext cx="900000" cy="900000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8167" y="3054748"/>
            <a:ext cx="187107" cy="295543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 rotWithShape="1">
          <a:blip r:embed="rId4"/>
          <a:srcRect l="46160" r="35871" b="784"/>
          <a:stretch/>
        </p:blipFill>
        <p:spPr>
          <a:xfrm>
            <a:off x="5897683" y="5418076"/>
            <a:ext cx="990600" cy="481562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9915" y="6199057"/>
            <a:ext cx="8335497" cy="479392"/>
          </a:xfrm>
          <a:prstGeom prst="rect">
            <a:avLst/>
          </a:prstGeom>
        </p:spPr>
      </p:pic>
      <p:sp>
        <p:nvSpPr>
          <p:cNvPr id="70" name="Elipse 69"/>
          <p:cNvSpPr/>
          <p:nvPr/>
        </p:nvSpPr>
        <p:spPr>
          <a:xfrm>
            <a:off x="4461008" y="2200366"/>
            <a:ext cx="1313643" cy="900000"/>
          </a:xfrm>
          <a:prstGeom prst="ellipse">
            <a:avLst/>
          </a:prstGeom>
          <a:solidFill>
            <a:srgbClr val="EBEEF3"/>
          </a:solidFill>
          <a:ln w="19050">
            <a:solidFill>
              <a:srgbClr val="6F869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6543207" y="2200366"/>
            <a:ext cx="1313643" cy="900000"/>
          </a:xfrm>
          <a:prstGeom prst="ellipse">
            <a:avLst/>
          </a:prstGeom>
          <a:solidFill>
            <a:srgbClr val="EBEEF3"/>
          </a:solidFill>
          <a:ln w="19050">
            <a:solidFill>
              <a:srgbClr val="6F869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Elipse 71"/>
          <p:cNvSpPr/>
          <p:nvPr/>
        </p:nvSpPr>
        <p:spPr>
          <a:xfrm>
            <a:off x="8599566" y="2187299"/>
            <a:ext cx="1313643" cy="900000"/>
          </a:xfrm>
          <a:prstGeom prst="ellipse">
            <a:avLst/>
          </a:prstGeom>
          <a:solidFill>
            <a:srgbClr val="EBEEF3"/>
          </a:solidFill>
          <a:ln w="19050">
            <a:solidFill>
              <a:srgbClr val="6F869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2265549" y="2200366"/>
            <a:ext cx="1313643" cy="900000"/>
          </a:xfrm>
          <a:prstGeom prst="ellipse">
            <a:avLst/>
          </a:prstGeom>
          <a:solidFill>
            <a:srgbClr val="EBEEF3"/>
          </a:solidFill>
          <a:ln w="19050">
            <a:solidFill>
              <a:srgbClr val="6F869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ángulo: esquinas redondeadas 27"/>
          <p:cNvSpPr/>
          <p:nvPr/>
        </p:nvSpPr>
        <p:spPr>
          <a:xfrm>
            <a:off x="1959278" y="2296868"/>
            <a:ext cx="8326134" cy="706996"/>
          </a:xfrm>
          <a:prstGeom prst="roundRect">
            <a:avLst/>
          </a:prstGeom>
          <a:solidFill>
            <a:srgbClr val="EBEEF3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2098505" y="2261467"/>
            <a:ext cx="17834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50" b="0" i="0" u="none" strike="noStrike" kern="1200" cap="none" spc="0" normalizeH="0" baseline="0" noProof="0" dirty="0">
                <a:ln>
                  <a:noFill/>
                </a:ln>
                <a:solidFill>
                  <a:srgbClr val="80939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Evaluar la pertinencia de la oferta académica y la formulación o actualización de los perfiles de egreso de las carreras.</a:t>
            </a:r>
          </a:p>
        </p:txBody>
      </p:sp>
      <p:sp>
        <p:nvSpPr>
          <p:cNvPr id="78" name="CuadroTexto 77"/>
          <p:cNvSpPr txBox="1"/>
          <p:nvPr/>
        </p:nvSpPr>
        <p:spPr>
          <a:xfrm>
            <a:off x="4224123" y="2350676"/>
            <a:ext cx="17834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50" b="0" i="0" u="none" strike="noStrike" kern="1200" cap="none" spc="0" normalizeH="0" baseline="0" noProof="0" dirty="0">
                <a:ln>
                  <a:noFill/>
                </a:ln>
                <a:solidFill>
                  <a:srgbClr val="80939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Contribuir al logro de los resultados de aprendizaje contemplados en los perfiles de egreso de las carreras.</a:t>
            </a:r>
          </a:p>
        </p:txBody>
      </p:sp>
      <p:sp>
        <p:nvSpPr>
          <p:cNvPr id="80" name="CuadroTexto 79"/>
          <p:cNvSpPr txBox="1"/>
          <p:nvPr/>
        </p:nvSpPr>
        <p:spPr>
          <a:xfrm>
            <a:off x="6294453" y="2390320"/>
            <a:ext cx="17834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50" b="0" i="0" u="none" strike="noStrike" kern="1200" cap="none" spc="0" normalizeH="0" baseline="0" noProof="0" dirty="0">
                <a:ln>
                  <a:noFill/>
                </a:ln>
                <a:solidFill>
                  <a:srgbClr val="80939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Desarrollar Investigación Aplicada de interés del medio disciplinar y académico</a:t>
            </a:r>
          </a:p>
        </p:txBody>
      </p:sp>
      <p:sp>
        <p:nvSpPr>
          <p:cNvPr id="81" name="CuadroTexto 80"/>
          <p:cNvSpPr txBox="1"/>
          <p:nvPr/>
        </p:nvSpPr>
        <p:spPr>
          <a:xfrm>
            <a:off x="8336138" y="2348760"/>
            <a:ext cx="17834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50" b="0" i="0" u="none" strike="noStrike" kern="1200" cap="none" spc="0" normalizeH="0" baseline="0" noProof="0" dirty="0">
                <a:ln>
                  <a:noFill/>
                </a:ln>
                <a:solidFill>
                  <a:srgbClr val="80939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Desarrollar proyectos de innovación de interés del medio productivo, público y privado</a:t>
            </a:r>
          </a:p>
        </p:txBody>
      </p:sp>
      <p:sp>
        <p:nvSpPr>
          <p:cNvPr id="82" name="CuadroTexto 81"/>
          <p:cNvSpPr txBox="1"/>
          <p:nvPr/>
        </p:nvSpPr>
        <p:spPr>
          <a:xfrm>
            <a:off x="2381864" y="1168025"/>
            <a:ext cx="2704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F8696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DOCENCIA DE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F8696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PREGRADO Y POSTGRADO</a:t>
            </a:r>
          </a:p>
        </p:txBody>
      </p:sp>
      <p:sp>
        <p:nvSpPr>
          <p:cNvPr id="83" name="CuadroTexto 82"/>
          <p:cNvSpPr txBox="1"/>
          <p:nvPr/>
        </p:nvSpPr>
        <p:spPr>
          <a:xfrm>
            <a:off x="7137085" y="1268144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6F8696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INVESTIGACIÓN</a:t>
            </a: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4"/>
          <a:srcRect l="7123" t="-1" r="61690" b="-3853"/>
          <a:stretch/>
        </p:blipFill>
        <p:spPr>
          <a:xfrm>
            <a:off x="2958859" y="5417493"/>
            <a:ext cx="1719344" cy="504069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 rotWithShape="1">
          <a:blip r:embed="rId4"/>
          <a:srcRect l="75183" r="8712" b="-947"/>
          <a:stretch/>
        </p:blipFill>
        <p:spPr>
          <a:xfrm>
            <a:off x="8091868" y="5415936"/>
            <a:ext cx="887834" cy="489963"/>
          </a:xfrm>
          <a:prstGeom prst="rect">
            <a:avLst/>
          </a:prstGeom>
        </p:spPr>
      </p:pic>
      <p:pic>
        <p:nvPicPr>
          <p:cNvPr id="86" name="Imagen 8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3505" y="5096501"/>
            <a:ext cx="187107" cy="295543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64046" y="5905899"/>
            <a:ext cx="187107" cy="295543"/>
          </a:xfrm>
          <a:prstGeom prst="rect">
            <a:avLst/>
          </a:prstGeom>
        </p:spPr>
      </p:pic>
      <p:sp>
        <p:nvSpPr>
          <p:cNvPr id="88" name="CuadroTexto 87"/>
          <p:cNvSpPr txBox="1"/>
          <p:nvPr/>
        </p:nvSpPr>
        <p:spPr>
          <a:xfrm>
            <a:off x="2818484" y="4658923"/>
            <a:ext cx="67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CENTROS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INSTITUTOS</a:t>
            </a:r>
          </a:p>
        </p:txBody>
      </p:sp>
      <p:sp>
        <p:nvSpPr>
          <p:cNvPr id="89" name="CuadroTexto 88"/>
          <p:cNvSpPr txBox="1"/>
          <p:nvPr/>
        </p:nvSpPr>
        <p:spPr>
          <a:xfrm>
            <a:off x="4897758" y="3564712"/>
            <a:ext cx="5597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CLÍNICAS</a:t>
            </a:r>
          </a:p>
        </p:txBody>
      </p:sp>
      <p:sp>
        <p:nvSpPr>
          <p:cNvPr id="90" name="CuadroTexto 89"/>
          <p:cNvSpPr txBox="1"/>
          <p:nvPr/>
        </p:nvSpPr>
        <p:spPr>
          <a:xfrm>
            <a:off x="4790863" y="4423363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INVESTIGACIÓN APLICADA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INNOVACIÓN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EMPRENDIMIENTO Y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TRANSFERENCIA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TECNOLÓGICA</a:t>
            </a:r>
          </a:p>
        </p:txBody>
      </p:sp>
      <p:sp>
        <p:nvSpPr>
          <p:cNvPr id="94" name="CuadroTexto 93"/>
          <p:cNvSpPr txBox="1"/>
          <p:nvPr/>
        </p:nvSpPr>
        <p:spPr>
          <a:xfrm>
            <a:off x="9247949" y="3523412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RESPONSABILIDAD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SOCIAL + INCLUSIÓN</a:t>
            </a:r>
          </a:p>
        </p:txBody>
      </p:sp>
      <p:sp>
        <p:nvSpPr>
          <p:cNvPr id="95" name="CuadroTexto 94"/>
          <p:cNvSpPr txBox="1"/>
          <p:nvPr/>
        </p:nvSpPr>
        <p:spPr>
          <a:xfrm>
            <a:off x="9260116" y="455244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EDUCACIÓN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CONTINUA</a:t>
            </a:r>
          </a:p>
        </p:txBody>
      </p:sp>
      <p:sp>
        <p:nvSpPr>
          <p:cNvPr id="96" name="CuadroTexto 95"/>
          <p:cNvSpPr txBox="1"/>
          <p:nvPr/>
        </p:nvSpPr>
        <p:spPr>
          <a:xfrm>
            <a:off x="7085792" y="4643273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CULTURA</a:t>
            </a:r>
          </a:p>
        </p:txBody>
      </p:sp>
      <p:sp>
        <p:nvSpPr>
          <p:cNvPr id="97" name="CuadroTexto 96"/>
          <p:cNvSpPr txBox="1"/>
          <p:nvPr/>
        </p:nvSpPr>
        <p:spPr>
          <a:xfrm>
            <a:off x="7133207" y="3605315"/>
            <a:ext cx="12959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INTERNACIONALIZACIÓN</a:t>
            </a:r>
          </a:p>
        </p:txBody>
      </p:sp>
      <p:sp>
        <p:nvSpPr>
          <p:cNvPr id="98" name="CuadroTexto 97"/>
          <p:cNvSpPr txBox="1"/>
          <p:nvPr/>
        </p:nvSpPr>
        <p:spPr>
          <a:xfrm>
            <a:off x="2895236" y="3415324"/>
            <a:ext cx="1139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EXTENSIÓN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ACADÉMICA Y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COMUNIDADES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rgbClr val="628797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ESCOLARES</a:t>
            </a:r>
          </a:p>
        </p:txBody>
      </p:sp>
      <p:sp>
        <p:nvSpPr>
          <p:cNvPr id="99" name="CuadroTexto 98"/>
          <p:cNvSpPr txBox="1"/>
          <p:nvPr/>
        </p:nvSpPr>
        <p:spPr>
          <a:xfrm>
            <a:off x="651429" y="2265055"/>
            <a:ext cx="947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A21C25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IMPACTOS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A21C25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INTERNOS</a:t>
            </a:r>
          </a:p>
        </p:txBody>
      </p:sp>
      <p:sp>
        <p:nvSpPr>
          <p:cNvPr id="100" name="CuadroTexto 99"/>
          <p:cNvSpPr txBox="1"/>
          <p:nvPr/>
        </p:nvSpPr>
        <p:spPr>
          <a:xfrm>
            <a:off x="203807" y="3886200"/>
            <a:ext cx="1394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A21C25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INSTRUMENTOS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A21C25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DE VcM</a:t>
            </a:r>
          </a:p>
        </p:txBody>
      </p:sp>
      <p:sp>
        <p:nvSpPr>
          <p:cNvPr id="101" name="CuadroTexto 100"/>
          <p:cNvSpPr txBox="1"/>
          <p:nvPr/>
        </p:nvSpPr>
        <p:spPr>
          <a:xfrm>
            <a:off x="607635" y="5378068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A21C25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IMPACTOS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A21C25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EXTERNOS</a:t>
            </a:r>
          </a:p>
        </p:txBody>
      </p:sp>
      <p:sp>
        <p:nvSpPr>
          <p:cNvPr id="102" name="CuadroTexto 101"/>
          <p:cNvSpPr txBox="1"/>
          <p:nvPr/>
        </p:nvSpPr>
        <p:spPr>
          <a:xfrm>
            <a:off x="536654" y="6202490"/>
            <a:ext cx="1061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A21C25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ENTORNO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A21C25"/>
                </a:solidFill>
                <a:effectLst/>
                <a:uLnTx/>
                <a:uFillTx/>
                <a:latin typeface="Bebas Neue Bold" panose="020B0606020202050201" pitchFamily="34" charset="0"/>
                <a:ea typeface="+mn-ea"/>
                <a:cs typeface="+mn-cs"/>
              </a:rPr>
              <a:t>RELEVANTE</a:t>
            </a:r>
          </a:p>
        </p:txBody>
      </p:sp>
      <p:sp>
        <p:nvSpPr>
          <p:cNvPr id="4" name="Elipse 3"/>
          <p:cNvSpPr/>
          <p:nvPr/>
        </p:nvSpPr>
        <p:spPr>
          <a:xfrm>
            <a:off x="5137515" y="994042"/>
            <a:ext cx="838200" cy="812724"/>
          </a:xfrm>
          <a:prstGeom prst="ellipse">
            <a:avLst/>
          </a:prstGeom>
          <a:noFill/>
          <a:ln w="3175">
            <a:solidFill>
              <a:srgbClr val="6F869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Elipse 102"/>
          <p:cNvSpPr/>
          <p:nvPr/>
        </p:nvSpPr>
        <p:spPr>
          <a:xfrm>
            <a:off x="6226733" y="991983"/>
            <a:ext cx="838200" cy="812724"/>
          </a:xfrm>
          <a:prstGeom prst="ellipse">
            <a:avLst/>
          </a:prstGeom>
          <a:noFill/>
          <a:ln w="3175">
            <a:solidFill>
              <a:srgbClr val="6F869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1598611" y="1953600"/>
            <a:ext cx="0" cy="4752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729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02FD2C-CE9B-413C-99F1-03FAA4936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PASO 4: Que programas SI y cuales </a:t>
            </a:r>
            <a:r>
              <a:rPr lang="es-CL" dirty="0">
                <a:solidFill>
                  <a:srgbClr val="FF0000"/>
                </a:solidFill>
              </a:rPr>
              <a:t>… menos.</a:t>
            </a:r>
          </a:p>
        </p:txBody>
      </p:sp>
      <p:sp>
        <p:nvSpPr>
          <p:cNvPr id="4" name="2 Marcador de contenido">
            <a:extLst>
              <a:ext uri="{FF2B5EF4-FFF2-40B4-BE49-F238E27FC236}">
                <a16:creationId xmlns:a16="http://schemas.microsoft.com/office/drawing/2014/main" id="{668B2229-5A1F-48E3-94BA-DD88CBE66F12}"/>
              </a:ext>
            </a:extLst>
          </p:cNvPr>
          <p:cNvSpPr txBox="1">
            <a:spLocks/>
          </p:cNvSpPr>
          <p:nvPr/>
        </p:nvSpPr>
        <p:spPr>
          <a:xfrm>
            <a:off x="453106" y="1133180"/>
            <a:ext cx="11123772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4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8986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48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7973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Ejemplo de instrumento para el logro del Perfil de Egreso: </a:t>
            </a:r>
            <a:r>
              <a:rPr lang="es-CL" sz="1600" b="1" dirty="0">
                <a:solidFill>
                  <a:schemeClr val="tx2">
                    <a:lumMod val="60000"/>
                    <a:lumOff val="40000"/>
                  </a:schemeClr>
                </a:solidFill>
                <a:sym typeface="Symbol"/>
              </a:rPr>
              <a:t>Aprendizaje – Servicio : A-S (Service Learning) .</a:t>
            </a:r>
          </a:p>
          <a:p>
            <a:pPr algn="just"/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¿Cuándo tributa al logro de las competencias del Perfil de Egreso?</a:t>
            </a:r>
          </a:p>
          <a:p>
            <a:pPr algn="just"/>
            <a:endParaRPr lang="es-CL" sz="2000" dirty="0">
              <a:sym typeface="Symbol"/>
            </a:endParaRPr>
          </a:p>
          <a:p>
            <a:pPr algn="just"/>
            <a:endParaRPr lang="es-CL" sz="2000" dirty="0">
              <a:sym typeface="Symbol"/>
            </a:endParaRPr>
          </a:p>
          <a:p>
            <a:pPr algn="just"/>
            <a:endParaRPr lang="es-CL" sz="2000" dirty="0">
              <a:sym typeface="Symbol"/>
            </a:endParaRPr>
          </a:p>
          <a:p>
            <a:pPr algn="just"/>
            <a:endParaRPr lang="es-CL" sz="2000" dirty="0">
              <a:sym typeface="Symbol"/>
            </a:endParaRPr>
          </a:p>
          <a:p>
            <a:pPr algn="just"/>
            <a:endParaRPr lang="es-CL" sz="2000" dirty="0">
              <a:sym typeface="Symbol"/>
            </a:endParaRPr>
          </a:p>
        </p:txBody>
      </p:sp>
      <p:sp>
        <p:nvSpPr>
          <p:cNvPr id="5" name="18 CuadroTexto">
            <a:extLst>
              <a:ext uri="{FF2B5EF4-FFF2-40B4-BE49-F238E27FC236}">
                <a16:creationId xmlns:a16="http://schemas.microsoft.com/office/drawing/2014/main" id="{5412CCFE-7400-4FD5-8CE9-33789F36A900}"/>
              </a:ext>
            </a:extLst>
          </p:cNvPr>
          <p:cNvSpPr txBox="1"/>
          <p:nvPr/>
        </p:nvSpPr>
        <p:spPr>
          <a:xfrm>
            <a:off x="4191918" y="2633879"/>
            <a:ext cx="4112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Objetivos equilibrados en ambos sentidos y que se potencian mutuamente para todos los participantes.</a:t>
            </a:r>
          </a:p>
          <a:p>
            <a:pPr lvl="0"/>
            <a:r>
              <a:rPr lang="es-E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Podemos verificar y argumentar que el programa desarrollado realmente tiene que ver con el perfil de egreso.</a:t>
            </a:r>
          </a:p>
          <a:p>
            <a:pPr algn="ctr"/>
            <a:r>
              <a:rPr lang="es-CL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ESTO ES </a:t>
            </a:r>
            <a:r>
              <a:rPr lang="es-CL" sz="1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VcM</a:t>
            </a:r>
            <a:r>
              <a:rPr lang="es-CL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tipo</a:t>
            </a:r>
          </a:p>
          <a:p>
            <a:pPr algn="ctr"/>
            <a:r>
              <a:rPr lang="es-CL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Curricular </a:t>
            </a:r>
            <a:r>
              <a:rPr lang="es-CL" sz="1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Engagement</a:t>
            </a:r>
            <a:endParaRPr lang="es-CL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10 Conector recto de flecha">
            <a:extLst>
              <a:ext uri="{FF2B5EF4-FFF2-40B4-BE49-F238E27FC236}">
                <a16:creationId xmlns:a16="http://schemas.microsoft.com/office/drawing/2014/main" id="{16B36080-D010-4CE8-82D9-FA75A026A3C4}"/>
              </a:ext>
            </a:extLst>
          </p:cNvPr>
          <p:cNvCxnSpPr/>
          <p:nvPr/>
        </p:nvCxnSpPr>
        <p:spPr>
          <a:xfrm>
            <a:off x="1194223" y="4426167"/>
            <a:ext cx="6480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12 Conector recto de flecha">
            <a:extLst>
              <a:ext uri="{FF2B5EF4-FFF2-40B4-BE49-F238E27FC236}">
                <a16:creationId xmlns:a16="http://schemas.microsoft.com/office/drawing/2014/main" id="{A7B4F9F3-D14F-4C0E-9CEB-20264B572C25}"/>
              </a:ext>
            </a:extLst>
          </p:cNvPr>
          <p:cNvCxnSpPr/>
          <p:nvPr/>
        </p:nvCxnSpPr>
        <p:spPr>
          <a:xfrm flipV="1">
            <a:off x="4133230" y="2115161"/>
            <a:ext cx="0" cy="471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" name="14 CuadroTexto">
            <a:extLst>
              <a:ext uri="{FF2B5EF4-FFF2-40B4-BE49-F238E27FC236}">
                <a16:creationId xmlns:a16="http://schemas.microsoft.com/office/drawing/2014/main" id="{E676607A-73BD-41DF-A1F4-AB49470AC9F9}"/>
              </a:ext>
            </a:extLst>
          </p:cNvPr>
          <p:cNvSpPr txBox="1"/>
          <p:nvPr/>
        </p:nvSpPr>
        <p:spPr>
          <a:xfrm>
            <a:off x="5559774" y="4498175"/>
            <a:ext cx="2101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Arial" pitchFamily="34" charset="0"/>
                <a:cs typeface="Arial" pitchFamily="34" charset="0"/>
              </a:rPr>
              <a:t>Aprendizaje Curricular</a:t>
            </a:r>
          </a:p>
        </p:txBody>
      </p:sp>
      <p:sp>
        <p:nvSpPr>
          <p:cNvPr id="9" name="16 CuadroTexto">
            <a:extLst>
              <a:ext uri="{FF2B5EF4-FFF2-40B4-BE49-F238E27FC236}">
                <a16:creationId xmlns:a16="http://schemas.microsoft.com/office/drawing/2014/main" id="{D2C3F795-852D-47B5-A641-0B9C00A896F7}"/>
              </a:ext>
            </a:extLst>
          </p:cNvPr>
          <p:cNvSpPr txBox="1"/>
          <p:nvPr/>
        </p:nvSpPr>
        <p:spPr>
          <a:xfrm>
            <a:off x="4191918" y="213318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Arial" pitchFamily="34" charset="0"/>
                <a:cs typeface="Arial" pitchFamily="34" charset="0"/>
              </a:rPr>
              <a:t>Servicio</a:t>
            </a:r>
          </a:p>
        </p:txBody>
      </p:sp>
      <p:sp>
        <p:nvSpPr>
          <p:cNvPr id="10" name="19 CuadroTexto">
            <a:extLst>
              <a:ext uri="{FF2B5EF4-FFF2-40B4-BE49-F238E27FC236}">
                <a16:creationId xmlns:a16="http://schemas.microsoft.com/office/drawing/2014/main" id="{8C409ADC-9EDE-485E-AC10-50C657A0006D}"/>
              </a:ext>
            </a:extLst>
          </p:cNvPr>
          <p:cNvSpPr txBox="1"/>
          <p:nvPr/>
        </p:nvSpPr>
        <p:spPr>
          <a:xfrm>
            <a:off x="150812" y="2620961"/>
            <a:ext cx="39237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s-E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Son desarrollados sólo por quienes se motivan… Priman los resultados de servicio social o profesional en donde la Institución solo colabora o da facilidades si es que puede</a:t>
            </a:r>
          </a:p>
          <a:p>
            <a:pPr algn="r"/>
            <a:r>
              <a:rPr lang="es-CL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Ejemplo:</a:t>
            </a:r>
          </a:p>
          <a:p>
            <a:pPr algn="r">
              <a:buFontTx/>
              <a:buChar char="-"/>
            </a:pPr>
            <a:r>
              <a:rPr lang="es-CL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Voluntariado</a:t>
            </a:r>
          </a:p>
          <a:p>
            <a:pPr algn="r">
              <a:buFontTx/>
              <a:buChar char="-"/>
            </a:pPr>
            <a:r>
              <a:rPr lang="es-CL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Servicio Comunitario</a:t>
            </a:r>
          </a:p>
          <a:p>
            <a:pPr algn="r"/>
            <a:endParaRPr lang="es-CL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21 CuadroTexto">
            <a:extLst>
              <a:ext uri="{FF2B5EF4-FFF2-40B4-BE49-F238E27FC236}">
                <a16:creationId xmlns:a16="http://schemas.microsoft.com/office/drawing/2014/main" id="{52DEBCE2-C022-48E4-8BC1-801A5B0482D2}"/>
              </a:ext>
            </a:extLst>
          </p:cNvPr>
          <p:cNvSpPr txBox="1"/>
          <p:nvPr/>
        </p:nvSpPr>
        <p:spPr>
          <a:xfrm>
            <a:off x="4213698" y="4854366"/>
            <a:ext cx="40905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Prima el objetivo educativo, el aprendizaje teórico o práctico en espacios simulados, sin la intervención directa del entorno (puede incluir intervenciones directas del entorno). </a:t>
            </a:r>
          </a:p>
          <a:p>
            <a:r>
              <a:rPr lang="es-CL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Ejemplo: </a:t>
            </a:r>
          </a:p>
          <a:p>
            <a:r>
              <a:rPr lang="es-CL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Clase Expositiva</a:t>
            </a:r>
          </a:p>
          <a:p>
            <a:r>
              <a:rPr lang="es-CL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Salida a terreno (como aula), etc</a:t>
            </a:r>
          </a:p>
        </p:txBody>
      </p:sp>
      <p:sp>
        <p:nvSpPr>
          <p:cNvPr id="12" name="22 CuadroTexto">
            <a:extLst>
              <a:ext uri="{FF2B5EF4-FFF2-40B4-BE49-F238E27FC236}">
                <a16:creationId xmlns:a16="http://schemas.microsoft.com/office/drawing/2014/main" id="{F2ECF1B2-C46B-4325-9D6D-59B1414EB39D}"/>
              </a:ext>
            </a:extLst>
          </p:cNvPr>
          <p:cNvSpPr txBox="1"/>
          <p:nvPr/>
        </p:nvSpPr>
        <p:spPr>
          <a:xfrm>
            <a:off x="150812" y="4836731"/>
            <a:ext cx="39713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s-E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Son desarrollados sólo por quienes se motivan… prima la informalidad, la falta de registro, los intereses personales o grupales por sobre los institucionales.</a:t>
            </a:r>
          </a:p>
          <a:p>
            <a:pPr algn="r"/>
            <a:r>
              <a:rPr lang="es-CL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Ejemplos: Actividades personales en el Campus, competencias deportivas inter carreras, etc.</a:t>
            </a:r>
          </a:p>
        </p:txBody>
      </p:sp>
      <p:sp>
        <p:nvSpPr>
          <p:cNvPr id="13" name="29 CuadroTexto">
            <a:extLst>
              <a:ext uri="{FF2B5EF4-FFF2-40B4-BE49-F238E27FC236}">
                <a16:creationId xmlns:a16="http://schemas.microsoft.com/office/drawing/2014/main" id="{5F828710-6A41-4E67-A659-964F00584D1A}"/>
              </a:ext>
            </a:extLst>
          </p:cNvPr>
          <p:cNvSpPr txBox="1"/>
          <p:nvPr/>
        </p:nvSpPr>
        <p:spPr>
          <a:xfrm>
            <a:off x="8649445" y="2638191"/>
            <a:ext cx="3159967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 requisitos de un A-S de Calidad</a:t>
            </a:r>
          </a:p>
          <a:p>
            <a:endParaRPr lang="es-CL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Aprendizaje Integrado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Conexión con el currículo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Servicio útil y de Calidad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Alianza y/o Colaboración y beneficio mutuo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Participación de los/as estudiantes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Civismo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Reflexión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Evaluación</a:t>
            </a:r>
          </a:p>
        </p:txBody>
      </p:sp>
      <p:sp>
        <p:nvSpPr>
          <p:cNvPr id="15" name="16 CuadroTexto">
            <a:extLst>
              <a:ext uri="{FF2B5EF4-FFF2-40B4-BE49-F238E27FC236}">
                <a16:creationId xmlns:a16="http://schemas.microsoft.com/office/drawing/2014/main" id="{C24C7D17-6D77-42C1-B920-CDFC1ADC5319}"/>
              </a:ext>
            </a:extLst>
          </p:cNvPr>
          <p:cNvSpPr txBox="1"/>
          <p:nvPr/>
        </p:nvSpPr>
        <p:spPr>
          <a:xfrm>
            <a:off x="3114030" y="215405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Arial" pitchFamily="34" charset="0"/>
                <a:cs typeface="Arial" pitchFamily="34" charset="0"/>
              </a:rPr>
              <a:t>Externo</a:t>
            </a:r>
          </a:p>
        </p:txBody>
      </p:sp>
      <p:sp>
        <p:nvSpPr>
          <p:cNvPr id="16" name="16 CuadroTexto">
            <a:extLst>
              <a:ext uri="{FF2B5EF4-FFF2-40B4-BE49-F238E27FC236}">
                <a16:creationId xmlns:a16="http://schemas.microsoft.com/office/drawing/2014/main" id="{637A3CB5-5EBF-4ADC-9B8E-CA804DCCBAA6}"/>
              </a:ext>
            </a:extLst>
          </p:cNvPr>
          <p:cNvSpPr txBox="1"/>
          <p:nvPr/>
        </p:nvSpPr>
        <p:spPr>
          <a:xfrm>
            <a:off x="3114030" y="650418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Arial" pitchFamily="34" charset="0"/>
                <a:cs typeface="Arial" pitchFamily="34" charset="0"/>
              </a:rPr>
              <a:t>Interno</a:t>
            </a:r>
          </a:p>
        </p:txBody>
      </p:sp>
      <p:sp>
        <p:nvSpPr>
          <p:cNvPr id="17" name="14 CuadroTexto">
            <a:extLst>
              <a:ext uri="{FF2B5EF4-FFF2-40B4-BE49-F238E27FC236}">
                <a16:creationId xmlns:a16="http://schemas.microsoft.com/office/drawing/2014/main" id="{403B38E9-66B6-4A0C-8285-7B4B6A05029E}"/>
              </a:ext>
            </a:extLst>
          </p:cNvPr>
          <p:cNvSpPr txBox="1"/>
          <p:nvPr/>
        </p:nvSpPr>
        <p:spPr>
          <a:xfrm>
            <a:off x="1194223" y="449817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Arial" pitchFamily="34" charset="0"/>
                <a:cs typeface="Arial" pitchFamily="34" charset="0"/>
              </a:rPr>
              <a:t>Aprendizaje Extracurricular</a:t>
            </a:r>
          </a:p>
        </p:txBody>
      </p:sp>
    </p:spTree>
    <p:extLst>
      <p:ext uri="{BB962C8B-B14F-4D97-AF65-F5344CB8AC3E}">
        <p14:creationId xmlns:p14="http://schemas.microsoft.com/office/powerpoint/2010/main" val="142606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9166" y="1143000"/>
            <a:ext cx="10824045" cy="4038600"/>
          </a:xfrm>
        </p:spPr>
        <p:txBody>
          <a:bodyPr>
            <a:noAutofit/>
          </a:bodyPr>
          <a:lstStyle/>
          <a:p>
            <a:pPr algn="just"/>
            <a:r>
              <a:rPr lang="es-CL" dirty="0">
                <a:solidFill>
                  <a:srgbClr val="0070C0"/>
                </a:solidFill>
                <a:latin typeface="+mj-lt"/>
              </a:rPr>
              <a:t>Indicadores de Gestión</a:t>
            </a:r>
            <a:r>
              <a:rPr lang="es-CL" dirty="0">
                <a:latin typeface="+mj-lt"/>
              </a:rPr>
              <a:t>: Se utilizan para realizar el monitoreo de los procesos, de los insumos y de las actividades que se ejecutan con el fin de lograr los productos específicos de una política o programa.</a:t>
            </a:r>
          </a:p>
          <a:p>
            <a:pPr algn="just"/>
            <a:endParaRPr lang="es-CL" dirty="0">
              <a:latin typeface="+mj-lt"/>
            </a:endParaRPr>
          </a:p>
          <a:p>
            <a:pPr algn="just"/>
            <a:r>
              <a:rPr lang="es-CL" dirty="0">
                <a:solidFill>
                  <a:srgbClr val="0070C0"/>
                </a:solidFill>
                <a:latin typeface="+mj-lt"/>
              </a:rPr>
              <a:t>Indicadores de Resultados: </a:t>
            </a:r>
            <a:r>
              <a:rPr lang="es-CL" dirty="0">
                <a:latin typeface="+mj-lt"/>
              </a:rPr>
              <a:t>Se pueden distinguir dos tipos en Vcm:</a:t>
            </a:r>
          </a:p>
          <a:p>
            <a:pPr lvl="1" algn="just"/>
            <a:r>
              <a:rPr lang="es-CL" dirty="0">
                <a:solidFill>
                  <a:schemeClr val="tx1"/>
                </a:solidFill>
                <a:latin typeface="+mj-lt"/>
              </a:rPr>
              <a:t>Indicadores de Efectividad e Indicadores de Impacto</a:t>
            </a:r>
          </a:p>
          <a:p>
            <a:pPr algn="just"/>
            <a:endParaRPr lang="es-CL" dirty="0">
              <a:solidFill>
                <a:srgbClr val="0070C0"/>
              </a:solidFill>
              <a:latin typeface="+mj-lt"/>
            </a:endParaRPr>
          </a:p>
          <a:p>
            <a:pPr marL="895244" lvl="1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70C0"/>
                </a:solidFill>
                <a:latin typeface="+mj-lt"/>
              </a:rPr>
              <a:t>Indicadores de Efectividad: </a:t>
            </a:r>
            <a:r>
              <a:rPr lang="es-CL" dirty="0">
                <a:latin typeface="+mj-lt"/>
              </a:rPr>
              <a:t>Miden el logro de la pertinencia, eficacia e eficiencia de las acciones con respecto a los objetivos generales y específicos de la política o programa.</a:t>
            </a:r>
          </a:p>
          <a:p>
            <a:pPr marL="895244" lvl="1" indent="-285750" algn="just">
              <a:buFont typeface="Arial" panose="020B0604020202020204" pitchFamily="34" charset="0"/>
              <a:buChar char="•"/>
            </a:pPr>
            <a:endParaRPr lang="es-CL" dirty="0">
              <a:latin typeface="+mj-lt"/>
            </a:endParaRPr>
          </a:p>
          <a:p>
            <a:pPr marL="895244" lvl="1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70C0"/>
                </a:solidFill>
                <a:latin typeface="+mj-lt"/>
              </a:rPr>
              <a:t>Indicadores de Impactos: </a:t>
            </a:r>
            <a:r>
              <a:rPr lang="es-CL" dirty="0">
                <a:latin typeface="+mj-lt"/>
              </a:rPr>
              <a:t>Representan el cambio esperado en la situación de los participantes una vez que las acciones se llevaron a cabo. </a:t>
            </a:r>
            <a:r>
              <a:rPr lang="es-CL" dirty="0">
                <a:solidFill>
                  <a:srgbClr val="C00000"/>
                </a:solidFill>
                <a:latin typeface="+mj-lt"/>
              </a:rPr>
              <a:t>Miden las transformaciones o cambios observados en la población objetivo.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82D2646-E7B5-45CE-930C-DA091043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</p:spPr>
        <p:txBody>
          <a:bodyPr/>
          <a:lstStyle/>
          <a:p>
            <a:r>
              <a:rPr lang="es-CL" dirty="0"/>
              <a:t>Tipos de indicadores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450DEAF-D1E3-43D2-80D0-86EC330C8486}"/>
              </a:ext>
            </a:extLst>
          </p:cNvPr>
          <p:cNvSpPr/>
          <p:nvPr/>
        </p:nvSpPr>
        <p:spPr>
          <a:xfrm>
            <a:off x="1751012" y="5345668"/>
            <a:ext cx="944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800" dirty="0">
                <a:solidFill>
                  <a:srgbClr val="FF0000"/>
                </a:solidFill>
              </a:rPr>
              <a:t>Qué ocurrió </a:t>
            </a:r>
            <a:r>
              <a:rPr lang="es-CL" sz="1800" dirty="0"/>
              <a:t>(con el programa) </a:t>
            </a:r>
            <a:r>
              <a:rPr lang="es-CL" sz="1800" dirty="0">
                <a:solidFill>
                  <a:srgbClr val="FF0000"/>
                </a:solidFill>
              </a:rPr>
              <a:t>–</a:t>
            </a:r>
            <a:r>
              <a:rPr lang="es-CL" sz="1800" dirty="0"/>
              <a:t> </a:t>
            </a:r>
            <a:r>
              <a:rPr lang="es-CL" sz="1800" dirty="0">
                <a:solidFill>
                  <a:srgbClr val="FF0000"/>
                </a:solidFill>
              </a:rPr>
              <a:t>qué habría ocurrido </a:t>
            </a:r>
            <a:r>
              <a:rPr lang="es-CL" sz="1800" dirty="0"/>
              <a:t>(sin el programa) = </a:t>
            </a:r>
            <a:r>
              <a:rPr lang="es-CL" sz="1800" dirty="0">
                <a:solidFill>
                  <a:srgbClr val="FF0000"/>
                </a:solidFill>
              </a:rPr>
              <a:t>Impacto del Programa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BBDD2F8-C9F5-410F-8010-A6592F3FD542}"/>
              </a:ext>
            </a:extLst>
          </p:cNvPr>
          <p:cNvSpPr/>
          <p:nvPr/>
        </p:nvSpPr>
        <p:spPr>
          <a:xfrm>
            <a:off x="909167" y="6400800"/>
            <a:ext cx="8919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400" dirty="0"/>
              <a:t>Fuente: </a:t>
            </a:r>
            <a:r>
              <a:rPr lang="es-CL" sz="1400" dirty="0" err="1"/>
              <a:t>Jmusic</a:t>
            </a:r>
            <a:r>
              <a:rPr lang="es-CL" sz="1400" dirty="0"/>
              <a:t>, Congreso VcM UNAB 2018. Ver presentación y video en: </a:t>
            </a:r>
            <a:r>
              <a:rPr lang="es-CL" sz="1400" dirty="0">
                <a:hlinkClick r:id="rId2"/>
              </a:rPr>
              <a:t>http://vinculacion.unab.cl/congreso/vcm-2018</a:t>
            </a:r>
            <a:r>
              <a:rPr lang="es-CL" sz="1400" dirty="0"/>
              <a:t>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BD2D931-59B4-4004-A0A3-9C420A4527D2}"/>
              </a:ext>
            </a:extLst>
          </p:cNvPr>
          <p:cNvSpPr/>
          <p:nvPr/>
        </p:nvSpPr>
        <p:spPr>
          <a:xfrm rot="16200000">
            <a:off x="-1335402" y="4596843"/>
            <a:ext cx="34465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000" dirty="0"/>
              <a:t>(</a:t>
            </a:r>
            <a:r>
              <a:rPr lang="es-CL" sz="5400" b="1" dirty="0">
                <a:solidFill>
                  <a:schemeClr val="accent5"/>
                </a:solidFill>
                <a:latin typeface="+mj-lt"/>
                <a:ea typeface="+mj-ea"/>
                <a:cs typeface="Arial" panose="020B0604020202020204" pitchFamily="34" charset="0"/>
              </a:rPr>
              <a:t>paréntesis</a:t>
            </a:r>
            <a:r>
              <a:rPr lang="es-CL" sz="4000" dirty="0"/>
              <a:t>)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7B86BA6-DDC0-4335-ACFB-D479EA4EE654}"/>
              </a:ext>
            </a:extLst>
          </p:cNvPr>
          <p:cNvSpPr/>
          <p:nvPr/>
        </p:nvSpPr>
        <p:spPr>
          <a:xfrm>
            <a:off x="1721350" y="5248553"/>
            <a:ext cx="9021262" cy="56356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039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2CD42-AD4E-4B27-BE9D-791DF3CB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Identificación de Instrumentos de VcM </a:t>
            </a:r>
            <a:br>
              <a:rPr lang="es-CL" dirty="0"/>
            </a:br>
            <a:r>
              <a:rPr lang="es-CL" dirty="0"/>
              <a:t>e Impactos Internos generados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E41F0D3-BDBD-4BDE-A4F8-A5E80D13F4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963239"/>
              </p:ext>
            </p:extLst>
          </p:nvPr>
        </p:nvGraphicFramePr>
        <p:xfrm>
          <a:off x="609442" y="1447800"/>
          <a:ext cx="10969942" cy="495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3106">
                  <a:extLst>
                    <a:ext uri="{9D8B030D-6E8A-4147-A177-3AD203B41FA5}">
                      <a16:colId xmlns:a16="http://schemas.microsoft.com/office/drawing/2014/main" val="1020171933"/>
                    </a:ext>
                  </a:extLst>
                </a:gridCol>
                <a:gridCol w="2368198">
                  <a:extLst>
                    <a:ext uri="{9D8B030D-6E8A-4147-A177-3AD203B41FA5}">
                      <a16:colId xmlns:a16="http://schemas.microsoft.com/office/drawing/2014/main" val="2457196687"/>
                    </a:ext>
                  </a:extLst>
                </a:gridCol>
                <a:gridCol w="2118257">
                  <a:extLst>
                    <a:ext uri="{9D8B030D-6E8A-4147-A177-3AD203B41FA5}">
                      <a16:colId xmlns:a16="http://schemas.microsoft.com/office/drawing/2014/main" val="3978149022"/>
                    </a:ext>
                  </a:extLst>
                </a:gridCol>
                <a:gridCol w="1772085">
                  <a:extLst>
                    <a:ext uri="{9D8B030D-6E8A-4147-A177-3AD203B41FA5}">
                      <a16:colId xmlns:a16="http://schemas.microsoft.com/office/drawing/2014/main" val="4049945322"/>
                    </a:ext>
                  </a:extLst>
                </a:gridCol>
                <a:gridCol w="1948296">
                  <a:extLst>
                    <a:ext uri="{9D8B030D-6E8A-4147-A177-3AD203B41FA5}">
                      <a16:colId xmlns:a16="http://schemas.microsoft.com/office/drawing/2014/main" val="1803043145"/>
                    </a:ext>
                  </a:extLst>
                </a:gridCol>
              </a:tblGrid>
              <a:tr h="2666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IMPACTOS INTERNOS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116648"/>
                  </a:ext>
                </a:extLst>
              </a:tr>
              <a:tr h="16948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INSTRUMENTOS DE VM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Evaluar la pertinencia de la oferta académica y la formulación o actualización de los perfiles de egreso de las carreras.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Contribuir al logro de los resultados de aprendizaje contemplados en los perfiles de egreso de las carreras.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Desarrollar Investigación Aplicada de interés del medio disciplinar y académico.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L" sz="1600">
                          <a:effectLst/>
                        </a:rPr>
                        <a:t>Desarrollar proyectos de innovación de interés del medio productivo, público y privado.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3292714"/>
                  </a:ext>
                </a:extLst>
              </a:tr>
              <a:tr h="268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Centros / Instituto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9919516"/>
                  </a:ext>
                </a:extLst>
              </a:tr>
              <a:tr h="266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Clínicas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8785872"/>
                  </a:ext>
                </a:extLst>
              </a:tr>
              <a:tr h="837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Investigación Aplicada, Innovación, Emprendimiento y Transferencia Tecnológica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7981154"/>
                  </a:ext>
                </a:extLst>
              </a:tr>
              <a:tr h="266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Responsabilidad Social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62205"/>
                  </a:ext>
                </a:extLst>
              </a:tr>
              <a:tr h="551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Extensión académica y Comunidades Escolares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273810"/>
                  </a:ext>
                </a:extLst>
              </a:tr>
              <a:tr h="266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Internacionalización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6635248"/>
                  </a:ext>
                </a:extLst>
              </a:tr>
              <a:tr h="266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Cultura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8215812"/>
                  </a:ext>
                </a:extLst>
              </a:tr>
              <a:tr h="266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Educación continua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X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6995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91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val 95"/>
          <p:cNvSpPr/>
          <p:nvPr/>
        </p:nvSpPr>
        <p:spPr>
          <a:xfrm flipV="1">
            <a:off x="555787" y="5811362"/>
            <a:ext cx="8954344" cy="519752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en-US" sz="1799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 flipV="1">
            <a:off x="6854726" y="5968151"/>
            <a:ext cx="1521633" cy="38127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en-US" sz="1799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 flipV="1">
            <a:off x="1321765" y="5489878"/>
            <a:ext cx="6727532" cy="1131584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80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en-US" sz="1799" kern="0" dirty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107125" y="1135108"/>
            <a:ext cx="8736770" cy="5185565"/>
            <a:chOff x="3073921" y="956682"/>
            <a:chExt cx="6849543" cy="5263144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073942" y="1269417"/>
              <a:ext cx="4199984" cy="977900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3074988" y="2345299"/>
              <a:ext cx="4170566" cy="753500"/>
            </a:xfrm>
            <a:prstGeom prst="rect">
              <a:avLst/>
            </a:prstGeom>
            <a:solidFill>
              <a:schemeClr val="accent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074988" y="3192463"/>
              <a:ext cx="4198938" cy="911225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074988" y="4184650"/>
              <a:ext cx="4198938" cy="825500"/>
            </a:xfrm>
            <a:prstGeom prst="rect">
              <a:avLst/>
            </a:prstGeom>
            <a:solidFill>
              <a:schemeClr val="accent5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3073921" y="5091113"/>
              <a:ext cx="4200006" cy="904875"/>
            </a:xfrm>
            <a:prstGeom prst="rect">
              <a:avLst/>
            </a:prstGeom>
            <a:solidFill>
              <a:schemeClr val="accent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245351" y="5091113"/>
              <a:ext cx="758825" cy="1128713"/>
            </a:xfrm>
            <a:custGeom>
              <a:avLst/>
              <a:gdLst>
                <a:gd name="T0" fmla="*/ 0 w 478"/>
                <a:gd name="T1" fmla="*/ 0 h 711"/>
                <a:gd name="T2" fmla="*/ 478 w 478"/>
                <a:gd name="T3" fmla="*/ 77 h 711"/>
                <a:gd name="T4" fmla="*/ 478 w 478"/>
                <a:gd name="T5" fmla="*/ 711 h 711"/>
                <a:gd name="T6" fmla="*/ 0 w 478"/>
                <a:gd name="T7" fmla="*/ 574 h 711"/>
                <a:gd name="T8" fmla="*/ 0 w 478"/>
                <a:gd name="T9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711">
                  <a:moveTo>
                    <a:pt x="0" y="0"/>
                  </a:moveTo>
                  <a:lnTo>
                    <a:pt x="478" y="77"/>
                  </a:lnTo>
                  <a:lnTo>
                    <a:pt x="478" y="711"/>
                  </a:lnTo>
                  <a:lnTo>
                    <a:pt x="0" y="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8004176" y="4859338"/>
              <a:ext cx="1676400" cy="1360488"/>
            </a:xfrm>
            <a:custGeom>
              <a:avLst/>
              <a:gdLst>
                <a:gd name="T0" fmla="*/ 1056 w 1056"/>
                <a:gd name="T1" fmla="*/ 0 h 857"/>
                <a:gd name="T2" fmla="*/ 1056 w 1056"/>
                <a:gd name="T3" fmla="*/ 429 h 857"/>
                <a:gd name="T4" fmla="*/ 0 w 1056"/>
                <a:gd name="T5" fmla="*/ 857 h 857"/>
                <a:gd name="T6" fmla="*/ 0 w 1056"/>
                <a:gd name="T7" fmla="*/ 223 h 857"/>
                <a:gd name="T8" fmla="*/ 1056 w 1056"/>
                <a:gd name="T9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57">
                  <a:moveTo>
                    <a:pt x="1056" y="0"/>
                  </a:moveTo>
                  <a:lnTo>
                    <a:pt x="1056" y="429"/>
                  </a:lnTo>
                  <a:lnTo>
                    <a:pt x="0" y="857"/>
                  </a:lnTo>
                  <a:lnTo>
                    <a:pt x="0" y="223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7245351" y="4806950"/>
              <a:ext cx="2435225" cy="406400"/>
            </a:xfrm>
            <a:custGeom>
              <a:avLst/>
              <a:gdLst>
                <a:gd name="T0" fmla="*/ 1007 w 1534"/>
                <a:gd name="T1" fmla="*/ 0 h 256"/>
                <a:gd name="T2" fmla="*/ 1534 w 1534"/>
                <a:gd name="T3" fmla="*/ 33 h 256"/>
                <a:gd name="T4" fmla="*/ 478 w 1534"/>
                <a:gd name="T5" fmla="*/ 256 h 256"/>
                <a:gd name="T6" fmla="*/ 0 w 1534"/>
                <a:gd name="T7" fmla="*/ 179 h 256"/>
                <a:gd name="T8" fmla="*/ 1007 w 1534"/>
                <a:gd name="T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256">
                  <a:moveTo>
                    <a:pt x="1007" y="0"/>
                  </a:moveTo>
                  <a:lnTo>
                    <a:pt x="1534" y="33"/>
                  </a:lnTo>
                  <a:lnTo>
                    <a:pt x="478" y="256"/>
                  </a:lnTo>
                  <a:lnTo>
                    <a:pt x="0" y="179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7245351" y="4184650"/>
              <a:ext cx="758825" cy="920750"/>
            </a:xfrm>
            <a:custGeom>
              <a:avLst/>
              <a:gdLst>
                <a:gd name="T0" fmla="*/ 0 w 478"/>
                <a:gd name="T1" fmla="*/ 0 h 580"/>
                <a:gd name="T2" fmla="*/ 478 w 478"/>
                <a:gd name="T3" fmla="*/ 0 h 580"/>
                <a:gd name="T4" fmla="*/ 478 w 478"/>
                <a:gd name="T5" fmla="*/ 580 h 580"/>
                <a:gd name="T6" fmla="*/ 0 w 478"/>
                <a:gd name="T7" fmla="*/ 516 h 580"/>
                <a:gd name="T8" fmla="*/ 0 w 478"/>
                <a:gd name="T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580">
                  <a:moveTo>
                    <a:pt x="0" y="0"/>
                  </a:moveTo>
                  <a:lnTo>
                    <a:pt x="478" y="0"/>
                  </a:lnTo>
                  <a:lnTo>
                    <a:pt x="478" y="580"/>
                  </a:lnTo>
                  <a:lnTo>
                    <a:pt x="0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8004176" y="4184650"/>
              <a:ext cx="1676400" cy="920750"/>
            </a:xfrm>
            <a:custGeom>
              <a:avLst/>
              <a:gdLst>
                <a:gd name="T0" fmla="*/ 0 w 1056"/>
                <a:gd name="T1" fmla="*/ 0 h 580"/>
                <a:gd name="T2" fmla="*/ 1056 w 1056"/>
                <a:gd name="T3" fmla="*/ 0 h 580"/>
                <a:gd name="T4" fmla="*/ 1056 w 1056"/>
                <a:gd name="T5" fmla="*/ 389 h 580"/>
                <a:gd name="T6" fmla="*/ 0 w 1056"/>
                <a:gd name="T7" fmla="*/ 580 h 580"/>
                <a:gd name="T8" fmla="*/ 0 w 1056"/>
                <a:gd name="T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580">
                  <a:moveTo>
                    <a:pt x="0" y="0"/>
                  </a:moveTo>
                  <a:lnTo>
                    <a:pt x="1056" y="0"/>
                  </a:lnTo>
                  <a:lnTo>
                    <a:pt x="1056" y="389"/>
                  </a:lnTo>
                  <a:lnTo>
                    <a:pt x="0" y="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7245351" y="956682"/>
              <a:ext cx="758825" cy="1290638"/>
            </a:xfrm>
            <a:custGeom>
              <a:avLst/>
              <a:gdLst>
                <a:gd name="T0" fmla="*/ 478 w 478"/>
                <a:gd name="T1" fmla="*/ 0 h 813"/>
                <a:gd name="T2" fmla="*/ 478 w 478"/>
                <a:gd name="T3" fmla="*/ 667 h 813"/>
                <a:gd name="T4" fmla="*/ 0 w 478"/>
                <a:gd name="T5" fmla="*/ 813 h 813"/>
                <a:gd name="T6" fmla="*/ 0 w 478"/>
                <a:gd name="T7" fmla="*/ 197 h 813"/>
                <a:gd name="T8" fmla="*/ 478 w 478"/>
                <a:gd name="T9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13">
                  <a:moveTo>
                    <a:pt x="478" y="0"/>
                  </a:moveTo>
                  <a:lnTo>
                    <a:pt x="478" y="667"/>
                  </a:lnTo>
                  <a:lnTo>
                    <a:pt x="0" y="813"/>
                  </a:lnTo>
                  <a:lnTo>
                    <a:pt x="0" y="197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8004176" y="956682"/>
              <a:ext cx="1676400" cy="1774825"/>
            </a:xfrm>
            <a:custGeom>
              <a:avLst/>
              <a:gdLst>
                <a:gd name="T0" fmla="*/ 0 w 1056"/>
                <a:gd name="T1" fmla="*/ 0 h 1118"/>
                <a:gd name="T2" fmla="*/ 1056 w 1056"/>
                <a:gd name="T3" fmla="*/ 682 h 1118"/>
                <a:gd name="T4" fmla="*/ 1056 w 1056"/>
                <a:gd name="T5" fmla="*/ 1118 h 1118"/>
                <a:gd name="T6" fmla="*/ 0 w 1056"/>
                <a:gd name="T7" fmla="*/ 667 h 1118"/>
                <a:gd name="T8" fmla="*/ 0 w 1056"/>
                <a:gd name="T9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1118">
                  <a:moveTo>
                    <a:pt x="0" y="0"/>
                  </a:moveTo>
                  <a:lnTo>
                    <a:pt x="1056" y="682"/>
                  </a:lnTo>
                  <a:lnTo>
                    <a:pt x="1056" y="1118"/>
                  </a:lnTo>
                  <a:lnTo>
                    <a:pt x="0" y="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7245351" y="2127250"/>
              <a:ext cx="2435225" cy="715963"/>
            </a:xfrm>
            <a:custGeom>
              <a:avLst/>
              <a:gdLst>
                <a:gd name="T0" fmla="*/ 478 w 1534"/>
                <a:gd name="T1" fmla="*/ 0 h 451"/>
                <a:gd name="T2" fmla="*/ 1534 w 1534"/>
                <a:gd name="T3" fmla="*/ 451 h 451"/>
                <a:gd name="T4" fmla="*/ 1048 w 1534"/>
                <a:gd name="T5" fmla="*/ 451 h 451"/>
                <a:gd name="T6" fmla="*/ 0 w 1534"/>
                <a:gd name="T7" fmla="*/ 146 h 451"/>
                <a:gd name="T8" fmla="*/ 478 w 1534"/>
                <a:gd name="T9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451">
                  <a:moveTo>
                    <a:pt x="478" y="0"/>
                  </a:moveTo>
                  <a:lnTo>
                    <a:pt x="1534" y="451"/>
                  </a:lnTo>
                  <a:lnTo>
                    <a:pt x="1048" y="451"/>
                  </a:lnTo>
                  <a:lnTo>
                    <a:pt x="0" y="14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7245351" y="2934585"/>
              <a:ext cx="2435225" cy="434975"/>
            </a:xfrm>
            <a:custGeom>
              <a:avLst/>
              <a:gdLst>
                <a:gd name="T0" fmla="*/ 478 w 1534"/>
                <a:gd name="T1" fmla="*/ 0 h 274"/>
                <a:gd name="T2" fmla="*/ 1534 w 1534"/>
                <a:gd name="T3" fmla="*/ 269 h 274"/>
                <a:gd name="T4" fmla="*/ 1065 w 1534"/>
                <a:gd name="T5" fmla="*/ 274 h 274"/>
                <a:gd name="T6" fmla="*/ 0 w 1534"/>
                <a:gd name="T7" fmla="*/ 100 h 274"/>
                <a:gd name="T8" fmla="*/ 478 w 1534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274">
                  <a:moveTo>
                    <a:pt x="478" y="0"/>
                  </a:moveTo>
                  <a:lnTo>
                    <a:pt x="1534" y="269"/>
                  </a:lnTo>
                  <a:lnTo>
                    <a:pt x="1065" y="274"/>
                  </a:lnTo>
                  <a:lnTo>
                    <a:pt x="0" y="100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7245351" y="2120900"/>
              <a:ext cx="758825" cy="984068"/>
            </a:xfrm>
            <a:custGeom>
              <a:avLst/>
              <a:gdLst>
                <a:gd name="T0" fmla="*/ 478 w 478"/>
                <a:gd name="T1" fmla="*/ 0 h 570"/>
                <a:gd name="T2" fmla="*/ 478 w 478"/>
                <a:gd name="T3" fmla="*/ 470 h 570"/>
                <a:gd name="T4" fmla="*/ 0 w 478"/>
                <a:gd name="T5" fmla="*/ 570 h 570"/>
                <a:gd name="T6" fmla="*/ 0 w 478"/>
                <a:gd name="T7" fmla="*/ 129 h 570"/>
                <a:gd name="T8" fmla="*/ 478 w 478"/>
                <a:gd name="T9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570">
                  <a:moveTo>
                    <a:pt x="478" y="0"/>
                  </a:moveTo>
                  <a:lnTo>
                    <a:pt x="478" y="470"/>
                  </a:lnTo>
                  <a:lnTo>
                    <a:pt x="0" y="570"/>
                  </a:lnTo>
                  <a:lnTo>
                    <a:pt x="0" y="129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8004176" y="2127248"/>
              <a:ext cx="1676400" cy="1274764"/>
            </a:xfrm>
            <a:custGeom>
              <a:avLst/>
              <a:gdLst>
                <a:gd name="T0" fmla="*/ 0 w 1056"/>
                <a:gd name="T1" fmla="*/ 0 h 739"/>
                <a:gd name="T2" fmla="*/ 1056 w 1056"/>
                <a:gd name="T3" fmla="*/ 430 h 739"/>
                <a:gd name="T4" fmla="*/ 1056 w 1056"/>
                <a:gd name="T5" fmla="*/ 739 h 739"/>
                <a:gd name="T6" fmla="*/ 0 w 1056"/>
                <a:gd name="T7" fmla="*/ 470 h 739"/>
                <a:gd name="T8" fmla="*/ 0 w 1056"/>
                <a:gd name="T9" fmla="*/ 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739">
                  <a:moveTo>
                    <a:pt x="0" y="0"/>
                  </a:moveTo>
                  <a:lnTo>
                    <a:pt x="1056" y="430"/>
                  </a:lnTo>
                  <a:lnTo>
                    <a:pt x="1056" y="739"/>
                  </a:lnTo>
                  <a:lnTo>
                    <a:pt x="0" y="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7245351" y="3081338"/>
              <a:ext cx="758825" cy="1022350"/>
            </a:xfrm>
            <a:custGeom>
              <a:avLst/>
              <a:gdLst>
                <a:gd name="T0" fmla="*/ 478 w 478"/>
                <a:gd name="T1" fmla="*/ 0 h 644"/>
                <a:gd name="T2" fmla="*/ 478 w 478"/>
                <a:gd name="T3" fmla="*/ 634 h 644"/>
                <a:gd name="T4" fmla="*/ 0 w 478"/>
                <a:gd name="T5" fmla="*/ 644 h 644"/>
                <a:gd name="T6" fmla="*/ 0 w 478"/>
                <a:gd name="T7" fmla="*/ 70 h 644"/>
                <a:gd name="T8" fmla="*/ 478 w 478"/>
                <a:gd name="T9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644">
                  <a:moveTo>
                    <a:pt x="478" y="0"/>
                  </a:moveTo>
                  <a:lnTo>
                    <a:pt x="478" y="634"/>
                  </a:lnTo>
                  <a:lnTo>
                    <a:pt x="0" y="644"/>
                  </a:lnTo>
                  <a:lnTo>
                    <a:pt x="0" y="70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8004176" y="3081338"/>
              <a:ext cx="1676400" cy="1071563"/>
            </a:xfrm>
            <a:custGeom>
              <a:avLst/>
              <a:gdLst>
                <a:gd name="T0" fmla="*/ 0 w 1056"/>
                <a:gd name="T1" fmla="*/ 0 h 675"/>
                <a:gd name="T2" fmla="*/ 1056 w 1056"/>
                <a:gd name="T3" fmla="*/ 235 h 675"/>
                <a:gd name="T4" fmla="*/ 1056 w 1056"/>
                <a:gd name="T5" fmla="*/ 675 h 675"/>
                <a:gd name="T6" fmla="*/ 0 w 1056"/>
                <a:gd name="T7" fmla="*/ 634 h 675"/>
                <a:gd name="T8" fmla="*/ 0 w 1056"/>
                <a:gd name="T9" fmla="*/ 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675">
                  <a:moveTo>
                    <a:pt x="0" y="0"/>
                  </a:moveTo>
                  <a:lnTo>
                    <a:pt x="1056" y="235"/>
                  </a:lnTo>
                  <a:lnTo>
                    <a:pt x="1056" y="675"/>
                  </a:lnTo>
                  <a:lnTo>
                    <a:pt x="0" y="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7245351" y="4070350"/>
              <a:ext cx="2435225" cy="82550"/>
            </a:xfrm>
            <a:custGeom>
              <a:avLst/>
              <a:gdLst>
                <a:gd name="T0" fmla="*/ 478 w 1534"/>
                <a:gd name="T1" fmla="*/ 0 h 52"/>
                <a:gd name="T2" fmla="*/ 1534 w 1534"/>
                <a:gd name="T3" fmla="*/ 52 h 52"/>
                <a:gd name="T4" fmla="*/ 1228 w 1534"/>
                <a:gd name="T5" fmla="*/ 52 h 52"/>
                <a:gd name="T6" fmla="*/ 0 w 1534"/>
                <a:gd name="T7" fmla="*/ 21 h 52"/>
                <a:gd name="T8" fmla="*/ 478 w 153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52">
                  <a:moveTo>
                    <a:pt x="478" y="0"/>
                  </a:moveTo>
                  <a:lnTo>
                    <a:pt x="1534" y="52"/>
                  </a:lnTo>
                  <a:lnTo>
                    <a:pt x="1228" y="52"/>
                  </a:lnTo>
                  <a:lnTo>
                    <a:pt x="0" y="21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7442995" y="2460446"/>
              <a:ext cx="338138" cy="366713"/>
            </a:xfrm>
            <a:custGeom>
              <a:avLst/>
              <a:gdLst>
                <a:gd name="T0" fmla="*/ 21 w 213"/>
                <a:gd name="T1" fmla="*/ 3 h 231"/>
                <a:gd name="T2" fmla="*/ 111 w 213"/>
                <a:gd name="T3" fmla="*/ 103 h 231"/>
                <a:gd name="T4" fmla="*/ 198 w 213"/>
                <a:gd name="T5" fmla="*/ 73 h 231"/>
                <a:gd name="T6" fmla="*/ 27 w 213"/>
                <a:gd name="T7" fmla="*/ 210 h 231"/>
                <a:gd name="T8" fmla="*/ 211 w 213"/>
                <a:gd name="T9" fmla="*/ 197 h 231"/>
                <a:gd name="T10" fmla="*/ 210 w 213"/>
                <a:gd name="T11" fmla="*/ 204 h 231"/>
                <a:gd name="T12" fmla="*/ 149 w 213"/>
                <a:gd name="T13" fmla="*/ 217 h 231"/>
                <a:gd name="T14" fmla="*/ 144 w 213"/>
                <a:gd name="T15" fmla="*/ 220 h 231"/>
                <a:gd name="T16" fmla="*/ 141 w 213"/>
                <a:gd name="T17" fmla="*/ 212 h 231"/>
                <a:gd name="T18" fmla="*/ 128 w 213"/>
                <a:gd name="T19" fmla="*/ 220 h 231"/>
                <a:gd name="T20" fmla="*/ 123 w 213"/>
                <a:gd name="T21" fmla="*/ 222 h 231"/>
                <a:gd name="T22" fmla="*/ 110 w 213"/>
                <a:gd name="T23" fmla="*/ 214 h 231"/>
                <a:gd name="T24" fmla="*/ 106 w 213"/>
                <a:gd name="T25" fmla="*/ 225 h 231"/>
                <a:gd name="T26" fmla="*/ 103 w 213"/>
                <a:gd name="T27" fmla="*/ 216 h 231"/>
                <a:gd name="T28" fmla="*/ 89 w 213"/>
                <a:gd name="T29" fmla="*/ 225 h 231"/>
                <a:gd name="T30" fmla="*/ 83 w 213"/>
                <a:gd name="T31" fmla="*/ 225 h 231"/>
                <a:gd name="T32" fmla="*/ 70 w 213"/>
                <a:gd name="T33" fmla="*/ 219 h 231"/>
                <a:gd name="T34" fmla="*/ 67 w 213"/>
                <a:gd name="T35" fmla="*/ 228 h 231"/>
                <a:gd name="T36" fmla="*/ 64 w 213"/>
                <a:gd name="T37" fmla="*/ 219 h 231"/>
                <a:gd name="T38" fmla="*/ 50 w 213"/>
                <a:gd name="T39" fmla="*/ 229 h 231"/>
                <a:gd name="T40" fmla="*/ 44 w 213"/>
                <a:gd name="T41" fmla="*/ 228 h 231"/>
                <a:gd name="T42" fmla="*/ 19 w 213"/>
                <a:gd name="T43" fmla="*/ 223 h 231"/>
                <a:gd name="T44" fmla="*/ 13 w 213"/>
                <a:gd name="T45" fmla="*/ 217 h 231"/>
                <a:gd name="T46" fmla="*/ 3 w 213"/>
                <a:gd name="T47" fmla="*/ 191 h 231"/>
                <a:gd name="T48" fmla="*/ 3 w 213"/>
                <a:gd name="T49" fmla="*/ 185 h 231"/>
                <a:gd name="T50" fmla="*/ 13 w 213"/>
                <a:gd name="T51" fmla="*/ 168 h 231"/>
                <a:gd name="T52" fmla="*/ 1 w 213"/>
                <a:gd name="T53" fmla="*/ 167 h 231"/>
                <a:gd name="T54" fmla="*/ 4 w 213"/>
                <a:gd name="T55" fmla="*/ 162 h 231"/>
                <a:gd name="T56" fmla="*/ 4 w 213"/>
                <a:gd name="T57" fmla="*/ 148 h 231"/>
                <a:gd name="T58" fmla="*/ 1 w 213"/>
                <a:gd name="T59" fmla="*/ 142 h 231"/>
                <a:gd name="T60" fmla="*/ 12 w 213"/>
                <a:gd name="T61" fmla="*/ 125 h 231"/>
                <a:gd name="T62" fmla="*/ 1 w 213"/>
                <a:gd name="T63" fmla="*/ 124 h 231"/>
                <a:gd name="T64" fmla="*/ 4 w 213"/>
                <a:gd name="T65" fmla="*/ 118 h 231"/>
                <a:gd name="T66" fmla="*/ 4 w 213"/>
                <a:gd name="T67" fmla="*/ 103 h 231"/>
                <a:gd name="T68" fmla="*/ 0 w 213"/>
                <a:gd name="T69" fmla="*/ 100 h 231"/>
                <a:gd name="T70" fmla="*/ 12 w 213"/>
                <a:gd name="T71" fmla="*/ 95 h 231"/>
                <a:gd name="T72" fmla="*/ 1 w 213"/>
                <a:gd name="T73" fmla="*/ 81 h 231"/>
                <a:gd name="T74" fmla="*/ 3 w 213"/>
                <a:gd name="T75" fmla="*/ 75 h 231"/>
                <a:gd name="T76" fmla="*/ 3 w 213"/>
                <a:gd name="T77" fmla="*/ 66 h 231"/>
                <a:gd name="T78" fmla="*/ 0 w 213"/>
                <a:gd name="T79" fmla="*/ 63 h 231"/>
                <a:gd name="T80" fmla="*/ 10 w 213"/>
                <a:gd name="T81" fmla="*/ 58 h 231"/>
                <a:gd name="T82" fmla="*/ 0 w 213"/>
                <a:gd name="T83" fmla="*/ 43 h 231"/>
                <a:gd name="T84" fmla="*/ 3 w 213"/>
                <a:gd name="T85" fmla="*/ 37 h 231"/>
                <a:gd name="T86" fmla="*/ 10 w 213"/>
                <a:gd name="T87" fmla="*/ 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3" h="231">
                  <a:moveTo>
                    <a:pt x="15" y="0"/>
                  </a:moveTo>
                  <a:lnTo>
                    <a:pt x="18" y="2"/>
                  </a:lnTo>
                  <a:lnTo>
                    <a:pt x="21" y="3"/>
                  </a:lnTo>
                  <a:lnTo>
                    <a:pt x="21" y="6"/>
                  </a:lnTo>
                  <a:lnTo>
                    <a:pt x="24" y="198"/>
                  </a:lnTo>
                  <a:lnTo>
                    <a:pt x="111" y="103"/>
                  </a:lnTo>
                  <a:lnTo>
                    <a:pt x="132" y="121"/>
                  </a:lnTo>
                  <a:lnTo>
                    <a:pt x="190" y="63"/>
                  </a:lnTo>
                  <a:lnTo>
                    <a:pt x="198" y="73"/>
                  </a:lnTo>
                  <a:lnTo>
                    <a:pt x="131" y="137"/>
                  </a:lnTo>
                  <a:lnTo>
                    <a:pt x="111" y="119"/>
                  </a:lnTo>
                  <a:lnTo>
                    <a:pt x="27" y="210"/>
                  </a:lnTo>
                  <a:lnTo>
                    <a:pt x="207" y="194"/>
                  </a:lnTo>
                  <a:lnTo>
                    <a:pt x="210" y="194"/>
                  </a:lnTo>
                  <a:lnTo>
                    <a:pt x="211" y="197"/>
                  </a:lnTo>
                  <a:lnTo>
                    <a:pt x="213" y="200"/>
                  </a:lnTo>
                  <a:lnTo>
                    <a:pt x="211" y="203"/>
                  </a:lnTo>
                  <a:lnTo>
                    <a:pt x="210" y="204"/>
                  </a:lnTo>
                  <a:lnTo>
                    <a:pt x="207" y="206"/>
                  </a:lnTo>
                  <a:lnTo>
                    <a:pt x="149" y="212"/>
                  </a:lnTo>
                  <a:lnTo>
                    <a:pt x="149" y="217"/>
                  </a:lnTo>
                  <a:lnTo>
                    <a:pt x="147" y="219"/>
                  </a:lnTo>
                  <a:lnTo>
                    <a:pt x="146" y="220"/>
                  </a:lnTo>
                  <a:lnTo>
                    <a:pt x="144" y="220"/>
                  </a:lnTo>
                  <a:lnTo>
                    <a:pt x="143" y="219"/>
                  </a:lnTo>
                  <a:lnTo>
                    <a:pt x="141" y="217"/>
                  </a:lnTo>
                  <a:lnTo>
                    <a:pt x="141" y="212"/>
                  </a:lnTo>
                  <a:lnTo>
                    <a:pt x="129" y="213"/>
                  </a:lnTo>
                  <a:lnTo>
                    <a:pt x="129" y="219"/>
                  </a:lnTo>
                  <a:lnTo>
                    <a:pt x="128" y="220"/>
                  </a:lnTo>
                  <a:lnTo>
                    <a:pt x="128" y="222"/>
                  </a:lnTo>
                  <a:lnTo>
                    <a:pt x="126" y="222"/>
                  </a:lnTo>
                  <a:lnTo>
                    <a:pt x="123" y="222"/>
                  </a:lnTo>
                  <a:lnTo>
                    <a:pt x="122" y="219"/>
                  </a:lnTo>
                  <a:lnTo>
                    <a:pt x="122" y="213"/>
                  </a:lnTo>
                  <a:lnTo>
                    <a:pt x="110" y="214"/>
                  </a:lnTo>
                  <a:lnTo>
                    <a:pt x="110" y="220"/>
                  </a:lnTo>
                  <a:lnTo>
                    <a:pt x="109" y="223"/>
                  </a:lnTo>
                  <a:lnTo>
                    <a:pt x="106" y="225"/>
                  </a:lnTo>
                  <a:lnTo>
                    <a:pt x="104" y="223"/>
                  </a:lnTo>
                  <a:lnTo>
                    <a:pt x="103" y="220"/>
                  </a:lnTo>
                  <a:lnTo>
                    <a:pt x="103" y="216"/>
                  </a:lnTo>
                  <a:lnTo>
                    <a:pt x="89" y="217"/>
                  </a:lnTo>
                  <a:lnTo>
                    <a:pt x="91" y="222"/>
                  </a:lnTo>
                  <a:lnTo>
                    <a:pt x="89" y="225"/>
                  </a:lnTo>
                  <a:lnTo>
                    <a:pt x="86" y="226"/>
                  </a:lnTo>
                  <a:lnTo>
                    <a:pt x="85" y="226"/>
                  </a:lnTo>
                  <a:lnTo>
                    <a:pt x="83" y="225"/>
                  </a:lnTo>
                  <a:lnTo>
                    <a:pt x="83" y="223"/>
                  </a:lnTo>
                  <a:lnTo>
                    <a:pt x="83" y="217"/>
                  </a:lnTo>
                  <a:lnTo>
                    <a:pt x="70" y="219"/>
                  </a:lnTo>
                  <a:lnTo>
                    <a:pt x="70" y="225"/>
                  </a:lnTo>
                  <a:lnTo>
                    <a:pt x="70" y="226"/>
                  </a:lnTo>
                  <a:lnTo>
                    <a:pt x="67" y="228"/>
                  </a:lnTo>
                  <a:lnTo>
                    <a:pt x="65" y="228"/>
                  </a:lnTo>
                  <a:lnTo>
                    <a:pt x="64" y="225"/>
                  </a:lnTo>
                  <a:lnTo>
                    <a:pt x="64" y="219"/>
                  </a:lnTo>
                  <a:lnTo>
                    <a:pt x="50" y="220"/>
                  </a:lnTo>
                  <a:lnTo>
                    <a:pt x="50" y="226"/>
                  </a:lnTo>
                  <a:lnTo>
                    <a:pt x="50" y="229"/>
                  </a:lnTo>
                  <a:lnTo>
                    <a:pt x="47" y="231"/>
                  </a:lnTo>
                  <a:lnTo>
                    <a:pt x="46" y="229"/>
                  </a:lnTo>
                  <a:lnTo>
                    <a:pt x="44" y="228"/>
                  </a:lnTo>
                  <a:lnTo>
                    <a:pt x="44" y="226"/>
                  </a:lnTo>
                  <a:lnTo>
                    <a:pt x="44" y="220"/>
                  </a:lnTo>
                  <a:lnTo>
                    <a:pt x="19" y="223"/>
                  </a:lnTo>
                  <a:lnTo>
                    <a:pt x="16" y="223"/>
                  </a:lnTo>
                  <a:lnTo>
                    <a:pt x="15" y="220"/>
                  </a:lnTo>
                  <a:lnTo>
                    <a:pt x="13" y="217"/>
                  </a:lnTo>
                  <a:lnTo>
                    <a:pt x="13" y="191"/>
                  </a:lnTo>
                  <a:lnTo>
                    <a:pt x="4" y="191"/>
                  </a:lnTo>
                  <a:lnTo>
                    <a:pt x="3" y="191"/>
                  </a:lnTo>
                  <a:lnTo>
                    <a:pt x="3" y="189"/>
                  </a:lnTo>
                  <a:lnTo>
                    <a:pt x="1" y="188"/>
                  </a:lnTo>
                  <a:lnTo>
                    <a:pt x="3" y="185"/>
                  </a:lnTo>
                  <a:lnTo>
                    <a:pt x="4" y="183"/>
                  </a:lnTo>
                  <a:lnTo>
                    <a:pt x="13" y="183"/>
                  </a:lnTo>
                  <a:lnTo>
                    <a:pt x="13" y="168"/>
                  </a:lnTo>
                  <a:lnTo>
                    <a:pt x="4" y="168"/>
                  </a:lnTo>
                  <a:lnTo>
                    <a:pt x="3" y="168"/>
                  </a:lnTo>
                  <a:lnTo>
                    <a:pt x="1" y="167"/>
                  </a:lnTo>
                  <a:lnTo>
                    <a:pt x="1" y="165"/>
                  </a:lnTo>
                  <a:lnTo>
                    <a:pt x="3" y="162"/>
                  </a:lnTo>
                  <a:lnTo>
                    <a:pt x="4" y="162"/>
                  </a:lnTo>
                  <a:lnTo>
                    <a:pt x="12" y="161"/>
                  </a:lnTo>
                  <a:lnTo>
                    <a:pt x="12" y="146"/>
                  </a:lnTo>
                  <a:lnTo>
                    <a:pt x="4" y="148"/>
                  </a:lnTo>
                  <a:lnTo>
                    <a:pt x="1" y="146"/>
                  </a:lnTo>
                  <a:lnTo>
                    <a:pt x="1" y="145"/>
                  </a:lnTo>
                  <a:lnTo>
                    <a:pt x="1" y="142"/>
                  </a:lnTo>
                  <a:lnTo>
                    <a:pt x="4" y="140"/>
                  </a:lnTo>
                  <a:lnTo>
                    <a:pt x="12" y="139"/>
                  </a:lnTo>
                  <a:lnTo>
                    <a:pt x="12" y="125"/>
                  </a:lnTo>
                  <a:lnTo>
                    <a:pt x="4" y="125"/>
                  </a:lnTo>
                  <a:lnTo>
                    <a:pt x="3" y="125"/>
                  </a:lnTo>
                  <a:lnTo>
                    <a:pt x="1" y="124"/>
                  </a:lnTo>
                  <a:lnTo>
                    <a:pt x="1" y="122"/>
                  </a:lnTo>
                  <a:lnTo>
                    <a:pt x="1" y="119"/>
                  </a:lnTo>
                  <a:lnTo>
                    <a:pt x="4" y="118"/>
                  </a:lnTo>
                  <a:lnTo>
                    <a:pt x="12" y="118"/>
                  </a:lnTo>
                  <a:lnTo>
                    <a:pt x="12" y="103"/>
                  </a:lnTo>
                  <a:lnTo>
                    <a:pt x="4" y="103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0" y="100"/>
                  </a:lnTo>
                  <a:lnTo>
                    <a:pt x="1" y="97"/>
                  </a:lnTo>
                  <a:lnTo>
                    <a:pt x="3" y="97"/>
                  </a:lnTo>
                  <a:lnTo>
                    <a:pt x="12" y="95"/>
                  </a:lnTo>
                  <a:lnTo>
                    <a:pt x="12" y="81"/>
                  </a:lnTo>
                  <a:lnTo>
                    <a:pt x="3" y="82"/>
                  </a:lnTo>
                  <a:lnTo>
                    <a:pt x="1" y="81"/>
                  </a:lnTo>
                  <a:lnTo>
                    <a:pt x="0" y="78"/>
                  </a:lnTo>
                  <a:lnTo>
                    <a:pt x="1" y="76"/>
                  </a:lnTo>
                  <a:lnTo>
                    <a:pt x="3" y="75"/>
                  </a:lnTo>
                  <a:lnTo>
                    <a:pt x="10" y="73"/>
                  </a:lnTo>
                  <a:lnTo>
                    <a:pt x="10" y="66"/>
                  </a:lnTo>
                  <a:lnTo>
                    <a:pt x="3" y="66"/>
                  </a:lnTo>
                  <a:lnTo>
                    <a:pt x="1" y="66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1" y="60"/>
                  </a:lnTo>
                  <a:lnTo>
                    <a:pt x="3" y="58"/>
                  </a:lnTo>
                  <a:lnTo>
                    <a:pt x="10" y="58"/>
                  </a:lnTo>
                  <a:lnTo>
                    <a:pt x="10" y="43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0" y="36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3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8416926" y="1336675"/>
              <a:ext cx="1506538" cy="4883151"/>
              <a:chOff x="8416926" y="1336675"/>
              <a:chExt cx="1506538" cy="4883151"/>
            </a:xfrm>
          </p:grpSpPr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8416926" y="1336675"/>
                <a:ext cx="1069975" cy="4883150"/>
              </a:xfrm>
              <a:custGeom>
                <a:avLst/>
                <a:gdLst>
                  <a:gd name="T0" fmla="*/ 21 w 674"/>
                  <a:gd name="T1" fmla="*/ 0 h 3076"/>
                  <a:gd name="T2" fmla="*/ 38 w 674"/>
                  <a:gd name="T3" fmla="*/ 0 h 3076"/>
                  <a:gd name="T4" fmla="*/ 53 w 674"/>
                  <a:gd name="T5" fmla="*/ 0 h 3076"/>
                  <a:gd name="T6" fmla="*/ 68 w 674"/>
                  <a:gd name="T7" fmla="*/ 1 h 3076"/>
                  <a:gd name="T8" fmla="*/ 78 w 674"/>
                  <a:gd name="T9" fmla="*/ 1 h 3076"/>
                  <a:gd name="T10" fmla="*/ 82 w 674"/>
                  <a:gd name="T11" fmla="*/ 1 h 3076"/>
                  <a:gd name="T12" fmla="*/ 674 w 674"/>
                  <a:gd name="T13" fmla="*/ 3076 h 3076"/>
                  <a:gd name="T14" fmla="*/ 544 w 674"/>
                  <a:gd name="T15" fmla="*/ 3052 h 3076"/>
                  <a:gd name="T16" fmla="*/ 0 w 674"/>
                  <a:gd name="T17" fmla="*/ 1 h 3076"/>
                  <a:gd name="T18" fmla="*/ 8 w 674"/>
                  <a:gd name="T19" fmla="*/ 0 h 3076"/>
                  <a:gd name="T20" fmla="*/ 21 w 674"/>
                  <a:gd name="T21" fmla="*/ 0 h 3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4" h="3076">
                    <a:moveTo>
                      <a:pt x="21" y="0"/>
                    </a:moveTo>
                    <a:lnTo>
                      <a:pt x="38" y="0"/>
                    </a:lnTo>
                    <a:lnTo>
                      <a:pt x="53" y="0"/>
                    </a:lnTo>
                    <a:lnTo>
                      <a:pt x="68" y="1"/>
                    </a:lnTo>
                    <a:lnTo>
                      <a:pt x="78" y="1"/>
                    </a:lnTo>
                    <a:lnTo>
                      <a:pt x="82" y="1"/>
                    </a:lnTo>
                    <a:lnTo>
                      <a:pt x="674" y="3076"/>
                    </a:lnTo>
                    <a:lnTo>
                      <a:pt x="544" y="3052"/>
                    </a:lnTo>
                    <a:lnTo>
                      <a:pt x="0" y="1"/>
                    </a:lnTo>
                    <a:lnTo>
                      <a:pt x="8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8878888" y="1633538"/>
                <a:ext cx="1000125" cy="4325938"/>
              </a:xfrm>
              <a:custGeom>
                <a:avLst/>
                <a:gdLst>
                  <a:gd name="T0" fmla="*/ 0 w 630"/>
                  <a:gd name="T1" fmla="*/ 0 h 2725"/>
                  <a:gd name="T2" fmla="*/ 30 w 630"/>
                  <a:gd name="T3" fmla="*/ 2 h 2725"/>
                  <a:gd name="T4" fmla="*/ 50 w 630"/>
                  <a:gd name="T5" fmla="*/ 2 h 2725"/>
                  <a:gd name="T6" fmla="*/ 65 w 630"/>
                  <a:gd name="T7" fmla="*/ 2 h 2725"/>
                  <a:gd name="T8" fmla="*/ 70 w 630"/>
                  <a:gd name="T9" fmla="*/ 2 h 2725"/>
                  <a:gd name="T10" fmla="*/ 630 w 630"/>
                  <a:gd name="T11" fmla="*/ 2725 h 2725"/>
                  <a:gd name="T12" fmla="*/ 524 w 630"/>
                  <a:gd name="T13" fmla="*/ 2716 h 2725"/>
                  <a:gd name="T14" fmla="*/ 0 w 630"/>
                  <a:gd name="T15" fmla="*/ 0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0" h="2725">
                    <a:moveTo>
                      <a:pt x="0" y="0"/>
                    </a:moveTo>
                    <a:lnTo>
                      <a:pt x="30" y="2"/>
                    </a:lnTo>
                    <a:lnTo>
                      <a:pt x="50" y="2"/>
                    </a:lnTo>
                    <a:lnTo>
                      <a:pt x="65" y="2"/>
                    </a:lnTo>
                    <a:lnTo>
                      <a:pt x="70" y="2"/>
                    </a:lnTo>
                    <a:lnTo>
                      <a:pt x="630" y="2725"/>
                    </a:lnTo>
                    <a:lnTo>
                      <a:pt x="524" y="2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Freeform 39"/>
              <p:cNvSpPr>
                <a:spLocks noEditPoints="1"/>
              </p:cNvSpPr>
              <p:nvPr/>
            </p:nvSpPr>
            <p:spPr bwMode="auto">
              <a:xfrm>
                <a:off x="8547101" y="1338262"/>
                <a:ext cx="1376363" cy="4881564"/>
              </a:xfrm>
              <a:custGeom>
                <a:avLst/>
                <a:gdLst>
                  <a:gd name="T0" fmla="*/ 653 w 867"/>
                  <a:gd name="T1" fmla="*/ 2005 h 3075"/>
                  <a:gd name="T2" fmla="*/ 428 w 867"/>
                  <a:gd name="T3" fmla="*/ 2014 h 3075"/>
                  <a:gd name="T4" fmla="*/ 516 w 867"/>
                  <a:gd name="T5" fmla="*/ 2465 h 3075"/>
                  <a:gd name="T6" fmla="*/ 733 w 867"/>
                  <a:gd name="T7" fmla="*/ 2398 h 3075"/>
                  <a:gd name="T8" fmla="*/ 653 w 867"/>
                  <a:gd name="T9" fmla="*/ 2005 h 3075"/>
                  <a:gd name="T10" fmla="*/ 328 w 867"/>
                  <a:gd name="T11" fmla="*/ 1506 h 3075"/>
                  <a:gd name="T12" fmla="*/ 416 w 867"/>
                  <a:gd name="T13" fmla="*/ 1958 h 3075"/>
                  <a:gd name="T14" fmla="*/ 642 w 867"/>
                  <a:gd name="T15" fmla="*/ 1958 h 3075"/>
                  <a:gd name="T16" fmla="*/ 557 w 867"/>
                  <a:gd name="T17" fmla="*/ 1544 h 3075"/>
                  <a:gd name="T18" fmla="*/ 328 w 867"/>
                  <a:gd name="T19" fmla="*/ 1506 h 3075"/>
                  <a:gd name="T20" fmla="*/ 230 w 867"/>
                  <a:gd name="T21" fmla="*/ 1004 h 3075"/>
                  <a:gd name="T22" fmla="*/ 318 w 867"/>
                  <a:gd name="T23" fmla="*/ 1449 h 3075"/>
                  <a:gd name="T24" fmla="*/ 548 w 867"/>
                  <a:gd name="T25" fmla="*/ 1495 h 3075"/>
                  <a:gd name="T26" fmla="*/ 464 w 867"/>
                  <a:gd name="T27" fmla="*/ 1086 h 3075"/>
                  <a:gd name="T28" fmla="*/ 230 w 867"/>
                  <a:gd name="T29" fmla="*/ 1004 h 3075"/>
                  <a:gd name="T30" fmla="*/ 131 w 867"/>
                  <a:gd name="T31" fmla="*/ 495 h 3075"/>
                  <a:gd name="T32" fmla="*/ 219 w 867"/>
                  <a:gd name="T33" fmla="*/ 948 h 3075"/>
                  <a:gd name="T34" fmla="*/ 453 w 867"/>
                  <a:gd name="T35" fmla="*/ 1038 h 3075"/>
                  <a:gd name="T36" fmla="*/ 364 w 867"/>
                  <a:gd name="T37" fmla="*/ 603 h 3075"/>
                  <a:gd name="T38" fmla="*/ 131 w 867"/>
                  <a:gd name="T39" fmla="*/ 495 h 3075"/>
                  <a:gd name="T40" fmla="*/ 0 w 867"/>
                  <a:gd name="T41" fmla="*/ 0 h 3075"/>
                  <a:gd name="T42" fmla="*/ 39 w 867"/>
                  <a:gd name="T43" fmla="*/ 21 h 3075"/>
                  <a:gd name="T44" fmla="*/ 120 w 867"/>
                  <a:gd name="T45" fmla="*/ 439 h 3075"/>
                  <a:gd name="T46" fmla="*/ 355 w 867"/>
                  <a:gd name="T47" fmla="*/ 555 h 3075"/>
                  <a:gd name="T48" fmla="*/ 279 w 867"/>
                  <a:gd name="T49" fmla="*/ 188 h 3075"/>
                  <a:gd name="T50" fmla="*/ 315 w 867"/>
                  <a:gd name="T51" fmla="*/ 205 h 3075"/>
                  <a:gd name="T52" fmla="*/ 389 w 867"/>
                  <a:gd name="T53" fmla="*/ 571 h 3075"/>
                  <a:gd name="T54" fmla="*/ 389 w 867"/>
                  <a:gd name="T55" fmla="*/ 571 h 3075"/>
                  <a:gd name="T56" fmla="*/ 398 w 867"/>
                  <a:gd name="T57" fmla="*/ 611 h 3075"/>
                  <a:gd name="T58" fmla="*/ 581 w 867"/>
                  <a:gd name="T59" fmla="*/ 1503 h 3075"/>
                  <a:gd name="T60" fmla="*/ 583 w 867"/>
                  <a:gd name="T61" fmla="*/ 1503 h 3075"/>
                  <a:gd name="T62" fmla="*/ 592 w 867"/>
                  <a:gd name="T63" fmla="*/ 1550 h 3075"/>
                  <a:gd name="T64" fmla="*/ 592 w 867"/>
                  <a:gd name="T65" fmla="*/ 1550 h 3075"/>
                  <a:gd name="T66" fmla="*/ 867 w 867"/>
                  <a:gd name="T67" fmla="*/ 2889 h 3075"/>
                  <a:gd name="T68" fmla="*/ 839 w 867"/>
                  <a:gd name="T69" fmla="*/ 2911 h 3075"/>
                  <a:gd name="T70" fmla="*/ 743 w 867"/>
                  <a:gd name="T71" fmla="*/ 2446 h 3075"/>
                  <a:gd name="T72" fmla="*/ 526 w 867"/>
                  <a:gd name="T73" fmla="*/ 2523 h 3075"/>
                  <a:gd name="T74" fmla="*/ 627 w 867"/>
                  <a:gd name="T75" fmla="*/ 3042 h 3075"/>
                  <a:gd name="T76" fmla="*/ 592 w 867"/>
                  <a:gd name="T77" fmla="*/ 3075 h 3075"/>
                  <a:gd name="T78" fmla="*/ 91 w 867"/>
                  <a:gd name="T79" fmla="*/ 476 h 3075"/>
                  <a:gd name="T80" fmla="*/ 81 w 867"/>
                  <a:gd name="T81" fmla="*/ 420 h 3075"/>
                  <a:gd name="T82" fmla="*/ 81 w 867"/>
                  <a:gd name="T83" fmla="*/ 420 h 3075"/>
                  <a:gd name="T84" fmla="*/ 0 w 867"/>
                  <a:gd name="T85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67" h="3075">
                    <a:moveTo>
                      <a:pt x="653" y="2005"/>
                    </a:moveTo>
                    <a:lnTo>
                      <a:pt x="428" y="2014"/>
                    </a:lnTo>
                    <a:lnTo>
                      <a:pt x="516" y="2465"/>
                    </a:lnTo>
                    <a:lnTo>
                      <a:pt x="733" y="2398"/>
                    </a:lnTo>
                    <a:lnTo>
                      <a:pt x="653" y="2005"/>
                    </a:lnTo>
                    <a:close/>
                    <a:moveTo>
                      <a:pt x="328" y="1506"/>
                    </a:moveTo>
                    <a:lnTo>
                      <a:pt x="416" y="1958"/>
                    </a:lnTo>
                    <a:lnTo>
                      <a:pt x="642" y="1958"/>
                    </a:lnTo>
                    <a:lnTo>
                      <a:pt x="557" y="1544"/>
                    </a:lnTo>
                    <a:lnTo>
                      <a:pt x="328" y="1506"/>
                    </a:lnTo>
                    <a:close/>
                    <a:moveTo>
                      <a:pt x="230" y="1004"/>
                    </a:moveTo>
                    <a:lnTo>
                      <a:pt x="318" y="1449"/>
                    </a:lnTo>
                    <a:lnTo>
                      <a:pt x="548" y="1495"/>
                    </a:lnTo>
                    <a:lnTo>
                      <a:pt x="464" y="1086"/>
                    </a:lnTo>
                    <a:lnTo>
                      <a:pt x="230" y="1004"/>
                    </a:lnTo>
                    <a:close/>
                    <a:moveTo>
                      <a:pt x="131" y="495"/>
                    </a:moveTo>
                    <a:lnTo>
                      <a:pt x="219" y="948"/>
                    </a:lnTo>
                    <a:lnTo>
                      <a:pt x="453" y="1038"/>
                    </a:lnTo>
                    <a:lnTo>
                      <a:pt x="364" y="603"/>
                    </a:lnTo>
                    <a:lnTo>
                      <a:pt x="131" y="495"/>
                    </a:lnTo>
                    <a:close/>
                    <a:moveTo>
                      <a:pt x="0" y="0"/>
                    </a:moveTo>
                    <a:lnTo>
                      <a:pt x="39" y="21"/>
                    </a:lnTo>
                    <a:lnTo>
                      <a:pt x="120" y="439"/>
                    </a:lnTo>
                    <a:lnTo>
                      <a:pt x="355" y="555"/>
                    </a:lnTo>
                    <a:lnTo>
                      <a:pt x="279" y="188"/>
                    </a:lnTo>
                    <a:lnTo>
                      <a:pt x="315" y="205"/>
                    </a:lnTo>
                    <a:lnTo>
                      <a:pt x="389" y="571"/>
                    </a:lnTo>
                    <a:lnTo>
                      <a:pt x="389" y="571"/>
                    </a:lnTo>
                    <a:lnTo>
                      <a:pt x="398" y="611"/>
                    </a:lnTo>
                    <a:lnTo>
                      <a:pt x="581" y="1503"/>
                    </a:lnTo>
                    <a:lnTo>
                      <a:pt x="583" y="1503"/>
                    </a:lnTo>
                    <a:lnTo>
                      <a:pt x="592" y="1550"/>
                    </a:lnTo>
                    <a:lnTo>
                      <a:pt x="592" y="1550"/>
                    </a:lnTo>
                    <a:lnTo>
                      <a:pt x="867" y="2889"/>
                    </a:lnTo>
                    <a:lnTo>
                      <a:pt x="839" y="2911"/>
                    </a:lnTo>
                    <a:lnTo>
                      <a:pt x="743" y="2446"/>
                    </a:lnTo>
                    <a:lnTo>
                      <a:pt x="526" y="2523"/>
                    </a:lnTo>
                    <a:lnTo>
                      <a:pt x="627" y="3042"/>
                    </a:lnTo>
                    <a:lnTo>
                      <a:pt x="592" y="3075"/>
                    </a:lnTo>
                    <a:lnTo>
                      <a:pt x="91" y="476"/>
                    </a:lnTo>
                    <a:lnTo>
                      <a:pt x="81" y="420"/>
                    </a:lnTo>
                    <a:lnTo>
                      <a:pt x="81" y="4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Freeform 40"/>
              <p:cNvSpPr>
                <a:spLocks/>
              </p:cNvSpPr>
              <p:nvPr/>
            </p:nvSpPr>
            <p:spPr bwMode="auto">
              <a:xfrm>
                <a:off x="8755063" y="2124075"/>
                <a:ext cx="369888" cy="182563"/>
              </a:xfrm>
              <a:custGeom>
                <a:avLst/>
                <a:gdLst>
                  <a:gd name="T0" fmla="*/ 0 w 233"/>
                  <a:gd name="T1" fmla="*/ 0 h 115"/>
                  <a:gd name="T2" fmla="*/ 233 w 233"/>
                  <a:gd name="T3" fmla="*/ 108 h 115"/>
                  <a:gd name="T4" fmla="*/ 161 w 233"/>
                  <a:gd name="T5" fmla="*/ 115 h 115"/>
                  <a:gd name="T6" fmla="*/ 9 w 233"/>
                  <a:gd name="T7" fmla="*/ 47 h 115"/>
                  <a:gd name="T8" fmla="*/ 0 w 233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115">
                    <a:moveTo>
                      <a:pt x="0" y="0"/>
                    </a:moveTo>
                    <a:lnTo>
                      <a:pt x="233" y="108"/>
                    </a:lnTo>
                    <a:lnTo>
                      <a:pt x="161" y="115"/>
                    </a:lnTo>
                    <a:lnTo>
                      <a:pt x="9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8912226" y="2932113"/>
                <a:ext cx="371475" cy="149225"/>
              </a:xfrm>
              <a:custGeom>
                <a:avLst/>
                <a:gdLst>
                  <a:gd name="T0" fmla="*/ 0 w 234"/>
                  <a:gd name="T1" fmla="*/ 0 h 94"/>
                  <a:gd name="T2" fmla="*/ 234 w 234"/>
                  <a:gd name="T3" fmla="*/ 82 h 94"/>
                  <a:gd name="T4" fmla="*/ 158 w 234"/>
                  <a:gd name="T5" fmla="*/ 94 h 94"/>
                  <a:gd name="T6" fmla="*/ 10 w 234"/>
                  <a:gd name="T7" fmla="*/ 46 h 94"/>
                  <a:gd name="T8" fmla="*/ 0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0" y="0"/>
                    </a:moveTo>
                    <a:lnTo>
                      <a:pt x="234" y="82"/>
                    </a:lnTo>
                    <a:lnTo>
                      <a:pt x="158" y="94"/>
                    </a:lnTo>
                    <a:lnTo>
                      <a:pt x="10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Freeform 42"/>
              <p:cNvSpPr>
                <a:spLocks/>
              </p:cNvSpPr>
              <p:nvPr/>
            </p:nvSpPr>
            <p:spPr bwMode="auto">
              <a:xfrm>
                <a:off x="9067801" y="3729038"/>
                <a:ext cx="368300" cy="69850"/>
              </a:xfrm>
              <a:custGeom>
                <a:avLst/>
                <a:gdLst>
                  <a:gd name="T0" fmla="*/ 0 w 232"/>
                  <a:gd name="T1" fmla="*/ 0 h 44"/>
                  <a:gd name="T2" fmla="*/ 232 w 232"/>
                  <a:gd name="T3" fmla="*/ 38 h 44"/>
                  <a:gd name="T4" fmla="*/ 144 w 232"/>
                  <a:gd name="T5" fmla="*/ 44 h 44"/>
                  <a:gd name="T6" fmla="*/ 4 w 232"/>
                  <a:gd name="T7" fmla="*/ 22 h 44"/>
                  <a:gd name="T8" fmla="*/ 0 w 232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44">
                    <a:moveTo>
                      <a:pt x="0" y="0"/>
                    </a:moveTo>
                    <a:lnTo>
                      <a:pt x="232" y="38"/>
                    </a:lnTo>
                    <a:lnTo>
                      <a:pt x="144" y="44"/>
                    </a:lnTo>
                    <a:lnTo>
                      <a:pt x="4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43"/>
              <p:cNvSpPr>
                <a:spLocks/>
              </p:cNvSpPr>
              <p:nvPr/>
            </p:nvSpPr>
            <p:spPr bwMode="auto">
              <a:xfrm>
                <a:off x="9226551" y="4521200"/>
                <a:ext cx="357188" cy="26988"/>
              </a:xfrm>
              <a:custGeom>
                <a:avLst/>
                <a:gdLst>
                  <a:gd name="T0" fmla="*/ 225 w 225"/>
                  <a:gd name="T1" fmla="*/ 0 h 17"/>
                  <a:gd name="T2" fmla="*/ 138 w 225"/>
                  <a:gd name="T3" fmla="*/ 12 h 17"/>
                  <a:gd name="T4" fmla="*/ 1 w 225"/>
                  <a:gd name="T5" fmla="*/ 17 h 17"/>
                  <a:gd name="T6" fmla="*/ 0 w 225"/>
                  <a:gd name="T7" fmla="*/ 9 h 17"/>
                  <a:gd name="T8" fmla="*/ 225 w 22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17">
                    <a:moveTo>
                      <a:pt x="225" y="0"/>
                    </a:moveTo>
                    <a:lnTo>
                      <a:pt x="138" y="12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reeform 44"/>
              <p:cNvSpPr>
                <a:spLocks/>
              </p:cNvSpPr>
              <p:nvPr/>
            </p:nvSpPr>
            <p:spPr bwMode="auto">
              <a:xfrm>
                <a:off x="9358313" y="5145088"/>
                <a:ext cx="352425" cy="106363"/>
              </a:xfrm>
              <a:custGeom>
                <a:avLst/>
                <a:gdLst>
                  <a:gd name="T0" fmla="*/ 222 w 222"/>
                  <a:gd name="T1" fmla="*/ 0 h 67"/>
                  <a:gd name="T2" fmla="*/ 5 w 222"/>
                  <a:gd name="T3" fmla="*/ 67 h 67"/>
                  <a:gd name="T4" fmla="*/ 0 w 222"/>
                  <a:gd name="T5" fmla="*/ 48 h 67"/>
                  <a:gd name="T6" fmla="*/ 131 w 222"/>
                  <a:gd name="T7" fmla="*/ 9 h 67"/>
                  <a:gd name="T8" fmla="*/ 222 w 222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67">
                    <a:moveTo>
                      <a:pt x="222" y="0"/>
                    </a:moveTo>
                    <a:lnTo>
                      <a:pt x="5" y="67"/>
                    </a:lnTo>
                    <a:lnTo>
                      <a:pt x="0" y="48"/>
                    </a:lnTo>
                    <a:lnTo>
                      <a:pt x="131" y="9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1240638" y="5278192"/>
            <a:ext cx="697445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3599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71669" y="4387183"/>
            <a:ext cx="697445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3599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273335" y="3451520"/>
            <a:ext cx="697445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3599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296621" y="2549978"/>
            <a:ext cx="697445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3599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344018" y="1605495"/>
            <a:ext cx="697445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3599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68" name="Content Placeholder 4"/>
          <p:cNvSpPr txBox="1">
            <a:spLocks/>
          </p:cNvSpPr>
          <p:nvPr/>
        </p:nvSpPr>
        <p:spPr>
          <a:xfrm>
            <a:off x="1921318" y="5465498"/>
            <a:ext cx="4390856" cy="558153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621"/>
            <a:r>
              <a:rPr lang="es-CL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qué nos dimos cuenta y que se viene…</a:t>
            </a:r>
          </a:p>
        </p:txBody>
      </p:sp>
      <p:sp>
        <p:nvSpPr>
          <p:cNvPr id="70" name="Content Placeholder 4"/>
          <p:cNvSpPr txBox="1">
            <a:spLocks/>
          </p:cNvSpPr>
          <p:nvPr/>
        </p:nvSpPr>
        <p:spPr>
          <a:xfrm>
            <a:off x="1973865" y="4417735"/>
            <a:ext cx="4390856" cy="609441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621"/>
            <a:r>
              <a:rPr lang="es-CL" sz="17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reto de medir impacto</a:t>
            </a:r>
          </a:p>
          <a:p>
            <a:pPr defTabSz="1218621"/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ejemplos</a:t>
            </a:r>
          </a:p>
        </p:txBody>
      </p:sp>
      <p:sp>
        <p:nvSpPr>
          <p:cNvPr id="71" name="Content Placeholder 4"/>
          <p:cNvSpPr txBox="1">
            <a:spLocks/>
          </p:cNvSpPr>
          <p:nvPr/>
        </p:nvSpPr>
        <p:spPr>
          <a:xfrm>
            <a:off x="1964993" y="2585151"/>
            <a:ext cx="4390856" cy="609441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621"/>
            <a:r>
              <a:rPr lang="es-CL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entendemos por VcM?</a:t>
            </a:r>
          </a:p>
          <a:p>
            <a:pPr defTabSz="1218621"/>
            <a:r>
              <a:rPr lang="es-CL" sz="15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dicen la CNA y la ley</a:t>
            </a:r>
          </a:p>
        </p:txBody>
      </p:sp>
      <p:sp>
        <p:nvSpPr>
          <p:cNvPr id="72" name="Content Placeholder 4"/>
          <p:cNvSpPr txBox="1">
            <a:spLocks/>
          </p:cNvSpPr>
          <p:nvPr/>
        </p:nvSpPr>
        <p:spPr>
          <a:xfrm>
            <a:off x="2012390" y="1622741"/>
            <a:ext cx="4390856" cy="609441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621"/>
            <a:r>
              <a:rPr lang="es-CL" sz="1799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¿Tenemos un problema?</a:t>
            </a:r>
          </a:p>
          <a:p>
            <a:pPr defTabSz="1218621"/>
            <a:r>
              <a:rPr lang="es-CL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típicos…</a:t>
            </a:r>
          </a:p>
        </p:txBody>
      </p:sp>
      <p:grpSp>
        <p:nvGrpSpPr>
          <p:cNvPr id="57" name="Group 56"/>
          <p:cNvGrpSpPr/>
          <p:nvPr/>
        </p:nvGrpSpPr>
        <p:grpSpPr>
          <a:xfrm flipH="1">
            <a:off x="9629414" y="1831482"/>
            <a:ext cx="2230731" cy="4232678"/>
            <a:chOff x="4446428" y="1524000"/>
            <a:chExt cx="2011680" cy="4233781"/>
          </a:xfrm>
        </p:grpSpPr>
        <p:grpSp>
          <p:nvGrpSpPr>
            <p:cNvPr id="59" name="Group 58"/>
            <p:cNvGrpSpPr/>
            <p:nvPr/>
          </p:nvGrpSpPr>
          <p:grpSpPr>
            <a:xfrm>
              <a:off x="4571999" y="1524000"/>
              <a:ext cx="1597026" cy="4124325"/>
              <a:chOff x="3732213" y="1524000"/>
              <a:chExt cx="1597026" cy="4124325"/>
            </a:xfrm>
          </p:grpSpPr>
          <p:sp>
            <p:nvSpPr>
              <p:cNvPr id="61" name="Freeform 6"/>
              <p:cNvSpPr>
                <a:spLocks/>
              </p:cNvSpPr>
              <p:nvPr/>
            </p:nvSpPr>
            <p:spPr bwMode="auto">
              <a:xfrm>
                <a:off x="4359276" y="2782888"/>
                <a:ext cx="506413" cy="796925"/>
              </a:xfrm>
              <a:custGeom>
                <a:avLst/>
                <a:gdLst/>
                <a:ahLst/>
                <a:cxnLst>
                  <a:cxn ang="0">
                    <a:pos x="268" y="0"/>
                  </a:cxn>
                  <a:cxn ang="0">
                    <a:pos x="319" y="442"/>
                  </a:cxn>
                  <a:cxn ang="0">
                    <a:pos x="86" y="502"/>
                  </a:cxn>
                  <a:cxn ang="0">
                    <a:pos x="0" y="26"/>
                  </a:cxn>
                  <a:cxn ang="0">
                    <a:pos x="2" y="26"/>
                  </a:cxn>
                  <a:cxn ang="0">
                    <a:pos x="10" y="25"/>
                  </a:cxn>
                  <a:cxn ang="0">
                    <a:pos x="22" y="25"/>
                  </a:cxn>
                  <a:cxn ang="0">
                    <a:pos x="39" y="24"/>
                  </a:cxn>
                  <a:cxn ang="0">
                    <a:pos x="59" y="23"/>
                  </a:cxn>
                  <a:cxn ang="0">
                    <a:pos x="83" y="21"/>
                  </a:cxn>
                  <a:cxn ang="0">
                    <a:pos x="110" y="19"/>
                  </a:cxn>
                  <a:cxn ang="0">
                    <a:pos x="139" y="16"/>
                  </a:cxn>
                  <a:cxn ang="0">
                    <a:pos x="170" y="13"/>
                  </a:cxn>
                  <a:cxn ang="0">
                    <a:pos x="201" y="9"/>
                  </a:cxn>
                  <a:cxn ang="0">
                    <a:pos x="234" y="5"/>
                  </a:cxn>
                  <a:cxn ang="0">
                    <a:pos x="268" y="0"/>
                  </a:cxn>
                </a:cxnLst>
                <a:rect l="0" t="0" r="r" b="b"/>
                <a:pathLst>
                  <a:path w="319" h="502">
                    <a:moveTo>
                      <a:pt x="268" y="0"/>
                    </a:moveTo>
                    <a:lnTo>
                      <a:pt x="319" y="442"/>
                    </a:lnTo>
                    <a:lnTo>
                      <a:pt x="86" y="502"/>
                    </a:lnTo>
                    <a:lnTo>
                      <a:pt x="0" y="26"/>
                    </a:lnTo>
                    <a:lnTo>
                      <a:pt x="2" y="26"/>
                    </a:lnTo>
                    <a:lnTo>
                      <a:pt x="10" y="25"/>
                    </a:lnTo>
                    <a:lnTo>
                      <a:pt x="22" y="25"/>
                    </a:lnTo>
                    <a:lnTo>
                      <a:pt x="39" y="24"/>
                    </a:lnTo>
                    <a:lnTo>
                      <a:pt x="59" y="23"/>
                    </a:lnTo>
                    <a:lnTo>
                      <a:pt x="83" y="21"/>
                    </a:lnTo>
                    <a:lnTo>
                      <a:pt x="110" y="19"/>
                    </a:lnTo>
                    <a:lnTo>
                      <a:pt x="139" y="16"/>
                    </a:lnTo>
                    <a:lnTo>
                      <a:pt x="170" y="13"/>
                    </a:lnTo>
                    <a:lnTo>
                      <a:pt x="201" y="9"/>
                    </a:lnTo>
                    <a:lnTo>
                      <a:pt x="234" y="5"/>
                    </a:ln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F4F8F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Freeform 7"/>
              <p:cNvSpPr>
                <a:spLocks/>
              </p:cNvSpPr>
              <p:nvPr/>
            </p:nvSpPr>
            <p:spPr bwMode="auto">
              <a:xfrm>
                <a:off x="4249738" y="4044950"/>
                <a:ext cx="666750" cy="1539875"/>
              </a:xfrm>
              <a:custGeom>
                <a:avLst/>
                <a:gdLst/>
                <a:ahLst/>
                <a:cxnLst>
                  <a:cxn ang="0">
                    <a:pos x="292" y="6"/>
                  </a:cxn>
                  <a:cxn ang="0">
                    <a:pos x="420" y="55"/>
                  </a:cxn>
                  <a:cxn ang="0">
                    <a:pos x="418" y="75"/>
                  </a:cxn>
                  <a:cxn ang="0">
                    <a:pos x="415" y="109"/>
                  </a:cxn>
                  <a:cxn ang="0">
                    <a:pos x="411" y="157"/>
                  </a:cxn>
                  <a:cxn ang="0">
                    <a:pos x="407" y="213"/>
                  </a:cxn>
                  <a:cxn ang="0">
                    <a:pos x="398" y="337"/>
                  </a:cxn>
                  <a:cxn ang="0">
                    <a:pos x="394" y="398"/>
                  </a:cxn>
                  <a:cxn ang="0">
                    <a:pos x="390" y="453"/>
                  </a:cxn>
                  <a:cxn ang="0">
                    <a:pos x="388" y="500"/>
                  </a:cxn>
                  <a:cxn ang="0">
                    <a:pos x="387" y="541"/>
                  </a:cxn>
                  <a:cxn ang="0">
                    <a:pos x="386" y="620"/>
                  </a:cxn>
                  <a:cxn ang="0">
                    <a:pos x="387" y="768"/>
                  </a:cxn>
                  <a:cxn ang="0">
                    <a:pos x="388" y="879"/>
                  </a:cxn>
                  <a:cxn ang="0">
                    <a:pos x="258" y="970"/>
                  </a:cxn>
                  <a:cxn ang="0">
                    <a:pos x="253" y="920"/>
                  </a:cxn>
                  <a:cxn ang="0">
                    <a:pos x="251" y="853"/>
                  </a:cxn>
                  <a:cxn ang="0">
                    <a:pos x="249" y="775"/>
                  </a:cxn>
                  <a:cxn ang="0">
                    <a:pos x="250" y="649"/>
                  </a:cxn>
                  <a:cxn ang="0">
                    <a:pos x="251" y="566"/>
                  </a:cxn>
                  <a:cxn ang="0">
                    <a:pos x="254" y="491"/>
                  </a:cxn>
                  <a:cxn ang="0">
                    <a:pos x="256" y="430"/>
                  </a:cxn>
                  <a:cxn ang="0">
                    <a:pos x="262" y="344"/>
                  </a:cxn>
                  <a:cxn ang="0">
                    <a:pos x="266" y="287"/>
                  </a:cxn>
                  <a:cxn ang="0">
                    <a:pos x="269" y="240"/>
                  </a:cxn>
                  <a:cxn ang="0">
                    <a:pos x="272" y="205"/>
                  </a:cxn>
                  <a:cxn ang="0">
                    <a:pos x="273" y="185"/>
                  </a:cxn>
                  <a:cxn ang="0">
                    <a:pos x="154" y="186"/>
                  </a:cxn>
                  <a:cxn ang="0">
                    <a:pos x="159" y="234"/>
                  </a:cxn>
                  <a:cxn ang="0">
                    <a:pos x="163" y="300"/>
                  </a:cxn>
                  <a:cxn ang="0">
                    <a:pos x="165" y="377"/>
                  </a:cxn>
                  <a:cxn ang="0">
                    <a:pos x="166" y="461"/>
                  </a:cxn>
                  <a:cxn ang="0">
                    <a:pos x="165" y="687"/>
                  </a:cxn>
                  <a:cxn ang="0">
                    <a:pos x="165" y="745"/>
                  </a:cxn>
                  <a:cxn ang="0">
                    <a:pos x="163" y="803"/>
                  </a:cxn>
                  <a:cxn ang="0">
                    <a:pos x="160" y="857"/>
                  </a:cxn>
                  <a:cxn ang="0">
                    <a:pos x="157" y="902"/>
                  </a:cxn>
                  <a:cxn ang="0">
                    <a:pos x="154" y="935"/>
                  </a:cxn>
                  <a:cxn ang="0">
                    <a:pos x="152" y="953"/>
                  </a:cxn>
                  <a:cxn ang="0">
                    <a:pos x="20" y="917"/>
                  </a:cxn>
                  <a:cxn ang="0">
                    <a:pos x="21" y="907"/>
                  </a:cxn>
                  <a:cxn ang="0">
                    <a:pos x="22" y="876"/>
                  </a:cxn>
                  <a:cxn ang="0">
                    <a:pos x="24" y="828"/>
                  </a:cxn>
                  <a:cxn ang="0">
                    <a:pos x="25" y="764"/>
                  </a:cxn>
                  <a:cxn ang="0">
                    <a:pos x="26" y="642"/>
                  </a:cxn>
                  <a:cxn ang="0">
                    <a:pos x="24" y="546"/>
                  </a:cxn>
                  <a:cxn ang="0">
                    <a:pos x="21" y="468"/>
                  </a:cxn>
                  <a:cxn ang="0">
                    <a:pos x="17" y="387"/>
                  </a:cxn>
                  <a:cxn ang="0">
                    <a:pos x="14" y="308"/>
                  </a:cxn>
                  <a:cxn ang="0">
                    <a:pos x="10" y="234"/>
                  </a:cxn>
                  <a:cxn ang="0">
                    <a:pos x="7" y="168"/>
                  </a:cxn>
                  <a:cxn ang="0">
                    <a:pos x="4" y="114"/>
                  </a:cxn>
                  <a:cxn ang="0">
                    <a:pos x="2" y="75"/>
                  </a:cxn>
                  <a:cxn ang="0">
                    <a:pos x="0" y="54"/>
                  </a:cxn>
                  <a:cxn ang="0">
                    <a:pos x="241" y="0"/>
                  </a:cxn>
                </a:cxnLst>
                <a:rect l="0" t="0" r="r" b="b"/>
                <a:pathLst>
                  <a:path w="420" h="970">
                    <a:moveTo>
                      <a:pt x="241" y="0"/>
                    </a:moveTo>
                    <a:lnTo>
                      <a:pt x="292" y="6"/>
                    </a:lnTo>
                    <a:lnTo>
                      <a:pt x="420" y="53"/>
                    </a:lnTo>
                    <a:lnTo>
                      <a:pt x="420" y="55"/>
                    </a:lnTo>
                    <a:lnTo>
                      <a:pt x="419" y="63"/>
                    </a:lnTo>
                    <a:lnTo>
                      <a:pt x="418" y="75"/>
                    </a:lnTo>
                    <a:lnTo>
                      <a:pt x="417" y="91"/>
                    </a:lnTo>
                    <a:lnTo>
                      <a:pt x="415" y="109"/>
                    </a:lnTo>
                    <a:lnTo>
                      <a:pt x="414" y="131"/>
                    </a:lnTo>
                    <a:lnTo>
                      <a:pt x="411" y="157"/>
                    </a:lnTo>
                    <a:lnTo>
                      <a:pt x="409" y="184"/>
                    </a:lnTo>
                    <a:lnTo>
                      <a:pt x="407" y="213"/>
                    </a:lnTo>
                    <a:lnTo>
                      <a:pt x="403" y="274"/>
                    </a:lnTo>
                    <a:lnTo>
                      <a:pt x="398" y="337"/>
                    </a:lnTo>
                    <a:lnTo>
                      <a:pt x="395" y="368"/>
                    </a:lnTo>
                    <a:lnTo>
                      <a:pt x="394" y="398"/>
                    </a:lnTo>
                    <a:lnTo>
                      <a:pt x="391" y="427"/>
                    </a:lnTo>
                    <a:lnTo>
                      <a:pt x="390" y="453"/>
                    </a:lnTo>
                    <a:lnTo>
                      <a:pt x="389" y="478"/>
                    </a:lnTo>
                    <a:lnTo>
                      <a:pt x="388" y="500"/>
                    </a:lnTo>
                    <a:lnTo>
                      <a:pt x="388" y="519"/>
                    </a:lnTo>
                    <a:lnTo>
                      <a:pt x="387" y="541"/>
                    </a:lnTo>
                    <a:lnTo>
                      <a:pt x="387" y="591"/>
                    </a:lnTo>
                    <a:lnTo>
                      <a:pt x="386" y="620"/>
                    </a:lnTo>
                    <a:lnTo>
                      <a:pt x="386" y="738"/>
                    </a:lnTo>
                    <a:lnTo>
                      <a:pt x="387" y="768"/>
                    </a:lnTo>
                    <a:lnTo>
                      <a:pt x="387" y="863"/>
                    </a:lnTo>
                    <a:lnTo>
                      <a:pt x="388" y="879"/>
                    </a:lnTo>
                    <a:lnTo>
                      <a:pt x="388" y="902"/>
                    </a:lnTo>
                    <a:lnTo>
                      <a:pt x="258" y="970"/>
                    </a:lnTo>
                    <a:lnTo>
                      <a:pt x="255" y="947"/>
                    </a:lnTo>
                    <a:lnTo>
                      <a:pt x="253" y="920"/>
                    </a:lnTo>
                    <a:lnTo>
                      <a:pt x="251" y="888"/>
                    </a:lnTo>
                    <a:lnTo>
                      <a:pt x="251" y="853"/>
                    </a:lnTo>
                    <a:lnTo>
                      <a:pt x="250" y="815"/>
                    </a:lnTo>
                    <a:lnTo>
                      <a:pt x="249" y="775"/>
                    </a:lnTo>
                    <a:lnTo>
                      <a:pt x="249" y="691"/>
                    </a:lnTo>
                    <a:lnTo>
                      <a:pt x="250" y="649"/>
                    </a:lnTo>
                    <a:lnTo>
                      <a:pt x="251" y="607"/>
                    </a:lnTo>
                    <a:lnTo>
                      <a:pt x="251" y="566"/>
                    </a:lnTo>
                    <a:lnTo>
                      <a:pt x="252" y="527"/>
                    </a:lnTo>
                    <a:lnTo>
                      <a:pt x="254" y="491"/>
                    </a:lnTo>
                    <a:lnTo>
                      <a:pt x="254" y="458"/>
                    </a:lnTo>
                    <a:lnTo>
                      <a:pt x="256" y="430"/>
                    </a:lnTo>
                    <a:lnTo>
                      <a:pt x="258" y="405"/>
                    </a:lnTo>
                    <a:lnTo>
                      <a:pt x="262" y="344"/>
                    </a:lnTo>
                    <a:lnTo>
                      <a:pt x="264" y="315"/>
                    </a:lnTo>
                    <a:lnTo>
                      <a:pt x="266" y="287"/>
                    </a:lnTo>
                    <a:lnTo>
                      <a:pt x="268" y="263"/>
                    </a:lnTo>
                    <a:lnTo>
                      <a:pt x="269" y="240"/>
                    </a:lnTo>
                    <a:lnTo>
                      <a:pt x="271" y="220"/>
                    </a:lnTo>
                    <a:lnTo>
                      <a:pt x="272" y="205"/>
                    </a:lnTo>
                    <a:lnTo>
                      <a:pt x="273" y="193"/>
                    </a:lnTo>
                    <a:lnTo>
                      <a:pt x="273" y="185"/>
                    </a:lnTo>
                    <a:lnTo>
                      <a:pt x="273" y="183"/>
                    </a:lnTo>
                    <a:lnTo>
                      <a:pt x="154" y="186"/>
                    </a:lnTo>
                    <a:lnTo>
                      <a:pt x="157" y="208"/>
                    </a:lnTo>
                    <a:lnTo>
                      <a:pt x="159" y="234"/>
                    </a:lnTo>
                    <a:lnTo>
                      <a:pt x="162" y="265"/>
                    </a:lnTo>
                    <a:lnTo>
                      <a:pt x="163" y="300"/>
                    </a:lnTo>
                    <a:lnTo>
                      <a:pt x="164" y="338"/>
                    </a:lnTo>
                    <a:lnTo>
                      <a:pt x="165" y="377"/>
                    </a:lnTo>
                    <a:lnTo>
                      <a:pt x="165" y="418"/>
                    </a:lnTo>
                    <a:lnTo>
                      <a:pt x="166" y="461"/>
                    </a:lnTo>
                    <a:lnTo>
                      <a:pt x="166" y="656"/>
                    </a:lnTo>
                    <a:lnTo>
                      <a:pt x="165" y="687"/>
                    </a:lnTo>
                    <a:lnTo>
                      <a:pt x="165" y="714"/>
                    </a:lnTo>
                    <a:lnTo>
                      <a:pt x="165" y="745"/>
                    </a:lnTo>
                    <a:lnTo>
                      <a:pt x="164" y="775"/>
                    </a:lnTo>
                    <a:lnTo>
                      <a:pt x="163" y="803"/>
                    </a:lnTo>
                    <a:lnTo>
                      <a:pt x="162" y="831"/>
                    </a:lnTo>
                    <a:lnTo>
                      <a:pt x="160" y="857"/>
                    </a:lnTo>
                    <a:lnTo>
                      <a:pt x="158" y="881"/>
                    </a:lnTo>
                    <a:lnTo>
                      <a:pt x="157" y="902"/>
                    </a:lnTo>
                    <a:lnTo>
                      <a:pt x="155" y="920"/>
                    </a:lnTo>
                    <a:lnTo>
                      <a:pt x="154" y="935"/>
                    </a:lnTo>
                    <a:lnTo>
                      <a:pt x="153" y="946"/>
                    </a:lnTo>
                    <a:lnTo>
                      <a:pt x="152" y="953"/>
                    </a:lnTo>
                    <a:lnTo>
                      <a:pt x="152" y="956"/>
                    </a:lnTo>
                    <a:lnTo>
                      <a:pt x="20" y="917"/>
                    </a:lnTo>
                    <a:lnTo>
                      <a:pt x="20" y="915"/>
                    </a:lnTo>
                    <a:lnTo>
                      <a:pt x="21" y="907"/>
                    </a:lnTo>
                    <a:lnTo>
                      <a:pt x="21" y="894"/>
                    </a:lnTo>
                    <a:lnTo>
                      <a:pt x="22" y="876"/>
                    </a:lnTo>
                    <a:lnTo>
                      <a:pt x="23" y="854"/>
                    </a:lnTo>
                    <a:lnTo>
                      <a:pt x="24" y="828"/>
                    </a:lnTo>
                    <a:lnTo>
                      <a:pt x="24" y="798"/>
                    </a:lnTo>
                    <a:lnTo>
                      <a:pt x="25" y="764"/>
                    </a:lnTo>
                    <a:lnTo>
                      <a:pt x="26" y="727"/>
                    </a:lnTo>
                    <a:lnTo>
                      <a:pt x="26" y="642"/>
                    </a:lnTo>
                    <a:lnTo>
                      <a:pt x="25" y="595"/>
                    </a:lnTo>
                    <a:lnTo>
                      <a:pt x="24" y="546"/>
                    </a:lnTo>
                    <a:lnTo>
                      <a:pt x="22" y="507"/>
                    </a:lnTo>
                    <a:lnTo>
                      <a:pt x="21" y="468"/>
                    </a:lnTo>
                    <a:lnTo>
                      <a:pt x="20" y="427"/>
                    </a:lnTo>
                    <a:lnTo>
                      <a:pt x="17" y="387"/>
                    </a:lnTo>
                    <a:lnTo>
                      <a:pt x="16" y="346"/>
                    </a:lnTo>
                    <a:lnTo>
                      <a:pt x="14" y="308"/>
                    </a:lnTo>
                    <a:lnTo>
                      <a:pt x="13" y="270"/>
                    </a:lnTo>
                    <a:lnTo>
                      <a:pt x="10" y="234"/>
                    </a:lnTo>
                    <a:lnTo>
                      <a:pt x="9" y="199"/>
                    </a:lnTo>
                    <a:lnTo>
                      <a:pt x="7" y="168"/>
                    </a:lnTo>
                    <a:lnTo>
                      <a:pt x="6" y="139"/>
                    </a:lnTo>
                    <a:lnTo>
                      <a:pt x="4" y="114"/>
                    </a:lnTo>
                    <a:lnTo>
                      <a:pt x="2" y="92"/>
                    </a:lnTo>
                    <a:lnTo>
                      <a:pt x="2" y="75"/>
                    </a:lnTo>
                    <a:lnTo>
                      <a:pt x="1" y="61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24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Freeform 8"/>
              <p:cNvSpPr>
                <a:spLocks/>
              </p:cNvSpPr>
              <p:nvPr/>
            </p:nvSpPr>
            <p:spPr bwMode="auto">
              <a:xfrm>
                <a:off x="4203701" y="5438775"/>
                <a:ext cx="300038" cy="193675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110" y="1"/>
                  </a:cxn>
                  <a:cxn ang="0">
                    <a:pos x="126" y="5"/>
                  </a:cxn>
                  <a:cxn ang="0">
                    <a:pos x="139" y="10"/>
                  </a:cxn>
                  <a:cxn ang="0">
                    <a:pos x="151" y="17"/>
                  </a:cxn>
                  <a:cxn ang="0">
                    <a:pos x="161" y="27"/>
                  </a:cxn>
                  <a:cxn ang="0">
                    <a:pos x="168" y="37"/>
                  </a:cxn>
                  <a:cxn ang="0">
                    <a:pos x="175" y="48"/>
                  </a:cxn>
                  <a:cxn ang="0">
                    <a:pos x="179" y="58"/>
                  </a:cxn>
                  <a:cxn ang="0">
                    <a:pos x="183" y="69"/>
                  </a:cxn>
                  <a:cxn ang="0">
                    <a:pos x="186" y="79"/>
                  </a:cxn>
                  <a:cxn ang="0">
                    <a:pos x="187" y="89"/>
                  </a:cxn>
                  <a:cxn ang="0">
                    <a:pos x="188" y="97"/>
                  </a:cxn>
                  <a:cxn ang="0">
                    <a:pos x="189" y="103"/>
                  </a:cxn>
                  <a:cxn ang="0">
                    <a:pos x="189" y="108"/>
                  </a:cxn>
                  <a:cxn ang="0">
                    <a:pos x="187" y="109"/>
                  </a:cxn>
                  <a:cxn ang="0">
                    <a:pos x="180" y="110"/>
                  </a:cxn>
                  <a:cxn ang="0">
                    <a:pos x="171" y="112"/>
                  </a:cxn>
                  <a:cxn ang="0">
                    <a:pos x="158" y="115"/>
                  </a:cxn>
                  <a:cxn ang="0">
                    <a:pos x="142" y="117"/>
                  </a:cxn>
                  <a:cxn ang="0">
                    <a:pos x="124" y="119"/>
                  </a:cxn>
                  <a:cxn ang="0">
                    <a:pos x="105" y="121"/>
                  </a:cxn>
                  <a:cxn ang="0">
                    <a:pos x="83" y="122"/>
                  </a:cxn>
                  <a:cxn ang="0">
                    <a:pos x="61" y="122"/>
                  </a:cxn>
                  <a:cxn ang="0">
                    <a:pos x="44" y="121"/>
                  </a:cxn>
                  <a:cxn ang="0">
                    <a:pos x="30" y="120"/>
                  </a:cxn>
                  <a:cxn ang="0">
                    <a:pos x="19" y="117"/>
                  </a:cxn>
                  <a:cxn ang="0">
                    <a:pos x="11" y="115"/>
                  </a:cxn>
                  <a:cxn ang="0">
                    <a:pos x="5" y="112"/>
                  </a:cxn>
                  <a:cxn ang="0">
                    <a:pos x="2" y="110"/>
                  </a:cxn>
                  <a:cxn ang="0">
                    <a:pos x="1" y="109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2" y="88"/>
                  </a:cxn>
                  <a:cxn ang="0">
                    <a:pos x="3" y="78"/>
                  </a:cxn>
                  <a:cxn ang="0">
                    <a:pos x="5" y="67"/>
                  </a:cxn>
                  <a:cxn ang="0">
                    <a:pos x="9" y="56"/>
                  </a:cxn>
                  <a:cxn ang="0">
                    <a:pos x="15" y="44"/>
                  </a:cxn>
                  <a:cxn ang="0">
                    <a:pos x="22" y="33"/>
                  </a:cxn>
                  <a:cxn ang="0">
                    <a:pos x="31" y="23"/>
                  </a:cxn>
                  <a:cxn ang="0">
                    <a:pos x="42" y="14"/>
                  </a:cxn>
                  <a:cxn ang="0">
                    <a:pos x="56" y="7"/>
                  </a:cxn>
                  <a:cxn ang="0">
                    <a:pos x="72" y="2"/>
                  </a:cxn>
                  <a:cxn ang="0">
                    <a:pos x="92" y="0"/>
                  </a:cxn>
                </a:cxnLst>
                <a:rect l="0" t="0" r="r" b="b"/>
                <a:pathLst>
                  <a:path w="189" h="122">
                    <a:moveTo>
                      <a:pt x="92" y="0"/>
                    </a:moveTo>
                    <a:lnTo>
                      <a:pt x="110" y="1"/>
                    </a:lnTo>
                    <a:lnTo>
                      <a:pt x="126" y="5"/>
                    </a:lnTo>
                    <a:lnTo>
                      <a:pt x="139" y="10"/>
                    </a:lnTo>
                    <a:lnTo>
                      <a:pt x="151" y="17"/>
                    </a:lnTo>
                    <a:lnTo>
                      <a:pt x="161" y="27"/>
                    </a:lnTo>
                    <a:lnTo>
                      <a:pt x="168" y="37"/>
                    </a:lnTo>
                    <a:lnTo>
                      <a:pt x="175" y="48"/>
                    </a:lnTo>
                    <a:lnTo>
                      <a:pt x="179" y="58"/>
                    </a:lnTo>
                    <a:lnTo>
                      <a:pt x="183" y="69"/>
                    </a:lnTo>
                    <a:lnTo>
                      <a:pt x="186" y="79"/>
                    </a:lnTo>
                    <a:lnTo>
                      <a:pt x="187" y="89"/>
                    </a:lnTo>
                    <a:lnTo>
                      <a:pt x="188" y="97"/>
                    </a:lnTo>
                    <a:lnTo>
                      <a:pt x="189" y="103"/>
                    </a:lnTo>
                    <a:lnTo>
                      <a:pt x="189" y="108"/>
                    </a:lnTo>
                    <a:lnTo>
                      <a:pt x="187" y="109"/>
                    </a:lnTo>
                    <a:lnTo>
                      <a:pt x="180" y="110"/>
                    </a:lnTo>
                    <a:lnTo>
                      <a:pt x="171" y="112"/>
                    </a:lnTo>
                    <a:lnTo>
                      <a:pt x="158" y="115"/>
                    </a:lnTo>
                    <a:lnTo>
                      <a:pt x="142" y="117"/>
                    </a:lnTo>
                    <a:lnTo>
                      <a:pt x="124" y="119"/>
                    </a:lnTo>
                    <a:lnTo>
                      <a:pt x="105" y="121"/>
                    </a:lnTo>
                    <a:lnTo>
                      <a:pt x="83" y="122"/>
                    </a:lnTo>
                    <a:lnTo>
                      <a:pt x="61" y="122"/>
                    </a:lnTo>
                    <a:lnTo>
                      <a:pt x="44" y="121"/>
                    </a:lnTo>
                    <a:lnTo>
                      <a:pt x="30" y="120"/>
                    </a:lnTo>
                    <a:lnTo>
                      <a:pt x="19" y="117"/>
                    </a:lnTo>
                    <a:lnTo>
                      <a:pt x="11" y="115"/>
                    </a:lnTo>
                    <a:lnTo>
                      <a:pt x="5" y="112"/>
                    </a:lnTo>
                    <a:lnTo>
                      <a:pt x="2" y="110"/>
                    </a:lnTo>
                    <a:lnTo>
                      <a:pt x="1" y="109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2" y="88"/>
                    </a:lnTo>
                    <a:lnTo>
                      <a:pt x="3" y="78"/>
                    </a:lnTo>
                    <a:lnTo>
                      <a:pt x="5" y="67"/>
                    </a:lnTo>
                    <a:lnTo>
                      <a:pt x="9" y="56"/>
                    </a:lnTo>
                    <a:lnTo>
                      <a:pt x="15" y="44"/>
                    </a:lnTo>
                    <a:lnTo>
                      <a:pt x="22" y="33"/>
                    </a:lnTo>
                    <a:lnTo>
                      <a:pt x="31" y="23"/>
                    </a:lnTo>
                    <a:lnTo>
                      <a:pt x="42" y="14"/>
                    </a:lnTo>
                    <a:lnTo>
                      <a:pt x="56" y="7"/>
                    </a:lnTo>
                    <a:lnTo>
                      <a:pt x="72" y="2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Freeform 9"/>
              <p:cNvSpPr>
                <a:spLocks/>
              </p:cNvSpPr>
              <p:nvPr/>
            </p:nvSpPr>
            <p:spPr bwMode="auto">
              <a:xfrm>
                <a:off x="4656138" y="5441950"/>
                <a:ext cx="322263" cy="206375"/>
              </a:xfrm>
              <a:custGeom>
                <a:avLst/>
                <a:gdLst/>
                <a:ahLst/>
                <a:cxnLst>
                  <a:cxn ang="0">
                    <a:pos x="111" y="0"/>
                  </a:cxn>
                  <a:cxn ang="0">
                    <a:pos x="129" y="1"/>
                  </a:cxn>
                  <a:cxn ang="0">
                    <a:pos x="146" y="4"/>
                  </a:cxn>
                  <a:cxn ang="0">
                    <a:pos x="159" y="10"/>
                  </a:cxn>
                  <a:cxn ang="0">
                    <a:pos x="170" y="18"/>
                  </a:cxn>
                  <a:cxn ang="0">
                    <a:pos x="179" y="27"/>
                  </a:cxn>
                  <a:cxn ang="0">
                    <a:pos x="187" y="36"/>
                  </a:cxn>
                  <a:cxn ang="0">
                    <a:pos x="192" y="47"/>
                  </a:cxn>
                  <a:cxn ang="0">
                    <a:pos x="196" y="58"/>
                  </a:cxn>
                  <a:cxn ang="0">
                    <a:pos x="199" y="69"/>
                  </a:cxn>
                  <a:cxn ang="0">
                    <a:pos x="202" y="80"/>
                  </a:cxn>
                  <a:cxn ang="0">
                    <a:pos x="202" y="89"/>
                  </a:cxn>
                  <a:cxn ang="0">
                    <a:pos x="203" y="97"/>
                  </a:cxn>
                  <a:cxn ang="0">
                    <a:pos x="203" y="110"/>
                  </a:cxn>
                  <a:cxn ang="0">
                    <a:pos x="202" y="110"/>
                  </a:cxn>
                  <a:cxn ang="0">
                    <a:pos x="201" y="113"/>
                  </a:cxn>
                  <a:cxn ang="0">
                    <a:pos x="197" y="115"/>
                  </a:cxn>
                  <a:cxn ang="0">
                    <a:pos x="191" y="118"/>
                  </a:cxn>
                  <a:cxn ang="0">
                    <a:pos x="182" y="121"/>
                  </a:cxn>
                  <a:cxn ang="0">
                    <a:pos x="169" y="124"/>
                  </a:cxn>
                  <a:cxn ang="0">
                    <a:pos x="152" y="127"/>
                  </a:cxn>
                  <a:cxn ang="0">
                    <a:pos x="131" y="129"/>
                  </a:cxn>
                  <a:cxn ang="0">
                    <a:pos x="111" y="130"/>
                  </a:cxn>
                  <a:cxn ang="0">
                    <a:pos x="92" y="129"/>
                  </a:cxn>
                  <a:cxn ang="0">
                    <a:pos x="74" y="127"/>
                  </a:cxn>
                  <a:cxn ang="0">
                    <a:pos x="57" y="125"/>
                  </a:cxn>
                  <a:cxn ang="0">
                    <a:pos x="41" y="121"/>
                  </a:cxn>
                  <a:cxn ang="0">
                    <a:pos x="28" y="118"/>
                  </a:cxn>
                  <a:cxn ang="0">
                    <a:pos x="16" y="114"/>
                  </a:cxn>
                  <a:cxn ang="0">
                    <a:pos x="7" y="111"/>
                  </a:cxn>
                  <a:cxn ang="0">
                    <a:pos x="2" y="110"/>
                  </a:cxn>
                  <a:cxn ang="0">
                    <a:pos x="0" y="109"/>
                  </a:cxn>
                  <a:cxn ang="0">
                    <a:pos x="0" y="104"/>
                  </a:cxn>
                  <a:cxn ang="0">
                    <a:pos x="1" y="98"/>
                  </a:cxn>
                  <a:cxn ang="0">
                    <a:pos x="2" y="91"/>
                  </a:cxn>
                  <a:cxn ang="0">
                    <a:pos x="4" y="82"/>
                  </a:cxn>
                  <a:cxn ang="0">
                    <a:pos x="7" y="72"/>
                  </a:cxn>
                  <a:cxn ang="0">
                    <a:pos x="11" y="62"/>
                  </a:cxn>
                  <a:cxn ang="0">
                    <a:pos x="17" y="51"/>
                  </a:cxn>
                  <a:cxn ang="0">
                    <a:pos x="24" y="40"/>
                  </a:cxn>
                  <a:cxn ang="0">
                    <a:pos x="32" y="30"/>
                  </a:cxn>
                  <a:cxn ang="0">
                    <a:pos x="43" y="21"/>
                  </a:cxn>
                  <a:cxn ang="0">
                    <a:pos x="57" y="14"/>
                  </a:cxn>
                  <a:cxn ang="0">
                    <a:pos x="72" y="7"/>
                  </a:cxn>
                  <a:cxn ang="0">
                    <a:pos x="90" y="3"/>
                  </a:cxn>
                  <a:cxn ang="0">
                    <a:pos x="111" y="0"/>
                  </a:cxn>
                </a:cxnLst>
                <a:rect l="0" t="0" r="r" b="b"/>
                <a:pathLst>
                  <a:path w="203" h="130">
                    <a:moveTo>
                      <a:pt x="111" y="0"/>
                    </a:moveTo>
                    <a:lnTo>
                      <a:pt x="129" y="1"/>
                    </a:lnTo>
                    <a:lnTo>
                      <a:pt x="146" y="4"/>
                    </a:lnTo>
                    <a:lnTo>
                      <a:pt x="159" y="10"/>
                    </a:lnTo>
                    <a:lnTo>
                      <a:pt x="170" y="18"/>
                    </a:lnTo>
                    <a:lnTo>
                      <a:pt x="179" y="27"/>
                    </a:lnTo>
                    <a:lnTo>
                      <a:pt x="187" y="36"/>
                    </a:lnTo>
                    <a:lnTo>
                      <a:pt x="192" y="47"/>
                    </a:lnTo>
                    <a:lnTo>
                      <a:pt x="196" y="58"/>
                    </a:lnTo>
                    <a:lnTo>
                      <a:pt x="199" y="69"/>
                    </a:lnTo>
                    <a:lnTo>
                      <a:pt x="202" y="80"/>
                    </a:lnTo>
                    <a:lnTo>
                      <a:pt x="202" y="89"/>
                    </a:lnTo>
                    <a:lnTo>
                      <a:pt x="203" y="97"/>
                    </a:lnTo>
                    <a:lnTo>
                      <a:pt x="203" y="110"/>
                    </a:lnTo>
                    <a:lnTo>
                      <a:pt x="202" y="110"/>
                    </a:lnTo>
                    <a:lnTo>
                      <a:pt x="201" y="113"/>
                    </a:lnTo>
                    <a:lnTo>
                      <a:pt x="197" y="115"/>
                    </a:lnTo>
                    <a:lnTo>
                      <a:pt x="191" y="118"/>
                    </a:lnTo>
                    <a:lnTo>
                      <a:pt x="182" y="121"/>
                    </a:lnTo>
                    <a:lnTo>
                      <a:pt x="169" y="124"/>
                    </a:lnTo>
                    <a:lnTo>
                      <a:pt x="152" y="127"/>
                    </a:lnTo>
                    <a:lnTo>
                      <a:pt x="131" y="129"/>
                    </a:lnTo>
                    <a:lnTo>
                      <a:pt x="111" y="130"/>
                    </a:lnTo>
                    <a:lnTo>
                      <a:pt x="92" y="129"/>
                    </a:lnTo>
                    <a:lnTo>
                      <a:pt x="74" y="127"/>
                    </a:lnTo>
                    <a:lnTo>
                      <a:pt x="57" y="125"/>
                    </a:lnTo>
                    <a:lnTo>
                      <a:pt x="41" y="121"/>
                    </a:lnTo>
                    <a:lnTo>
                      <a:pt x="28" y="118"/>
                    </a:lnTo>
                    <a:lnTo>
                      <a:pt x="16" y="114"/>
                    </a:lnTo>
                    <a:lnTo>
                      <a:pt x="7" y="111"/>
                    </a:lnTo>
                    <a:lnTo>
                      <a:pt x="2" y="110"/>
                    </a:lnTo>
                    <a:lnTo>
                      <a:pt x="0" y="109"/>
                    </a:lnTo>
                    <a:lnTo>
                      <a:pt x="0" y="104"/>
                    </a:lnTo>
                    <a:lnTo>
                      <a:pt x="1" y="98"/>
                    </a:lnTo>
                    <a:lnTo>
                      <a:pt x="2" y="91"/>
                    </a:lnTo>
                    <a:lnTo>
                      <a:pt x="4" y="82"/>
                    </a:lnTo>
                    <a:lnTo>
                      <a:pt x="7" y="72"/>
                    </a:lnTo>
                    <a:lnTo>
                      <a:pt x="11" y="62"/>
                    </a:lnTo>
                    <a:lnTo>
                      <a:pt x="17" y="51"/>
                    </a:lnTo>
                    <a:lnTo>
                      <a:pt x="24" y="40"/>
                    </a:lnTo>
                    <a:lnTo>
                      <a:pt x="32" y="30"/>
                    </a:lnTo>
                    <a:lnTo>
                      <a:pt x="43" y="21"/>
                    </a:lnTo>
                    <a:lnTo>
                      <a:pt x="57" y="14"/>
                    </a:lnTo>
                    <a:lnTo>
                      <a:pt x="72" y="7"/>
                    </a:lnTo>
                    <a:lnTo>
                      <a:pt x="90" y="3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Freeform 10"/>
              <p:cNvSpPr>
                <a:spLocks/>
              </p:cNvSpPr>
              <p:nvPr/>
            </p:nvSpPr>
            <p:spPr bwMode="auto">
              <a:xfrm>
                <a:off x="3732213" y="3940175"/>
                <a:ext cx="214313" cy="223838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35" y="50"/>
                  </a:cxn>
                  <a:cxn ang="0">
                    <a:pos x="134" y="53"/>
                  </a:cxn>
                  <a:cxn ang="0">
                    <a:pos x="132" y="58"/>
                  </a:cxn>
                  <a:cxn ang="0">
                    <a:pos x="128" y="67"/>
                  </a:cxn>
                  <a:cxn ang="0">
                    <a:pos x="116" y="90"/>
                  </a:cxn>
                  <a:cxn ang="0">
                    <a:pos x="108" y="103"/>
                  </a:cxn>
                  <a:cxn ang="0">
                    <a:pos x="99" y="116"/>
                  </a:cxn>
                  <a:cxn ang="0">
                    <a:pos x="89" y="127"/>
                  </a:cxn>
                  <a:cxn ang="0">
                    <a:pos x="80" y="135"/>
                  </a:cxn>
                  <a:cxn ang="0">
                    <a:pos x="69" y="139"/>
                  </a:cxn>
                  <a:cxn ang="0">
                    <a:pos x="57" y="141"/>
                  </a:cxn>
                  <a:cxn ang="0">
                    <a:pos x="45" y="141"/>
                  </a:cxn>
                  <a:cxn ang="0">
                    <a:pos x="34" y="138"/>
                  </a:cxn>
                  <a:cxn ang="0">
                    <a:pos x="24" y="136"/>
                  </a:cxn>
                  <a:cxn ang="0">
                    <a:pos x="17" y="133"/>
                  </a:cxn>
                  <a:cxn ang="0">
                    <a:pos x="11" y="130"/>
                  </a:cxn>
                  <a:cxn ang="0">
                    <a:pos x="7" y="126"/>
                  </a:cxn>
                  <a:cxn ang="0">
                    <a:pos x="3" y="121"/>
                  </a:cxn>
                  <a:cxn ang="0">
                    <a:pos x="1" y="116"/>
                  </a:cxn>
                  <a:cxn ang="0">
                    <a:pos x="0" y="109"/>
                  </a:cxn>
                  <a:cxn ang="0">
                    <a:pos x="1" y="100"/>
                  </a:cxn>
                  <a:cxn ang="0">
                    <a:pos x="3" y="90"/>
                  </a:cxn>
                  <a:cxn ang="0">
                    <a:pos x="9" y="77"/>
                  </a:cxn>
                  <a:cxn ang="0">
                    <a:pos x="15" y="63"/>
                  </a:cxn>
                  <a:cxn ang="0">
                    <a:pos x="22" y="49"/>
                  </a:cxn>
                  <a:cxn ang="0">
                    <a:pos x="28" y="36"/>
                  </a:cxn>
                  <a:cxn ang="0">
                    <a:pos x="33" y="24"/>
                  </a:cxn>
                  <a:cxn ang="0">
                    <a:pos x="37" y="15"/>
                  </a:cxn>
                  <a:cxn ang="0">
                    <a:pos x="40" y="7"/>
                  </a:cxn>
                  <a:cxn ang="0">
                    <a:pos x="43" y="1"/>
                  </a:cxn>
                  <a:cxn ang="0">
                    <a:pos x="43" y="0"/>
                  </a:cxn>
                </a:cxnLst>
                <a:rect l="0" t="0" r="r" b="b"/>
                <a:pathLst>
                  <a:path w="135" h="141">
                    <a:moveTo>
                      <a:pt x="43" y="0"/>
                    </a:moveTo>
                    <a:lnTo>
                      <a:pt x="135" y="50"/>
                    </a:lnTo>
                    <a:lnTo>
                      <a:pt x="134" y="53"/>
                    </a:lnTo>
                    <a:lnTo>
                      <a:pt x="132" y="58"/>
                    </a:lnTo>
                    <a:lnTo>
                      <a:pt x="128" y="67"/>
                    </a:lnTo>
                    <a:lnTo>
                      <a:pt x="116" y="90"/>
                    </a:lnTo>
                    <a:lnTo>
                      <a:pt x="108" y="103"/>
                    </a:lnTo>
                    <a:lnTo>
                      <a:pt x="99" y="116"/>
                    </a:lnTo>
                    <a:lnTo>
                      <a:pt x="89" y="127"/>
                    </a:lnTo>
                    <a:lnTo>
                      <a:pt x="80" y="135"/>
                    </a:lnTo>
                    <a:lnTo>
                      <a:pt x="69" y="139"/>
                    </a:lnTo>
                    <a:lnTo>
                      <a:pt x="57" y="141"/>
                    </a:lnTo>
                    <a:lnTo>
                      <a:pt x="45" y="141"/>
                    </a:lnTo>
                    <a:lnTo>
                      <a:pt x="34" y="138"/>
                    </a:lnTo>
                    <a:lnTo>
                      <a:pt x="24" y="136"/>
                    </a:lnTo>
                    <a:lnTo>
                      <a:pt x="17" y="133"/>
                    </a:lnTo>
                    <a:lnTo>
                      <a:pt x="11" y="130"/>
                    </a:lnTo>
                    <a:lnTo>
                      <a:pt x="7" y="126"/>
                    </a:lnTo>
                    <a:lnTo>
                      <a:pt x="3" y="121"/>
                    </a:lnTo>
                    <a:lnTo>
                      <a:pt x="1" y="116"/>
                    </a:lnTo>
                    <a:lnTo>
                      <a:pt x="0" y="109"/>
                    </a:lnTo>
                    <a:lnTo>
                      <a:pt x="1" y="100"/>
                    </a:lnTo>
                    <a:lnTo>
                      <a:pt x="3" y="90"/>
                    </a:lnTo>
                    <a:lnTo>
                      <a:pt x="9" y="77"/>
                    </a:lnTo>
                    <a:lnTo>
                      <a:pt x="15" y="63"/>
                    </a:lnTo>
                    <a:lnTo>
                      <a:pt x="22" y="49"/>
                    </a:lnTo>
                    <a:lnTo>
                      <a:pt x="28" y="36"/>
                    </a:lnTo>
                    <a:lnTo>
                      <a:pt x="33" y="24"/>
                    </a:lnTo>
                    <a:lnTo>
                      <a:pt x="37" y="15"/>
                    </a:lnTo>
                    <a:lnTo>
                      <a:pt x="40" y="7"/>
                    </a:lnTo>
                    <a:lnTo>
                      <a:pt x="43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C97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Freeform 11"/>
              <p:cNvSpPr>
                <a:spLocks/>
              </p:cNvSpPr>
              <p:nvPr/>
            </p:nvSpPr>
            <p:spPr bwMode="auto">
              <a:xfrm>
                <a:off x="5108576" y="3871913"/>
                <a:ext cx="220663" cy="179388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95" y="4"/>
                  </a:cxn>
                  <a:cxn ang="0">
                    <a:pos x="100" y="10"/>
                  </a:cxn>
                  <a:cxn ang="0">
                    <a:pos x="113" y="24"/>
                  </a:cxn>
                  <a:cxn ang="0">
                    <a:pos x="119" y="32"/>
                  </a:cxn>
                  <a:cxn ang="0">
                    <a:pos x="125" y="39"/>
                  </a:cxn>
                  <a:cxn ang="0">
                    <a:pos x="130" y="45"/>
                  </a:cxn>
                  <a:cxn ang="0">
                    <a:pos x="133" y="50"/>
                  </a:cxn>
                  <a:cxn ang="0">
                    <a:pos x="138" y="58"/>
                  </a:cxn>
                  <a:cxn ang="0">
                    <a:pos x="139" y="62"/>
                  </a:cxn>
                  <a:cxn ang="0">
                    <a:pos x="139" y="68"/>
                  </a:cxn>
                  <a:cxn ang="0">
                    <a:pos x="138" y="71"/>
                  </a:cxn>
                  <a:cxn ang="0">
                    <a:pos x="134" y="79"/>
                  </a:cxn>
                  <a:cxn ang="0">
                    <a:pos x="129" y="85"/>
                  </a:cxn>
                  <a:cxn ang="0">
                    <a:pos x="122" y="92"/>
                  </a:cxn>
                  <a:cxn ang="0">
                    <a:pos x="114" y="98"/>
                  </a:cxn>
                  <a:cxn ang="0">
                    <a:pos x="105" y="103"/>
                  </a:cxn>
                  <a:cxn ang="0">
                    <a:pos x="97" y="108"/>
                  </a:cxn>
                  <a:cxn ang="0">
                    <a:pos x="90" y="112"/>
                  </a:cxn>
                  <a:cxn ang="0">
                    <a:pos x="85" y="113"/>
                  </a:cxn>
                  <a:cxn ang="0">
                    <a:pos x="72" y="111"/>
                  </a:cxn>
                  <a:cxn ang="0">
                    <a:pos x="58" y="105"/>
                  </a:cxn>
                  <a:cxn ang="0">
                    <a:pos x="46" y="97"/>
                  </a:cxn>
                  <a:cxn ang="0">
                    <a:pos x="36" y="87"/>
                  </a:cxn>
                  <a:cxn ang="0">
                    <a:pos x="24" y="73"/>
                  </a:cxn>
                  <a:cxn ang="0">
                    <a:pos x="15" y="60"/>
                  </a:cxn>
                  <a:cxn ang="0">
                    <a:pos x="9" y="50"/>
                  </a:cxn>
                  <a:cxn ang="0">
                    <a:pos x="5" y="40"/>
                  </a:cxn>
                  <a:cxn ang="0">
                    <a:pos x="2" y="30"/>
                  </a:cxn>
                  <a:cxn ang="0">
                    <a:pos x="0" y="22"/>
                  </a:cxn>
                  <a:cxn ang="0">
                    <a:pos x="91" y="0"/>
                  </a:cxn>
                </a:cxnLst>
                <a:rect l="0" t="0" r="r" b="b"/>
                <a:pathLst>
                  <a:path w="139" h="113">
                    <a:moveTo>
                      <a:pt x="91" y="0"/>
                    </a:moveTo>
                    <a:lnTo>
                      <a:pt x="95" y="4"/>
                    </a:lnTo>
                    <a:lnTo>
                      <a:pt x="100" y="10"/>
                    </a:lnTo>
                    <a:lnTo>
                      <a:pt x="113" y="24"/>
                    </a:lnTo>
                    <a:lnTo>
                      <a:pt x="119" y="32"/>
                    </a:lnTo>
                    <a:lnTo>
                      <a:pt x="125" y="39"/>
                    </a:lnTo>
                    <a:lnTo>
                      <a:pt x="130" y="45"/>
                    </a:lnTo>
                    <a:lnTo>
                      <a:pt x="133" y="50"/>
                    </a:lnTo>
                    <a:lnTo>
                      <a:pt x="138" y="58"/>
                    </a:lnTo>
                    <a:lnTo>
                      <a:pt x="139" y="62"/>
                    </a:lnTo>
                    <a:lnTo>
                      <a:pt x="139" y="68"/>
                    </a:lnTo>
                    <a:lnTo>
                      <a:pt x="138" y="71"/>
                    </a:lnTo>
                    <a:lnTo>
                      <a:pt x="134" y="79"/>
                    </a:lnTo>
                    <a:lnTo>
                      <a:pt x="129" y="85"/>
                    </a:lnTo>
                    <a:lnTo>
                      <a:pt x="122" y="92"/>
                    </a:lnTo>
                    <a:lnTo>
                      <a:pt x="114" y="98"/>
                    </a:lnTo>
                    <a:lnTo>
                      <a:pt x="105" y="103"/>
                    </a:lnTo>
                    <a:lnTo>
                      <a:pt x="97" y="108"/>
                    </a:lnTo>
                    <a:lnTo>
                      <a:pt x="90" y="112"/>
                    </a:lnTo>
                    <a:lnTo>
                      <a:pt x="85" y="113"/>
                    </a:lnTo>
                    <a:lnTo>
                      <a:pt x="72" y="111"/>
                    </a:lnTo>
                    <a:lnTo>
                      <a:pt x="58" y="105"/>
                    </a:lnTo>
                    <a:lnTo>
                      <a:pt x="46" y="97"/>
                    </a:lnTo>
                    <a:lnTo>
                      <a:pt x="36" y="87"/>
                    </a:lnTo>
                    <a:lnTo>
                      <a:pt x="24" y="73"/>
                    </a:lnTo>
                    <a:lnTo>
                      <a:pt x="15" y="60"/>
                    </a:lnTo>
                    <a:lnTo>
                      <a:pt x="9" y="50"/>
                    </a:lnTo>
                    <a:lnTo>
                      <a:pt x="5" y="40"/>
                    </a:lnTo>
                    <a:lnTo>
                      <a:pt x="2" y="30"/>
                    </a:lnTo>
                    <a:lnTo>
                      <a:pt x="0" y="2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FFC97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Freeform 12"/>
              <p:cNvSpPr>
                <a:spLocks/>
              </p:cNvSpPr>
              <p:nvPr/>
            </p:nvSpPr>
            <p:spPr bwMode="auto">
              <a:xfrm>
                <a:off x="3765551" y="3940175"/>
                <a:ext cx="180975" cy="157163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14" y="50"/>
                  </a:cxn>
                  <a:cxn ang="0">
                    <a:pos x="113" y="52"/>
                  </a:cxn>
                  <a:cxn ang="0">
                    <a:pos x="110" y="57"/>
                  </a:cxn>
                  <a:cxn ang="0">
                    <a:pos x="106" y="65"/>
                  </a:cxn>
                  <a:cxn ang="0">
                    <a:pos x="101" y="75"/>
                  </a:cxn>
                  <a:cxn ang="0">
                    <a:pos x="89" y="99"/>
                  </a:cxn>
                  <a:cxn ang="0">
                    <a:pos x="0" y="55"/>
                  </a:cxn>
                  <a:cxn ang="0">
                    <a:pos x="4" y="43"/>
                  </a:cxn>
                  <a:cxn ang="0">
                    <a:pos x="8" y="32"/>
                  </a:cxn>
                  <a:cxn ang="0">
                    <a:pos x="13" y="22"/>
                  </a:cxn>
                  <a:cxn ang="0">
                    <a:pos x="17" y="13"/>
                  </a:cxn>
                  <a:cxn ang="0">
                    <a:pos x="20" y="6"/>
                  </a:cxn>
                  <a:cxn ang="0">
                    <a:pos x="22" y="1"/>
                  </a:cxn>
                  <a:cxn ang="0">
                    <a:pos x="22" y="0"/>
                  </a:cxn>
                </a:cxnLst>
                <a:rect l="0" t="0" r="r" b="b"/>
                <a:pathLst>
                  <a:path w="114" h="99">
                    <a:moveTo>
                      <a:pt x="22" y="0"/>
                    </a:moveTo>
                    <a:lnTo>
                      <a:pt x="114" y="50"/>
                    </a:lnTo>
                    <a:lnTo>
                      <a:pt x="113" y="52"/>
                    </a:lnTo>
                    <a:lnTo>
                      <a:pt x="110" y="57"/>
                    </a:lnTo>
                    <a:lnTo>
                      <a:pt x="106" y="65"/>
                    </a:lnTo>
                    <a:lnTo>
                      <a:pt x="101" y="75"/>
                    </a:lnTo>
                    <a:lnTo>
                      <a:pt x="89" y="99"/>
                    </a:lnTo>
                    <a:lnTo>
                      <a:pt x="0" y="55"/>
                    </a:lnTo>
                    <a:lnTo>
                      <a:pt x="4" y="43"/>
                    </a:lnTo>
                    <a:lnTo>
                      <a:pt x="8" y="32"/>
                    </a:lnTo>
                    <a:lnTo>
                      <a:pt x="13" y="22"/>
                    </a:lnTo>
                    <a:lnTo>
                      <a:pt x="17" y="13"/>
                    </a:lnTo>
                    <a:lnTo>
                      <a:pt x="20" y="6"/>
                    </a:lnTo>
                    <a:lnTo>
                      <a:pt x="22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97D3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Freeform 13"/>
              <p:cNvSpPr>
                <a:spLocks/>
              </p:cNvSpPr>
              <p:nvPr/>
            </p:nvSpPr>
            <p:spPr bwMode="auto">
              <a:xfrm>
                <a:off x="4502151" y="2795588"/>
                <a:ext cx="195263" cy="161925"/>
              </a:xfrm>
              <a:custGeom>
                <a:avLst/>
                <a:gdLst/>
                <a:ahLst/>
                <a:cxnLst>
                  <a:cxn ang="0">
                    <a:pos x="121" y="0"/>
                  </a:cxn>
                  <a:cxn ang="0">
                    <a:pos x="123" y="0"/>
                  </a:cxn>
                  <a:cxn ang="0">
                    <a:pos x="95" y="99"/>
                  </a:cxn>
                  <a:cxn ang="0">
                    <a:pos x="68" y="102"/>
                  </a:cxn>
                  <a:cxn ang="0">
                    <a:pos x="0" y="13"/>
                  </a:cxn>
                  <a:cxn ang="0">
                    <a:pos x="3" y="13"/>
                  </a:cxn>
                  <a:cxn ang="0">
                    <a:pos x="10" y="12"/>
                  </a:cxn>
                  <a:cxn ang="0">
                    <a:pos x="18" y="12"/>
                  </a:cxn>
                  <a:cxn ang="0">
                    <a:pos x="30" y="11"/>
                  </a:cxn>
                  <a:cxn ang="0">
                    <a:pos x="43" y="10"/>
                  </a:cxn>
                  <a:cxn ang="0">
                    <a:pos x="54" y="8"/>
                  </a:cxn>
                  <a:cxn ang="0">
                    <a:pos x="64" y="8"/>
                  </a:cxn>
                  <a:cxn ang="0">
                    <a:pos x="77" y="6"/>
                  </a:cxn>
                  <a:cxn ang="0">
                    <a:pos x="92" y="4"/>
                  </a:cxn>
                  <a:cxn ang="0">
                    <a:pos x="103" y="3"/>
                  </a:cxn>
                  <a:cxn ang="0">
                    <a:pos x="114" y="1"/>
                  </a:cxn>
                  <a:cxn ang="0">
                    <a:pos x="121" y="0"/>
                  </a:cxn>
                </a:cxnLst>
                <a:rect l="0" t="0" r="r" b="b"/>
                <a:pathLst>
                  <a:path w="123" h="102">
                    <a:moveTo>
                      <a:pt x="121" y="0"/>
                    </a:moveTo>
                    <a:lnTo>
                      <a:pt x="123" y="0"/>
                    </a:lnTo>
                    <a:lnTo>
                      <a:pt x="95" y="99"/>
                    </a:lnTo>
                    <a:lnTo>
                      <a:pt x="68" y="102"/>
                    </a:lnTo>
                    <a:lnTo>
                      <a:pt x="0" y="13"/>
                    </a:lnTo>
                    <a:lnTo>
                      <a:pt x="3" y="13"/>
                    </a:lnTo>
                    <a:lnTo>
                      <a:pt x="10" y="12"/>
                    </a:lnTo>
                    <a:lnTo>
                      <a:pt x="18" y="12"/>
                    </a:lnTo>
                    <a:lnTo>
                      <a:pt x="30" y="11"/>
                    </a:lnTo>
                    <a:lnTo>
                      <a:pt x="43" y="10"/>
                    </a:lnTo>
                    <a:lnTo>
                      <a:pt x="54" y="8"/>
                    </a:lnTo>
                    <a:lnTo>
                      <a:pt x="64" y="8"/>
                    </a:lnTo>
                    <a:lnTo>
                      <a:pt x="77" y="6"/>
                    </a:lnTo>
                    <a:lnTo>
                      <a:pt x="92" y="4"/>
                    </a:lnTo>
                    <a:lnTo>
                      <a:pt x="103" y="3"/>
                    </a:lnTo>
                    <a:lnTo>
                      <a:pt x="114" y="1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Freeform 14"/>
              <p:cNvSpPr>
                <a:spLocks/>
              </p:cNvSpPr>
              <p:nvPr/>
            </p:nvSpPr>
            <p:spPr bwMode="auto">
              <a:xfrm>
                <a:off x="4575176" y="2925763"/>
                <a:ext cx="180975" cy="70326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8" y="2"/>
                  </a:cxn>
                  <a:cxn ang="0">
                    <a:pos x="49" y="8"/>
                  </a:cxn>
                  <a:cxn ang="0">
                    <a:pos x="53" y="18"/>
                  </a:cxn>
                  <a:cxn ang="0">
                    <a:pos x="56" y="31"/>
                  </a:cxn>
                  <a:cxn ang="0">
                    <a:pos x="60" y="47"/>
                  </a:cxn>
                  <a:cxn ang="0">
                    <a:pos x="65" y="65"/>
                  </a:cxn>
                  <a:cxn ang="0">
                    <a:pos x="71" y="85"/>
                  </a:cxn>
                  <a:cxn ang="0">
                    <a:pos x="76" y="107"/>
                  </a:cxn>
                  <a:cxn ang="0">
                    <a:pos x="83" y="130"/>
                  </a:cxn>
                  <a:cxn ang="0">
                    <a:pos x="88" y="154"/>
                  </a:cxn>
                  <a:cxn ang="0">
                    <a:pos x="99" y="203"/>
                  </a:cxn>
                  <a:cxn ang="0">
                    <a:pos x="104" y="227"/>
                  </a:cxn>
                  <a:cxn ang="0">
                    <a:pos x="108" y="250"/>
                  </a:cxn>
                  <a:cxn ang="0">
                    <a:pos x="112" y="272"/>
                  </a:cxn>
                  <a:cxn ang="0">
                    <a:pos x="114" y="292"/>
                  </a:cxn>
                  <a:cxn ang="0">
                    <a:pos x="68" y="443"/>
                  </a:cxn>
                  <a:cxn ang="0">
                    <a:pos x="0" y="326"/>
                  </a:cxn>
                  <a:cxn ang="0">
                    <a:pos x="0" y="324"/>
                  </a:cxn>
                  <a:cxn ang="0">
                    <a:pos x="1" y="316"/>
                  </a:cxn>
                  <a:cxn ang="0">
                    <a:pos x="2" y="303"/>
                  </a:cxn>
                  <a:cxn ang="0">
                    <a:pos x="4" y="288"/>
                  </a:cxn>
                  <a:cxn ang="0">
                    <a:pos x="5" y="268"/>
                  </a:cxn>
                  <a:cxn ang="0">
                    <a:pos x="8" y="246"/>
                  </a:cxn>
                  <a:cxn ang="0">
                    <a:pos x="9" y="222"/>
                  </a:cxn>
                  <a:cxn ang="0">
                    <a:pos x="12" y="196"/>
                  </a:cxn>
                  <a:cxn ang="0">
                    <a:pos x="14" y="169"/>
                  </a:cxn>
                  <a:cxn ang="0">
                    <a:pos x="17" y="114"/>
                  </a:cxn>
                  <a:cxn ang="0">
                    <a:pos x="19" y="88"/>
                  </a:cxn>
                  <a:cxn ang="0">
                    <a:pos x="20" y="63"/>
                  </a:cxn>
                  <a:cxn ang="0">
                    <a:pos x="20" y="18"/>
                  </a:cxn>
                  <a:cxn ang="0">
                    <a:pos x="19" y="0"/>
                  </a:cxn>
                  <a:cxn ang="0">
                    <a:pos x="47" y="0"/>
                  </a:cxn>
                </a:cxnLst>
                <a:rect l="0" t="0" r="r" b="b"/>
                <a:pathLst>
                  <a:path w="114" h="443">
                    <a:moveTo>
                      <a:pt x="47" y="0"/>
                    </a:moveTo>
                    <a:lnTo>
                      <a:pt x="48" y="2"/>
                    </a:lnTo>
                    <a:lnTo>
                      <a:pt x="49" y="8"/>
                    </a:lnTo>
                    <a:lnTo>
                      <a:pt x="53" y="18"/>
                    </a:lnTo>
                    <a:lnTo>
                      <a:pt x="56" y="31"/>
                    </a:lnTo>
                    <a:lnTo>
                      <a:pt x="60" y="47"/>
                    </a:lnTo>
                    <a:lnTo>
                      <a:pt x="65" y="65"/>
                    </a:lnTo>
                    <a:lnTo>
                      <a:pt x="71" y="85"/>
                    </a:lnTo>
                    <a:lnTo>
                      <a:pt x="76" y="107"/>
                    </a:lnTo>
                    <a:lnTo>
                      <a:pt x="83" y="130"/>
                    </a:lnTo>
                    <a:lnTo>
                      <a:pt x="88" y="154"/>
                    </a:lnTo>
                    <a:lnTo>
                      <a:pt x="99" y="203"/>
                    </a:lnTo>
                    <a:lnTo>
                      <a:pt x="104" y="227"/>
                    </a:lnTo>
                    <a:lnTo>
                      <a:pt x="108" y="250"/>
                    </a:lnTo>
                    <a:lnTo>
                      <a:pt x="112" y="272"/>
                    </a:lnTo>
                    <a:lnTo>
                      <a:pt x="114" y="292"/>
                    </a:lnTo>
                    <a:lnTo>
                      <a:pt x="68" y="443"/>
                    </a:lnTo>
                    <a:lnTo>
                      <a:pt x="0" y="326"/>
                    </a:lnTo>
                    <a:lnTo>
                      <a:pt x="0" y="324"/>
                    </a:lnTo>
                    <a:lnTo>
                      <a:pt x="1" y="316"/>
                    </a:lnTo>
                    <a:lnTo>
                      <a:pt x="2" y="303"/>
                    </a:lnTo>
                    <a:lnTo>
                      <a:pt x="4" y="288"/>
                    </a:lnTo>
                    <a:lnTo>
                      <a:pt x="5" y="268"/>
                    </a:lnTo>
                    <a:lnTo>
                      <a:pt x="8" y="246"/>
                    </a:lnTo>
                    <a:lnTo>
                      <a:pt x="9" y="222"/>
                    </a:lnTo>
                    <a:lnTo>
                      <a:pt x="12" y="196"/>
                    </a:lnTo>
                    <a:lnTo>
                      <a:pt x="14" y="169"/>
                    </a:lnTo>
                    <a:lnTo>
                      <a:pt x="17" y="114"/>
                    </a:lnTo>
                    <a:lnTo>
                      <a:pt x="19" y="88"/>
                    </a:lnTo>
                    <a:lnTo>
                      <a:pt x="20" y="63"/>
                    </a:lnTo>
                    <a:lnTo>
                      <a:pt x="20" y="18"/>
                    </a:lnTo>
                    <a:lnTo>
                      <a:pt x="19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Freeform 15"/>
              <p:cNvSpPr>
                <a:spLocks/>
              </p:cNvSpPr>
              <p:nvPr/>
            </p:nvSpPr>
            <p:spPr bwMode="auto">
              <a:xfrm>
                <a:off x="3967163" y="1524000"/>
                <a:ext cx="1011238" cy="1128713"/>
              </a:xfrm>
              <a:custGeom>
                <a:avLst/>
                <a:gdLst/>
                <a:ahLst/>
                <a:cxnLst>
                  <a:cxn ang="0">
                    <a:pos x="262" y="0"/>
                  </a:cxn>
                  <a:cxn ang="0">
                    <a:pos x="296" y="2"/>
                  </a:cxn>
                  <a:cxn ang="0">
                    <a:pos x="330" y="8"/>
                  </a:cxn>
                  <a:cxn ang="0">
                    <a:pos x="363" y="17"/>
                  </a:cxn>
                  <a:cxn ang="0">
                    <a:pos x="396" y="31"/>
                  </a:cxn>
                  <a:cxn ang="0">
                    <a:pos x="429" y="48"/>
                  </a:cxn>
                  <a:cxn ang="0">
                    <a:pos x="460" y="69"/>
                  </a:cxn>
                  <a:cxn ang="0">
                    <a:pos x="489" y="93"/>
                  </a:cxn>
                  <a:cxn ang="0">
                    <a:pos x="518" y="120"/>
                  </a:cxn>
                  <a:cxn ang="0">
                    <a:pos x="543" y="150"/>
                  </a:cxn>
                  <a:cxn ang="0">
                    <a:pos x="567" y="185"/>
                  </a:cxn>
                  <a:cxn ang="0">
                    <a:pos x="588" y="222"/>
                  </a:cxn>
                  <a:cxn ang="0">
                    <a:pos x="607" y="262"/>
                  </a:cxn>
                  <a:cxn ang="0">
                    <a:pos x="619" y="295"/>
                  </a:cxn>
                  <a:cxn ang="0">
                    <a:pos x="629" y="328"/>
                  </a:cxn>
                  <a:cxn ang="0">
                    <a:pos x="634" y="362"/>
                  </a:cxn>
                  <a:cxn ang="0">
                    <a:pos x="637" y="395"/>
                  </a:cxn>
                  <a:cxn ang="0">
                    <a:pos x="637" y="428"/>
                  </a:cxn>
                  <a:cxn ang="0">
                    <a:pos x="635" y="461"/>
                  </a:cxn>
                  <a:cxn ang="0">
                    <a:pos x="629" y="493"/>
                  </a:cxn>
                  <a:cxn ang="0">
                    <a:pos x="621" y="523"/>
                  </a:cxn>
                  <a:cxn ang="0">
                    <a:pos x="610" y="552"/>
                  </a:cxn>
                  <a:cxn ang="0">
                    <a:pos x="597" y="579"/>
                  </a:cxn>
                  <a:cxn ang="0">
                    <a:pos x="581" y="605"/>
                  </a:cxn>
                  <a:cxn ang="0">
                    <a:pos x="562" y="628"/>
                  </a:cxn>
                  <a:cxn ang="0">
                    <a:pos x="540" y="650"/>
                  </a:cxn>
                  <a:cxn ang="0">
                    <a:pos x="516" y="668"/>
                  </a:cxn>
                  <a:cxn ang="0">
                    <a:pos x="489" y="683"/>
                  </a:cxn>
                  <a:cxn ang="0">
                    <a:pos x="460" y="695"/>
                  </a:cxn>
                  <a:cxn ang="0">
                    <a:pos x="424" y="705"/>
                  </a:cxn>
                  <a:cxn ang="0">
                    <a:pos x="388" y="710"/>
                  </a:cxn>
                  <a:cxn ang="0">
                    <a:pos x="352" y="711"/>
                  </a:cxn>
                  <a:cxn ang="0">
                    <a:pos x="317" y="708"/>
                  </a:cxn>
                  <a:cxn ang="0">
                    <a:pos x="282" y="700"/>
                  </a:cxn>
                  <a:cxn ang="0">
                    <a:pos x="248" y="687"/>
                  </a:cxn>
                  <a:cxn ang="0">
                    <a:pos x="215" y="672"/>
                  </a:cxn>
                  <a:cxn ang="0">
                    <a:pos x="184" y="652"/>
                  </a:cxn>
                  <a:cxn ang="0">
                    <a:pos x="154" y="628"/>
                  </a:cxn>
                  <a:cxn ang="0">
                    <a:pos x="125" y="602"/>
                  </a:cxn>
                  <a:cxn ang="0">
                    <a:pos x="99" y="572"/>
                  </a:cxn>
                  <a:cxn ang="0">
                    <a:pos x="73" y="538"/>
                  </a:cxn>
                  <a:cxn ang="0">
                    <a:pos x="51" y="502"/>
                  </a:cxn>
                  <a:cxn ang="0">
                    <a:pos x="37" y="472"/>
                  </a:cxn>
                  <a:cxn ang="0">
                    <a:pos x="25" y="442"/>
                  </a:cxn>
                  <a:cxn ang="0">
                    <a:pos x="15" y="412"/>
                  </a:cxn>
                  <a:cxn ang="0">
                    <a:pos x="8" y="380"/>
                  </a:cxn>
                  <a:cxn ang="0">
                    <a:pos x="3" y="348"/>
                  </a:cxn>
                  <a:cxn ang="0">
                    <a:pos x="0" y="316"/>
                  </a:cxn>
                  <a:cxn ang="0">
                    <a:pos x="0" y="283"/>
                  </a:cxn>
                  <a:cxn ang="0">
                    <a:pos x="2" y="252"/>
                  </a:cxn>
                  <a:cxn ang="0">
                    <a:pos x="6" y="221"/>
                  </a:cxn>
                  <a:cxn ang="0">
                    <a:pos x="13" y="191"/>
                  </a:cxn>
                  <a:cxn ang="0">
                    <a:pos x="23" y="162"/>
                  </a:cxn>
                  <a:cxn ang="0">
                    <a:pos x="35" y="135"/>
                  </a:cxn>
                  <a:cxn ang="0">
                    <a:pos x="49" y="110"/>
                  </a:cxn>
                  <a:cxn ang="0">
                    <a:pos x="65" y="87"/>
                  </a:cxn>
                  <a:cxn ang="0">
                    <a:pos x="85" y="66"/>
                  </a:cxn>
                  <a:cxn ang="0">
                    <a:pos x="106" y="48"/>
                  </a:cxn>
                  <a:cxn ang="0">
                    <a:pos x="131" y="33"/>
                  </a:cxn>
                  <a:cxn ang="0">
                    <a:pos x="162" y="19"/>
                  </a:cxn>
                  <a:cxn ang="0">
                    <a:pos x="195" y="9"/>
                  </a:cxn>
                  <a:cxn ang="0">
                    <a:pos x="228" y="2"/>
                  </a:cxn>
                  <a:cxn ang="0">
                    <a:pos x="262" y="0"/>
                  </a:cxn>
                </a:cxnLst>
                <a:rect l="0" t="0" r="r" b="b"/>
                <a:pathLst>
                  <a:path w="637" h="711">
                    <a:moveTo>
                      <a:pt x="262" y="0"/>
                    </a:moveTo>
                    <a:lnTo>
                      <a:pt x="296" y="2"/>
                    </a:lnTo>
                    <a:lnTo>
                      <a:pt x="330" y="8"/>
                    </a:lnTo>
                    <a:lnTo>
                      <a:pt x="363" y="17"/>
                    </a:lnTo>
                    <a:lnTo>
                      <a:pt x="396" y="31"/>
                    </a:lnTo>
                    <a:lnTo>
                      <a:pt x="429" y="48"/>
                    </a:lnTo>
                    <a:lnTo>
                      <a:pt x="460" y="69"/>
                    </a:lnTo>
                    <a:lnTo>
                      <a:pt x="489" y="93"/>
                    </a:lnTo>
                    <a:lnTo>
                      <a:pt x="518" y="120"/>
                    </a:lnTo>
                    <a:lnTo>
                      <a:pt x="543" y="150"/>
                    </a:lnTo>
                    <a:lnTo>
                      <a:pt x="567" y="185"/>
                    </a:lnTo>
                    <a:lnTo>
                      <a:pt x="588" y="222"/>
                    </a:lnTo>
                    <a:lnTo>
                      <a:pt x="607" y="262"/>
                    </a:lnTo>
                    <a:lnTo>
                      <a:pt x="619" y="295"/>
                    </a:lnTo>
                    <a:lnTo>
                      <a:pt x="629" y="328"/>
                    </a:lnTo>
                    <a:lnTo>
                      <a:pt x="634" y="362"/>
                    </a:lnTo>
                    <a:lnTo>
                      <a:pt x="637" y="395"/>
                    </a:lnTo>
                    <a:lnTo>
                      <a:pt x="637" y="428"/>
                    </a:lnTo>
                    <a:lnTo>
                      <a:pt x="635" y="461"/>
                    </a:lnTo>
                    <a:lnTo>
                      <a:pt x="629" y="493"/>
                    </a:lnTo>
                    <a:lnTo>
                      <a:pt x="621" y="523"/>
                    </a:lnTo>
                    <a:lnTo>
                      <a:pt x="610" y="552"/>
                    </a:lnTo>
                    <a:lnTo>
                      <a:pt x="597" y="579"/>
                    </a:lnTo>
                    <a:lnTo>
                      <a:pt x="581" y="605"/>
                    </a:lnTo>
                    <a:lnTo>
                      <a:pt x="562" y="628"/>
                    </a:lnTo>
                    <a:lnTo>
                      <a:pt x="540" y="650"/>
                    </a:lnTo>
                    <a:lnTo>
                      <a:pt x="516" y="668"/>
                    </a:lnTo>
                    <a:lnTo>
                      <a:pt x="489" y="683"/>
                    </a:lnTo>
                    <a:lnTo>
                      <a:pt x="460" y="695"/>
                    </a:lnTo>
                    <a:lnTo>
                      <a:pt x="424" y="705"/>
                    </a:lnTo>
                    <a:lnTo>
                      <a:pt x="388" y="710"/>
                    </a:lnTo>
                    <a:lnTo>
                      <a:pt x="352" y="711"/>
                    </a:lnTo>
                    <a:lnTo>
                      <a:pt x="317" y="708"/>
                    </a:lnTo>
                    <a:lnTo>
                      <a:pt x="282" y="700"/>
                    </a:lnTo>
                    <a:lnTo>
                      <a:pt x="248" y="687"/>
                    </a:lnTo>
                    <a:lnTo>
                      <a:pt x="215" y="672"/>
                    </a:lnTo>
                    <a:lnTo>
                      <a:pt x="184" y="652"/>
                    </a:lnTo>
                    <a:lnTo>
                      <a:pt x="154" y="628"/>
                    </a:lnTo>
                    <a:lnTo>
                      <a:pt x="125" y="602"/>
                    </a:lnTo>
                    <a:lnTo>
                      <a:pt x="99" y="572"/>
                    </a:lnTo>
                    <a:lnTo>
                      <a:pt x="73" y="538"/>
                    </a:lnTo>
                    <a:lnTo>
                      <a:pt x="51" y="502"/>
                    </a:lnTo>
                    <a:lnTo>
                      <a:pt x="37" y="472"/>
                    </a:lnTo>
                    <a:lnTo>
                      <a:pt x="25" y="442"/>
                    </a:lnTo>
                    <a:lnTo>
                      <a:pt x="15" y="412"/>
                    </a:lnTo>
                    <a:lnTo>
                      <a:pt x="8" y="380"/>
                    </a:lnTo>
                    <a:lnTo>
                      <a:pt x="3" y="348"/>
                    </a:lnTo>
                    <a:lnTo>
                      <a:pt x="0" y="316"/>
                    </a:lnTo>
                    <a:lnTo>
                      <a:pt x="0" y="283"/>
                    </a:lnTo>
                    <a:lnTo>
                      <a:pt x="2" y="252"/>
                    </a:lnTo>
                    <a:lnTo>
                      <a:pt x="6" y="221"/>
                    </a:lnTo>
                    <a:lnTo>
                      <a:pt x="13" y="191"/>
                    </a:lnTo>
                    <a:lnTo>
                      <a:pt x="23" y="162"/>
                    </a:lnTo>
                    <a:lnTo>
                      <a:pt x="35" y="135"/>
                    </a:lnTo>
                    <a:lnTo>
                      <a:pt x="49" y="110"/>
                    </a:lnTo>
                    <a:lnTo>
                      <a:pt x="65" y="87"/>
                    </a:lnTo>
                    <a:lnTo>
                      <a:pt x="85" y="66"/>
                    </a:lnTo>
                    <a:lnTo>
                      <a:pt x="106" y="48"/>
                    </a:lnTo>
                    <a:lnTo>
                      <a:pt x="131" y="33"/>
                    </a:lnTo>
                    <a:lnTo>
                      <a:pt x="162" y="19"/>
                    </a:lnTo>
                    <a:lnTo>
                      <a:pt x="195" y="9"/>
                    </a:lnTo>
                    <a:lnTo>
                      <a:pt x="228" y="2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FFC97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Freeform 16"/>
              <p:cNvSpPr>
                <a:spLocks/>
              </p:cNvSpPr>
              <p:nvPr/>
            </p:nvSpPr>
            <p:spPr bwMode="auto">
              <a:xfrm>
                <a:off x="4033838" y="1577975"/>
                <a:ext cx="912813" cy="1016000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277" y="2"/>
                  </a:cxn>
                  <a:cxn ang="0">
                    <a:pos x="309" y="9"/>
                  </a:cxn>
                  <a:cxn ang="0">
                    <a:pos x="342" y="20"/>
                  </a:cxn>
                  <a:cxn ang="0">
                    <a:pos x="373" y="35"/>
                  </a:cxn>
                  <a:cxn ang="0">
                    <a:pos x="404" y="53"/>
                  </a:cxn>
                  <a:cxn ang="0">
                    <a:pos x="433" y="75"/>
                  </a:cxn>
                  <a:cxn ang="0">
                    <a:pos x="460" y="101"/>
                  </a:cxn>
                  <a:cxn ang="0">
                    <a:pos x="486" y="130"/>
                  </a:cxn>
                  <a:cxn ang="0">
                    <a:pos x="509" y="162"/>
                  </a:cxn>
                  <a:cxn ang="0">
                    <a:pos x="530" y="197"/>
                  </a:cxn>
                  <a:cxn ang="0">
                    <a:pos x="548" y="236"/>
                  </a:cxn>
                  <a:cxn ang="0">
                    <a:pos x="559" y="268"/>
                  </a:cxn>
                  <a:cxn ang="0">
                    <a:pos x="568" y="300"/>
                  </a:cxn>
                  <a:cxn ang="0">
                    <a:pos x="572" y="332"/>
                  </a:cxn>
                  <a:cxn ang="0">
                    <a:pos x="575" y="364"/>
                  </a:cxn>
                  <a:cxn ang="0">
                    <a:pos x="574" y="396"/>
                  </a:cxn>
                  <a:cxn ang="0">
                    <a:pos x="571" y="427"/>
                  </a:cxn>
                  <a:cxn ang="0">
                    <a:pos x="565" y="457"/>
                  </a:cxn>
                  <a:cxn ang="0">
                    <a:pos x="555" y="485"/>
                  </a:cxn>
                  <a:cxn ang="0">
                    <a:pos x="543" y="512"/>
                  </a:cxn>
                  <a:cxn ang="0">
                    <a:pos x="528" y="537"/>
                  </a:cxn>
                  <a:cxn ang="0">
                    <a:pos x="511" y="560"/>
                  </a:cxn>
                  <a:cxn ang="0">
                    <a:pos x="490" y="581"/>
                  </a:cxn>
                  <a:cxn ang="0">
                    <a:pos x="468" y="599"/>
                  </a:cxn>
                  <a:cxn ang="0">
                    <a:pos x="442" y="614"/>
                  </a:cxn>
                  <a:cxn ang="0">
                    <a:pos x="415" y="626"/>
                  </a:cxn>
                  <a:cxn ang="0">
                    <a:pos x="379" y="635"/>
                  </a:cxn>
                  <a:cxn ang="0">
                    <a:pos x="345" y="640"/>
                  </a:cxn>
                  <a:cxn ang="0">
                    <a:pos x="309" y="640"/>
                  </a:cxn>
                  <a:cxn ang="0">
                    <a:pos x="275" y="635"/>
                  </a:cxn>
                  <a:cxn ang="0">
                    <a:pos x="242" y="626"/>
                  </a:cxn>
                  <a:cxn ang="0">
                    <a:pos x="209" y="612"/>
                  </a:cxn>
                  <a:cxn ang="0">
                    <a:pos x="177" y="595"/>
                  </a:cxn>
                  <a:cxn ang="0">
                    <a:pos x="147" y="573"/>
                  </a:cxn>
                  <a:cxn ang="0">
                    <a:pos x="119" y="548"/>
                  </a:cxn>
                  <a:cxn ang="0">
                    <a:pos x="92" y="519"/>
                  </a:cxn>
                  <a:cxn ang="0">
                    <a:pos x="68" y="486"/>
                  </a:cxn>
                  <a:cxn ang="0">
                    <a:pos x="46" y="451"/>
                  </a:cxn>
                  <a:cxn ang="0">
                    <a:pos x="33" y="423"/>
                  </a:cxn>
                  <a:cxn ang="0">
                    <a:pos x="21" y="394"/>
                  </a:cxn>
                  <a:cxn ang="0">
                    <a:pos x="12" y="364"/>
                  </a:cxn>
                  <a:cxn ang="0">
                    <a:pos x="6" y="334"/>
                  </a:cxn>
                  <a:cxn ang="0">
                    <a:pos x="1" y="304"/>
                  </a:cxn>
                  <a:cxn ang="0">
                    <a:pos x="0" y="273"/>
                  </a:cxn>
                  <a:cxn ang="0">
                    <a:pos x="1" y="242"/>
                  </a:cxn>
                  <a:cxn ang="0">
                    <a:pos x="4" y="212"/>
                  </a:cxn>
                  <a:cxn ang="0">
                    <a:pos x="9" y="183"/>
                  </a:cxn>
                  <a:cxn ang="0">
                    <a:pos x="17" y="155"/>
                  </a:cxn>
                  <a:cxn ang="0">
                    <a:pos x="27" y="129"/>
                  </a:cxn>
                  <a:cxn ang="0">
                    <a:pos x="41" y="104"/>
                  </a:cxn>
                  <a:cxn ang="0">
                    <a:pos x="56" y="82"/>
                  </a:cxn>
                  <a:cxn ang="0">
                    <a:pos x="74" y="61"/>
                  </a:cxn>
                  <a:cxn ang="0">
                    <a:pos x="95" y="44"/>
                  </a:cxn>
                  <a:cxn ang="0">
                    <a:pos x="118" y="29"/>
                  </a:cxn>
                  <a:cxn ang="0">
                    <a:pos x="148" y="16"/>
                  </a:cxn>
                  <a:cxn ang="0">
                    <a:pos x="179" y="6"/>
                  </a:cxn>
                  <a:cxn ang="0">
                    <a:pos x="212" y="1"/>
                  </a:cxn>
                  <a:cxn ang="0">
                    <a:pos x="244" y="0"/>
                  </a:cxn>
                </a:cxnLst>
                <a:rect l="0" t="0" r="r" b="b"/>
                <a:pathLst>
                  <a:path w="575" h="640">
                    <a:moveTo>
                      <a:pt x="244" y="0"/>
                    </a:moveTo>
                    <a:lnTo>
                      <a:pt x="277" y="2"/>
                    </a:lnTo>
                    <a:lnTo>
                      <a:pt x="309" y="9"/>
                    </a:lnTo>
                    <a:lnTo>
                      <a:pt x="342" y="20"/>
                    </a:lnTo>
                    <a:lnTo>
                      <a:pt x="373" y="35"/>
                    </a:lnTo>
                    <a:lnTo>
                      <a:pt x="404" y="53"/>
                    </a:lnTo>
                    <a:lnTo>
                      <a:pt x="433" y="75"/>
                    </a:lnTo>
                    <a:lnTo>
                      <a:pt x="460" y="101"/>
                    </a:lnTo>
                    <a:lnTo>
                      <a:pt x="486" y="130"/>
                    </a:lnTo>
                    <a:lnTo>
                      <a:pt x="509" y="162"/>
                    </a:lnTo>
                    <a:lnTo>
                      <a:pt x="530" y="197"/>
                    </a:lnTo>
                    <a:lnTo>
                      <a:pt x="548" y="236"/>
                    </a:lnTo>
                    <a:lnTo>
                      <a:pt x="559" y="268"/>
                    </a:lnTo>
                    <a:lnTo>
                      <a:pt x="568" y="300"/>
                    </a:lnTo>
                    <a:lnTo>
                      <a:pt x="572" y="332"/>
                    </a:lnTo>
                    <a:lnTo>
                      <a:pt x="575" y="364"/>
                    </a:lnTo>
                    <a:lnTo>
                      <a:pt x="574" y="396"/>
                    </a:lnTo>
                    <a:lnTo>
                      <a:pt x="571" y="427"/>
                    </a:lnTo>
                    <a:lnTo>
                      <a:pt x="565" y="457"/>
                    </a:lnTo>
                    <a:lnTo>
                      <a:pt x="555" y="485"/>
                    </a:lnTo>
                    <a:lnTo>
                      <a:pt x="543" y="512"/>
                    </a:lnTo>
                    <a:lnTo>
                      <a:pt x="528" y="537"/>
                    </a:lnTo>
                    <a:lnTo>
                      <a:pt x="511" y="560"/>
                    </a:lnTo>
                    <a:lnTo>
                      <a:pt x="490" y="581"/>
                    </a:lnTo>
                    <a:lnTo>
                      <a:pt x="468" y="599"/>
                    </a:lnTo>
                    <a:lnTo>
                      <a:pt x="442" y="614"/>
                    </a:lnTo>
                    <a:lnTo>
                      <a:pt x="415" y="626"/>
                    </a:lnTo>
                    <a:lnTo>
                      <a:pt x="379" y="635"/>
                    </a:lnTo>
                    <a:lnTo>
                      <a:pt x="345" y="640"/>
                    </a:lnTo>
                    <a:lnTo>
                      <a:pt x="309" y="640"/>
                    </a:lnTo>
                    <a:lnTo>
                      <a:pt x="275" y="635"/>
                    </a:lnTo>
                    <a:lnTo>
                      <a:pt x="242" y="626"/>
                    </a:lnTo>
                    <a:lnTo>
                      <a:pt x="209" y="612"/>
                    </a:lnTo>
                    <a:lnTo>
                      <a:pt x="177" y="595"/>
                    </a:lnTo>
                    <a:lnTo>
                      <a:pt x="147" y="573"/>
                    </a:lnTo>
                    <a:lnTo>
                      <a:pt x="119" y="548"/>
                    </a:lnTo>
                    <a:lnTo>
                      <a:pt x="92" y="519"/>
                    </a:lnTo>
                    <a:lnTo>
                      <a:pt x="68" y="486"/>
                    </a:lnTo>
                    <a:lnTo>
                      <a:pt x="46" y="451"/>
                    </a:lnTo>
                    <a:lnTo>
                      <a:pt x="33" y="423"/>
                    </a:lnTo>
                    <a:lnTo>
                      <a:pt x="21" y="394"/>
                    </a:lnTo>
                    <a:lnTo>
                      <a:pt x="12" y="364"/>
                    </a:lnTo>
                    <a:lnTo>
                      <a:pt x="6" y="334"/>
                    </a:lnTo>
                    <a:lnTo>
                      <a:pt x="1" y="304"/>
                    </a:lnTo>
                    <a:lnTo>
                      <a:pt x="0" y="273"/>
                    </a:lnTo>
                    <a:lnTo>
                      <a:pt x="1" y="242"/>
                    </a:lnTo>
                    <a:lnTo>
                      <a:pt x="4" y="212"/>
                    </a:lnTo>
                    <a:lnTo>
                      <a:pt x="9" y="183"/>
                    </a:lnTo>
                    <a:lnTo>
                      <a:pt x="17" y="155"/>
                    </a:lnTo>
                    <a:lnTo>
                      <a:pt x="27" y="129"/>
                    </a:lnTo>
                    <a:lnTo>
                      <a:pt x="41" y="104"/>
                    </a:lnTo>
                    <a:lnTo>
                      <a:pt x="56" y="82"/>
                    </a:lnTo>
                    <a:lnTo>
                      <a:pt x="74" y="61"/>
                    </a:lnTo>
                    <a:lnTo>
                      <a:pt x="95" y="44"/>
                    </a:lnTo>
                    <a:lnTo>
                      <a:pt x="118" y="29"/>
                    </a:lnTo>
                    <a:lnTo>
                      <a:pt x="148" y="16"/>
                    </a:lnTo>
                    <a:lnTo>
                      <a:pt x="179" y="6"/>
                    </a:lnTo>
                    <a:lnTo>
                      <a:pt x="212" y="1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FED78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Freeform 17"/>
              <p:cNvSpPr>
                <a:spLocks/>
              </p:cNvSpPr>
              <p:nvPr/>
            </p:nvSpPr>
            <p:spPr bwMode="auto">
              <a:xfrm>
                <a:off x="4251326" y="4044950"/>
                <a:ext cx="665163" cy="15875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291" y="6"/>
                  </a:cxn>
                  <a:cxn ang="0">
                    <a:pos x="419" y="57"/>
                  </a:cxn>
                  <a:cxn ang="0">
                    <a:pos x="419" y="59"/>
                  </a:cxn>
                  <a:cxn ang="0">
                    <a:pos x="418" y="63"/>
                  </a:cxn>
                  <a:cxn ang="0">
                    <a:pos x="417" y="71"/>
                  </a:cxn>
                  <a:cxn ang="0">
                    <a:pos x="416" y="83"/>
                  </a:cxn>
                  <a:cxn ang="0">
                    <a:pos x="398" y="83"/>
                  </a:cxn>
                  <a:cxn ang="0">
                    <a:pos x="349" y="83"/>
                  </a:cxn>
                  <a:cxn ang="0">
                    <a:pos x="320" y="83"/>
                  </a:cxn>
                  <a:cxn ang="0">
                    <a:pos x="288" y="84"/>
                  </a:cxn>
                  <a:cxn ang="0">
                    <a:pos x="281" y="68"/>
                  </a:cxn>
                  <a:cxn ang="0">
                    <a:pos x="272" y="85"/>
                  </a:cxn>
                  <a:cxn ang="0">
                    <a:pos x="238" y="87"/>
                  </a:cxn>
                  <a:cxn ang="0">
                    <a:pos x="201" y="89"/>
                  </a:cxn>
                  <a:cxn ang="0">
                    <a:pos x="166" y="91"/>
                  </a:cxn>
                  <a:cxn ang="0">
                    <a:pos x="131" y="92"/>
                  </a:cxn>
                  <a:cxn ang="0">
                    <a:pos x="99" y="94"/>
                  </a:cxn>
                  <a:cxn ang="0">
                    <a:pos x="68" y="96"/>
                  </a:cxn>
                  <a:cxn ang="0">
                    <a:pos x="42" y="98"/>
                  </a:cxn>
                  <a:cxn ang="0">
                    <a:pos x="20" y="99"/>
                  </a:cxn>
                  <a:cxn ang="0">
                    <a:pos x="2" y="100"/>
                  </a:cxn>
                  <a:cxn ang="0">
                    <a:pos x="1" y="93"/>
                  </a:cxn>
                  <a:cxn ang="0">
                    <a:pos x="1" y="83"/>
                  </a:cxn>
                  <a:cxn ang="0">
                    <a:pos x="1" y="75"/>
                  </a:cxn>
                  <a:cxn ang="0">
                    <a:pos x="0" y="68"/>
                  </a:cxn>
                  <a:cxn ang="0">
                    <a:pos x="0" y="66"/>
                  </a:cxn>
                  <a:cxn ang="0">
                    <a:pos x="240" y="0"/>
                  </a:cxn>
                </a:cxnLst>
                <a:rect l="0" t="0" r="r" b="b"/>
                <a:pathLst>
                  <a:path w="419" h="100">
                    <a:moveTo>
                      <a:pt x="240" y="0"/>
                    </a:moveTo>
                    <a:lnTo>
                      <a:pt x="291" y="6"/>
                    </a:lnTo>
                    <a:lnTo>
                      <a:pt x="419" y="57"/>
                    </a:lnTo>
                    <a:lnTo>
                      <a:pt x="419" y="59"/>
                    </a:lnTo>
                    <a:lnTo>
                      <a:pt x="418" y="63"/>
                    </a:lnTo>
                    <a:lnTo>
                      <a:pt x="417" y="71"/>
                    </a:lnTo>
                    <a:lnTo>
                      <a:pt x="416" y="83"/>
                    </a:lnTo>
                    <a:lnTo>
                      <a:pt x="398" y="83"/>
                    </a:lnTo>
                    <a:lnTo>
                      <a:pt x="349" y="83"/>
                    </a:lnTo>
                    <a:lnTo>
                      <a:pt x="320" y="83"/>
                    </a:lnTo>
                    <a:lnTo>
                      <a:pt x="288" y="84"/>
                    </a:lnTo>
                    <a:lnTo>
                      <a:pt x="281" y="68"/>
                    </a:lnTo>
                    <a:lnTo>
                      <a:pt x="272" y="85"/>
                    </a:lnTo>
                    <a:lnTo>
                      <a:pt x="238" y="87"/>
                    </a:lnTo>
                    <a:lnTo>
                      <a:pt x="201" y="89"/>
                    </a:lnTo>
                    <a:lnTo>
                      <a:pt x="166" y="91"/>
                    </a:lnTo>
                    <a:lnTo>
                      <a:pt x="131" y="92"/>
                    </a:lnTo>
                    <a:lnTo>
                      <a:pt x="99" y="94"/>
                    </a:lnTo>
                    <a:lnTo>
                      <a:pt x="68" y="96"/>
                    </a:lnTo>
                    <a:lnTo>
                      <a:pt x="42" y="98"/>
                    </a:lnTo>
                    <a:lnTo>
                      <a:pt x="20" y="99"/>
                    </a:lnTo>
                    <a:lnTo>
                      <a:pt x="2" y="100"/>
                    </a:lnTo>
                    <a:lnTo>
                      <a:pt x="1" y="93"/>
                    </a:lnTo>
                    <a:lnTo>
                      <a:pt x="1" y="83"/>
                    </a:lnTo>
                    <a:lnTo>
                      <a:pt x="1" y="75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Freeform 18"/>
              <p:cNvSpPr>
                <a:spLocks/>
              </p:cNvSpPr>
              <p:nvPr/>
            </p:nvSpPr>
            <p:spPr bwMode="auto">
              <a:xfrm>
                <a:off x="3967163" y="1550988"/>
                <a:ext cx="857250" cy="823913"/>
              </a:xfrm>
              <a:custGeom>
                <a:avLst/>
                <a:gdLst/>
                <a:ahLst/>
                <a:cxnLst>
                  <a:cxn ang="0">
                    <a:pos x="293" y="3"/>
                  </a:cxn>
                  <a:cxn ang="0">
                    <a:pos x="361" y="19"/>
                  </a:cxn>
                  <a:cxn ang="0">
                    <a:pos x="426" y="52"/>
                  </a:cxn>
                  <a:cxn ang="0">
                    <a:pos x="487" y="100"/>
                  </a:cxn>
                  <a:cxn ang="0">
                    <a:pos x="540" y="161"/>
                  </a:cxn>
                  <a:cxn ang="0">
                    <a:pos x="525" y="200"/>
                  </a:cxn>
                  <a:cxn ang="0">
                    <a:pos x="501" y="238"/>
                  </a:cxn>
                  <a:cxn ang="0">
                    <a:pos x="468" y="272"/>
                  </a:cxn>
                  <a:cxn ang="0">
                    <a:pos x="426" y="298"/>
                  </a:cxn>
                  <a:cxn ang="0">
                    <a:pos x="374" y="314"/>
                  </a:cxn>
                  <a:cxn ang="0">
                    <a:pos x="303" y="319"/>
                  </a:cxn>
                  <a:cxn ang="0">
                    <a:pos x="243" y="314"/>
                  </a:cxn>
                  <a:cxn ang="0">
                    <a:pos x="194" y="303"/>
                  </a:cxn>
                  <a:cxn ang="0">
                    <a:pos x="154" y="288"/>
                  </a:cxn>
                  <a:cxn ang="0">
                    <a:pos x="127" y="273"/>
                  </a:cxn>
                  <a:cxn ang="0">
                    <a:pos x="106" y="259"/>
                  </a:cxn>
                  <a:cxn ang="0">
                    <a:pos x="115" y="292"/>
                  </a:cxn>
                  <a:cxn ang="0">
                    <a:pos x="125" y="357"/>
                  </a:cxn>
                  <a:cxn ang="0">
                    <a:pos x="123" y="412"/>
                  </a:cxn>
                  <a:cxn ang="0">
                    <a:pos x="113" y="458"/>
                  </a:cxn>
                  <a:cxn ang="0">
                    <a:pos x="95" y="494"/>
                  </a:cxn>
                  <a:cxn ang="0">
                    <a:pos x="73" y="519"/>
                  </a:cxn>
                  <a:cxn ang="0">
                    <a:pos x="34" y="450"/>
                  </a:cxn>
                  <a:cxn ang="0">
                    <a:pos x="10" y="375"/>
                  </a:cxn>
                  <a:cxn ang="0">
                    <a:pos x="0" y="297"/>
                  </a:cxn>
                  <a:cxn ang="0">
                    <a:pos x="4" y="221"/>
                  </a:cxn>
                  <a:cxn ang="0">
                    <a:pos x="21" y="157"/>
                  </a:cxn>
                  <a:cxn ang="0">
                    <a:pos x="47" y="107"/>
                  </a:cxn>
                  <a:cxn ang="0">
                    <a:pos x="81" y="66"/>
                  </a:cxn>
                  <a:cxn ang="0">
                    <a:pos x="125" y="33"/>
                  </a:cxn>
                  <a:cxn ang="0">
                    <a:pos x="191" y="8"/>
                  </a:cxn>
                  <a:cxn ang="0">
                    <a:pos x="258" y="0"/>
                  </a:cxn>
                </a:cxnLst>
                <a:rect l="0" t="0" r="r" b="b"/>
                <a:pathLst>
                  <a:path w="540" h="519">
                    <a:moveTo>
                      <a:pt x="258" y="0"/>
                    </a:moveTo>
                    <a:lnTo>
                      <a:pt x="293" y="3"/>
                    </a:lnTo>
                    <a:lnTo>
                      <a:pt x="327" y="9"/>
                    </a:lnTo>
                    <a:lnTo>
                      <a:pt x="361" y="19"/>
                    </a:lnTo>
                    <a:lnTo>
                      <a:pt x="394" y="34"/>
                    </a:lnTo>
                    <a:lnTo>
                      <a:pt x="426" y="52"/>
                    </a:lnTo>
                    <a:lnTo>
                      <a:pt x="457" y="74"/>
                    </a:lnTo>
                    <a:lnTo>
                      <a:pt x="487" y="100"/>
                    </a:lnTo>
                    <a:lnTo>
                      <a:pt x="514" y="129"/>
                    </a:lnTo>
                    <a:lnTo>
                      <a:pt x="540" y="161"/>
                    </a:lnTo>
                    <a:lnTo>
                      <a:pt x="533" y="181"/>
                    </a:lnTo>
                    <a:lnTo>
                      <a:pt x="525" y="200"/>
                    </a:lnTo>
                    <a:lnTo>
                      <a:pt x="514" y="219"/>
                    </a:lnTo>
                    <a:lnTo>
                      <a:pt x="501" y="238"/>
                    </a:lnTo>
                    <a:lnTo>
                      <a:pt x="486" y="255"/>
                    </a:lnTo>
                    <a:lnTo>
                      <a:pt x="468" y="272"/>
                    </a:lnTo>
                    <a:lnTo>
                      <a:pt x="448" y="286"/>
                    </a:lnTo>
                    <a:lnTo>
                      <a:pt x="426" y="298"/>
                    </a:lnTo>
                    <a:lnTo>
                      <a:pt x="402" y="307"/>
                    </a:lnTo>
                    <a:lnTo>
                      <a:pt x="374" y="314"/>
                    </a:lnTo>
                    <a:lnTo>
                      <a:pt x="337" y="318"/>
                    </a:lnTo>
                    <a:lnTo>
                      <a:pt x="303" y="319"/>
                    </a:lnTo>
                    <a:lnTo>
                      <a:pt x="272" y="318"/>
                    </a:lnTo>
                    <a:lnTo>
                      <a:pt x="243" y="314"/>
                    </a:lnTo>
                    <a:lnTo>
                      <a:pt x="217" y="309"/>
                    </a:lnTo>
                    <a:lnTo>
                      <a:pt x="194" y="303"/>
                    </a:lnTo>
                    <a:lnTo>
                      <a:pt x="173" y="296"/>
                    </a:lnTo>
                    <a:lnTo>
                      <a:pt x="154" y="288"/>
                    </a:lnTo>
                    <a:lnTo>
                      <a:pt x="139" y="280"/>
                    </a:lnTo>
                    <a:lnTo>
                      <a:pt x="127" y="273"/>
                    </a:lnTo>
                    <a:lnTo>
                      <a:pt x="110" y="262"/>
                    </a:lnTo>
                    <a:lnTo>
                      <a:pt x="106" y="259"/>
                    </a:lnTo>
                    <a:lnTo>
                      <a:pt x="105" y="257"/>
                    </a:lnTo>
                    <a:lnTo>
                      <a:pt x="115" y="292"/>
                    </a:lnTo>
                    <a:lnTo>
                      <a:pt x="121" y="325"/>
                    </a:lnTo>
                    <a:lnTo>
                      <a:pt x="125" y="357"/>
                    </a:lnTo>
                    <a:lnTo>
                      <a:pt x="125" y="385"/>
                    </a:lnTo>
                    <a:lnTo>
                      <a:pt x="123" y="412"/>
                    </a:lnTo>
                    <a:lnTo>
                      <a:pt x="119" y="437"/>
                    </a:lnTo>
                    <a:lnTo>
                      <a:pt x="113" y="458"/>
                    </a:lnTo>
                    <a:lnTo>
                      <a:pt x="104" y="477"/>
                    </a:lnTo>
                    <a:lnTo>
                      <a:pt x="95" y="494"/>
                    </a:lnTo>
                    <a:lnTo>
                      <a:pt x="84" y="507"/>
                    </a:lnTo>
                    <a:lnTo>
                      <a:pt x="73" y="519"/>
                    </a:lnTo>
                    <a:lnTo>
                      <a:pt x="51" y="485"/>
                    </a:lnTo>
                    <a:lnTo>
                      <a:pt x="34" y="450"/>
                    </a:lnTo>
                    <a:lnTo>
                      <a:pt x="21" y="413"/>
                    </a:lnTo>
                    <a:lnTo>
                      <a:pt x="10" y="375"/>
                    </a:lnTo>
                    <a:lnTo>
                      <a:pt x="4" y="337"/>
                    </a:lnTo>
                    <a:lnTo>
                      <a:pt x="0" y="297"/>
                    </a:lnTo>
                    <a:lnTo>
                      <a:pt x="0" y="259"/>
                    </a:lnTo>
                    <a:lnTo>
                      <a:pt x="4" y="221"/>
                    </a:lnTo>
                    <a:lnTo>
                      <a:pt x="11" y="184"/>
                    </a:lnTo>
                    <a:lnTo>
                      <a:pt x="21" y="157"/>
                    </a:lnTo>
                    <a:lnTo>
                      <a:pt x="32" y="131"/>
                    </a:lnTo>
                    <a:lnTo>
                      <a:pt x="47" y="107"/>
                    </a:lnTo>
                    <a:lnTo>
                      <a:pt x="63" y="85"/>
                    </a:lnTo>
                    <a:lnTo>
                      <a:pt x="81" y="66"/>
                    </a:lnTo>
                    <a:lnTo>
                      <a:pt x="102" y="48"/>
                    </a:lnTo>
                    <a:lnTo>
                      <a:pt x="125" y="33"/>
                    </a:lnTo>
                    <a:lnTo>
                      <a:pt x="158" y="18"/>
                    </a:lnTo>
                    <a:lnTo>
                      <a:pt x="191" y="8"/>
                    </a:lnTo>
                    <a:lnTo>
                      <a:pt x="225" y="3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97D3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Freeform 19"/>
              <p:cNvSpPr>
                <a:spLocks/>
              </p:cNvSpPr>
              <p:nvPr/>
            </p:nvSpPr>
            <p:spPr bwMode="auto">
              <a:xfrm>
                <a:off x="5108576" y="3871913"/>
                <a:ext cx="174625" cy="104775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95" y="4"/>
                  </a:cxn>
                  <a:cxn ang="0">
                    <a:pos x="99" y="8"/>
                  </a:cxn>
                  <a:cxn ang="0">
                    <a:pos x="104" y="14"/>
                  </a:cxn>
                  <a:cxn ang="0">
                    <a:pos x="110" y="20"/>
                  </a:cxn>
                  <a:cxn ang="0">
                    <a:pos x="18" y="66"/>
                  </a:cxn>
                  <a:cxn ang="0">
                    <a:pos x="10" y="53"/>
                  </a:cxn>
                  <a:cxn ang="0">
                    <a:pos x="6" y="41"/>
                  </a:cxn>
                  <a:cxn ang="0">
                    <a:pos x="2" y="31"/>
                  </a:cxn>
                  <a:cxn ang="0">
                    <a:pos x="0" y="22"/>
                  </a:cxn>
                  <a:cxn ang="0">
                    <a:pos x="91" y="0"/>
                  </a:cxn>
                </a:cxnLst>
                <a:rect l="0" t="0" r="r" b="b"/>
                <a:pathLst>
                  <a:path w="110" h="66">
                    <a:moveTo>
                      <a:pt x="91" y="0"/>
                    </a:moveTo>
                    <a:lnTo>
                      <a:pt x="95" y="4"/>
                    </a:lnTo>
                    <a:lnTo>
                      <a:pt x="99" y="8"/>
                    </a:lnTo>
                    <a:lnTo>
                      <a:pt x="104" y="14"/>
                    </a:lnTo>
                    <a:lnTo>
                      <a:pt x="110" y="20"/>
                    </a:lnTo>
                    <a:lnTo>
                      <a:pt x="18" y="66"/>
                    </a:lnTo>
                    <a:lnTo>
                      <a:pt x="10" y="53"/>
                    </a:lnTo>
                    <a:lnTo>
                      <a:pt x="6" y="41"/>
                    </a:lnTo>
                    <a:lnTo>
                      <a:pt x="2" y="31"/>
                    </a:lnTo>
                    <a:lnTo>
                      <a:pt x="0" y="2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F97D3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Freeform 20"/>
              <p:cNvSpPr>
                <a:spLocks/>
              </p:cNvSpPr>
              <p:nvPr/>
            </p:nvSpPr>
            <p:spPr bwMode="auto">
              <a:xfrm>
                <a:off x="3752851" y="2814638"/>
                <a:ext cx="963613" cy="1344613"/>
              </a:xfrm>
              <a:custGeom>
                <a:avLst/>
                <a:gdLst/>
                <a:ahLst/>
                <a:cxnLst>
                  <a:cxn ang="0">
                    <a:pos x="219" y="3"/>
                  </a:cxn>
                  <a:cxn ang="0">
                    <a:pos x="257" y="7"/>
                  </a:cxn>
                  <a:cxn ang="0">
                    <a:pos x="356" y="7"/>
                  </a:cxn>
                  <a:cxn ang="0">
                    <a:pos x="383" y="7"/>
                  </a:cxn>
                  <a:cxn ang="0">
                    <a:pos x="393" y="6"/>
                  </a:cxn>
                  <a:cxn ang="0">
                    <a:pos x="411" y="79"/>
                  </a:cxn>
                  <a:cxn ang="0">
                    <a:pos x="433" y="152"/>
                  </a:cxn>
                  <a:cxn ang="0">
                    <a:pos x="471" y="258"/>
                  </a:cxn>
                  <a:cxn ang="0">
                    <a:pos x="498" y="324"/>
                  </a:cxn>
                  <a:cxn ang="0">
                    <a:pos x="524" y="385"/>
                  </a:cxn>
                  <a:cxn ang="0">
                    <a:pos x="549" y="438"/>
                  </a:cxn>
                  <a:cxn ang="0">
                    <a:pos x="571" y="482"/>
                  </a:cxn>
                  <a:cxn ang="0">
                    <a:pos x="588" y="515"/>
                  </a:cxn>
                  <a:cxn ang="0">
                    <a:pos x="599" y="536"/>
                  </a:cxn>
                  <a:cxn ang="0">
                    <a:pos x="607" y="783"/>
                  </a:cxn>
                  <a:cxn ang="0">
                    <a:pos x="275" y="847"/>
                  </a:cxn>
                  <a:cxn ang="0">
                    <a:pos x="281" y="762"/>
                  </a:cxn>
                  <a:cxn ang="0">
                    <a:pos x="282" y="638"/>
                  </a:cxn>
                  <a:cxn ang="0">
                    <a:pos x="280" y="562"/>
                  </a:cxn>
                  <a:cxn ang="0">
                    <a:pos x="277" y="493"/>
                  </a:cxn>
                  <a:cxn ang="0">
                    <a:pos x="272" y="436"/>
                  </a:cxn>
                  <a:cxn ang="0">
                    <a:pos x="268" y="391"/>
                  </a:cxn>
                  <a:cxn ang="0">
                    <a:pos x="265" y="362"/>
                  </a:cxn>
                  <a:cxn ang="0">
                    <a:pos x="263" y="352"/>
                  </a:cxn>
                  <a:cxn ang="0">
                    <a:pos x="252" y="421"/>
                  </a:cxn>
                  <a:cxn ang="0">
                    <a:pos x="241" y="476"/>
                  </a:cxn>
                  <a:cxn ang="0">
                    <a:pos x="229" y="526"/>
                  </a:cxn>
                  <a:cxn ang="0">
                    <a:pos x="211" y="597"/>
                  </a:cxn>
                  <a:cxn ang="0">
                    <a:pos x="203" y="622"/>
                  </a:cxn>
                  <a:cxn ang="0">
                    <a:pos x="195" y="644"/>
                  </a:cxn>
                  <a:cxn ang="0">
                    <a:pos x="185" y="663"/>
                  </a:cxn>
                  <a:cxn ang="0">
                    <a:pos x="174" y="686"/>
                  </a:cxn>
                  <a:cxn ang="0">
                    <a:pos x="151" y="732"/>
                  </a:cxn>
                  <a:cxn ang="0">
                    <a:pos x="130" y="777"/>
                  </a:cxn>
                  <a:cxn ang="0">
                    <a:pos x="0" y="744"/>
                  </a:cxn>
                  <a:cxn ang="0">
                    <a:pos x="19" y="702"/>
                  </a:cxn>
                  <a:cxn ang="0">
                    <a:pos x="56" y="607"/>
                  </a:cxn>
                  <a:cxn ang="0">
                    <a:pos x="73" y="562"/>
                  </a:cxn>
                  <a:cxn ang="0">
                    <a:pos x="87" y="524"/>
                  </a:cxn>
                  <a:cxn ang="0">
                    <a:pos x="97" y="496"/>
                  </a:cxn>
                  <a:cxn ang="0">
                    <a:pos x="100" y="481"/>
                  </a:cxn>
                  <a:cxn ang="0">
                    <a:pos x="124" y="374"/>
                  </a:cxn>
                  <a:cxn ang="0">
                    <a:pos x="148" y="273"/>
                  </a:cxn>
                  <a:cxn ang="0">
                    <a:pos x="163" y="183"/>
                  </a:cxn>
                  <a:cxn ang="0">
                    <a:pos x="176" y="115"/>
                  </a:cxn>
                  <a:cxn ang="0">
                    <a:pos x="187" y="66"/>
                  </a:cxn>
                  <a:cxn ang="0">
                    <a:pos x="195" y="31"/>
                  </a:cxn>
                  <a:cxn ang="0">
                    <a:pos x="201" y="11"/>
                  </a:cxn>
                  <a:cxn ang="0">
                    <a:pos x="204" y="1"/>
                  </a:cxn>
                </a:cxnLst>
                <a:rect l="0" t="0" r="r" b="b"/>
                <a:pathLst>
                  <a:path w="607" h="847">
                    <a:moveTo>
                      <a:pt x="204" y="0"/>
                    </a:moveTo>
                    <a:lnTo>
                      <a:pt x="219" y="3"/>
                    </a:lnTo>
                    <a:lnTo>
                      <a:pt x="237" y="5"/>
                    </a:lnTo>
                    <a:lnTo>
                      <a:pt x="257" y="7"/>
                    </a:lnTo>
                    <a:lnTo>
                      <a:pt x="278" y="7"/>
                    </a:lnTo>
                    <a:lnTo>
                      <a:pt x="356" y="7"/>
                    </a:lnTo>
                    <a:lnTo>
                      <a:pt x="371" y="7"/>
                    </a:lnTo>
                    <a:lnTo>
                      <a:pt x="383" y="7"/>
                    </a:lnTo>
                    <a:lnTo>
                      <a:pt x="391" y="6"/>
                    </a:lnTo>
                    <a:lnTo>
                      <a:pt x="393" y="6"/>
                    </a:lnTo>
                    <a:lnTo>
                      <a:pt x="401" y="42"/>
                    </a:lnTo>
                    <a:lnTo>
                      <a:pt x="411" y="79"/>
                    </a:lnTo>
                    <a:lnTo>
                      <a:pt x="422" y="115"/>
                    </a:lnTo>
                    <a:lnTo>
                      <a:pt x="433" y="152"/>
                    </a:lnTo>
                    <a:lnTo>
                      <a:pt x="458" y="223"/>
                    </a:lnTo>
                    <a:lnTo>
                      <a:pt x="471" y="258"/>
                    </a:lnTo>
                    <a:lnTo>
                      <a:pt x="485" y="292"/>
                    </a:lnTo>
                    <a:lnTo>
                      <a:pt x="498" y="324"/>
                    </a:lnTo>
                    <a:lnTo>
                      <a:pt x="512" y="355"/>
                    </a:lnTo>
                    <a:lnTo>
                      <a:pt x="524" y="385"/>
                    </a:lnTo>
                    <a:lnTo>
                      <a:pt x="537" y="412"/>
                    </a:lnTo>
                    <a:lnTo>
                      <a:pt x="549" y="438"/>
                    </a:lnTo>
                    <a:lnTo>
                      <a:pt x="560" y="461"/>
                    </a:lnTo>
                    <a:lnTo>
                      <a:pt x="571" y="482"/>
                    </a:lnTo>
                    <a:lnTo>
                      <a:pt x="580" y="500"/>
                    </a:lnTo>
                    <a:lnTo>
                      <a:pt x="588" y="515"/>
                    </a:lnTo>
                    <a:lnTo>
                      <a:pt x="594" y="528"/>
                    </a:lnTo>
                    <a:lnTo>
                      <a:pt x="599" y="536"/>
                    </a:lnTo>
                    <a:lnTo>
                      <a:pt x="603" y="544"/>
                    </a:lnTo>
                    <a:lnTo>
                      <a:pt x="607" y="783"/>
                    </a:lnTo>
                    <a:lnTo>
                      <a:pt x="576" y="843"/>
                    </a:lnTo>
                    <a:lnTo>
                      <a:pt x="275" y="847"/>
                    </a:lnTo>
                    <a:lnTo>
                      <a:pt x="278" y="805"/>
                    </a:lnTo>
                    <a:lnTo>
                      <a:pt x="281" y="762"/>
                    </a:lnTo>
                    <a:lnTo>
                      <a:pt x="282" y="720"/>
                    </a:lnTo>
                    <a:lnTo>
                      <a:pt x="282" y="638"/>
                    </a:lnTo>
                    <a:lnTo>
                      <a:pt x="282" y="599"/>
                    </a:lnTo>
                    <a:lnTo>
                      <a:pt x="280" y="562"/>
                    </a:lnTo>
                    <a:lnTo>
                      <a:pt x="278" y="526"/>
                    </a:lnTo>
                    <a:lnTo>
                      <a:pt x="277" y="493"/>
                    </a:lnTo>
                    <a:lnTo>
                      <a:pt x="274" y="462"/>
                    </a:lnTo>
                    <a:lnTo>
                      <a:pt x="272" y="436"/>
                    </a:lnTo>
                    <a:lnTo>
                      <a:pt x="270" y="411"/>
                    </a:lnTo>
                    <a:lnTo>
                      <a:pt x="268" y="391"/>
                    </a:lnTo>
                    <a:lnTo>
                      <a:pt x="266" y="374"/>
                    </a:lnTo>
                    <a:lnTo>
                      <a:pt x="265" y="362"/>
                    </a:lnTo>
                    <a:lnTo>
                      <a:pt x="263" y="355"/>
                    </a:lnTo>
                    <a:lnTo>
                      <a:pt x="263" y="352"/>
                    </a:lnTo>
                    <a:lnTo>
                      <a:pt x="258" y="388"/>
                    </a:lnTo>
                    <a:lnTo>
                      <a:pt x="252" y="421"/>
                    </a:lnTo>
                    <a:lnTo>
                      <a:pt x="246" y="449"/>
                    </a:lnTo>
                    <a:lnTo>
                      <a:pt x="241" y="476"/>
                    </a:lnTo>
                    <a:lnTo>
                      <a:pt x="235" y="501"/>
                    </a:lnTo>
                    <a:lnTo>
                      <a:pt x="229" y="526"/>
                    </a:lnTo>
                    <a:lnTo>
                      <a:pt x="222" y="553"/>
                    </a:lnTo>
                    <a:lnTo>
                      <a:pt x="211" y="597"/>
                    </a:lnTo>
                    <a:lnTo>
                      <a:pt x="207" y="610"/>
                    </a:lnTo>
                    <a:lnTo>
                      <a:pt x="203" y="622"/>
                    </a:lnTo>
                    <a:lnTo>
                      <a:pt x="199" y="633"/>
                    </a:lnTo>
                    <a:lnTo>
                      <a:pt x="195" y="644"/>
                    </a:lnTo>
                    <a:lnTo>
                      <a:pt x="190" y="653"/>
                    </a:lnTo>
                    <a:lnTo>
                      <a:pt x="185" y="663"/>
                    </a:lnTo>
                    <a:lnTo>
                      <a:pt x="180" y="674"/>
                    </a:lnTo>
                    <a:lnTo>
                      <a:pt x="174" y="686"/>
                    </a:lnTo>
                    <a:lnTo>
                      <a:pt x="167" y="699"/>
                    </a:lnTo>
                    <a:lnTo>
                      <a:pt x="151" y="732"/>
                    </a:lnTo>
                    <a:lnTo>
                      <a:pt x="141" y="753"/>
                    </a:lnTo>
                    <a:lnTo>
                      <a:pt x="130" y="777"/>
                    </a:lnTo>
                    <a:lnTo>
                      <a:pt x="118" y="804"/>
                    </a:lnTo>
                    <a:lnTo>
                      <a:pt x="0" y="744"/>
                    </a:lnTo>
                    <a:lnTo>
                      <a:pt x="10" y="724"/>
                    </a:lnTo>
                    <a:lnTo>
                      <a:pt x="19" y="702"/>
                    </a:lnTo>
                    <a:lnTo>
                      <a:pt x="48" y="631"/>
                    </a:lnTo>
                    <a:lnTo>
                      <a:pt x="56" y="607"/>
                    </a:lnTo>
                    <a:lnTo>
                      <a:pt x="65" y="584"/>
                    </a:lnTo>
                    <a:lnTo>
                      <a:pt x="73" y="562"/>
                    </a:lnTo>
                    <a:lnTo>
                      <a:pt x="80" y="542"/>
                    </a:lnTo>
                    <a:lnTo>
                      <a:pt x="87" y="524"/>
                    </a:lnTo>
                    <a:lnTo>
                      <a:pt x="92" y="508"/>
                    </a:lnTo>
                    <a:lnTo>
                      <a:pt x="97" y="496"/>
                    </a:lnTo>
                    <a:lnTo>
                      <a:pt x="99" y="486"/>
                    </a:lnTo>
                    <a:lnTo>
                      <a:pt x="100" y="481"/>
                    </a:lnTo>
                    <a:lnTo>
                      <a:pt x="111" y="427"/>
                    </a:lnTo>
                    <a:lnTo>
                      <a:pt x="124" y="374"/>
                    </a:lnTo>
                    <a:lnTo>
                      <a:pt x="136" y="323"/>
                    </a:lnTo>
                    <a:lnTo>
                      <a:pt x="148" y="273"/>
                    </a:lnTo>
                    <a:lnTo>
                      <a:pt x="156" y="225"/>
                    </a:lnTo>
                    <a:lnTo>
                      <a:pt x="163" y="183"/>
                    </a:lnTo>
                    <a:lnTo>
                      <a:pt x="170" y="147"/>
                    </a:lnTo>
                    <a:lnTo>
                      <a:pt x="176" y="115"/>
                    </a:lnTo>
                    <a:lnTo>
                      <a:pt x="182" y="88"/>
                    </a:lnTo>
                    <a:lnTo>
                      <a:pt x="187" y="66"/>
                    </a:lnTo>
                    <a:lnTo>
                      <a:pt x="191" y="46"/>
                    </a:lnTo>
                    <a:lnTo>
                      <a:pt x="195" y="31"/>
                    </a:lnTo>
                    <a:lnTo>
                      <a:pt x="198" y="19"/>
                    </a:lnTo>
                    <a:lnTo>
                      <a:pt x="201" y="11"/>
                    </a:lnTo>
                    <a:lnTo>
                      <a:pt x="203" y="5"/>
                    </a:lnTo>
                    <a:lnTo>
                      <a:pt x="204" y="1"/>
                    </a:lnTo>
                    <a:lnTo>
                      <a:pt x="20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Freeform 21"/>
              <p:cNvSpPr>
                <a:spLocks/>
              </p:cNvSpPr>
              <p:nvPr/>
            </p:nvSpPr>
            <p:spPr bwMode="auto">
              <a:xfrm>
                <a:off x="4365626" y="3230563"/>
                <a:ext cx="344488" cy="900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0" y="295"/>
                  </a:cxn>
                  <a:cxn ang="0">
                    <a:pos x="207" y="487"/>
                  </a:cxn>
                  <a:cxn ang="0">
                    <a:pos x="217" y="525"/>
                  </a:cxn>
                  <a:cxn ang="0">
                    <a:pos x="197" y="567"/>
                  </a:cxn>
                  <a:cxn ang="0">
                    <a:pos x="192" y="522"/>
                  </a:cxn>
                  <a:cxn ang="0">
                    <a:pos x="196" y="322"/>
                  </a:cxn>
                  <a:cxn ang="0">
                    <a:pos x="195" y="321"/>
                  </a:cxn>
                  <a:cxn ang="0">
                    <a:pos x="192" y="316"/>
                  </a:cxn>
                  <a:cxn ang="0">
                    <a:pos x="186" y="308"/>
                  </a:cxn>
                  <a:cxn ang="0">
                    <a:pos x="179" y="298"/>
                  </a:cxn>
                  <a:cxn ang="0">
                    <a:pos x="171" y="285"/>
                  </a:cxn>
                  <a:cxn ang="0">
                    <a:pos x="161" y="270"/>
                  </a:cxn>
                  <a:cxn ang="0">
                    <a:pos x="150" y="252"/>
                  </a:cxn>
                  <a:cxn ang="0">
                    <a:pos x="138" y="234"/>
                  </a:cxn>
                  <a:cxn ang="0">
                    <a:pos x="126" y="213"/>
                  </a:cxn>
                  <a:cxn ang="0">
                    <a:pos x="111" y="192"/>
                  </a:cxn>
                  <a:cxn ang="0">
                    <a:pos x="97" y="169"/>
                  </a:cxn>
                  <a:cxn ang="0">
                    <a:pos x="83" y="145"/>
                  </a:cxn>
                  <a:cxn ang="0">
                    <a:pos x="69" y="121"/>
                  </a:cxn>
                  <a:cxn ang="0">
                    <a:pos x="54" y="97"/>
                  </a:cxn>
                  <a:cxn ang="0">
                    <a:pos x="40" y="72"/>
                  </a:cxn>
                  <a:cxn ang="0">
                    <a:pos x="13" y="23"/>
                  </a:cxn>
                  <a:cxn ang="0">
                    <a:pos x="0" y="0"/>
                  </a:cxn>
                </a:cxnLst>
                <a:rect l="0" t="0" r="r" b="b"/>
                <a:pathLst>
                  <a:path w="217" h="567">
                    <a:moveTo>
                      <a:pt x="0" y="0"/>
                    </a:moveTo>
                    <a:lnTo>
                      <a:pt x="210" y="295"/>
                    </a:lnTo>
                    <a:lnTo>
                      <a:pt x="207" y="487"/>
                    </a:lnTo>
                    <a:lnTo>
                      <a:pt x="217" y="525"/>
                    </a:lnTo>
                    <a:lnTo>
                      <a:pt x="197" y="567"/>
                    </a:lnTo>
                    <a:lnTo>
                      <a:pt x="192" y="522"/>
                    </a:lnTo>
                    <a:lnTo>
                      <a:pt x="196" y="322"/>
                    </a:lnTo>
                    <a:lnTo>
                      <a:pt x="195" y="321"/>
                    </a:lnTo>
                    <a:lnTo>
                      <a:pt x="192" y="316"/>
                    </a:lnTo>
                    <a:lnTo>
                      <a:pt x="186" y="308"/>
                    </a:lnTo>
                    <a:lnTo>
                      <a:pt x="179" y="298"/>
                    </a:lnTo>
                    <a:lnTo>
                      <a:pt x="171" y="285"/>
                    </a:lnTo>
                    <a:lnTo>
                      <a:pt x="161" y="270"/>
                    </a:lnTo>
                    <a:lnTo>
                      <a:pt x="150" y="252"/>
                    </a:lnTo>
                    <a:lnTo>
                      <a:pt x="138" y="234"/>
                    </a:lnTo>
                    <a:lnTo>
                      <a:pt x="126" y="213"/>
                    </a:lnTo>
                    <a:lnTo>
                      <a:pt x="111" y="192"/>
                    </a:lnTo>
                    <a:lnTo>
                      <a:pt x="97" y="169"/>
                    </a:lnTo>
                    <a:lnTo>
                      <a:pt x="83" y="145"/>
                    </a:lnTo>
                    <a:lnTo>
                      <a:pt x="69" y="121"/>
                    </a:lnTo>
                    <a:lnTo>
                      <a:pt x="54" y="97"/>
                    </a:lnTo>
                    <a:lnTo>
                      <a:pt x="40" y="72"/>
                    </a:lnTo>
                    <a:lnTo>
                      <a:pt x="13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Freeform 22"/>
              <p:cNvSpPr>
                <a:spLocks/>
              </p:cNvSpPr>
              <p:nvPr/>
            </p:nvSpPr>
            <p:spPr bwMode="auto">
              <a:xfrm>
                <a:off x="4683126" y="2754313"/>
                <a:ext cx="612775" cy="1397000"/>
              </a:xfrm>
              <a:custGeom>
                <a:avLst/>
                <a:gdLst/>
                <a:ahLst/>
                <a:cxnLst>
                  <a:cxn ang="0">
                    <a:pos x="159" y="2"/>
                  </a:cxn>
                  <a:cxn ang="0">
                    <a:pos x="163" y="20"/>
                  </a:cxn>
                  <a:cxn ang="0">
                    <a:pos x="170" y="53"/>
                  </a:cxn>
                  <a:cxn ang="0">
                    <a:pos x="178" y="97"/>
                  </a:cxn>
                  <a:cxn ang="0">
                    <a:pos x="189" y="149"/>
                  </a:cxn>
                  <a:cxn ang="0">
                    <a:pos x="211" y="252"/>
                  </a:cxn>
                  <a:cxn ang="0">
                    <a:pos x="230" y="337"/>
                  </a:cxn>
                  <a:cxn ang="0">
                    <a:pos x="249" y="408"/>
                  </a:cxn>
                  <a:cxn ang="0">
                    <a:pos x="265" y="452"/>
                  </a:cxn>
                  <a:cxn ang="0">
                    <a:pos x="278" y="482"/>
                  </a:cxn>
                  <a:cxn ang="0">
                    <a:pos x="294" y="518"/>
                  </a:cxn>
                  <a:cxn ang="0">
                    <a:pos x="322" y="578"/>
                  </a:cxn>
                  <a:cxn ang="0">
                    <a:pos x="351" y="636"/>
                  </a:cxn>
                  <a:cxn ang="0">
                    <a:pos x="367" y="669"/>
                  </a:cxn>
                  <a:cxn ang="0">
                    <a:pos x="378" y="693"/>
                  </a:cxn>
                  <a:cxn ang="0">
                    <a:pos x="385" y="708"/>
                  </a:cxn>
                  <a:cxn ang="0">
                    <a:pos x="273" y="767"/>
                  </a:cxn>
                  <a:cxn ang="0">
                    <a:pos x="269" y="759"/>
                  </a:cxn>
                  <a:cxn ang="0">
                    <a:pos x="259" y="740"/>
                  </a:cxn>
                  <a:cxn ang="0">
                    <a:pos x="244" y="711"/>
                  </a:cxn>
                  <a:cxn ang="0">
                    <a:pos x="226" y="674"/>
                  </a:cxn>
                  <a:cxn ang="0">
                    <a:pos x="196" y="611"/>
                  </a:cxn>
                  <a:cxn ang="0">
                    <a:pos x="176" y="567"/>
                  </a:cxn>
                  <a:cxn ang="0">
                    <a:pos x="159" y="525"/>
                  </a:cxn>
                  <a:cxn ang="0">
                    <a:pos x="145" y="487"/>
                  </a:cxn>
                  <a:cxn ang="0">
                    <a:pos x="137" y="456"/>
                  </a:cxn>
                  <a:cxn ang="0">
                    <a:pos x="138" y="466"/>
                  </a:cxn>
                  <a:cxn ang="0">
                    <a:pos x="141" y="491"/>
                  </a:cxn>
                  <a:cxn ang="0">
                    <a:pos x="145" y="528"/>
                  </a:cxn>
                  <a:cxn ang="0">
                    <a:pos x="149" y="575"/>
                  </a:cxn>
                  <a:cxn ang="0">
                    <a:pos x="156" y="654"/>
                  </a:cxn>
                  <a:cxn ang="0">
                    <a:pos x="159" y="708"/>
                  </a:cxn>
                  <a:cxn ang="0">
                    <a:pos x="160" y="803"/>
                  </a:cxn>
                  <a:cxn ang="0">
                    <a:pos x="159" y="839"/>
                  </a:cxn>
                  <a:cxn ang="0">
                    <a:pos x="158" y="865"/>
                  </a:cxn>
                  <a:cxn ang="0">
                    <a:pos x="16" y="880"/>
                  </a:cxn>
                  <a:cxn ang="0">
                    <a:pos x="6" y="606"/>
                  </a:cxn>
                  <a:cxn ang="0">
                    <a:pos x="9" y="602"/>
                  </a:cxn>
                  <a:cxn ang="0">
                    <a:pos x="16" y="589"/>
                  </a:cxn>
                  <a:cxn ang="0">
                    <a:pos x="27" y="567"/>
                  </a:cxn>
                  <a:cxn ang="0">
                    <a:pos x="40" y="534"/>
                  </a:cxn>
                  <a:cxn ang="0">
                    <a:pos x="53" y="491"/>
                  </a:cxn>
                  <a:cxn ang="0">
                    <a:pos x="66" y="435"/>
                  </a:cxn>
                  <a:cxn ang="0">
                    <a:pos x="76" y="367"/>
                  </a:cxn>
                  <a:cxn ang="0">
                    <a:pos x="81" y="285"/>
                  </a:cxn>
                  <a:cxn ang="0">
                    <a:pos x="83" y="189"/>
                  </a:cxn>
                  <a:cxn ang="0">
                    <a:pos x="77" y="78"/>
                  </a:cxn>
                  <a:cxn ang="0">
                    <a:pos x="158" y="0"/>
                  </a:cxn>
                </a:cxnLst>
                <a:rect l="0" t="0" r="r" b="b"/>
                <a:pathLst>
                  <a:path w="386" h="880">
                    <a:moveTo>
                      <a:pt x="158" y="0"/>
                    </a:moveTo>
                    <a:lnTo>
                      <a:pt x="159" y="2"/>
                    </a:lnTo>
                    <a:lnTo>
                      <a:pt x="160" y="9"/>
                    </a:lnTo>
                    <a:lnTo>
                      <a:pt x="163" y="20"/>
                    </a:lnTo>
                    <a:lnTo>
                      <a:pt x="166" y="35"/>
                    </a:lnTo>
                    <a:lnTo>
                      <a:pt x="170" y="53"/>
                    </a:lnTo>
                    <a:lnTo>
                      <a:pt x="174" y="75"/>
                    </a:lnTo>
                    <a:lnTo>
                      <a:pt x="178" y="97"/>
                    </a:lnTo>
                    <a:lnTo>
                      <a:pt x="184" y="123"/>
                    </a:lnTo>
                    <a:lnTo>
                      <a:pt x="189" y="149"/>
                    </a:lnTo>
                    <a:lnTo>
                      <a:pt x="200" y="204"/>
                    </a:lnTo>
                    <a:lnTo>
                      <a:pt x="211" y="252"/>
                    </a:lnTo>
                    <a:lnTo>
                      <a:pt x="220" y="297"/>
                    </a:lnTo>
                    <a:lnTo>
                      <a:pt x="230" y="337"/>
                    </a:lnTo>
                    <a:lnTo>
                      <a:pt x="239" y="374"/>
                    </a:lnTo>
                    <a:lnTo>
                      <a:pt x="249" y="408"/>
                    </a:lnTo>
                    <a:lnTo>
                      <a:pt x="260" y="440"/>
                    </a:lnTo>
                    <a:lnTo>
                      <a:pt x="265" y="452"/>
                    </a:lnTo>
                    <a:lnTo>
                      <a:pt x="270" y="466"/>
                    </a:lnTo>
                    <a:lnTo>
                      <a:pt x="278" y="482"/>
                    </a:lnTo>
                    <a:lnTo>
                      <a:pt x="285" y="499"/>
                    </a:lnTo>
                    <a:lnTo>
                      <a:pt x="294" y="518"/>
                    </a:lnTo>
                    <a:lnTo>
                      <a:pt x="304" y="537"/>
                    </a:lnTo>
                    <a:lnTo>
                      <a:pt x="322" y="578"/>
                    </a:lnTo>
                    <a:lnTo>
                      <a:pt x="341" y="618"/>
                    </a:lnTo>
                    <a:lnTo>
                      <a:pt x="351" y="636"/>
                    </a:lnTo>
                    <a:lnTo>
                      <a:pt x="359" y="653"/>
                    </a:lnTo>
                    <a:lnTo>
                      <a:pt x="367" y="669"/>
                    </a:lnTo>
                    <a:lnTo>
                      <a:pt x="373" y="682"/>
                    </a:lnTo>
                    <a:lnTo>
                      <a:pt x="378" y="693"/>
                    </a:lnTo>
                    <a:lnTo>
                      <a:pt x="383" y="702"/>
                    </a:lnTo>
                    <a:lnTo>
                      <a:pt x="385" y="708"/>
                    </a:lnTo>
                    <a:lnTo>
                      <a:pt x="386" y="709"/>
                    </a:lnTo>
                    <a:lnTo>
                      <a:pt x="273" y="767"/>
                    </a:lnTo>
                    <a:lnTo>
                      <a:pt x="272" y="765"/>
                    </a:lnTo>
                    <a:lnTo>
                      <a:pt x="269" y="759"/>
                    </a:lnTo>
                    <a:lnTo>
                      <a:pt x="265" y="751"/>
                    </a:lnTo>
                    <a:lnTo>
                      <a:pt x="259" y="740"/>
                    </a:lnTo>
                    <a:lnTo>
                      <a:pt x="252" y="726"/>
                    </a:lnTo>
                    <a:lnTo>
                      <a:pt x="244" y="711"/>
                    </a:lnTo>
                    <a:lnTo>
                      <a:pt x="235" y="693"/>
                    </a:lnTo>
                    <a:lnTo>
                      <a:pt x="226" y="674"/>
                    </a:lnTo>
                    <a:lnTo>
                      <a:pt x="216" y="653"/>
                    </a:lnTo>
                    <a:lnTo>
                      <a:pt x="196" y="611"/>
                    </a:lnTo>
                    <a:lnTo>
                      <a:pt x="186" y="589"/>
                    </a:lnTo>
                    <a:lnTo>
                      <a:pt x="176" y="567"/>
                    </a:lnTo>
                    <a:lnTo>
                      <a:pt x="167" y="545"/>
                    </a:lnTo>
                    <a:lnTo>
                      <a:pt x="159" y="525"/>
                    </a:lnTo>
                    <a:lnTo>
                      <a:pt x="152" y="505"/>
                    </a:lnTo>
                    <a:lnTo>
                      <a:pt x="145" y="487"/>
                    </a:lnTo>
                    <a:lnTo>
                      <a:pt x="141" y="471"/>
                    </a:lnTo>
                    <a:lnTo>
                      <a:pt x="137" y="456"/>
                    </a:lnTo>
                    <a:lnTo>
                      <a:pt x="137" y="459"/>
                    </a:lnTo>
                    <a:lnTo>
                      <a:pt x="138" y="466"/>
                    </a:lnTo>
                    <a:lnTo>
                      <a:pt x="140" y="476"/>
                    </a:lnTo>
                    <a:lnTo>
                      <a:pt x="141" y="491"/>
                    </a:lnTo>
                    <a:lnTo>
                      <a:pt x="143" y="508"/>
                    </a:lnTo>
                    <a:lnTo>
                      <a:pt x="145" y="528"/>
                    </a:lnTo>
                    <a:lnTo>
                      <a:pt x="147" y="551"/>
                    </a:lnTo>
                    <a:lnTo>
                      <a:pt x="149" y="575"/>
                    </a:lnTo>
                    <a:lnTo>
                      <a:pt x="152" y="600"/>
                    </a:lnTo>
                    <a:lnTo>
                      <a:pt x="156" y="654"/>
                    </a:lnTo>
                    <a:lnTo>
                      <a:pt x="158" y="682"/>
                    </a:lnTo>
                    <a:lnTo>
                      <a:pt x="159" y="708"/>
                    </a:lnTo>
                    <a:lnTo>
                      <a:pt x="160" y="725"/>
                    </a:lnTo>
                    <a:lnTo>
                      <a:pt x="160" y="803"/>
                    </a:lnTo>
                    <a:lnTo>
                      <a:pt x="159" y="822"/>
                    </a:lnTo>
                    <a:lnTo>
                      <a:pt x="159" y="839"/>
                    </a:lnTo>
                    <a:lnTo>
                      <a:pt x="159" y="854"/>
                    </a:lnTo>
                    <a:lnTo>
                      <a:pt x="158" y="865"/>
                    </a:lnTo>
                    <a:lnTo>
                      <a:pt x="158" y="875"/>
                    </a:lnTo>
                    <a:lnTo>
                      <a:pt x="16" y="880"/>
                    </a:lnTo>
                    <a:lnTo>
                      <a:pt x="0" y="814"/>
                    </a:lnTo>
                    <a:lnTo>
                      <a:pt x="6" y="606"/>
                    </a:lnTo>
                    <a:lnTo>
                      <a:pt x="7" y="605"/>
                    </a:lnTo>
                    <a:lnTo>
                      <a:pt x="9" y="602"/>
                    </a:lnTo>
                    <a:lnTo>
                      <a:pt x="12" y="596"/>
                    </a:lnTo>
                    <a:lnTo>
                      <a:pt x="16" y="589"/>
                    </a:lnTo>
                    <a:lnTo>
                      <a:pt x="22" y="579"/>
                    </a:lnTo>
                    <a:lnTo>
                      <a:pt x="27" y="567"/>
                    </a:lnTo>
                    <a:lnTo>
                      <a:pt x="33" y="552"/>
                    </a:lnTo>
                    <a:lnTo>
                      <a:pt x="40" y="534"/>
                    </a:lnTo>
                    <a:lnTo>
                      <a:pt x="47" y="514"/>
                    </a:lnTo>
                    <a:lnTo>
                      <a:pt x="53" y="491"/>
                    </a:lnTo>
                    <a:lnTo>
                      <a:pt x="59" y="464"/>
                    </a:lnTo>
                    <a:lnTo>
                      <a:pt x="66" y="435"/>
                    </a:lnTo>
                    <a:lnTo>
                      <a:pt x="71" y="403"/>
                    </a:lnTo>
                    <a:lnTo>
                      <a:pt x="76" y="367"/>
                    </a:lnTo>
                    <a:lnTo>
                      <a:pt x="79" y="328"/>
                    </a:lnTo>
                    <a:lnTo>
                      <a:pt x="81" y="285"/>
                    </a:lnTo>
                    <a:lnTo>
                      <a:pt x="83" y="239"/>
                    </a:lnTo>
                    <a:lnTo>
                      <a:pt x="83" y="189"/>
                    </a:lnTo>
                    <a:lnTo>
                      <a:pt x="81" y="135"/>
                    </a:lnTo>
                    <a:lnTo>
                      <a:pt x="77" y="78"/>
                    </a:lnTo>
                    <a:lnTo>
                      <a:pt x="71" y="16"/>
                    </a:lnTo>
                    <a:lnTo>
                      <a:pt x="15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Freeform 23"/>
              <p:cNvSpPr>
                <a:spLocks/>
              </p:cNvSpPr>
              <p:nvPr/>
            </p:nvSpPr>
            <p:spPr bwMode="auto">
              <a:xfrm>
                <a:off x="4675188" y="2763838"/>
                <a:ext cx="246063" cy="952500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55" y="168"/>
                  </a:cxn>
                  <a:cxn ang="0">
                    <a:pos x="115" y="188"/>
                  </a:cxn>
                  <a:cxn ang="0">
                    <a:pos x="148" y="196"/>
                  </a:cxn>
                  <a:cxn ang="0">
                    <a:pos x="147" y="198"/>
                  </a:cxn>
                  <a:cxn ang="0">
                    <a:pos x="146" y="206"/>
                  </a:cxn>
                  <a:cxn ang="0">
                    <a:pos x="144" y="217"/>
                  </a:cxn>
                  <a:cxn ang="0">
                    <a:pos x="140" y="232"/>
                  </a:cxn>
                  <a:cxn ang="0">
                    <a:pos x="136" y="251"/>
                  </a:cxn>
                  <a:cxn ang="0">
                    <a:pos x="131" y="272"/>
                  </a:cxn>
                  <a:cxn ang="0">
                    <a:pos x="125" y="296"/>
                  </a:cxn>
                  <a:cxn ang="0">
                    <a:pos x="119" y="323"/>
                  </a:cxn>
                  <a:cxn ang="0">
                    <a:pos x="111" y="350"/>
                  </a:cxn>
                  <a:cxn ang="0">
                    <a:pos x="103" y="379"/>
                  </a:cxn>
                  <a:cxn ang="0">
                    <a:pos x="84" y="439"/>
                  </a:cxn>
                  <a:cxn ang="0">
                    <a:pos x="73" y="468"/>
                  </a:cxn>
                  <a:cxn ang="0">
                    <a:pos x="62" y="498"/>
                  </a:cxn>
                  <a:cxn ang="0">
                    <a:pos x="50" y="526"/>
                  </a:cxn>
                  <a:cxn ang="0">
                    <a:pos x="38" y="553"/>
                  </a:cxn>
                  <a:cxn ang="0">
                    <a:pos x="24" y="577"/>
                  </a:cxn>
                  <a:cxn ang="0">
                    <a:pos x="11" y="600"/>
                  </a:cxn>
                  <a:cxn ang="0">
                    <a:pos x="0" y="555"/>
                  </a:cxn>
                  <a:cxn ang="0">
                    <a:pos x="1" y="553"/>
                  </a:cxn>
                  <a:cxn ang="0">
                    <a:pos x="3" y="546"/>
                  </a:cxn>
                  <a:cxn ang="0">
                    <a:pos x="6" y="537"/>
                  </a:cxn>
                  <a:cxn ang="0">
                    <a:pos x="11" y="524"/>
                  </a:cxn>
                  <a:cxn ang="0">
                    <a:pos x="16" y="506"/>
                  </a:cxn>
                  <a:cxn ang="0">
                    <a:pos x="21" y="487"/>
                  </a:cxn>
                  <a:cxn ang="0">
                    <a:pos x="27" y="465"/>
                  </a:cxn>
                  <a:cxn ang="0">
                    <a:pos x="34" y="439"/>
                  </a:cxn>
                  <a:cxn ang="0">
                    <a:pos x="40" y="412"/>
                  </a:cxn>
                  <a:cxn ang="0">
                    <a:pos x="46" y="383"/>
                  </a:cxn>
                  <a:cxn ang="0">
                    <a:pos x="51" y="352"/>
                  </a:cxn>
                  <a:cxn ang="0">
                    <a:pos x="55" y="320"/>
                  </a:cxn>
                  <a:cxn ang="0">
                    <a:pos x="59" y="287"/>
                  </a:cxn>
                  <a:cxn ang="0">
                    <a:pos x="62" y="242"/>
                  </a:cxn>
                  <a:cxn ang="0">
                    <a:pos x="64" y="201"/>
                  </a:cxn>
                  <a:cxn ang="0">
                    <a:pos x="65" y="163"/>
                  </a:cxn>
                  <a:cxn ang="0">
                    <a:pos x="65" y="129"/>
                  </a:cxn>
                  <a:cxn ang="0">
                    <a:pos x="64" y="99"/>
                  </a:cxn>
                  <a:cxn ang="0">
                    <a:pos x="63" y="74"/>
                  </a:cxn>
                  <a:cxn ang="0">
                    <a:pos x="61" y="53"/>
                  </a:cxn>
                  <a:cxn ang="0">
                    <a:pos x="60" y="35"/>
                  </a:cxn>
                  <a:cxn ang="0">
                    <a:pos x="59" y="24"/>
                  </a:cxn>
                  <a:cxn ang="0">
                    <a:pos x="57" y="16"/>
                  </a:cxn>
                  <a:cxn ang="0">
                    <a:pos x="57" y="13"/>
                  </a:cxn>
                  <a:cxn ang="0">
                    <a:pos x="146" y="0"/>
                  </a:cxn>
                </a:cxnLst>
                <a:rect l="0" t="0" r="r" b="b"/>
                <a:pathLst>
                  <a:path w="155" h="600">
                    <a:moveTo>
                      <a:pt x="146" y="0"/>
                    </a:moveTo>
                    <a:lnTo>
                      <a:pt x="155" y="168"/>
                    </a:lnTo>
                    <a:lnTo>
                      <a:pt x="115" y="188"/>
                    </a:lnTo>
                    <a:lnTo>
                      <a:pt x="148" y="196"/>
                    </a:lnTo>
                    <a:lnTo>
                      <a:pt x="147" y="198"/>
                    </a:lnTo>
                    <a:lnTo>
                      <a:pt x="146" y="206"/>
                    </a:lnTo>
                    <a:lnTo>
                      <a:pt x="144" y="217"/>
                    </a:lnTo>
                    <a:lnTo>
                      <a:pt x="140" y="232"/>
                    </a:lnTo>
                    <a:lnTo>
                      <a:pt x="136" y="251"/>
                    </a:lnTo>
                    <a:lnTo>
                      <a:pt x="131" y="272"/>
                    </a:lnTo>
                    <a:lnTo>
                      <a:pt x="125" y="296"/>
                    </a:lnTo>
                    <a:lnTo>
                      <a:pt x="119" y="323"/>
                    </a:lnTo>
                    <a:lnTo>
                      <a:pt x="111" y="350"/>
                    </a:lnTo>
                    <a:lnTo>
                      <a:pt x="103" y="379"/>
                    </a:lnTo>
                    <a:lnTo>
                      <a:pt x="84" y="439"/>
                    </a:lnTo>
                    <a:lnTo>
                      <a:pt x="73" y="468"/>
                    </a:lnTo>
                    <a:lnTo>
                      <a:pt x="62" y="498"/>
                    </a:lnTo>
                    <a:lnTo>
                      <a:pt x="50" y="526"/>
                    </a:lnTo>
                    <a:lnTo>
                      <a:pt x="38" y="553"/>
                    </a:lnTo>
                    <a:lnTo>
                      <a:pt x="24" y="577"/>
                    </a:lnTo>
                    <a:lnTo>
                      <a:pt x="11" y="600"/>
                    </a:lnTo>
                    <a:lnTo>
                      <a:pt x="0" y="555"/>
                    </a:lnTo>
                    <a:lnTo>
                      <a:pt x="1" y="553"/>
                    </a:lnTo>
                    <a:lnTo>
                      <a:pt x="3" y="546"/>
                    </a:lnTo>
                    <a:lnTo>
                      <a:pt x="6" y="537"/>
                    </a:lnTo>
                    <a:lnTo>
                      <a:pt x="11" y="524"/>
                    </a:lnTo>
                    <a:lnTo>
                      <a:pt x="16" y="506"/>
                    </a:lnTo>
                    <a:lnTo>
                      <a:pt x="21" y="487"/>
                    </a:lnTo>
                    <a:lnTo>
                      <a:pt x="27" y="465"/>
                    </a:lnTo>
                    <a:lnTo>
                      <a:pt x="34" y="439"/>
                    </a:lnTo>
                    <a:lnTo>
                      <a:pt x="40" y="412"/>
                    </a:lnTo>
                    <a:lnTo>
                      <a:pt x="46" y="383"/>
                    </a:lnTo>
                    <a:lnTo>
                      <a:pt x="51" y="352"/>
                    </a:lnTo>
                    <a:lnTo>
                      <a:pt x="55" y="320"/>
                    </a:lnTo>
                    <a:lnTo>
                      <a:pt x="59" y="287"/>
                    </a:lnTo>
                    <a:lnTo>
                      <a:pt x="62" y="242"/>
                    </a:lnTo>
                    <a:lnTo>
                      <a:pt x="64" y="201"/>
                    </a:lnTo>
                    <a:lnTo>
                      <a:pt x="65" y="163"/>
                    </a:lnTo>
                    <a:lnTo>
                      <a:pt x="65" y="129"/>
                    </a:lnTo>
                    <a:lnTo>
                      <a:pt x="64" y="99"/>
                    </a:lnTo>
                    <a:lnTo>
                      <a:pt x="63" y="74"/>
                    </a:lnTo>
                    <a:lnTo>
                      <a:pt x="61" y="53"/>
                    </a:lnTo>
                    <a:lnTo>
                      <a:pt x="60" y="35"/>
                    </a:lnTo>
                    <a:lnTo>
                      <a:pt x="59" y="24"/>
                    </a:lnTo>
                    <a:lnTo>
                      <a:pt x="57" y="16"/>
                    </a:lnTo>
                    <a:lnTo>
                      <a:pt x="57" y="13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3C535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Freeform 24"/>
              <p:cNvSpPr>
                <a:spLocks/>
              </p:cNvSpPr>
              <p:nvPr/>
            </p:nvSpPr>
            <p:spPr bwMode="auto">
              <a:xfrm>
                <a:off x="4249738" y="2824163"/>
                <a:ext cx="442913" cy="892175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8" y="19"/>
                  </a:cxn>
                  <a:cxn ang="0">
                    <a:pos x="107" y="50"/>
                  </a:cxn>
                  <a:cxn ang="0">
                    <a:pos x="119" y="92"/>
                  </a:cxn>
                  <a:cxn ang="0">
                    <a:pos x="134" y="140"/>
                  </a:cxn>
                  <a:cxn ang="0">
                    <a:pos x="158" y="218"/>
                  </a:cxn>
                  <a:cxn ang="0">
                    <a:pos x="175" y="267"/>
                  </a:cxn>
                  <a:cxn ang="0">
                    <a:pos x="192" y="317"/>
                  </a:cxn>
                  <a:cxn ang="0">
                    <a:pos x="212" y="366"/>
                  </a:cxn>
                  <a:cxn ang="0">
                    <a:pos x="231" y="411"/>
                  </a:cxn>
                  <a:cxn ang="0">
                    <a:pos x="249" y="449"/>
                  </a:cxn>
                  <a:cxn ang="0">
                    <a:pos x="263" y="479"/>
                  </a:cxn>
                  <a:cxn ang="0">
                    <a:pos x="273" y="499"/>
                  </a:cxn>
                  <a:cxn ang="0">
                    <a:pos x="277" y="506"/>
                  </a:cxn>
                  <a:cxn ang="0">
                    <a:pos x="277" y="560"/>
                  </a:cxn>
                  <a:cxn ang="0">
                    <a:pos x="269" y="548"/>
                  </a:cxn>
                  <a:cxn ang="0">
                    <a:pos x="254" y="525"/>
                  </a:cxn>
                  <a:cxn ang="0">
                    <a:pos x="234" y="497"/>
                  </a:cxn>
                  <a:cxn ang="0">
                    <a:pos x="200" y="449"/>
                  </a:cxn>
                  <a:cxn ang="0">
                    <a:pos x="179" y="419"/>
                  </a:cxn>
                  <a:cxn ang="0">
                    <a:pos x="160" y="395"/>
                  </a:cxn>
                  <a:cxn ang="0">
                    <a:pos x="140" y="367"/>
                  </a:cxn>
                  <a:cxn ang="0">
                    <a:pos x="97" y="302"/>
                  </a:cxn>
                  <a:cxn ang="0">
                    <a:pos x="77" y="271"/>
                  </a:cxn>
                  <a:cxn ang="0">
                    <a:pos x="61" y="245"/>
                  </a:cxn>
                  <a:cxn ang="0">
                    <a:pos x="49" y="227"/>
                  </a:cxn>
                  <a:cxn ang="0">
                    <a:pos x="45" y="220"/>
                  </a:cxn>
                  <a:cxn ang="0">
                    <a:pos x="36" y="190"/>
                  </a:cxn>
                  <a:cxn ang="0">
                    <a:pos x="33" y="181"/>
                  </a:cxn>
                  <a:cxn ang="0">
                    <a:pos x="28" y="157"/>
                  </a:cxn>
                  <a:cxn ang="0">
                    <a:pos x="21" y="125"/>
                  </a:cxn>
                  <a:cxn ang="0">
                    <a:pos x="10" y="68"/>
                  </a:cxn>
                  <a:cxn ang="0">
                    <a:pos x="4" y="31"/>
                  </a:cxn>
                  <a:cxn ang="0">
                    <a:pos x="0" y="2"/>
                  </a:cxn>
                </a:cxnLst>
                <a:rect l="0" t="0" r="r" b="b"/>
                <a:pathLst>
                  <a:path w="279" h="562">
                    <a:moveTo>
                      <a:pt x="92" y="0"/>
                    </a:moveTo>
                    <a:lnTo>
                      <a:pt x="93" y="2"/>
                    </a:lnTo>
                    <a:lnTo>
                      <a:pt x="95" y="8"/>
                    </a:lnTo>
                    <a:lnTo>
                      <a:pt x="98" y="19"/>
                    </a:lnTo>
                    <a:lnTo>
                      <a:pt x="102" y="34"/>
                    </a:lnTo>
                    <a:lnTo>
                      <a:pt x="107" y="50"/>
                    </a:lnTo>
                    <a:lnTo>
                      <a:pt x="113" y="70"/>
                    </a:lnTo>
                    <a:lnTo>
                      <a:pt x="119" y="92"/>
                    </a:lnTo>
                    <a:lnTo>
                      <a:pt x="126" y="116"/>
                    </a:lnTo>
                    <a:lnTo>
                      <a:pt x="134" y="140"/>
                    </a:lnTo>
                    <a:lnTo>
                      <a:pt x="150" y="192"/>
                    </a:lnTo>
                    <a:lnTo>
                      <a:pt x="158" y="218"/>
                    </a:lnTo>
                    <a:lnTo>
                      <a:pt x="166" y="243"/>
                    </a:lnTo>
                    <a:lnTo>
                      <a:pt x="175" y="267"/>
                    </a:lnTo>
                    <a:lnTo>
                      <a:pt x="183" y="291"/>
                    </a:lnTo>
                    <a:lnTo>
                      <a:pt x="192" y="317"/>
                    </a:lnTo>
                    <a:lnTo>
                      <a:pt x="202" y="341"/>
                    </a:lnTo>
                    <a:lnTo>
                      <a:pt x="212" y="366"/>
                    </a:lnTo>
                    <a:lnTo>
                      <a:pt x="221" y="389"/>
                    </a:lnTo>
                    <a:lnTo>
                      <a:pt x="231" y="411"/>
                    </a:lnTo>
                    <a:lnTo>
                      <a:pt x="240" y="431"/>
                    </a:lnTo>
                    <a:lnTo>
                      <a:pt x="249" y="449"/>
                    </a:lnTo>
                    <a:lnTo>
                      <a:pt x="256" y="466"/>
                    </a:lnTo>
                    <a:lnTo>
                      <a:pt x="263" y="479"/>
                    </a:lnTo>
                    <a:lnTo>
                      <a:pt x="269" y="491"/>
                    </a:lnTo>
                    <a:lnTo>
                      <a:pt x="273" y="499"/>
                    </a:lnTo>
                    <a:lnTo>
                      <a:pt x="276" y="504"/>
                    </a:lnTo>
                    <a:lnTo>
                      <a:pt x="277" y="506"/>
                    </a:lnTo>
                    <a:lnTo>
                      <a:pt x="279" y="562"/>
                    </a:lnTo>
                    <a:lnTo>
                      <a:pt x="277" y="560"/>
                    </a:lnTo>
                    <a:lnTo>
                      <a:pt x="274" y="555"/>
                    </a:lnTo>
                    <a:lnTo>
                      <a:pt x="269" y="548"/>
                    </a:lnTo>
                    <a:lnTo>
                      <a:pt x="262" y="538"/>
                    </a:lnTo>
                    <a:lnTo>
                      <a:pt x="254" y="525"/>
                    </a:lnTo>
                    <a:lnTo>
                      <a:pt x="244" y="512"/>
                    </a:lnTo>
                    <a:lnTo>
                      <a:pt x="234" y="497"/>
                    </a:lnTo>
                    <a:lnTo>
                      <a:pt x="212" y="465"/>
                    </a:lnTo>
                    <a:lnTo>
                      <a:pt x="200" y="449"/>
                    </a:lnTo>
                    <a:lnTo>
                      <a:pt x="189" y="434"/>
                    </a:lnTo>
                    <a:lnTo>
                      <a:pt x="179" y="419"/>
                    </a:lnTo>
                    <a:lnTo>
                      <a:pt x="169" y="407"/>
                    </a:lnTo>
                    <a:lnTo>
                      <a:pt x="160" y="395"/>
                    </a:lnTo>
                    <a:lnTo>
                      <a:pt x="150" y="382"/>
                    </a:lnTo>
                    <a:lnTo>
                      <a:pt x="140" y="367"/>
                    </a:lnTo>
                    <a:lnTo>
                      <a:pt x="130" y="352"/>
                    </a:lnTo>
                    <a:lnTo>
                      <a:pt x="97" y="302"/>
                    </a:lnTo>
                    <a:lnTo>
                      <a:pt x="87" y="286"/>
                    </a:lnTo>
                    <a:lnTo>
                      <a:pt x="77" y="271"/>
                    </a:lnTo>
                    <a:lnTo>
                      <a:pt x="68" y="257"/>
                    </a:lnTo>
                    <a:lnTo>
                      <a:pt x="61" y="245"/>
                    </a:lnTo>
                    <a:lnTo>
                      <a:pt x="54" y="234"/>
                    </a:lnTo>
                    <a:lnTo>
                      <a:pt x="49" y="227"/>
                    </a:lnTo>
                    <a:lnTo>
                      <a:pt x="46" y="222"/>
                    </a:lnTo>
                    <a:lnTo>
                      <a:pt x="45" y="220"/>
                    </a:lnTo>
                    <a:lnTo>
                      <a:pt x="87" y="190"/>
                    </a:lnTo>
                    <a:lnTo>
                      <a:pt x="36" y="190"/>
                    </a:lnTo>
                    <a:lnTo>
                      <a:pt x="35" y="187"/>
                    </a:lnTo>
                    <a:lnTo>
                      <a:pt x="33" y="181"/>
                    </a:lnTo>
                    <a:lnTo>
                      <a:pt x="32" y="171"/>
                    </a:lnTo>
                    <a:lnTo>
                      <a:pt x="28" y="157"/>
                    </a:lnTo>
                    <a:lnTo>
                      <a:pt x="25" y="142"/>
                    </a:lnTo>
                    <a:lnTo>
                      <a:pt x="21" y="125"/>
                    </a:lnTo>
                    <a:lnTo>
                      <a:pt x="13" y="87"/>
                    </a:lnTo>
                    <a:lnTo>
                      <a:pt x="10" y="68"/>
                    </a:lnTo>
                    <a:lnTo>
                      <a:pt x="6" y="49"/>
                    </a:lnTo>
                    <a:lnTo>
                      <a:pt x="4" y="31"/>
                    </a:lnTo>
                    <a:lnTo>
                      <a:pt x="2" y="16"/>
                    </a:lnTo>
                    <a:lnTo>
                      <a:pt x="0" y="2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3C535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>
                <a:off x="3967163" y="1524000"/>
                <a:ext cx="874713" cy="842963"/>
              </a:xfrm>
              <a:custGeom>
                <a:avLst/>
                <a:gdLst/>
                <a:ahLst/>
                <a:cxnLst>
                  <a:cxn ang="0">
                    <a:pos x="300" y="2"/>
                  </a:cxn>
                  <a:cxn ang="0">
                    <a:pos x="369" y="20"/>
                  </a:cxn>
                  <a:cxn ang="0">
                    <a:pos x="436" y="52"/>
                  </a:cxn>
                  <a:cxn ang="0">
                    <a:pos x="497" y="100"/>
                  </a:cxn>
                  <a:cxn ang="0">
                    <a:pos x="551" y="161"/>
                  </a:cxn>
                  <a:cxn ang="0">
                    <a:pos x="543" y="200"/>
                  </a:cxn>
                  <a:cxn ang="0">
                    <a:pos x="522" y="238"/>
                  </a:cxn>
                  <a:cxn ang="0">
                    <a:pos x="489" y="271"/>
                  </a:cxn>
                  <a:cxn ang="0">
                    <a:pos x="446" y="296"/>
                  </a:cxn>
                  <a:cxn ang="0">
                    <a:pos x="393" y="311"/>
                  </a:cxn>
                  <a:cxn ang="0">
                    <a:pos x="321" y="316"/>
                  </a:cxn>
                  <a:cxn ang="0">
                    <a:pos x="258" y="309"/>
                  </a:cxn>
                  <a:cxn ang="0">
                    <a:pos x="206" y="295"/>
                  </a:cxn>
                  <a:cxn ang="0">
                    <a:pos x="164" y="279"/>
                  </a:cxn>
                  <a:cxn ang="0">
                    <a:pos x="132" y="261"/>
                  </a:cxn>
                  <a:cxn ang="0">
                    <a:pos x="113" y="249"/>
                  </a:cxn>
                  <a:cxn ang="0">
                    <a:pos x="107" y="243"/>
                  </a:cxn>
                  <a:cxn ang="0">
                    <a:pos x="123" y="312"/>
                  </a:cxn>
                  <a:cxn ang="0">
                    <a:pos x="126" y="372"/>
                  </a:cxn>
                  <a:cxn ang="0">
                    <a:pos x="119" y="424"/>
                  </a:cxn>
                  <a:cxn ang="0">
                    <a:pos x="106" y="468"/>
                  </a:cxn>
                  <a:cxn ang="0">
                    <a:pos x="88" y="503"/>
                  </a:cxn>
                  <a:cxn ang="0">
                    <a:pos x="69" y="531"/>
                  </a:cxn>
                  <a:cxn ang="0">
                    <a:pos x="51" y="502"/>
                  </a:cxn>
                  <a:cxn ang="0">
                    <a:pos x="25" y="442"/>
                  </a:cxn>
                  <a:cxn ang="0">
                    <a:pos x="8" y="380"/>
                  </a:cxn>
                  <a:cxn ang="0">
                    <a:pos x="0" y="316"/>
                  </a:cxn>
                  <a:cxn ang="0">
                    <a:pos x="2" y="252"/>
                  </a:cxn>
                  <a:cxn ang="0">
                    <a:pos x="13" y="191"/>
                  </a:cxn>
                  <a:cxn ang="0">
                    <a:pos x="35" y="135"/>
                  </a:cxn>
                  <a:cxn ang="0">
                    <a:pos x="65" y="87"/>
                  </a:cxn>
                  <a:cxn ang="0">
                    <a:pos x="106" y="48"/>
                  </a:cxn>
                  <a:cxn ang="0">
                    <a:pos x="163" y="18"/>
                  </a:cxn>
                  <a:cxn ang="0">
                    <a:pos x="231" y="2"/>
                  </a:cxn>
                </a:cxnLst>
                <a:rect l="0" t="0" r="r" b="b"/>
                <a:pathLst>
                  <a:path w="551" h="531">
                    <a:moveTo>
                      <a:pt x="265" y="0"/>
                    </a:moveTo>
                    <a:lnTo>
                      <a:pt x="300" y="2"/>
                    </a:lnTo>
                    <a:lnTo>
                      <a:pt x="335" y="9"/>
                    </a:lnTo>
                    <a:lnTo>
                      <a:pt x="369" y="20"/>
                    </a:lnTo>
                    <a:lnTo>
                      <a:pt x="403" y="34"/>
                    </a:lnTo>
                    <a:lnTo>
                      <a:pt x="436" y="52"/>
                    </a:lnTo>
                    <a:lnTo>
                      <a:pt x="467" y="74"/>
                    </a:lnTo>
                    <a:lnTo>
                      <a:pt x="497" y="100"/>
                    </a:lnTo>
                    <a:lnTo>
                      <a:pt x="525" y="129"/>
                    </a:lnTo>
                    <a:lnTo>
                      <a:pt x="551" y="161"/>
                    </a:lnTo>
                    <a:lnTo>
                      <a:pt x="549" y="181"/>
                    </a:lnTo>
                    <a:lnTo>
                      <a:pt x="543" y="200"/>
                    </a:lnTo>
                    <a:lnTo>
                      <a:pt x="535" y="219"/>
                    </a:lnTo>
                    <a:lnTo>
                      <a:pt x="522" y="238"/>
                    </a:lnTo>
                    <a:lnTo>
                      <a:pt x="507" y="255"/>
                    </a:lnTo>
                    <a:lnTo>
                      <a:pt x="489" y="271"/>
                    </a:lnTo>
                    <a:lnTo>
                      <a:pt x="469" y="284"/>
                    </a:lnTo>
                    <a:lnTo>
                      <a:pt x="446" y="296"/>
                    </a:lnTo>
                    <a:lnTo>
                      <a:pt x="421" y="305"/>
                    </a:lnTo>
                    <a:lnTo>
                      <a:pt x="393" y="311"/>
                    </a:lnTo>
                    <a:lnTo>
                      <a:pt x="355" y="315"/>
                    </a:lnTo>
                    <a:lnTo>
                      <a:pt x="321" y="316"/>
                    </a:lnTo>
                    <a:lnTo>
                      <a:pt x="288" y="313"/>
                    </a:lnTo>
                    <a:lnTo>
                      <a:pt x="258" y="309"/>
                    </a:lnTo>
                    <a:lnTo>
                      <a:pt x="231" y="303"/>
                    </a:lnTo>
                    <a:lnTo>
                      <a:pt x="206" y="295"/>
                    </a:lnTo>
                    <a:lnTo>
                      <a:pt x="184" y="287"/>
                    </a:lnTo>
                    <a:lnTo>
                      <a:pt x="164" y="279"/>
                    </a:lnTo>
                    <a:lnTo>
                      <a:pt x="147" y="269"/>
                    </a:lnTo>
                    <a:lnTo>
                      <a:pt x="132" y="261"/>
                    </a:lnTo>
                    <a:lnTo>
                      <a:pt x="121" y="254"/>
                    </a:lnTo>
                    <a:lnTo>
                      <a:pt x="113" y="249"/>
                    </a:lnTo>
                    <a:lnTo>
                      <a:pt x="109" y="245"/>
                    </a:lnTo>
                    <a:lnTo>
                      <a:pt x="107" y="243"/>
                    </a:lnTo>
                    <a:lnTo>
                      <a:pt x="117" y="279"/>
                    </a:lnTo>
                    <a:lnTo>
                      <a:pt x="123" y="312"/>
                    </a:lnTo>
                    <a:lnTo>
                      <a:pt x="126" y="342"/>
                    </a:lnTo>
                    <a:lnTo>
                      <a:pt x="126" y="372"/>
                    </a:lnTo>
                    <a:lnTo>
                      <a:pt x="124" y="399"/>
                    </a:lnTo>
                    <a:lnTo>
                      <a:pt x="119" y="424"/>
                    </a:lnTo>
                    <a:lnTo>
                      <a:pt x="113" y="447"/>
                    </a:lnTo>
                    <a:lnTo>
                      <a:pt x="106" y="468"/>
                    </a:lnTo>
                    <a:lnTo>
                      <a:pt x="97" y="487"/>
                    </a:lnTo>
                    <a:lnTo>
                      <a:pt x="88" y="503"/>
                    </a:lnTo>
                    <a:lnTo>
                      <a:pt x="79" y="518"/>
                    </a:lnTo>
                    <a:lnTo>
                      <a:pt x="69" y="531"/>
                    </a:lnTo>
                    <a:lnTo>
                      <a:pt x="60" y="516"/>
                    </a:lnTo>
                    <a:lnTo>
                      <a:pt x="51" y="502"/>
                    </a:lnTo>
                    <a:lnTo>
                      <a:pt x="37" y="472"/>
                    </a:lnTo>
                    <a:lnTo>
                      <a:pt x="25" y="442"/>
                    </a:lnTo>
                    <a:lnTo>
                      <a:pt x="15" y="412"/>
                    </a:lnTo>
                    <a:lnTo>
                      <a:pt x="8" y="380"/>
                    </a:lnTo>
                    <a:lnTo>
                      <a:pt x="3" y="348"/>
                    </a:lnTo>
                    <a:lnTo>
                      <a:pt x="0" y="316"/>
                    </a:lnTo>
                    <a:lnTo>
                      <a:pt x="0" y="283"/>
                    </a:lnTo>
                    <a:lnTo>
                      <a:pt x="2" y="252"/>
                    </a:lnTo>
                    <a:lnTo>
                      <a:pt x="6" y="221"/>
                    </a:lnTo>
                    <a:lnTo>
                      <a:pt x="13" y="191"/>
                    </a:lnTo>
                    <a:lnTo>
                      <a:pt x="23" y="162"/>
                    </a:lnTo>
                    <a:lnTo>
                      <a:pt x="35" y="135"/>
                    </a:lnTo>
                    <a:lnTo>
                      <a:pt x="49" y="110"/>
                    </a:lnTo>
                    <a:lnTo>
                      <a:pt x="65" y="87"/>
                    </a:lnTo>
                    <a:lnTo>
                      <a:pt x="85" y="66"/>
                    </a:lnTo>
                    <a:lnTo>
                      <a:pt x="106" y="48"/>
                    </a:lnTo>
                    <a:lnTo>
                      <a:pt x="131" y="33"/>
                    </a:lnTo>
                    <a:lnTo>
                      <a:pt x="163" y="18"/>
                    </a:lnTo>
                    <a:lnTo>
                      <a:pt x="196" y="8"/>
                    </a:lnTo>
                    <a:lnTo>
                      <a:pt x="231" y="2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Freeform 26"/>
              <p:cNvSpPr>
                <a:spLocks/>
              </p:cNvSpPr>
              <p:nvPr/>
            </p:nvSpPr>
            <p:spPr bwMode="auto">
              <a:xfrm>
                <a:off x="4721226" y="3819525"/>
                <a:ext cx="26988" cy="2698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3" y="2"/>
                  </a:cxn>
                  <a:cxn ang="0">
                    <a:pos x="15" y="3"/>
                  </a:cxn>
                  <a:cxn ang="0">
                    <a:pos x="17" y="6"/>
                  </a:cxn>
                  <a:cxn ang="0">
                    <a:pos x="17" y="11"/>
                  </a:cxn>
                  <a:cxn ang="0">
                    <a:pos x="13" y="15"/>
                  </a:cxn>
                  <a:cxn ang="0">
                    <a:pos x="9" y="17"/>
                  </a:cxn>
                  <a:cxn ang="0">
                    <a:pos x="4" y="15"/>
                  </a:cxn>
                  <a:cxn ang="0">
                    <a:pos x="2" y="13"/>
                  </a:cxn>
                  <a:cxn ang="0">
                    <a:pos x="0" y="8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9" y="0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lnTo>
                      <a:pt x="13" y="2"/>
                    </a:lnTo>
                    <a:lnTo>
                      <a:pt x="15" y="3"/>
                    </a:lnTo>
                    <a:lnTo>
                      <a:pt x="17" y="6"/>
                    </a:lnTo>
                    <a:lnTo>
                      <a:pt x="17" y="11"/>
                    </a:lnTo>
                    <a:lnTo>
                      <a:pt x="13" y="15"/>
                    </a:lnTo>
                    <a:lnTo>
                      <a:pt x="9" y="17"/>
                    </a:lnTo>
                    <a:lnTo>
                      <a:pt x="4" y="15"/>
                    </a:lnTo>
                    <a:lnTo>
                      <a:pt x="2" y="13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Freeform 27"/>
              <p:cNvSpPr>
                <a:spLocks/>
              </p:cNvSpPr>
              <p:nvPr/>
            </p:nvSpPr>
            <p:spPr bwMode="auto">
              <a:xfrm>
                <a:off x="4718051" y="3941763"/>
                <a:ext cx="25400" cy="269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2"/>
                  </a:cxn>
                  <a:cxn ang="0">
                    <a:pos x="15" y="4"/>
                  </a:cxn>
                  <a:cxn ang="0">
                    <a:pos x="16" y="8"/>
                  </a:cxn>
                  <a:cxn ang="0">
                    <a:pos x="15" y="13"/>
                  </a:cxn>
                  <a:cxn ang="0">
                    <a:pos x="12" y="15"/>
                  </a:cxn>
                  <a:cxn ang="0">
                    <a:pos x="7" y="17"/>
                  </a:cxn>
                  <a:cxn ang="0">
                    <a:pos x="3" y="15"/>
                  </a:cxn>
                  <a:cxn ang="0">
                    <a:pos x="1" y="13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2" y="3"/>
                  </a:cxn>
                  <a:cxn ang="0">
                    <a:pos x="4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7">
                    <a:moveTo>
                      <a:pt x="7" y="0"/>
                    </a:moveTo>
                    <a:lnTo>
                      <a:pt x="12" y="2"/>
                    </a:lnTo>
                    <a:lnTo>
                      <a:pt x="15" y="4"/>
                    </a:lnTo>
                    <a:lnTo>
                      <a:pt x="16" y="8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7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Freeform 28"/>
              <p:cNvSpPr>
                <a:spLocks noEditPoints="1"/>
              </p:cNvSpPr>
              <p:nvPr/>
            </p:nvSpPr>
            <p:spPr bwMode="auto">
              <a:xfrm>
                <a:off x="4864101" y="1873250"/>
                <a:ext cx="87313" cy="465138"/>
              </a:xfrm>
              <a:custGeom>
                <a:avLst/>
                <a:gdLst/>
                <a:ahLst/>
                <a:cxnLst>
                  <a:cxn ang="0">
                    <a:pos x="35" y="291"/>
                  </a:cxn>
                  <a:cxn ang="0">
                    <a:pos x="34" y="293"/>
                  </a:cxn>
                  <a:cxn ang="0">
                    <a:pos x="35" y="291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4" y="6"/>
                  </a:cxn>
                  <a:cxn ang="0">
                    <a:pos x="9" y="14"/>
                  </a:cxn>
                  <a:cxn ang="0">
                    <a:pos x="16" y="25"/>
                  </a:cxn>
                  <a:cxn ang="0">
                    <a:pos x="23" y="38"/>
                  </a:cxn>
                  <a:cxn ang="0">
                    <a:pos x="30" y="54"/>
                  </a:cxn>
                  <a:cxn ang="0">
                    <a:pos x="37" y="73"/>
                  </a:cxn>
                  <a:cxn ang="0">
                    <a:pos x="44" y="94"/>
                  </a:cxn>
                  <a:cxn ang="0">
                    <a:pos x="49" y="117"/>
                  </a:cxn>
                  <a:cxn ang="0">
                    <a:pos x="53" y="142"/>
                  </a:cxn>
                  <a:cxn ang="0">
                    <a:pos x="55" y="169"/>
                  </a:cxn>
                  <a:cxn ang="0">
                    <a:pos x="55" y="198"/>
                  </a:cxn>
                  <a:cxn ang="0">
                    <a:pos x="52" y="228"/>
                  </a:cxn>
                  <a:cxn ang="0">
                    <a:pos x="45" y="260"/>
                  </a:cxn>
                  <a:cxn ang="0">
                    <a:pos x="35" y="291"/>
                  </a:cxn>
                  <a:cxn ang="0">
                    <a:pos x="36" y="285"/>
                  </a:cxn>
                  <a:cxn ang="0">
                    <a:pos x="38" y="274"/>
                  </a:cxn>
                  <a:cxn ang="0">
                    <a:pos x="41" y="260"/>
                  </a:cxn>
                  <a:cxn ang="0">
                    <a:pos x="42" y="244"/>
                  </a:cxn>
                  <a:cxn ang="0">
                    <a:pos x="44" y="223"/>
                  </a:cxn>
                  <a:cxn ang="0">
                    <a:pos x="45" y="201"/>
                  </a:cxn>
                  <a:cxn ang="0">
                    <a:pos x="44" y="176"/>
                  </a:cxn>
                  <a:cxn ang="0">
                    <a:pos x="42" y="150"/>
                  </a:cxn>
                  <a:cxn ang="0">
                    <a:pos x="38" y="122"/>
                  </a:cxn>
                  <a:cxn ang="0">
                    <a:pos x="33" y="92"/>
                  </a:cxn>
                  <a:cxn ang="0">
                    <a:pos x="25" y="62"/>
                  </a:cxn>
                  <a:cxn ang="0">
                    <a:pos x="14" y="31"/>
                  </a:cxn>
                  <a:cxn ang="0">
                    <a:pos x="0" y="0"/>
                  </a:cxn>
                </a:cxnLst>
                <a:rect l="0" t="0" r="r" b="b"/>
                <a:pathLst>
                  <a:path w="55" h="293">
                    <a:moveTo>
                      <a:pt x="35" y="291"/>
                    </a:moveTo>
                    <a:lnTo>
                      <a:pt x="34" y="293"/>
                    </a:lnTo>
                    <a:lnTo>
                      <a:pt x="35" y="291"/>
                    </a:lnTo>
                    <a:close/>
                    <a:moveTo>
                      <a:pt x="0" y="0"/>
                    </a:moveTo>
                    <a:lnTo>
                      <a:pt x="1" y="1"/>
                    </a:lnTo>
                    <a:lnTo>
                      <a:pt x="4" y="6"/>
                    </a:lnTo>
                    <a:lnTo>
                      <a:pt x="9" y="14"/>
                    </a:lnTo>
                    <a:lnTo>
                      <a:pt x="16" y="25"/>
                    </a:lnTo>
                    <a:lnTo>
                      <a:pt x="23" y="38"/>
                    </a:lnTo>
                    <a:lnTo>
                      <a:pt x="30" y="54"/>
                    </a:lnTo>
                    <a:lnTo>
                      <a:pt x="37" y="73"/>
                    </a:lnTo>
                    <a:lnTo>
                      <a:pt x="44" y="94"/>
                    </a:lnTo>
                    <a:lnTo>
                      <a:pt x="49" y="117"/>
                    </a:lnTo>
                    <a:lnTo>
                      <a:pt x="53" y="142"/>
                    </a:lnTo>
                    <a:lnTo>
                      <a:pt x="55" y="169"/>
                    </a:lnTo>
                    <a:lnTo>
                      <a:pt x="55" y="198"/>
                    </a:lnTo>
                    <a:lnTo>
                      <a:pt x="52" y="228"/>
                    </a:lnTo>
                    <a:lnTo>
                      <a:pt x="45" y="260"/>
                    </a:lnTo>
                    <a:lnTo>
                      <a:pt x="35" y="291"/>
                    </a:lnTo>
                    <a:lnTo>
                      <a:pt x="36" y="285"/>
                    </a:lnTo>
                    <a:lnTo>
                      <a:pt x="38" y="274"/>
                    </a:lnTo>
                    <a:lnTo>
                      <a:pt x="41" y="260"/>
                    </a:lnTo>
                    <a:lnTo>
                      <a:pt x="42" y="244"/>
                    </a:lnTo>
                    <a:lnTo>
                      <a:pt x="44" y="223"/>
                    </a:lnTo>
                    <a:lnTo>
                      <a:pt x="45" y="201"/>
                    </a:lnTo>
                    <a:lnTo>
                      <a:pt x="44" y="176"/>
                    </a:lnTo>
                    <a:lnTo>
                      <a:pt x="42" y="150"/>
                    </a:lnTo>
                    <a:lnTo>
                      <a:pt x="38" y="122"/>
                    </a:lnTo>
                    <a:lnTo>
                      <a:pt x="33" y="92"/>
                    </a:lnTo>
                    <a:lnTo>
                      <a:pt x="25" y="62"/>
                    </a:lnTo>
                    <a:lnTo>
                      <a:pt x="14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Freeform 29"/>
              <p:cNvSpPr>
                <a:spLocks/>
              </p:cNvSpPr>
              <p:nvPr/>
            </p:nvSpPr>
            <p:spPr bwMode="auto">
              <a:xfrm>
                <a:off x="4332288" y="1682750"/>
                <a:ext cx="409575" cy="303213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210" y="1"/>
                  </a:cxn>
                  <a:cxn ang="0">
                    <a:pos x="219" y="10"/>
                  </a:cxn>
                  <a:cxn ang="0">
                    <a:pos x="225" y="17"/>
                  </a:cxn>
                  <a:cxn ang="0">
                    <a:pos x="232" y="26"/>
                  </a:cxn>
                  <a:cxn ang="0">
                    <a:pos x="240" y="36"/>
                  </a:cxn>
                  <a:cxn ang="0">
                    <a:pos x="247" y="48"/>
                  </a:cxn>
                  <a:cxn ang="0">
                    <a:pos x="253" y="61"/>
                  </a:cxn>
                  <a:cxn ang="0">
                    <a:pos x="257" y="74"/>
                  </a:cxn>
                  <a:cxn ang="0">
                    <a:pos x="258" y="88"/>
                  </a:cxn>
                  <a:cxn ang="0">
                    <a:pos x="257" y="102"/>
                  </a:cxn>
                  <a:cxn ang="0">
                    <a:pos x="252" y="118"/>
                  </a:cxn>
                  <a:cxn ang="0">
                    <a:pos x="243" y="133"/>
                  </a:cxn>
                  <a:cxn ang="0">
                    <a:pos x="229" y="148"/>
                  </a:cxn>
                  <a:cxn ang="0">
                    <a:pos x="212" y="162"/>
                  </a:cxn>
                  <a:cxn ang="0">
                    <a:pos x="192" y="173"/>
                  </a:cxn>
                  <a:cxn ang="0">
                    <a:pos x="171" y="181"/>
                  </a:cxn>
                  <a:cxn ang="0">
                    <a:pos x="149" y="187"/>
                  </a:cxn>
                  <a:cxn ang="0">
                    <a:pos x="127" y="191"/>
                  </a:cxn>
                  <a:cxn ang="0">
                    <a:pos x="104" y="191"/>
                  </a:cxn>
                  <a:cxn ang="0">
                    <a:pos x="83" y="191"/>
                  </a:cxn>
                  <a:cxn ang="0">
                    <a:pos x="62" y="188"/>
                  </a:cxn>
                  <a:cxn ang="0">
                    <a:pos x="43" y="183"/>
                  </a:cxn>
                  <a:cxn ang="0">
                    <a:pos x="26" y="178"/>
                  </a:cxn>
                  <a:cxn ang="0">
                    <a:pos x="11" y="171"/>
                  </a:cxn>
                  <a:cxn ang="0">
                    <a:pos x="0" y="163"/>
                  </a:cxn>
                  <a:cxn ang="0">
                    <a:pos x="2" y="163"/>
                  </a:cxn>
                  <a:cxn ang="0">
                    <a:pos x="9" y="164"/>
                  </a:cxn>
                  <a:cxn ang="0">
                    <a:pos x="18" y="165"/>
                  </a:cxn>
                  <a:cxn ang="0">
                    <a:pos x="30" y="165"/>
                  </a:cxn>
                  <a:cxn ang="0">
                    <a:pos x="45" y="165"/>
                  </a:cxn>
                  <a:cxn ang="0">
                    <a:pos x="61" y="165"/>
                  </a:cxn>
                  <a:cxn ang="0">
                    <a:pos x="79" y="162"/>
                  </a:cxn>
                  <a:cxn ang="0">
                    <a:pos x="98" y="158"/>
                  </a:cxn>
                  <a:cxn ang="0">
                    <a:pos x="116" y="152"/>
                  </a:cxn>
                  <a:cxn ang="0">
                    <a:pos x="133" y="143"/>
                  </a:cxn>
                  <a:cxn ang="0">
                    <a:pos x="150" y="132"/>
                  </a:cxn>
                  <a:cxn ang="0">
                    <a:pos x="165" y="118"/>
                  </a:cxn>
                  <a:cxn ang="0">
                    <a:pos x="163" y="119"/>
                  </a:cxn>
                  <a:cxn ang="0">
                    <a:pos x="158" y="120"/>
                  </a:cxn>
                  <a:cxn ang="0">
                    <a:pos x="149" y="121"/>
                  </a:cxn>
                  <a:cxn ang="0">
                    <a:pos x="138" y="122"/>
                  </a:cxn>
                  <a:cxn ang="0">
                    <a:pos x="124" y="122"/>
                  </a:cxn>
                  <a:cxn ang="0">
                    <a:pos x="110" y="120"/>
                  </a:cxn>
                  <a:cxn ang="0">
                    <a:pos x="96" y="116"/>
                  </a:cxn>
                  <a:cxn ang="0">
                    <a:pos x="82" y="109"/>
                  </a:cxn>
                  <a:cxn ang="0">
                    <a:pos x="69" y="99"/>
                  </a:cxn>
                  <a:cxn ang="0">
                    <a:pos x="75" y="99"/>
                  </a:cxn>
                  <a:cxn ang="0">
                    <a:pos x="82" y="98"/>
                  </a:cxn>
                  <a:cxn ang="0">
                    <a:pos x="91" y="98"/>
                  </a:cxn>
                  <a:cxn ang="0">
                    <a:pos x="102" y="97"/>
                  </a:cxn>
                  <a:cxn ang="0">
                    <a:pos x="114" y="94"/>
                  </a:cxn>
                  <a:cxn ang="0">
                    <a:pos x="127" y="91"/>
                  </a:cxn>
                  <a:cxn ang="0">
                    <a:pos x="140" y="87"/>
                  </a:cxn>
                  <a:cxn ang="0">
                    <a:pos x="153" y="82"/>
                  </a:cxn>
                  <a:cxn ang="0">
                    <a:pos x="166" y="76"/>
                  </a:cxn>
                  <a:cxn ang="0">
                    <a:pos x="178" y="68"/>
                  </a:cxn>
                  <a:cxn ang="0">
                    <a:pos x="188" y="58"/>
                  </a:cxn>
                  <a:cxn ang="0">
                    <a:pos x="197" y="46"/>
                  </a:cxn>
                  <a:cxn ang="0">
                    <a:pos x="203" y="33"/>
                  </a:cxn>
                  <a:cxn ang="0">
                    <a:pos x="207" y="18"/>
                  </a:cxn>
                  <a:cxn ang="0">
                    <a:pos x="208" y="0"/>
                  </a:cxn>
                </a:cxnLst>
                <a:rect l="0" t="0" r="r" b="b"/>
                <a:pathLst>
                  <a:path w="258" h="191">
                    <a:moveTo>
                      <a:pt x="208" y="0"/>
                    </a:moveTo>
                    <a:lnTo>
                      <a:pt x="210" y="1"/>
                    </a:lnTo>
                    <a:lnTo>
                      <a:pt x="219" y="10"/>
                    </a:lnTo>
                    <a:lnTo>
                      <a:pt x="225" y="17"/>
                    </a:lnTo>
                    <a:lnTo>
                      <a:pt x="232" y="26"/>
                    </a:lnTo>
                    <a:lnTo>
                      <a:pt x="240" y="36"/>
                    </a:lnTo>
                    <a:lnTo>
                      <a:pt x="247" y="48"/>
                    </a:lnTo>
                    <a:lnTo>
                      <a:pt x="253" y="61"/>
                    </a:lnTo>
                    <a:lnTo>
                      <a:pt x="257" y="74"/>
                    </a:lnTo>
                    <a:lnTo>
                      <a:pt x="258" y="88"/>
                    </a:lnTo>
                    <a:lnTo>
                      <a:pt x="257" y="102"/>
                    </a:lnTo>
                    <a:lnTo>
                      <a:pt x="252" y="118"/>
                    </a:lnTo>
                    <a:lnTo>
                      <a:pt x="243" y="133"/>
                    </a:lnTo>
                    <a:lnTo>
                      <a:pt x="229" y="148"/>
                    </a:lnTo>
                    <a:lnTo>
                      <a:pt x="212" y="162"/>
                    </a:lnTo>
                    <a:lnTo>
                      <a:pt x="192" y="173"/>
                    </a:lnTo>
                    <a:lnTo>
                      <a:pt x="171" y="181"/>
                    </a:lnTo>
                    <a:lnTo>
                      <a:pt x="149" y="187"/>
                    </a:lnTo>
                    <a:lnTo>
                      <a:pt x="127" y="191"/>
                    </a:lnTo>
                    <a:lnTo>
                      <a:pt x="104" y="191"/>
                    </a:lnTo>
                    <a:lnTo>
                      <a:pt x="83" y="191"/>
                    </a:lnTo>
                    <a:lnTo>
                      <a:pt x="62" y="188"/>
                    </a:lnTo>
                    <a:lnTo>
                      <a:pt x="43" y="183"/>
                    </a:lnTo>
                    <a:lnTo>
                      <a:pt x="26" y="178"/>
                    </a:lnTo>
                    <a:lnTo>
                      <a:pt x="11" y="171"/>
                    </a:lnTo>
                    <a:lnTo>
                      <a:pt x="0" y="163"/>
                    </a:lnTo>
                    <a:lnTo>
                      <a:pt x="2" y="163"/>
                    </a:lnTo>
                    <a:lnTo>
                      <a:pt x="9" y="164"/>
                    </a:lnTo>
                    <a:lnTo>
                      <a:pt x="18" y="165"/>
                    </a:lnTo>
                    <a:lnTo>
                      <a:pt x="30" y="165"/>
                    </a:lnTo>
                    <a:lnTo>
                      <a:pt x="45" y="165"/>
                    </a:lnTo>
                    <a:lnTo>
                      <a:pt x="61" y="165"/>
                    </a:lnTo>
                    <a:lnTo>
                      <a:pt x="79" y="162"/>
                    </a:lnTo>
                    <a:lnTo>
                      <a:pt x="98" y="158"/>
                    </a:lnTo>
                    <a:lnTo>
                      <a:pt x="116" y="152"/>
                    </a:lnTo>
                    <a:lnTo>
                      <a:pt x="133" y="143"/>
                    </a:lnTo>
                    <a:lnTo>
                      <a:pt x="150" y="132"/>
                    </a:lnTo>
                    <a:lnTo>
                      <a:pt x="165" y="118"/>
                    </a:lnTo>
                    <a:lnTo>
                      <a:pt x="163" y="119"/>
                    </a:lnTo>
                    <a:lnTo>
                      <a:pt x="158" y="120"/>
                    </a:lnTo>
                    <a:lnTo>
                      <a:pt x="149" y="121"/>
                    </a:lnTo>
                    <a:lnTo>
                      <a:pt x="138" y="122"/>
                    </a:lnTo>
                    <a:lnTo>
                      <a:pt x="124" y="122"/>
                    </a:lnTo>
                    <a:lnTo>
                      <a:pt x="110" y="120"/>
                    </a:lnTo>
                    <a:lnTo>
                      <a:pt x="96" y="116"/>
                    </a:lnTo>
                    <a:lnTo>
                      <a:pt x="82" y="109"/>
                    </a:lnTo>
                    <a:lnTo>
                      <a:pt x="69" y="99"/>
                    </a:lnTo>
                    <a:lnTo>
                      <a:pt x="75" y="99"/>
                    </a:lnTo>
                    <a:lnTo>
                      <a:pt x="82" y="98"/>
                    </a:lnTo>
                    <a:lnTo>
                      <a:pt x="91" y="98"/>
                    </a:lnTo>
                    <a:lnTo>
                      <a:pt x="102" y="97"/>
                    </a:lnTo>
                    <a:lnTo>
                      <a:pt x="114" y="94"/>
                    </a:lnTo>
                    <a:lnTo>
                      <a:pt x="127" y="91"/>
                    </a:lnTo>
                    <a:lnTo>
                      <a:pt x="140" y="87"/>
                    </a:lnTo>
                    <a:lnTo>
                      <a:pt x="153" y="82"/>
                    </a:lnTo>
                    <a:lnTo>
                      <a:pt x="166" y="76"/>
                    </a:lnTo>
                    <a:lnTo>
                      <a:pt x="178" y="68"/>
                    </a:lnTo>
                    <a:lnTo>
                      <a:pt x="188" y="58"/>
                    </a:lnTo>
                    <a:lnTo>
                      <a:pt x="197" y="46"/>
                    </a:lnTo>
                    <a:lnTo>
                      <a:pt x="203" y="33"/>
                    </a:lnTo>
                    <a:lnTo>
                      <a:pt x="207" y="18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36363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60" name="Oval 59"/>
            <p:cNvSpPr/>
            <p:nvPr/>
          </p:nvSpPr>
          <p:spPr>
            <a:xfrm>
              <a:off x="4446428" y="5487640"/>
              <a:ext cx="2011680" cy="270141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67000">
                  <a:schemeClr val="tx1">
                    <a:lumMod val="65000"/>
                    <a:lumOff val="3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sz="1799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4" name="Rectángulo 3"/>
          <p:cNvSpPr/>
          <p:nvPr/>
        </p:nvSpPr>
        <p:spPr>
          <a:xfrm>
            <a:off x="1927460" y="5332963"/>
            <a:ext cx="2621230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/>
            <a:r>
              <a:rPr lang="es-CL" sz="1799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Desafíos y Sugerencias</a:t>
            </a:r>
          </a:p>
        </p:txBody>
      </p:sp>
      <p:sp>
        <p:nvSpPr>
          <p:cNvPr id="97" name="Shape 443"/>
          <p:cNvSpPr txBox="1">
            <a:spLocks noGrp="1"/>
          </p:cNvSpPr>
          <p:nvPr>
            <p:ph type="title"/>
          </p:nvPr>
        </p:nvSpPr>
        <p:spPr>
          <a:xfrm>
            <a:off x="1107125" y="17452"/>
            <a:ext cx="9923761" cy="1049841"/>
          </a:xfrm>
          <a:prstGeom prst="rect">
            <a:avLst/>
          </a:prstGeom>
          <a:noFill/>
          <a:ln>
            <a:noFill/>
          </a:ln>
        </p:spPr>
        <p:txBody>
          <a:bodyPr vert="horz" lIns="109681" tIns="109681" rIns="109681" bIns="109681" rtlCol="0" anchor="b" anchorCtr="0">
            <a:noAutofit/>
          </a:bodyPr>
          <a:lstStyle/>
          <a:p>
            <a:pPr>
              <a:buSzPct val="25000"/>
            </a:pPr>
            <a:r>
              <a:rPr lang="es-CL" sz="4398" b="1" dirty="0">
                <a:ln w="28575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LISTA DE TEMAS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769">
            <a:off x="6524743" y="1425168"/>
            <a:ext cx="701218" cy="701218"/>
          </a:xfrm>
          <a:prstGeom prst="rect">
            <a:avLst/>
          </a:prstGeom>
        </p:spPr>
      </p:pic>
      <p:pic>
        <p:nvPicPr>
          <p:cNvPr id="1028" name="Picture 4" descr="http://g2g3.digital/media/1029/icon-strategy-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2" y="3470589"/>
            <a:ext cx="630134" cy="63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88" y="4458495"/>
            <a:ext cx="626529" cy="6265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92">
            <a:off x="6632682" y="5376672"/>
            <a:ext cx="690174" cy="674198"/>
          </a:xfrm>
          <a:prstGeom prst="rect">
            <a:avLst/>
          </a:prstGeom>
        </p:spPr>
      </p:pic>
      <p:sp>
        <p:nvSpPr>
          <p:cNvPr id="98" name="Content Placeholder 4">
            <a:extLst>
              <a:ext uri="{FF2B5EF4-FFF2-40B4-BE49-F238E27FC236}">
                <a16:creationId xmlns:a16="http://schemas.microsoft.com/office/drawing/2014/main" id="{7230D00B-761A-4CA4-A707-A55435918DBD}"/>
              </a:ext>
            </a:extLst>
          </p:cNvPr>
          <p:cNvSpPr txBox="1">
            <a:spLocks/>
          </p:cNvSpPr>
          <p:nvPr/>
        </p:nvSpPr>
        <p:spPr>
          <a:xfrm>
            <a:off x="1939227" y="3493928"/>
            <a:ext cx="4390856" cy="403854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621"/>
            <a:r>
              <a:rPr lang="es-CL" sz="1799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Táctica vs Estrategia</a:t>
            </a: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E271FDD6-ACB0-45CF-B1E9-CF473AF26C64}"/>
              </a:ext>
            </a:extLst>
          </p:cNvPr>
          <p:cNvSpPr/>
          <p:nvPr/>
        </p:nvSpPr>
        <p:spPr>
          <a:xfrm>
            <a:off x="1957677" y="3776990"/>
            <a:ext cx="44736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/>
            <a:r>
              <a:rPr lang="es-CL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Algunas ideas que podrías replicar</a:t>
            </a:r>
          </a:p>
        </p:txBody>
      </p:sp>
    </p:spTree>
    <p:extLst>
      <p:ext uri="{BB962C8B-B14F-4D97-AF65-F5344CB8AC3E}">
        <p14:creationId xmlns:p14="http://schemas.microsoft.com/office/powerpoint/2010/main" val="20255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304BA-105E-49ED-8137-B7BB0472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4000" dirty="0"/>
              <a:t>Centro de Transporte y Logística UNAB</a:t>
            </a:r>
            <a:br>
              <a:rPr lang="es-CL" sz="4000" dirty="0"/>
            </a:br>
            <a:r>
              <a:rPr lang="es-CL" sz="2700" dirty="0">
                <a:solidFill>
                  <a:srgbClr val="00B0F0"/>
                </a:solidFill>
              </a:rPr>
              <a:t>http://ctl.unab.cl </a:t>
            </a:r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E6FD5F57-F595-4E04-AE20-8163489C3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6"/>
          <a:stretch/>
        </p:blipFill>
        <p:spPr bwMode="auto">
          <a:xfrm>
            <a:off x="3214496" y="1502567"/>
            <a:ext cx="41910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9">
            <a:extLst>
              <a:ext uri="{FF2B5EF4-FFF2-40B4-BE49-F238E27FC236}">
                <a16:creationId xmlns:a16="http://schemas.microsoft.com/office/drawing/2014/main" id="{8FF14BDB-E953-425D-BF75-11103C534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4" y="2182814"/>
            <a:ext cx="16208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ADDE4D58-497B-4C6A-9164-F4C4FA38F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52" y="2701925"/>
            <a:ext cx="1687512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6A2E37-564D-480E-9938-EB13CE46D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6" t="15375" r="35529" b="8829"/>
          <a:stretch>
            <a:fillRect/>
          </a:stretch>
        </p:blipFill>
        <p:spPr bwMode="auto">
          <a:xfrm>
            <a:off x="1074689" y="3070225"/>
            <a:ext cx="164465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AC4EB2D7-0A31-4A9E-809C-D148309037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28" y="3408363"/>
            <a:ext cx="177958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id="{22F8E372-7169-4912-8D05-3857C5E398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1169987"/>
            <a:ext cx="23876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4">
            <a:extLst>
              <a:ext uri="{FF2B5EF4-FFF2-40B4-BE49-F238E27FC236}">
                <a16:creationId xmlns:a16="http://schemas.microsoft.com/office/drawing/2014/main" id="{045D3E00-75EF-4CB2-902A-139314E46AE0}"/>
              </a:ext>
            </a:extLst>
          </p:cNvPr>
          <p:cNvGrpSpPr>
            <a:grpSpLocks/>
          </p:cNvGrpSpPr>
          <p:nvPr/>
        </p:nvGrpSpPr>
        <p:grpSpPr bwMode="auto">
          <a:xfrm>
            <a:off x="7112048" y="2951330"/>
            <a:ext cx="2886075" cy="1666875"/>
            <a:chOff x="2555776" y="1628800"/>
            <a:chExt cx="4608512" cy="3600400"/>
          </a:xfrm>
        </p:grpSpPr>
        <p:pic>
          <p:nvPicPr>
            <p:cNvPr id="11" name="Imagen 2">
              <a:extLst>
                <a:ext uri="{FF2B5EF4-FFF2-40B4-BE49-F238E27FC236}">
                  <a16:creationId xmlns:a16="http://schemas.microsoft.com/office/drawing/2014/main" id="{42ECE7EB-2728-4F31-881F-3E7BC6C48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15" t="16293" r="19228" b="21544"/>
            <a:stretch>
              <a:fillRect/>
            </a:stretch>
          </p:blipFill>
          <p:spPr bwMode="auto">
            <a:xfrm>
              <a:off x="2555776" y="1628800"/>
              <a:ext cx="4608512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n 3">
              <a:extLst>
                <a:ext uri="{FF2B5EF4-FFF2-40B4-BE49-F238E27FC236}">
                  <a16:creationId xmlns:a16="http://schemas.microsoft.com/office/drawing/2014/main" id="{A6EA8C93-E9AA-485A-9320-BD90EFD4E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00" y="3001600"/>
              <a:ext cx="1448176" cy="591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n 2">
            <a:extLst>
              <a:ext uri="{FF2B5EF4-FFF2-40B4-BE49-F238E27FC236}">
                <a16:creationId xmlns:a16="http://schemas.microsoft.com/office/drawing/2014/main" id="{76BF1A73-B6B8-4ED9-AD62-2A1E3BACAD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5761" r="21065" b="16039"/>
          <a:stretch>
            <a:fillRect/>
          </a:stretch>
        </p:blipFill>
        <p:spPr bwMode="auto">
          <a:xfrm>
            <a:off x="7354887" y="1169986"/>
            <a:ext cx="21605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7">
            <a:extLst>
              <a:ext uri="{FF2B5EF4-FFF2-40B4-BE49-F238E27FC236}">
                <a16:creationId xmlns:a16="http://schemas.microsoft.com/office/drawing/2014/main" id="{1AC9A5AE-F2CB-4547-AD8E-AB86982F0F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13" y="2189164"/>
            <a:ext cx="2238375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8">
            <a:extLst>
              <a:ext uri="{FF2B5EF4-FFF2-40B4-BE49-F238E27FC236}">
                <a16:creationId xmlns:a16="http://schemas.microsoft.com/office/drawing/2014/main" id="{F84DFFA1-100E-4E41-A724-422C8467A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668836"/>
            <a:ext cx="38227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118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304BA-105E-49ED-8137-B7BB04727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76200"/>
            <a:ext cx="10969943" cy="990100"/>
          </a:xfrm>
        </p:spPr>
        <p:txBody>
          <a:bodyPr>
            <a:normAutofit fontScale="90000"/>
          </a:bodyPr>
          <a:lstStyle/>
          <a:p>
            <a:r>
              <a:rPr lang="es-CL" sz="4000" dirty="0"/>
              <a:t>Clínicas UNAB</a:t>
            </a:r>
            <a:br>
              <a:rPr lang="es-CL" sz="4000" dirty="0"/>
            </a:br>
            <a:r>
              <a:rPr lang="es-CL" sz="2000" dirty="0">
                <a:solidFill>
                  <a:srgbClr val="00B0F0"/>
                </a:solidFill>
              </a:rPr>
              <a:t>http://vinculacion.unab.cl/portafolio-de-servicios-para-la-sociedad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D980B7-11BD-4FF1-9ABE-461B54905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14" y="1187041"/>
            <a:ext cx="3234000" cy="185142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3A71866-AE4F-419F-B7AF-B5734C906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212" y="1187041"/>
            <a:ext cx="3240000" cy="183678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122F913-F0B5-4F9E-A440-1F9A098E7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711" y="1179215"/>
            <a:ext cx="3240000" cy="18186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B609A41-265E-4C69-BF31-F49179D3A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14" y="3001557"/>
            <a:ext cx="3240000" cy="18446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68DB264-1D87-4330-B597-2B5594404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212" y="3017212"/>
            <a:ext cx="3240000" cy="185142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065E542-9B9D-4C3A-9814-262E2B7FB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6711" y="3023830"/>
            <a:ext cx="3240000" cy="18186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61E179D-9BF6-4CAE-B5D4-6EEC8576A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4212" y="4874086"/>
            <a:ext cx="3240000" cy="182472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6417DCF-4C1F-4359-8B9E-24228937F7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6711" y="4880875"/>
            <a:ext cx="3240000" cy="182472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8FB17C7-15C3-44CC-9378-AE4A7CA6B3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14" y="4868640"/>
            <a:ext cx="3240000" cy="181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6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AACE5CE-6341-4EE3-802C-4E80F449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</p:spPr>
        <p:txBody>
          <a:bodyPr/>
          <a:lstStyle/>
          <a:p>
            <a:r>
              <a:rPr lang="es-CL" dirty="0"/>
              <a:t>Ejemplo: Matriz estratégica de Vinculación con el Medio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46E6CC9-A66E-4DC3-8DED-87C532F32AA2}"/>
              </a:ext>
            </a:extLst>
          </p:cNvPr>
          <p:cNvSpPr/>
          <p:nvPr/>
        </p:nvSpPr>
        <p:spPr>
          <a:xfrm>
            <a:off x="837327" y="6504801"/>
            <a:ext cx="105141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rgbClr val="333333"/>
                </a:solidFill>
                <a:latin typeface="Roboto"/>
              </a:rPr>
              <a:t>Fuente: Dirección General de Vinculación con el Medio – Universidad Andrés Bello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439B8EF-F670-4157-8C9E-B1CADA46D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20094"/>
              </p:ext>
            </p:extLst>
          </p:nvPr>
        </p:nvGraphicFramePr>
        <p:xfrm>
          <a:off x="303212" y="975360"/>
          <a:ext cx="11582401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771">
                  <a:extLst>
                    <a:ext uri="{9D8B030D-6E8A-4147-A177-3AD203B41FA5}">
                      <a16:colId xmlns:a16="http://schemas.microsoft.com/office/drawing/2014/main" val="630074689"/>
                    </a:ext>
                  </a:extLst>
                </a:gridCol>
                <a:gridCol w="1159429">
                  <a:extLst>
                    <a:ext uri="{9D8B030D-6E8A-4147-A177-3AD203B41FA5}">
                      <a16:colId xmlns:a16="http://schemas.microsoft.com/office/drawing/2014/main" val="38969613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75133914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3081920540"/>
                    </a:ext>
                  </a:extLst>
                </a:gridCol>
                <a:gridCol w="892705">
                  <a:extLst>
                    <a:ext uri="{9D8B030D-6E8A-4147-A177-3AD203B41FA5}">
                      <a16:colId xmlns:a16="http://schemas.microsoft.com/office/drawing/2014/main" val="910947920"/>
                    </a:ext>
                  </a:extLst>
                </a:gridCol>
                <a:gridCol w="1124245">
                  <a:extLst>
                    <a:ext uri="{9D8B030D-6E8A-4147-A177-3AD203B41FA5}">
                      <a16:colId xmlns:a16="http://schemas.microsoft.com/office/drawing/2014/main" val="3652109268"/>
                    </a:ext>
                  </a:extLst>
                </a:gridCol>
                <a:gridCol w="2478850">
                  <a:extLst>
                    <a:ext uri="{9D8B030D-6E8A-4147-A177-3AD203B41FA5}">
                      <a16:colId xmlns:a16="http://schemas.microsoft.com/office/drawing/2014/main" val="1194059279"/>
                    </a:ext>
                  </a:extLst>
                </a:gridCol>
                <a:gridCol w="1295401">
                  <a:extLst>
                    <a:ext uri="{9D8B030D-6E8A-4147-A177-3AD203B41FA5}">
                      <a16:colId xmlns:a16="http://schemas.microsoft.com/office/drawing/2014/main" val="2136777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Áreas de interés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Grupos de interés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Instituciones y/o Organizaciones involucradas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Productos o Servicios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Cobertura Geográfica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Metas o Resultados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Impacto Externo Buscado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Impactos Internos a lograr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17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>
                          <a:latin typeface="Arial Narrow" panose="020B0606020202030204" pitchFamily="34" charset="0"/>
                        </a:rPr>
                        <a:t>Sector Público</a:t>
                      </a: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+</a:t>
                      </a:r>
                    </a:p>
                    <a:p>
                      <a:pPr algn="ctr"/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Sector Privado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Org. del </a:t>
                      </a:r>
                      <a:r>
                        <a:rPr kumimoji="0" lang="es-ES_tradnl" altLang="es-CL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transporte y la logística</a:t>
                      </a:r>
                      <a:endParaRPr kumimoji="0" lang="es-CL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altLang="es-CL" sz="1200" dirty="0">
                          <a:latin typeface="Arial Narrow" panose="020B0606020202030204" pitchFamily="34" charset="0"/>
                        </a:rPr>
                        <a:t>Min. de Transportes y Telecomunicaciones</a:t>
                      </a:r>
                    </a:p>
                    <a:p>
                      <a:pPr algn="ctr"/>
                      <a:r>
                        <a:rPr lang="es-CL" altLang="es-CL" sz="1200" dirty="0">
                          <a:latin typeface="Arial Narrow" panose="020B0606020202030204" pitchFamily="34" charset="0"/>
                        </a:rPr>
                        <a:t>Min. de Economía</a:t>
                      </a:r>
                    </a:p>
                    <a:p>
                      <a:pPr algn="ctr"/>
                      <a:r>
                        <a:rPr lang="es-CL" altLang="es-CL" sz="1200" dirty="0">
                          <a:latin typeface="Arial Narrow" panose="020B0606020202030204" pitchFamily="34" charset="0"/>
                        </a:rPr>
                        <a:t>CORFO</a:t>
                      </a:r>
                    </a:p>
                    <a:p>
                      <a:pPr algn="ctr"/>
                      <a:r>
                        <a:rPr lang="en-US" altLang="es-CL" sz="1200" dirty="0">
                          <a:latin typeface="Arial Narrow" panose="020B0606020202030204" pitchFamily="34" charset="0"/>
                        </a:rPr>
                        <a:t>Pepsico Chile</a:t>
                      </a:r>
                    </a:p>
                    <a:p>
                      <a:pPr algn="ctr"/>
                      <a:r>
                        <a:rPr lang="en-US" altLang="es-CL" sz="1200" dirty="0">
                          <a:latin typeface="Arial Narrow" panose="020B0606020202030204" pitchFamily="34" charset="0"/>
                        </a:rPr>
                        <a:t>DGA</a:t>
                      </a:r>
                    </a:p>
                    <a:p>
                      <a:pPr algn="ctr"/>
                      <a:r>
                        <a:rPr lang="en-US" altLang="es-CL" sz="1200" dirty="0">
                          <a:latin typeface="Arial Narrow" panose="020B0606020202030204" pitchFamily="34" charset="0"/>
                        </a:rPr>
                        <a:t>TNT Express</a:t>
                      </a:r>
                    </a:p>
                    <a:p>
                      <a:pPr algn="ctr"/>
                      <a:r>
                        <a:rPr lang="en-US" altLang="es-CL" sz="1200" dirty="0">
                          <a:latin typeface="Arial Narrow" panose="020B0606020202030204" pitchFamily="34" charset="0"/>
                        </a:rPr>
                        <a:t>Wisetrack</a:t>
                      </a:r>
                    </a:p>
                    <a:p>
                      <a:pPr algn="ctr"/>
                      <a:r>
                        <a:rPr lang="en-US" altLang="es-CL" sz="1200" dirty="0">
                          <a:latin typeface="Arial Narrow" panose="020B0606020202030204" pitchFamily="34" charset="0"/>
                        </a:rPr>
                        <a:t>(entre otros)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s-CL" sz="1200" b="1" dirty="0">
                          <a:latin typeface="Arial Narrow" panose="020B0606020202030204" pitchFamily="34" charset="0"/>
                        </a:rPr>
                        <a:t>Centro de Transporte y Logística UNAB</a:t>
                      </a:r>
                    </a:p>
                    <a:p>
                      <a:pPr marL="228600" indent="-228600" algn="ctr">
                        <a:buAutoNum type="arabicPeriod"/>
                      </a:pPr>
                      <a:r>
                        <a:rPr lang="es-CL" sz="1200" dirty="0">
                          <a:latin typeface="Arial Narrow" panose="020B0606020202030204" pitchFamily="34" charset="0"/>
                        </a:rPr>
                        <a:t>Análisis y desarrollo de sistemas logísticos asociados a la gestión de emergencia frente a desastres naturales</a:t>
                      </a:r>
                    </a:p>
                    <a:p>
                      <a:pPr marL="228600" indent="-228600" algn="ctr">
                        <a:buAutoNum type="arabicPeriod"/>
                      </a:pPr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2. Comprender y transformar las cadenas de suministro que interactúan en zonas urbanas con el fin de reducir la congestión y la contaminación</a:t>
                      </a:r>
                    </a:p>
                    <a:p>
                      <a:pPr algn="ctr"/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3. Apoyo al desarrollo eficiente y sustentable del transporte de carga por carretera en Chile.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Nacional</a:t>
                      </a:r>
                    </a:p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2013-2016</a:t>
                      </a:r>
                      <a:endParaRPr lang="es-CL" sz="1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27 proyectos </a:t>
                      </a:r>
                    </a:p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($894 MM)</a:t>
                      </a:r>
                    </a:p>
                    <a:p>
                      <a:pPr algn="ctr"/>
                      <a:endParaRPr kumimoji="0" lang="es-C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 investigadores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Aporte real en la construcción de mejores políticas públicas:</a:t>
                      </a:r>
                    </a:p>
                    <a:p>
                      <a:pPr algn="ctr"/>
                      <a:endParaRPr kumimoji="0" lang="es-C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28600" indent="-228600" algn="ctr">
                        <a:buAutoNum type="arabicParenR"/>
                      </a:pPr>
                      <a:r>
                        <a:rPr lang="es-CL" sz="1200" dirty="0">
                          <a:latin typeface="Arial Narrow" panose="020B0606020202030204" pitchFamily="34" charset="0"/>
                        </a:rPr>
                        <a:t>Sistema de </a:t>
                      </a:r>
                      <a:r>
                        <a:rPr lang="es-CL" sz="1200" dirty="0" err="1">
                          <a:latin typeface="Arial Narrow" panose="020B0606020202030204" pitchFamily="34" charset="0"/>
                        </a:rPr>
                        <a:t>certif</a:t>
                      </a:r>
                      <a:r>
                        <a:rPr lang="es-CL" sz="1200" dirty="0">
                          <a:latin typeface="Arial Narrow" panose="020B0606020202030204" pitchFamily="34" charset="0"/>
                        </a:rPr>
                        <a:t>. de eficiencia energética y competitividad del transporte terrestre en Chile</a:t>
                      </a:r>
                    </a:p>
                    <a:p>
                      <a:pPr marL="228600" indent="-228600" algn="ctr">
                        <a:buAutoNum type="arabicParenR"/>
                      </a:pPr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2) Observatorio de Transporte Urbano de Carga – OTUC</a:t>
                      </a:r>
                    </a:p>
                    <a:p>
                      <a:pPr algn="ctr"/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3) Código Buenas Prácticas en el Transporte de Carga por Carretera</a:t>
                      </a:r>
                    </a:p>
                    <a:p>
                      <a:pPr algn="ctr"/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4) Entre otros…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27 publicaciones indexadas</a:t>
                      </a:r>
                    </a:p>
                    <a:p>
                      <a:pPr algn="ctr"/>
                      <a:endParaRPr kumimoji="0" lang="es-C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24 formación de estudiantes de postgrado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5206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>
                          <a:latin typeface="Arial Narrow" panose="020B0606020202030204" pitchFamily="34" charset="0"/>
                        </a:rPr>
                        <a:t>Sociedad Civil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>
                          <a:latin typeface="Arial Narrow" panose="020B0606020202030204" pitchFamily="34" charset="0"/>
                        </a:rPr>
                        <a:t>Comunidad cercana a los Campus y a las comunas desde las cuales provienen nuestros estudiantes, de escasos recursos y que no pueden pagar por estos servicios en forma particular.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Idéntico</a:t>
                      </a:r>
                      <a:endParaRPr lang="es-CL" sz="1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s-CL" sz="1200" b="1" dirty="0">
                          <a:latin typeface="Arial Narrow" panose="020B0606020202030204" pitchFamily="34" charset="0"/>
                        </a:rPr>
                        <a:t>Clínicas UNAB</a:t>
                      </a:r>
                    </a:p>
                    <a:p>
                      <a:pPr marL="0" indent="0" algn="ctr">
                        <a:buNone/>
                      </a:pPr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marL="228600" indent="-228600" algn="ctr">
                        <a:buAutoNum type="arabicParenR"/>
                      </a:pPr>
                      <a:r>
                        <a:rPr lang="es-CL" sz="1200" dirty="0">
                          <a:latin typeface="Arial Narrow" panose="020B0606020202030204" pitchFamily="34" charset="0"/>
                        </a:rPr>
                        <a:t>Clínica Jurídica.</a:t>
                      </a: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2) Clínica Odontológica.</a:t>
                      </a: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3) Clínica Psicológica.</a:t>
                      </a: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4) Clínica Veterinaria.</a:t>
                      </a: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5) Unidad de Rehabilitación de la Fauna Silvestre (UFAS).</a:t>
                      </a: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6) Clínica de Potenciación de Aprendizajes.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V región</a:t>
                      </a:r>
                    </a:p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VIII región</a:t>
                      </a:r>
                    </a:p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RM</a:t>
                      </a:r>
                      <a:endParaRPr lang="es-CL" sz="1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Psicológica (total)</a:t>
                      </a: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6.686</a:t>
                      </a:r>
                    </a:p>
                    <a:p>
                      <a:pPr algn="ctr"/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Odontológica</a:t>
                      </a: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21.081</a:t>
                      </a:r>
                    </a:p>
                    <a:p>
                      <a:pPr algn="ctr"/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Jurídica</a:t>
                      </a: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1.967</a:t>
                      </a:r>
                    </a:p>
                    <a:p>
                      <a:pPr algn="ctr"/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Veterinaria (total)</a:t>
                      </a: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1.020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Solución directa de necesidades de la población en áreas en las que la institución educa a profesionales en los ámbitos de la asistencia judicial, psicología y de salud, entre otros ámbitos</a:t>
                      </a:r>
                    </a:p>
                    <a:p>
                      <a:pPr algn="ctr"/>
                      <a:endParaRPr lang="es-CL" sz="12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s-CL" sz="1200" dirty="0">
                          <a:latin typeface="Arial Narrow" panose="020B0606020202030204" pitchFamily="34" charset="0"/>
                        </a:rPr>
                        <a:t>(2017: 30.754 beneficiarios con causas efectivamente resueltas)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C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1762 estudiantes adquirieron sus aprendizajes gracias a su trabajo en clínicas (curricularmente)</a:t>
                      </a:r>
                      <a:endParaRPr lang="es-CL" sz="1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238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227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F6ECB-5107-4DE2-8136-52ECE0BE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Ejemplo: Impacto de la Clínica Psicológica en la Docencia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99E24D4-3A0A-48A1-8FC7-16BF6C6DE8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904013"/>
              </p:ext>
            </p:extLst>
          </p:nvPr>
        </p:nvGraphicFramePr>
        <p:xfrm>
          <a:off x="488800" y="957646"/>
          <a:ext cx="11211223" cy="5795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4141">
                  <a:extLst>
                    <a:ext uri="{9D8B030D-6E8A-4147-A177-3AD203B41FA5}">
                      <a16:colId xmlns:a16="http://schemas.microsoft.com/office/drawing/2014/main" val="3337043"/>
                    </a:ext>
                  </a:extLst>
                </a:gridCol>
                <a:gridCol w="1684225">
                  <a:extLst>
                    <a:ext uri="{9D8B030D-6E8A-4147-A177-3AD203B41FA5}">
                      <a16:colId xmlns:a16="http://schemas.microsoft.com/office/drawing/2014/main" val="1346253822"/>
                    </a:ext>
                  </a:extLst>
                </a:gridCol>
                <a:gridCol w="2549862">
                  <a:extLst>
                    <a:ext uri="{9D8B030D-6E8A-4147-A177-3AD203B41FA5}">
                      <a16:colId xmlns:a16="http://schemas.microsoft.com/office/drawing/2014/main" val="2133523159"/>
                    </a:ext>
                  </a:extLst>
                </a:gridCol>
                <a:gridCol w="2731605">
                  <a:extLst>
                    <a:ext uri="{9D8B030D-6E8A-4147-A177-3AD203B41FA5}">
                      <a16:colId xmlns:a16="http://schemas.microsoft.com/office/drawing/2014/main" val="662420323"/>
                    </a:ext>
                  </a:extLst>
                </a:gridCol>
                <a:gridCol w="745479">
                  <a:extLst>
                    <a:ext uri="{9D8B030D-6E8A-4147-A177-3AD203B41FA5}">
                      <a16:colId xmlns:a16="http://schemas.microsoft.com/office/drawing/2014/main" val="2585654374"/>
                    </a:ext>
                  </a:extLst>
                </a:gridCol>
                <a:gridCol w="883345">
                  <a:extLst>
                    <a:ext uri="{9D8B030D-6E8A-4147-A177-3AD203B41FA5}">
                      <a16:colId xmlns:a16="http://schemas.microsoft.com/office/drawing/2014/main" val="1127174860"/>
                    </a:ext>
                  </a:extLst>
                </a:gridCol>
                <a:gridCol w="902566">
                  <a:extLst>
                    <a:ext uri="{9D8B030D-6E8A-4147-A177-3AD203B41FA5}">
                      <a16:colId xmlns:a16="http://schemas.microsoft.com/office/drawing/2014/main" val="3743852308"/>
                    </a:ext>
                  </a:extLst>
                </a:gridCol>
              </a:tblGrid>
              <a:tr h="426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Asignatura</a:t>
                      </a:r>
                      <a:endParaRPr lang="es-CL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Relación con el perfil de egreso</a:t>
                      </a: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Aprendizajes esperados</a:t>
                      </a:r>
                      <a:endParaRPr lang="es-CL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Metodología</a:t>
                      </a:r>
                      <a:endParaRPr lang="es-CL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AÑO</a:t>
                      </a:r>
                      <a:endParaRPr lang="es-CL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Nro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Estudiantes</a:t>
                      </a:r>
                      <a:endParaRPr lang="es-CL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Aprobación</a:t>
                      </a:r>
                      <a:endParaRPr lang="es-CL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4057722863"/>
                  </a:ext>
                </a:extLst>
              </a:tr>
              <a:tr h="330518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PSICODIAGNOSTICO APLICADO</a:t>
                      </a:r>
                      <a:endParaRPr lang="es-CL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 obtener el título profesional, nuestros egresados demuestran conocimientos y habilidades para elaborar y ejecutar diagnósticos e intervenciones psicológicas en los sectores público y privado, en los ámbitos clínico y organizacional, social, jurídico o educacional.</a:t>
                      </a:r>
                    </a:p>
                  </a:txBody>
                  <a:tcPr marL="67235" marR="67235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Aproximar al alumno a la experiencia Clínica, integrando elementos de las diferentes asignaturas en la observación y análisis de un proceso psicodiagnóstico.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Analizar y discutir elementos teóricos y éticos atingentes al proceso psicodiagnóstico observado.</a:t>
                      </a:r>
                    </a:p>
                  </a:txBody>
                  <a:tcPr marL="67235" marR="67235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Los académicos realizarán entrevistas y evaluación psicodiagnóstica de pacientes en Sala de Espejo.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El académico realiza un proceso psicodiagnóstico de un paciente adulto y de un paciente infantil. </a:t>
                      </a:r>
                      <a:endParaRPr lang="es-CL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2015</a:t>
                      </a:r>
                      <a:endParaRPr lang="es-CL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173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99%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3732690305"/>
                  </a:ext>
                </a:extLst>
              </a:tr>
              <a:tr h="26012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2016</a:t>
                      </a:r>
                      <a:endParaRPr lang="es-CL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214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97%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2195558001"/>
                  </a:ext>
                </a:extLst>
              </a:tr>
              <a:tr h="133507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2017</a:t>
                      </a:r>
                      <a:endParaRPr lang="es-CL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182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98%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2438812673"/>
                  </a:ext>
                </a:extLst>
              </a:tr>
              <a:tr h="518740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TALLER PSICODIAGNÓSTICO CLÍNICO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Desarrollar un estudio clínico-diagnóstico, mediante la realización de entrevistas clínicas, examen mental, diagnósticos semiológicos, psiquiátricos y psicoanalítico, aplicación de instrumentos de evaluación psicológica. Organización de ese material mediante la elaboración de un informe psicológico.</a:t>
                      </a:r>
                      <a:endParaRPr lang="es-CL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El alumno deberá optar por desarrollar sus intervenciones clínicas en el área infanto-juvenil, adulto o jurídica. Cada alumno tomará a su cargo un paciente, debiendo planificar un proceso psicodiagnóstico que conduzca a la elaboración de un informe psicológico, así como integrar los aspectos estudiados en una hipótesis que le permita hacer de ese paciente un caso.</a:t>
                      </a: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2015</a:t>
                      </a:r>
                      <a:endParaRPr lang="es-CL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160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99%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3864596711"/>
                  </a:ext>
                </a:extLst>
              </a:tr>
              <a:tr h="278192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2016</a:t>
                      </a:r>
                      <a:endParaRPr lang="es-CL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173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98%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697044460"/>
                  </a:ext>
                </a:extLst>
              </a:tr>
              <a:tr h="170871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2017</a:t>
                      </a:r>
                      <a:endParaRPr lang="es-CL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213</a:t>
                      </a:r>
                      <a:endParaRPr lang="es-CL" sz="1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98%</a:t>
                      </a:r>
                      <a:endParaRPr lang="es-CL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4292630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843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09166" y="260649"/>
            <a:ext cx="10670217" cy="586551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s-CL" sz="3900" b="1" dirty="0">
                <a:solidFill>
                  <a:schemeClr val="accent5"/>
                </a:solidFill>
                <a:latin typeface="+mj-lt"/>
                <a:ea typeface="+mj-ea"/>
              </a:rPr>
              <a:t>Ejemplos de indicadores</a:t>
            </a:r>
          </a:p>
          <a:p>
            <a:pPr>
              <a:buNone/>
            </a:pPr>
            <a:endParaRPr lang="es-CL" sz="16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s-CL" sz="2100" b="1" dirty="0">
                <a:solidFill>
                  <a:srgbClr val="C00000"/>
                </a:solidFill>
              </a:rPr>
              <a:t>En Docencia de Pregrado y Postgrado</a:t>
            </a:r>
          </a:p>
          <a:p>
            <a:pPr>
              <a:buNone/>
            </a:pPr>
            <a:endParaRPr lang="es-CL" sz="19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s-CL" sz="1900" dirty="0">
                <a:solidFill>
                  <a:srgbClr val="C00000"/>
                </a:solidFill>
              </a:rPr>
              <a:t>       Cuerpo de académicos - docentes:</a:t>
            </a:r>
          </a:p>
          <a:p>
            <a:pPr>
              <a:buNone/>
            </a:pPr>
            <a:r>
              <a:rPr lang="es-CL" sz="1900" dirty="0">
                <a:solidFill>
                  <a:srgbClr val="0066FF"/>
                </a:solidFill>
              </a:rPr>
              <a:t>        Indicador de Capacidad:</a:t>
            </a:r>
          </a:p>
          <a:p>
            <a:pPr>
              <a:buNone/>
            </a:pPr>
            <a:r>
              <a:rPr lang="es-CL" sz="1900" dirty="0"/>
              <a:t>        % de docentes con postgrado</a:t>
            </a:r>
          </a:p>
          <a:p>
            <a:pPr>
              <a:buNone/>
            </a:pPr>
            <a:r>
              <a:rPr lang="es-CL" sz="1900" dirty="0">
                <a:solidFill>
                  <a:srgbClr val="0066FF"/>
                </a:solidFill>
              </a:rPr>
              <a:t>        Indicador de Proceso:</a:t>
            </a:r>
          </a:p>
          <a:p>
            <a:pPr>
              <a:buNone/>
            </a:pPr>
            <a:r>
              <a:rPr lang="es-CL" sz="1900" dirty="0"/>
              <a:t>        % de docentes capacitados en metodología A+S </a:t>
            </a:r>
          </a:p>
          <a:p>
            <a:pPr>
              <a:buNone/>
            </a:pPr>
            <a:r>
              <a:rPr lang="es-CL" sz="1900" dirty="0">
                <a:solidFill>
                  <a:srgbClr val="0066FF"/>
                </a:solidFill>
              </a:rPr>
              <a:t>        Indicador de Efectividad </a:t>
            </a:r>
          </a:p>
          <a:p>
            <a:pPr>
              <a:buNone/>
            </a:pPr>
            <a:r>
              <a:rPr lang="es-CL" sz="1900" dirty="0"/>
              <a:t>        % de docentes que aplican metodología A+S y logran mejorar las tasas de aprobación de sus cursos</a:t>
            </a:r>
          </a:p>
          <a:p>
            <a:pPr>
              <a:buNone/>
            </a:pPr>
            <a:endParaRPr lang="es-CL" sz="1900" dirty="0"/>
          </a:p>
          <a:p>
            <a:pPr algn="just">
              <a:buNone/>
            </a:pPr>
            <a:r>
              <a:rPr lang="es-CL" sz="1900" dirty="0">
                <a:solidFill>
                  <a:srgbClr val="0070C0"/>
                </a:solidFill>
              </a:rPr>
              <a:t>        Indicador de Impacto</a:t>
            </a:r>
          </a:p>
          <a:p>
            <a:pPr algn="just">
              <a:buNone/>
            </a:pPr>
            <a:endParaRPr lang="es-CL" sz="1900" dirty="0">
              <a:solidFill>
                <a:srgbClr val="C00000"/>
              </a:solidFill>
            </a:endParaRPr>
          </a:p>
          <a:p>
            <a:pPr lvl="1" algn="just"/>
            <a:r>
              <a:rPr lang="es-CL" sz="1900" dirty="0">
                <a:solidFill>
                  <a:srgbClr val="C00000"/>
                </a:solidFill>
              </a:rPr>
              <a:t>Impacto interno comprometido: </a:t>
            </a:r>
            <a:r>
              <a:rPr lang="es-CL" sz="1900" dirty="0"/>
              <a:t>Mejorar el nivel de logro promedio de las competencias a desarrollar por los estudiantes en las asignaturas de una carrera utilizando metodología A+S.</a:t>
            </a:r>
          </a:p>
          <a:p>
            <a:pPr lvl="1" algn="just"/>
            <a:endParaRPr lang="es-CL" sz="1900" dirty="0"/>
          </a:p>
          <a:p>
            <a:pPr lvl="1" algn="just"/>
            <a:r>
              <a:rPr lang="es-CL" sz="1900" dirty="0">
                <a:solidFill>
                  <a:srgbClr val="C00000"/>
                </a:solidFill>
              </a:rPr>
              <a:t>Indicador de impacto Interno= </a:t>
            </a:r>
            <a:r>
              <a:rPr lang="es-CL" sz="1900" dirty="0"/>
              <a:t>(Nivel de logro promedio de los estudiantes de competencias utilizando metodología A+S)/(nivel de logro promedio de los estudiantes con metodología tradicional)</a:t>
            </a:r>
          </a:p>
          <a:p>
            <a:pPr lvl="1" algn="just"/>
            <a:endParaRPr lang="es-CL" sz="1900" dirty="0"/>
          </a:p>
          <a:p>
            <a:pPr lvl="1" algn="just"/>
            <a:r>
              <a:rPr lang="es-CL" sz="1900" dirty="0">
                <a:solidFill>
                  <a:srgbClr val="C00000"/>
                </a:solidFill>
              </a:rPr>
              <a:t>Indicadores de Impacto Externo: </a:t>
            </a:r>
          </a:p>
          <a:p>
            <a:pPr marL="895244" lvl="1" indent="-285750" algn="just">
              <a:buFont typeface="Arial" panose="020B0604020202020204" pitchFamily="34" charset="0"/>
              <a:buChar char="•"/>
            </a:pPr>
            <a:r>
              <a:rPr lang="es-CL" sz="1900" dirty="0">
                <a:solidFill>
                  <a:srgbClr val="C00000"/>
                </a:solidFill>
              </a:rPr>
              <a:t>Caso 1: </a:t>
            </a:r>
            <a:r>
              <a:rPr lang="es-CL" sz="1900" dirty="0"/>
              <a:t>% de proyectos de investigación aplicada que logran convertirse en política pública</a:t>
            </a:r>
          </a:p>
          <a:p>
            <a:pPr marL="895244" lvl="1" indent="-285750" algn="just">
              <a:buFont typeface="Arial" panose="020B0604020202020204" pitchFamily="34" charset="0"/>
              <a:buChar char="•"/>
            </a:pPr>
            <a:r>
              <a:rPr lang="es-CL" sz="1900" dirty="0">
                <a:solidFill>
                  <a:srgbClr val="C00000"/>
                </a:solidFill>
              </a:rPr>
              <a:t>Caso 2: </a:t>
            </a:r>
            <a:r>
              <a:rPr lang="es-CL" sz="1900" dirty="0"/>
              <a:t>Casos solucionados satisfactoriamente / casos totales atendidos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724171E-ABD0-4CB4-A2BC-2BB53B3DABED}"/>
              </a:ext>
            </a:extLst>
          </p:cNvPr>
          <p:cNvSpPr/>
          <p:nvPr/>
        </p:nvSpPr>
        <p:spPr>
          <a:xfrm rot="16200000">
            <a:off x="-1335402" y="4596843"/>
            <a:ext cx="34465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000" dirty="0"/>
              <a:t>(</a:t>
            </a:r>
            <a:r>
              <a:rPr lang="es-CL" sz="5400" b="1" dirty="0">
                <a:solidFill>
                  <a:schemeClr val="accent5"/>
                </a:solidFill>
                <a:latin typeface="+mj-lt"/>
                <a:ea typeface="+mj-ea"/>
                <a:cs typeface="Arial" panose="020B0604020202020204" pitchFamily="34" charset="0"/>
              </a:rPr>
              <a:t>paréntesis</a:t>
            </a:r>
            <a:r>
              <a:rPr lang="es-CL" sz="4000" dirty="0"/>
              <a:t>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FD37184-CBE2-4CF7-86AC-15DD3D8B36C7}"/>
              </a:ext>
            </a:extLst>
          </p:cNvPr>
          <p:cNvSpPr/>
          <p:nvPr/>
        </p:nvSpPr>
        <p:spPr>
          <a:xfrm>
            <a:off x="909167" y="6400800"/>
            <a:ext cx="8919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400" dirty="0"/>
              <a:t>Fuente: </a:t>
            </a:r>
            <a:r>
              <a:rPr lang="es-CL" sz="1400" dirty="0" err="1"/>
              <a:t>Jmusic</a:t>
            </a:r>
            <a:r>
              <a:rPr lang="es-CL" sz="1400" dirty="0"/>
              <a:t>, Congreso VcM UNAB 2018. Ver presentación y video en: </a:t>
            </a:r>
            <a:r>
              <a:rPr lang="es-CL" sz="1400" dirty="0">
                <a:hlinkClick r:id="rId2"/>
              </a:rPr>
              <a:t>http://vinculacion.unab.cl/congreso/vcm-2018</a:t>
            </a:r>
            <a:r>
              <a:rPr lang="es-CL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37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1994622" y="5268512"/>
            <a:ext cx="2767879" cy="1406159"/>
          </a:xfrm>
          <a:custGeom>
            <a:avLst/>
            <a:gdLst>
              <a:gd name="T0" fmla="*/ 505 w 1758"/>
              <a:gd name="T1" fmla="*/ 16 h 893"/>
              <a:gd name="T2" fmla="*/ 261 w 1758"/>
              <a:gd name="T3" fmla="*/ 0 h 893"/>
              <a:gd name="T4" fmla="*/ 0 w 1758"/>
              <a:gd name="T5" fmla="*/ 875 h 893"/>
              <a:gd name="T6" fmla="*/ 1 w 1758"/>
              <a:gd name="T7" fmla="*/ 893 h 893"/>
              <a:gd name="T8" fmla="*/ 1758 w 1758"/>
              <a:gd name="T9" fmla="*/ 893 h 893"/>
              <a:gd name="T10" fmla="*/ 505 w 1758"/>
              <a:gd name="T11" fmla="*/ 1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8" h="893">
                <a:moveTo>
                  <a:pt x="505" y="16"/>
                </a:moveTo>
                <a:cubicBezTo>
                  <a:pt x="261" y="0"/>
                  <a:pt x="261" y="0"/>
                  <a:pt x="261" y="0"/>
                </a:cubicBezTo>
                <a:cubicBezTo>
                  <a:pt x="96" y="251"/>
                  <a:pt x="0" y="552"/>
                  <a:pt x="0" y="875"/>
                </a:cubicBezTo>
                <a:cubicBezTo>
                  <a:pt x="0" y="881"/>
                  <a:pt x="0" y="887"/>
                  <a:pt x="1" y="893"/>
                </a:cubicBezTo>
                <a:cubicBezTo>
                  <a:pt x="1758" y="893"/>
                  <a:pt x="1758" y="893"/>
                  <a:pt x="1758" y="893"/>
                </a:cubicBezTo>
                <a:lnTo>
                  <a:pt x="505" y="16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2048547" y="3927424"/>
            <a:ext cx="2666305" cy="2723441"/>
          </a:xfrm>
          <a:custGeom>
            <a:avLst/>
            <a:gdLst>
              <a:gd name="T0" fmla="*/ 1694 w 1694"/>
              <a:gd name="T1" fmla="*/ 1533 h 1729"/>
              <a:gd name="T2" fmla="*/ 1522 w 1694"/>
              <a:gd name="T3" fmla="*/ 1233 h 1729"/>
              <a:gd name="T4" fmla="*/ 851 w 1694"/>
              <a:gd name="T5" fmla="*/ 0 h 1729"/>
              <a:gd name="T6" fmla="*/ 0 w 1694"/>
              <a:gd name="T7" fmla="*/ 768 h 1729"/>
              <a:gd name="T8" fmla="*/ 1666 w 1694"/>
              <a:gd name="T9" fmla="*/ 1729 h 1729"/>
              <a:gd name="T10" fmla="*/ 1694 w 1694"/>
              <a:gd name="T11" fmla="*/ 1533 h 1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94" h="1729">
                <a:moveTo>
                  <a:pt x="1694" y="1533"/>
                </a:moveTo>
                <a:cubicBezTo>
                  <a:pt x="1522" y="1233"/>
                  <a:pt x="1522" y="1233"/>
                  <a:pt x="1522" y="1233"/>
                </a:cubicBezTo>
                <a:cubicBezTo>
                  <a:pt x="851" y="0"/>
                  <a:pt x="851" y="0"/>
                  <a:pt x="851" y="0"/>
                </a:cubicBezTo>
                <a:cubicBezTo>
                  <a:pt x="482" y="143"/>
                  <a:pt x="178" y="418"/>
                  <a:pt x="0" y="768"/>
                </a:cubicBezTo>
                <a:cubicBezTo>
                  <a:pt x="1666" y="1729"/>
                  <a:pt x="1666" y="1729"/>
                  <a:pt x="1666" y="1729"/>
                </a:cubicBezTo>
                <a:lnTo>
                  <a:pt x="1694" y="1533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2908748" y="3172162"/>
            <a:ext cx="2031471" cy="3324947"/>
          </a:xfrm>
          <a:custGeom>
            <a:avLst/>
            <a:gdLst>
              <a:gd name="T0" fmla="*/ 1183 w 1290"/>
              <a:gd name="T1" fmla="*/ 1923 h 2111"/>
              <a:gd name="T2" fmla="*/ 1290 w 1290"/>
              <a:gd name="T3" fmla="*/ 24 h 2111"/>
              <a:gd name="T4" fmla="*/ 1010 w 1290"/>
              <a:gd name="T5" fmla="*/ 0 h 2111"/>
              <a:gd name="T6" fmla="*/ 0 w 1290"/>
              <a:gd name="T7" fmla="*/ 360 h 2111"/>
              <a:gd name="T8" fmla="*/ 1123 w 1290"/>
              <a:gd name="T9" fmla="*/ 2111 h 2111"/>
              <a:gd name="T10" fmla="*/ 1183 w 1290"/>
              <a:gd name="T11" fmla="*/ 1923 h 2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0" h="2111">
                <a:moveTo>
                  <a:pt x="1183" y="1923"/>
                </a:moveTo>
                <a:cubicBezTo>
                  <a:pt x="1290" y="24"/>
                  <a:pt x="1290" y="24"/>
                  <a:pt x="1290" y="24"/>
                </a:cubicBezTo>
                <a:cubicBezTo>
                  <a:pt x="1199" y="8"/>
                  <a:pt x="1106" y="0"/>
                  <a:pt x="1010" y="0"/>
                </a:cubicBezTo>
                <a:cubicBezTo>
                  <a:pt x="627" y="0"/>
                  <a:pt x="275" y="135"/>
                  <a:pt x="0" y="360"/>
                </a:cubicBezTo>
                <a:cubicBezTo>
                  <a:pt x="1123" y="2111"/>
                  <a:pt x="1123" y="2111"/>
                  <a:pt x="1123" y="2111"/>
                </a:cubicBezTo>
                <a:lnTo>
                  <a:pt x="1183" y="1923"/>
                </a:lnTo>
                <a:close/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4522814" y="2765677"/>
            <a:ext cx="2393327" cy="3501113"/>
          </a:xfrm>
          <a:custGeom>
            <a:avLst/>
            <a:gdLst>
              <a:gd name="T0" fmla="*/ 364 w 1521"/>
              <a:gd name="T1" fmla="*/ 2199 h 2223"/>
              <a:gd name="T2" fmla="*/ 1521 w 1521"/>
              <a:gd name="T3" fmla="*/ 537 h 2223"/>
              <a:gd name="T4" fmla="*/ 325 w 1521"/>
              <a:gd name="T5" fmla="*/ 0 h 2223"/>
              <a:gd name="T6" fmla="*/ 0 w 1521"/>
              <a:gd name="T7" fmla="*/ 33 h 2223"/>
              <a:gd name="T8" fmla="*/ 112 w 1521"/>
              <a:gd name="T9" fmla="*/ 2223 h 2223"/>
              <a:gd name="T10" fmla="*/ 364 w 1521"/>
              <a:gd name="T11" fmla="*/ 2199 h 2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21" h="2223">
                <a:moveTo>
                  <a:pt x="364" y="2199"/>
                </a:moveTo>
                <a:cubicBezTo>
                  <a:pt x="1521" y="537"/>
                  <a:pt x="1521" y="537"/>
                  <a:pt x="1521" y="537"/>
                </a:cubicBezTo>
                <a:cubicBezTo>
                  <a:pt x="1228" y="207"/>
                  <a:pt x="801" y="0"/>
                  <a:pt x="325" y="0"/>
                </a:cubicBezTo>
                <a:cubicBezTo>
                  <a:pt x="214" y="0"/>
                  <a:pt x="105" y="11"/>
                  <a:pt x="0" y="33"/>
                </a:cubicBezTo>
                <a:cubicBezTo>
                  <a:pt x="112" y="2223"/>
                  <a:pt x="112" y="2223"/>
                  <a:pt x="112" y="2223"/>
                </a:cubicBezTo>
                <a:lnTo>
                  <a:pt x="364" y="2199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5035158" y="2917119"/>
            <a:ext cx="3115451" cy="3451914"/>
          </a:xfrm>
          <a:custGeom>
            <a:avLst/>
            <a:gdLst>
              <a:gd name="T0" fmla="*/ 96 w 1980"/>
              <a:gd name="T1" fmla="*/ 2192 h 2192"/>
              <a:gd name="T2" fmla="*/ 186 w 1980"/>
              <a:gd name="T3" fmla="*/ 2138 h 2192"/>
              <a:gd name="T4" fmla="*/ 1980 w 1980"/>
              <a:gd name="T5" fmla="*/ 1010 h 2192"/>
              <a:gd name="T6" fmla="*/ 957 w 1980"/>
              <a:gd name="T7" fmla="*/ 0 h 2192"/>
              <a:gd name="T8" fmla="*/ 0 w 1980"/>
              <a:gd name="T9" fmla="*/ 2012 h 2192"/>
              <a:gd name="T10" fmla="*/ 96 w 1980"/>
              <a:gd name="T11" fmla="*/ 2192 h 2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0" h="2192">
                <a:moveTo>
                  <a:pt x="96" y="2192"/>
                </a:moveTo>
                <a:cubicBezTo>
                  <a:pt x="186" y="2138"/>
                  <a:pt x="186" y="2138"/>
                  <a:pt x="186" y="2138"/>
                </a:cubicBezTo>
                <a:cubicBezTo>
                  <a:pt x="1980" y="1010"/>
                  <a:pt x="1980" y="1010"/>
                  <a:pt x="1980" y="1010"/>
                </a:cubicBezTo>
                <a:cubicBezTo>
                  <a:pt x="1819" y="532"/>
                  <a:pt x="1438" y="155"/>
                  <a:pt x="957" y="0"/>
                </a:cubicBezTo>
                <a:cubicBezTo>
                  <a:pt x="0" y="2012"/>
                  <a:pt x="0" y="2012"/>
                  <a:pt x="0" y="2012"/>
                </a:cubicBezTo>
                <a:lnTo>
                  <a:pt x="96" y="219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5015039" y="3757605"/>
            <a:ext cx="4061355" cy="2723441"/>
          </a:xfrm>
          <a:custGeom>
            <a:avLst/>
            <a:gdLst>
              <a:gd name="T0" fmla="*/ 64 w 2580"/>
              <a:gd name="T1" fmla="*/ 1725 h 1729"/>
              <a:gd name="T2" fmla="*/ 308 w 2580"/>
              <a:gd name="T3" fmla="*/ 1729 h 1729"/>
              <a:gd name="T4" fmla="*/ 2580 w 2580"/>
              <a:gd name="T5" fmla="*/ 1019 h 1729"/>
              <a:gd name="T6" fmla="*/ 2047 w 2580"/>
              <a:gd name="T7" fmla="*/ 0 h 1729"/>
              <a:gd name="T8" fmla="*/ 0 w 2580"/>
              <a:gd name="T9" fmla="*/ 1585 h 1729"/>
              <a:gd name="T10" fmla="*/ 64 w 2580"/>
              <a:gd name="T11" fmla="*/ 1725 h 1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80" h="1729">
                <a:moveTo>
                  <a:pt x="64" y="1725"/>
                </a:moveTo>
                <a:cubicBezTo>
                  <a:pt x="308" y="1729"/>
                  <a:pt x="308" y="1729"/>
                  <a:pt x="308" y="1729"/>
                </a:cubicBezTo>
                <a:cubicBezTo>
                  <a:pt x="2580" y="1019"/>
                  <a:pt x="2580" y="1019"/>
                  <a:pt x="2580" y="1019"/>
                </a:cubicBezTo>
                <a:cubicBezTo>
                  <a:pt x="2534" y="614"/>
                  <a:pt x="2337" y="255"/>
                  <a:pt x="2047" y="0"/>
                </a:cubicBezTo>
                <a:cubicBezTo>
                  <a:pt x="0" y="1585"/>
                  <a:pt x="0" y="1585"/>
                  <a:pt x="0" y="1585"/>
                </a:cubicBezTo>
                <a:lnTo>
                  <a:pt x="64" y="1725"/>
                </a:lnTo>
                <a:close/>
              </a:path>
            </a:pathLst>
          </a:custGeom>
          <a:solidFill>
            <a:srgbClr val="0084B4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5151337" y="4939986"/>
            <a:ext cx="4705712" cy="1729924"/>
          </a:xfrm>
          <a:custGeom>
            <a:avLst/>
            <a:gdLst>
              <a:gd name="T0" fmla="*/ 2801 w 2990"/>
              <a:gd name="T1" fmla="*/ 0 h 1098"/>
              <a:gd name="T2" fmla="*/ 0 w 2990"/>
              <a:gd name="T3" fmla="*/ 954 h 1098"/>
              <a:gd name="T4" fmla="*/ 48 w 2990"/>
              <a:gd name="T5" fmla="*/ 1098 h 1098"/>
              <a:gd name="T6" fmla="*/ 2953 w 2990"/>
              <a:gd name="T7" fmla="*/ 1098 h 1098"/>
              <a:gd name="T8" fmla="*/ 2990 w 2990"/>
              <a:gd name="T9" fmla="*/ 754 h 1098"/>
              <a:gd name="T10" fmla="*/ 2801 w 2990"/>
              <a:gd name="T11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90" h="1098">
                <a:moveTo>
                  <a:pt x="2801" y="0"/>
                </a:moveTo>
                <a:cubicBezTo>
                  <a:pt x="0" y="954"/>
                  <a:pt x="0" y="954"/>
                  <a:pt x="0" y="954"/>
                </a:cubicBezTo>
                <a:cubicBezTo>
                  <a:pt x="48" y="1098"/>
                  <a:pt x="48" y="1098"/>
                  <a:pt x="48" y="1098"/>
                </a:cubicBezTo>
                <a:cubicBezTo>
                  <a:pt x="2953" y="1098"/>
                  <a:pt x="2953" y="1098"/>
                  <a:pt x="2953" y="1098"/>
                </a:cubicBezTo>
                <a:cubicBezTo>
                  <a:pt x="2977" y="987"/>
                  <a:pt x="2990" y="872"/>
                  <a:pt x="2990" y="754"/>
                </a:cubicBezTo>
                <a:cubicBezTo>
                  <a:pt x="2990" y="481"/>
                  <a:pt x="2922" y="224"/>
                  <a:pt x="2801" y="0"/>
                </a:cubicBezTo>
                <a:close/>
              </a:path>
            </a:pathLst>
          </a:custGeom>
          <a:solidFill>
            <a:srgbClr val="95AA23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3876871" y="5595452"/>
            <a:ext cx="1964813" cy="1080806"/>
          </a:xfrm>
          <a:custGeom>
            <a:avLst/>
            <a:gdLst>
              <a:gd name="T0" fmla="*/ 1248 w 1248"/>
              <a:gd name="T1" fmla="*/ 624 h 686"/>
              <a:gd name="T2" fmla="*/ 624 w 1248"/>
              <a:gd name="T3" fmla="*/ 0 h 686"/>
              <a:gd name="T4" fmla="*/ 0 w 1248"/>
              <a:gd name="T5" fmla="*/ 624 h 686"/>
              <a:gd name="T6" fmla="*/ 3 w 1248"/>
              <a:gd name="T7" fmla="*/ 686 h 686"/>
              <a:gd name="T8" fmla="*/ 1245 w 1248"/>
              <a:gd name="T9" fmla="*/ 686 h 686"/>
              <a:gd name="T10" fmla="*/ 1248 w 1248"/>
              <a:gd name="T11" fmla="*/ 624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8" h="686">
                <a:moveTo>
                  <a:pt x="1248" y="624"/>
                </a:moveTo>
                <a:cubicBezTo>
                  <a:pt x="1248" y="279"/>
                  <a:pt x="969" y="0"/>
                  <a:pt x="624" y="0"/>
                </a:cubicBezTo>
                <a:cubicBezTo>
                  <a:pt x="279" y="0"/>
                  <a:pt x="0" y="279"/>
                  <a:pt x="0" y="624"/>
                </a:cubicBezTo>
                <a:cubicBezTo>
                  <a:pt x="0" y="645"/>
                  <a:pt x="1" y="666"/>
                  <a:pt x="3" y="686"/>
                </a:cubicBezTo>
                <a:cubicBezTo>
                  <a:pt x="1245" y="686"/>
                  <a:pt x="1245" y="686"/>
                  <a:pt x="1245" y="686"/>
                </a:cubicBezTo>
                <a:cubicBezTo>
                  <a:pt x="1247" y="666"/>
                  <a:pt x="1248" y="645"/>
                  <a:pt x="1248" y="62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6" tIns="365665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9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Vinculación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9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el Medio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4196" y="5948662"/>
            <a:ext cx="1447455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Comunicando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6839" y="6276987"/>
            <a:ext cx="1641368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Comprendiendo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41445" y="4736376"/>
            <a:ext cx="1162195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Definiendo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27665" y="3649911"/>
            <a:ext cx="1298415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Planificando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57187" y="3284081"/>
            <a:ext cx="1288799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Conectando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81836" y="3844905"/>
            <a:ext cx="1425019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Formalizando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11145" y="4620384"/>
            <a:ext cx="120867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Ejecutando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265938" y="5667841"/>
            <a:ext cx="607501" cy="60750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1" name="Oval 40"/>
          <p:cNvSpPr/>
          <p:nvPr/>
        </p:nvSpPr>
        <p:spPr>
          <a:xfrm>
            <a:off x="1872027" y="3845042"/>
            <a:ext cx="607501" cy="6075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Oval 41"/>
          <p:cNvSpPr/>
          <p:nvPr/>
        </p:nvSpPr>
        <p:spPr>
          <a:xfrm>
            <a:off x="3288592" y="2574788"/>
            <a:ext cx="607501" cy="60750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3" name="Oval 42"/>
          <p:cNvSpPr/>
          <p:nvPr/>
        </p:nvSpPr>
        <p:spPr>
          <a:xfrm>
            <a:off x="5338577" y="2114967"/>
            <a:ext cx="607501" cy="60750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4" name="Oval 43"/>
          <p:cNvSpPr/>
          <p:nvPr/>
        </p:nvSpPr>
        <p:spPr>
          <a:xfrm>
            <a:off x="7330370" y="2691313"/>
            <a:ext cx="607501" cy="6075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5" name="Oval 44"/>
          <p:cNvSpPr/>
          <p:nvPr/>
        </p:nvSpPr>
        <p:spPr>
          <a:xfrm>
            <a:off x="9143532" y="3956852"/>
            <a:ext cx="607501" cy="607501"/>
          </a:xfrm>
          <a:prstGeom prst="ellipse">
            <a:avLst/>
          </a:prstGeom>
          <a:solidFill>
            <a:srgbClr val="008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6" name="Oval 45"/>
          <p:cNvSpPr/>
          <p:nvPr/>
        </p:nvSpPr>
        <p:spPr>
          <a:xfrm>
            <a:off x="10158560" y="5667841"/>
            <a:ext cx="607501" cy="607501"/>
          </a:xfrm>
          <a:prstGeom prst="ellipse">
            <a:avLst/>
          </a:prstGeom>
          <a:solidFill>
            <a:srgbClr val="95A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07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3336906" y="5345428"/>
            <a:ext cx="480888" cy="376140"/>
            <a:chOff x="5976938" y="1301751"/>
            <a:chExt cx="481013" cy="376238"/>
          </a:xfrm>
          <a:solidFill>
            <a:schemeClr val="bg1"/>
          </a:solidFill>
        </p:grpSpPr>
        <p:sp>
          <p:nvSpPr>
            <p:cNvPr id="63" name="Freeform 17"/>
            <p:cNvSpPr>
              <a:spLocks/>
            </p:cNvSpPr>
            <p:nvPr/>
          </p:nvSpPr>
          <p:spPr bwMode="auto">
            <a:xfrm>
              <a:off x="6059488" y="1635126"/>
              <a:ext cx="315913" cy="42863"/>
            </a:xfrm>
            <a:custGeom>
              <a:avLst/>
              <a:gdLst>
                <a:gd name="T0" fmla="*/ 151 w 2195"/>
                <a:gd name="T1" fmla="*/ 0 h 299"/>
                <a:gd name="T2" fmla="*/ 2043 w 2195"/>
                <a:gd name="T3" fmla="*/ 0 h 299"/>
                <a:gd name="T4" fmla="*/ 2074 w 2195"/>
                <a:gd name="T5" fmla="*/ 3 h 299"/>
                <a:gd name="T6" fmla="*/ 2102 w 2195"/>
                <a:gd name="T7" fmla="*/ 12 h 299"/>
                <a:gd name="T8" fmla="*/ 2128 w 2195"/>
                <a:gd name="T9" fmla="*/ 26 h 299"/>
                <a:gd name="T10" fmla="*/ 2150 w 2195"/>
                <a:gd name="T11" fmla="*/ 44 h 299"/>
                <a:gd name="T12" fmla="*/ 2169 w 2195"/>
                <a:gd name="T13" fmla="*/ 66 h 299"/>
                <a:gd name="T14" fmla="*/ 2183 w 2195"/>
                <a:gd name="T15" fmla="*/ 91 h 299"/>
                <a:gd name="T16" fmla="*/ 2192 w 2195"/>
                <a:gd name="T17" fmla="*/ 120 h 299"/>
                <a:gd name="T18" fmla="*/ 2195 w 2195"/>
                <a:gd name="T19" fmla="*/ 150 h 299"/>
                <a:gd name="T20" fmla="*/ 2192 w 2195"/>
                <a:gd name="T21" fmla="*/ 180 h 299"/>
                <a:gd name="T22" fmla="*/ 2183 w 2195"/>
                <a:gd name="T23" fmla="*/ 208 h 299"/>
                <a:gd name="T24" fmla="*/ 2169 w 2195"/>
                <a:gd name="T25" fmla="*/ 233 h 299"/>
                <a:gd name="T26" fmla="*/ 2150 w 2195"/>
                <a:gd name="T27" fmla="*/ 255 h 299"/>
                <a:gd name="T28" fmla="*/ 2128 w 2195"/>
                <a:gd name="T29" fmla="*/ 273 h 299"/>
                <a:gd name="T30" fmla="*/ 2102 w 2195"/>
                <a:gd name="T31" fmla="*/ 287 h 299"/>
                <a:gd name="T32" fmla="*/ 2074 w 2195"/>
                <a:gd name="T33" fmla="*/ 296 h 299"/>
                <a:gd name="T34" fmla="*/ 2043 w 2195"/>
                <a:gd name="T35" fmla="*/ 299 h 299"/>
                <a:gd name="T36" fmla="*/ 151 w 2195"/>
                <a:gd name="T37" fmla="*/ 299 h 299"/>
                <a:gd name="T38" fmla="*/ 121 w 2195"/>
                <a:gd name="T39" fmla="*/ 296 h 299"/>
                <a:gd name="T40" fmla="*/ 92 w 2195"/>
                <a:gd name="T41" fmla="*/ 287 h 299"/>
                <a:gd name="T42" fmla="*/ 66 w 2195"/>
                <a:gd name="T43" fmla="*/ 273 h 299"/>
                <a:gd name="T44" fmla="*/ 44 w 2195"/>
                <a:gd name="T45" fmla="*/ 255 h 299"/>
                <a:gd name="T46" fmla="*/ 26 w 2195"/>
                <a:gd name="T47" fmla="*/ 233 h 299"/>
                <a:gd name="T48" fmla="*/ 11 w 2195"/>
                <a:gd name="T49" fmla="*/ 208 h 299"/>
                <a:gd name="T50" fmla="*/ 3 w 2195"/>
                <a:gd name="T51" fmla="*/ 180 h 299"/>
                <a:gd name="T52" fmla="*/ 0 w 2195"/>
                <a:gd name="T53" fmla="*/ 150 h 299"/>
                <a:gd name="T54" fmla="*/ 3 w 2195"/>
                <a:gd name="T55" fmla="*/ 120 h 299"/>
                <a:gd name="T56" fmla="*/ 11 w 2195"/>
                <a:gd name="T57" fmla="*/ 91 h 299"/>
                <a:gd name="T58" fmla="*/ 26 w 2195"/>
                <a:gd name="T59" fmla="*/ 66 h 299"/>
                <a:gd name="T60" fmla="*/ 44 w 2195"/>
                <a:gd name="T61" fmla="*/ 44 h 299"/>
                <a:gd name="T62" fmla="*/ 66 w 2195"/>
                <a:gd name="T63" fmla="*/ 26 h 299"/>
                <a:gd name="T64" fmla="*/ 92 w 2195"/>
                <a:gd name="T65" fmla="*/ 12 h 299"/>
                <a:gd name="T66" fmla="*/ 121 w 2195"/>
                <a:gd name="T67" fmla="*/ 3 h 299"/>
                <a:gd name="T68" fmla="*/ 151 w 2195"/>
                <a:gd name="T69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95" h="299">
                  <a:moveTo>
                    <a:pt x="151" y="0"/>
                  </a:moveTo>
                  <a:lnTo>
                    <a:pt x="2043" y="0"/>
                  </a:lnTo>
                  <a:lnTo>
                    <a:pt x="2074" y="3"/>
                  </a:lnTo>
                  <a:lnTo>
                    <a:pt x="2102" y="12"/>
                  </a:lnTo>
                  <a:lnTo>
                    <a:pt x="2128" y="26"/>
                  </a:lnTo>
                  <a:lnTo>
                    <a:pt x="2150" y="44"/>
                  </a:lnTo>
                  <a:lnTo>
                    <a:pt x="2169" y="66"/>
                  </a:lnTo>
                  <a:lnTo>
                    <a:pt x="2183" y="91"/>
                  </a:lnTo>
                  <a:lnTo>
                    <a:pt x="2192" y="120"/>
                  </a:lnTo>
                  <a:lnTo>
                    <a:pt x="2195" y="150"/>
                  </a:lnTo>
                  <a:lnTo>
                    <a:pt x="2192" y="180"/>
                  </a:lnTo>
                  <a:lnTo>
                    <a:pt x="2183" y="208"/>
                  </a:lnTo>
                  <a:lnTo>
                    <a:pt x="2169" y="233"/>
                  </a:lnTo>
                  <a:lnTo>
                    <a:pt x="2150" y="255"/>
                  </a:lnTo>
                  <a:lnTo>
                    <a:pt x="2128" y="273"/>
                  </a:lnTo>
                  <a:lnTo>
                    <a:pt x="2102" y="287"/>
                  </a:lnTo>
                  <a:lnTo>
                    <a:pt x="2074" y="296"/>
                  </a:lnTo>
                  <a:lnTo>
                    <a:pt x="2043" y="299"/>
                  </a:lnTo>
                  <a:lnTo>
                    <a:pt x="151" y="299"/>
                  </a:lnTo>
                  <a:lnTo>
                    <a:pt x="121" y="296"/>
                  </a:lnTo>
                  <a:lnTo>
                    <a:pt x="92" y="287"/>
                  </a:lnTo>
                  <a:lnTo>
                    <a:pt x="66" y="273"/>
                  </a:lnTo>
                  <a:lnTo>
                    <a:pt x="44" y="255"/>
                  </a:lnTo>
                  <a:lnTo>
                    <a:pt x="26" y="233"/>
                  </a:lnTo>
                  <a:lnTo>
                    <a:pt x="11" y="208"/>
                  </a:lnTo>
                  <a:lnTo>
                    <a:pt x="3" y="180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1" y="91"/>
                  </a:lnTo>
                  <a:lnTo>
                    <a:pt x="26" y="66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2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Freeform 18"/>
            <p:cNvSpPr>
              <a:spLocks/>
            </p:cNvSpPr>
            <p:nvPr/>
          </p:nvSpPr>
          <p:spPr bwMode="auto">
            <a:xfrm>
              <a:off x="6053138" y="1457326"/>
              <a:ext cx="33338" cy="85725"/>
            </a:xfrm>
            <a:custGeom>
              <a:avLst/>
              <a:gdLst>
                <a:gd name="T0" fmla="*/ 115 w 228"/>
                <a:gd name="T1" fmla="*/ 0 h 596"/>
                <a:gd name="T2" fmla="*/ 140 w 228"/>
                <a:gd name="T3" fmla="*/ 3 h 596"/>
                <a:gd name="T4" fmla="*/ 165 w 228"/>
                <a:gd name="T5" fmla="*/ 11 h 596"/>
                <a:gd name="T6" fmla="*/ 186 w 228"/>
                <a:gd name="T7" fmla="*/ 24 h 596"/>
                <a:gd name="T8" fmla="*/ 203 w 228"/>
                <a:gd name="T9" fmla="*/ 42 h 596"/>
                <a:gd name="T10" fmla="*/ 217 w 228"/>
                <a:gd name="T11" fmla="*/ 62 h 596"/>
                <a:gd name="T12" fmla="*/ 225 w 228"/>
                <a:gd name="T13" fmla="*/ 86 h 596"/>
                <a:gd name="T14" fmla="*/ 228 w 228"/>
                <a:gd name="T15" fmla="*/ 111 h 596"/>
                <a:gd name="T16" fmla="*/ 228 w 228"/>
                <a:gd name="T17" fmla="*/ 484 h 596"/>
                <a:gd name="T18" fmla="*/ 225 w 228"/>
                <a:gd name="T19" fmla="*/ 510 h 596"/>
                <a:gd name="T20" fmla="*/ 217 w 228"/>
                <a:gd name="T21" fmla="*/ 533 h 596"/>
                <a:gd name="T22" fmla="*/ 203 w 228"/>
                <a:gd name="T23" fmla="*/ 555 h 596"/>
                <a:gd name="T24" fmla="*/ 186 w 228"/>
                <a:gd name="T25" fmla="*/ 572 h 596"/>
                <a:gd name="T26" fmla="*/ 165 w 228"/>
                <a:gd name="T27" fmla="*/ 585 h 596"/>
                <a:gd name="T28" fmla="*/ 140 w 228"/>
                <a:gd name="T29" fmla="*/ 594 h 596"/>
                <a:gd name="T30" fmla="*/ 115 w 228"/>
                <a:gd name="T31" fmla="*/ 596 h 596"/>
                <a:gd name="T32" fmla="*/ 88 w 228"/>
                <a:gd name="T33" fmla="*/ 594 h 596"/>
                <a:gd name="T34" fmla="*/ 65 w 228"/>
                <a:gd name="T35" fmla="*/ 585 h 596"/>
                <a:gd name="T36" fmla="*/ 43 w 228"/>
                <a:gd name="T37" fmla="*/ 572 h 596"/>
                <a:gd name="T38" fmla="*/ 26 w 228"/>
                <a:gd name="T39" fmla="*/ 555 h 596"/>
                <a:gd name="T40" fmla="*/ 13 w 228"/>
                <a:gd name="T41" fmla="*/ 533 h 596"/>
                <a:gd name="T42" fmla="*/ 3 w 228"/>
                <a:gd name="T43" fmla="*/ 510 h 596"/>
                <a:gd name="T44" fmla="*/ 0 w 228"/>
                <a:gd name="T45" fmla="*/ 484 h 596"/>
                <a:gd name="T46" fmla="*/ 0 w 228"/>
                <a:gd name="T47" fmla="*/ 111 h 596"/>
                <a:gd name="T48" fmla="*/ 3 w 228"/>
                <a:gd name="T49" fmla="*/ 86 h 596"/>
                <a:gd name="T50" fmla="*/ 13 w 228"/>
                <a:gd name="T51" fmla="*/ 62 h 596"/>
                <a:gd name="T52" fmla="*/ 26 w 228"/>
                <a:gd name="T53" fmla="*/ 42 h 596"/>
                <a:gd name="T54" fmla="*/ 43 w 228"/>
                <a:gd name="T55" fmla="*/ 24 h 596"/>
                <a:gd name="T56" fmla="*/ 65 w 228"/>
                <a:gd name="T57" fmla="*/ 11 h 596"/>
                <a:gd name="T58" fmla="*/ 88 w 228"/>
                <a:gd name="T59" fmla="*/ 3 h 596"/>
                <a:gd name="T60" fmla="*/ 115 w 228"/>
                <a:gd name="T61" fmla="*/ 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8" h="596">
                  <a:moveTo>
                    <a:pt x="115" y="0"/>
                  </a:moveTo>
                  <a:lnTo>
                    <a:pt x="140" y="3"/>
                  </a:lnTo>
                  <a:lnTo>
                    <a:pt x="165" y="11"/>
                  </a:lnTo>
                  <a:lnTo>
                    <a:pt x="186" y="24"/>
                  </a:lnTo>
                  <a:lnTo>
                    <a:pt x="203" y="42"/>
                  </a:lnTo>
                  <a:lnTo>
                    <a:pt x="217" y="62"/>
                  </a:lnTo>
                  <a:lnTo>
                    <a:pt x="225" y="86"/>
                  </a:lnTo>
                  <a:lnTo>
                    <a:pt x="228" y="111"/>
                  </a:lnTo>
                  <a:lnTo>
                    <a:pt x="228" y="484"/>
                  </a:lnTo>
                  <a:lnTo>
                    <a:pt x="225" y="510"/>
                  </a:lnTo>
                  <a:lnTo>
                    <a:pt x="217" y="533"/>
                  </a:lnTo>
                  <a:lnTo>
                    <a:pt x="203" y="555"/>
                  </a:lnTo>
                  <a:lnTo>
                    <a:pt x="186" y="572"/>
                  </a:lnTo>
                  <a:lnTo>
                    <a:pt x="165" y="585"/>
                  </a:lnTo>
                  <a:lnTo>
                    <a:pt x="140" y="594"/>
                  </a:lnTo>
                  <a:lnTo>
                    <a:pt x="115" y="596"/>
                  </a:lnTo>
                  <a:lnTo>
                    <a:pt x="88" y="594"/>
                  </a:lnTo>
                  <a:lnTo>
                    <a:pt x="65" y="585"/>
                  </a:lnTo>
                  <a:lnTo>
                    <a:pt x="43" y="572"/>
                  </a:lnTo>
                  <a:lnTo>
                    <a:pt x="26" y="555"/>
                  </a:lnTo>
                  <a:lnTo>
                    <a:pt x="13" y="533"/>
                  </a:lnTo>
                  <a:lnTo>
                    <a:pt x="3" y="510"/>
                  </a:lnTo>
                  <a:lnTo>
                    <a:pt x="0" y="484"/>
                  </a:lnTo>
                  <a:lnTo>
                    <a:pt x="0" y="111"/>
                  </a:lnTo>
                  <a:lnTo>
                    <a:pt x="3" y="86"/>
                  </a:lnTo>
                  <a:lnTo>
                    <a:pt x="13" y="62"/>
                  </a:lnTo>
                  <a:lnTo>
                    <a:pt x="26" y="42"/>
                  </a:lnTo>
                  <a:lnTo>
                    <a:pt x="43" y="24"/>
                  </a:lnTo>
                  <a:lnTo>
                    <a:pt x="65" y="11"/>
                  </a:lnTo>
                  <a:lnTo>
                    <a:pt x="88" y="3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6108701" y="1435101"/>
              <a:ext cx="31750" cy="107950"/>
            </a:xfrm>
            <a:custGeom>
              <a:avLst/>
              <a:gdLst>
                <a:gd name="T0" fmla="*/ 114 w 227"/>
                <a:gd name="T1" fmla="*/ 0 h 746"/>
                <a:gd name="T2" fmla="*/ 140 w 227"/>
                <a:gd name="T3" fmla="*/ 3 h 746"/>
                <a:gd name="T4" fmla="*/ 164 w 227"/>
                <a:gd name="T5" fmla="*/ 12 h 746"/>
                <a:gd name="T6" fmla="*/ 184 w 227"/>
                <a:gd name="T7" fmla="*/ 25 h 746"/>
                <a:gd name="T8" fmla="*/ 203 w 227"/>
                <a:gd name="T9" fmla="*/ 42 h 746"/>
                <a:gd name="T10" fmla="*/ 216 w 227"/>
                <a:gd name="T11" fmla="*/ 63 h 746"/>
                <a:gd name="T12" fmla="*/ 224 w 227"/>
                <a:gd name="T13" fmla="*/ 86 h 746"/>
                <a:gd name="T14" fmla="*/ 227 w 227"/>
                <a:gd name="T15" fmla="*/ 112 h 746"/>
                <a:gd name="T16" fmla="*/ 227 w 227"/>
                <a:gd name="T17" fmla="*/ 634 h 746"/>
                <a:gd name="T18" fmla="*/ 224 w 227"/>
                <a:gd name="T19" fmla="*/ 660 h 746"/>
                <a:gd name="T20" fmla="*/ 216 w 227"/>
                <a:gd name="T21" fmla="*/ 683 h 746"/>
                <a:gd name="T22" fmla="*/ 203 w 227"/>
                <a:gd name="T23" fmla="*/ 705 h 746"/>
                <a:gd name="T24" fmla="*/ 184 w 227"/>
                <a:gd name="T25" fmla="*/ 722 h 746"/>
                <a:gd name="T26" fmla="*/ 164 w 227"/>
                <a:gd name="T27" fmla="*/ 735 h 746"/>
                <a:gd name="T28" fmla="*/ 140 w 227"/>
                <a:gd name="T29" fmla="*/ 744 h 746"/>
                <a:gd name="T30" fmla="*/ 114 w 227"/>
                <a:gd name="T31" fmla="*/ 746 h 746"/>
                <a:gd name="T32" fmla="*/ 88 w 227"/>
                <a:gd name="T33" fmla="*/ 744 h 746"/>
                <a:gd name="T34" fmla="*/ 64 w 227"/>
                <a:gd name="T35" fmla="*/ 735 h 746"/>
                <a:gd name="T36" fmla="*/ 43 w 227"/>
                <a:gd name="T37" fmla="*/ 722 h 746"/>
                <a:gd name="T38" fmla="*/ 25 w 227"/>
                <a:gd name="T39" fmla="*/ 705 h 746"/>
                <a:gd name="T40" fmla="*/ 12 w 227"/>
                <a:gd name="T41" fmla="*/ 683 h 746"/>
                <a:gd name="T42" fmla="*/ 3 w 227"/>
                <a:gd name="T43" fmla="*/ 660 h 746"/>
                <a:gd name="T44" fmla="*/ 0 w 227"/>
                <a:gd name="T45" fmla="*/ 634 h 746"/>
                <a:gd name="T46" fmla="*/ 0 w 227"/>
                <a:gd name="T47" fmla="*/ 112 h 746"/>
                <a:gd name="T48" fmla="*/ 3 w 227"/>
                <a:gd name="T49" fmla="*/ 86 h 746"/>
                <a:gd name="T50" fmla="*/ 12 w 227"/>
                <a:gd name="T51" fmla="*/ 63 h 746"/>
                <a:gd name="T52" fmla="*/ 25 w 227"/>
                <a:gd name="T53" fmla="*/ 42 h 746"/>
                <a:gd name="T54" fmla="*/ 43 w 227"/>
                <a:gd name="T55" fmla="*/ 25 h 746"/>
                <a:gd name="T56" fmla="*/ 64 w 227"/>
                <a:gd name="T57" fmla="*/ 12 h 746"/>
                <a:gd name="T58" fmla="*/ 88 w 227"/>
                <a:gd name="T59" fmla="*/ 3 h 746"/>
                <a:gd name="T60" fmla="*/ 114 w 227"/>
                <a:gd name="T61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7" h="746">
                  <a:moveTo>
                    <a:pt x="114" y="0"/>
                  </a:moveTo>
                  <a:lnTo>
                    <a:pt x="140" y="3"/>
                  </a:lnTo>
                  <a:lnTo>
                    <a:pt x="164" y="12"/>
                  </a:lnTo>
                  <a:lnTo>
                    <a:pt x="184" y="25"/>
                  </a:lnTo>
                  <a:lnTo>
                    <a:pt x="203" y="42"/>
                  </a:lnTo>
                  <a:lnTo>
                    <a:pt x="216" y="63"/>
                  </a:lnTo>
                  <a:lnTo>
                    <a:pt x="224" y="86"/>
                  </a:lnTo>
                  <a:lnTo>
                    <a:pt x="227" y="112"/>
                  </a:lnTo>
                  <a:lnTo>
                    <a:pt x="227" y="634"/>
                  </a:lnTo>
                  <a:lnTo>
                    <a:pt x="224" y="660"/>
                  </a:lnTo>
                  <a:lnTo>
                    <a:pt x="216" y="683"/>
                  </a:lnTo>
                  <a:lnTo>
                    <a:pt x="203" y="705"/>
                  </a:lnTo>
                  <a:lnTo>
                    <a:pt x="184" y="722"/>
                  </a:lnTo>
                  <a:lnTo>
                    <a:pt x="164" y="735"/>
                  </a:lnTo>
                  <a:lnTo>
                    <a:pt x="140" y="744"/>
                  </a:lnTo>
                  <a:lnTo>
                    <a:pt x="114" y="746"/>
                  </a:lnTo>
                  <a:lnTo>
                    <a:pt x="88" y="744"/>
                  </a:lnTo>
                  <a:lnTo>
                    <a:pt x="64" y="735"/>
                  </a:lnTo>
                  <a:lnTo>
                    <a:pt x="43" y="722"/>
                  </a:lnTo>
                  <a:lnTo>
                    <a:pt x="25" y="705"/>
                  </a:lnTo>
                  <a:lnTo>
                    <a:pt x="12" y="683"/>
                  </a:lnTo>
                  <a:lnTo>
                    <a:pt x="3" y="660"/>
                  </a:lnTo>
                  <a:lnTo>
                    <a:pt x="0" y="634"/>
                  </a:lnTo>
                  <a:lnTo>
                    <a:pt x="0" y="112"/>
                  </a:lnTo>
                  <a:lnTo>
                    <a:pt x="3" y="86"/>
                  </a:lnTo>
                  <a:lnTo>
                    <a:pt x="12" y="63"/>
                  </a:lnTo>
                  <a:lnTo>
                    <a:pt x="25" y="42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Freeform 20"/>
            <p:cNvSpPr>
              <a:spLocks/>
            </p:cNvSpPr>
            <p:nvPr/>
          </p:nvSpPr>
          <p:spPr bwMode="auto">
            <a:xfrm>
              <a:off x="6162676" y="1414463"/>
              <a:ext cx="33338" cy="128588"/>
            </a:xfrm>
            <a:custGeom>
              <a:avLst/>
              <a:gdLst>
                <a:gd name="T0" fmla="*/ 113 w 227"/>
                <a:gd name="T1" fmla="*/ 0 h 895"/>
                <a:gd name="T2" fmla="*/ 139 w 227"/>
                <a:gd name="T3" fmla="*/ 3 h 895"/>
                <a:gd name="T4" fmla="*/ 163 w 227"/>
                <a:gd name="T5" fmla="*/ 11 h 895"/>
                <a:gd name="T6" fmla="*/ 184 w 227"/>
                <a:gd name="T7" fmla="*/ 24 h 895"/>
                <a:gd name="T8" fmla="*/ 202 w 227"/>
                <a:gd name="T9" fmla="*/ 42 h 895"/>
                <a:gd name="T10" fmla="*/ 215 w 227"/>
                <a:gd name="T11" fmla="*/ 62 h 895"/>
                <a:gd name="T12" fmla="*/ 224 w 227"/>
                <a:gd name="T13" fmla="*/ 87 h 895"/>
                <a:gd name="T14" fmla="*/ 227 w 227"/>
                <a:gd name="T15" fmla="*/ 112 h 895"/>
                <a:gd name="T16" fmla="*/ 227 w 227"/>
                <a:gd name="T17" fmla="*/ 783 h 895"/>
                <a:gd name="T18" fmla="*/ 224 w 227"/>
                <a:gd name="T19" fmla="*/ 809 h 895"/>
                <a:gd name="T20" fmla="*/ 215 w 227"/>
                <a:gd name="T21" fmla="*/ 832 h 895"/>
                <a:gd name="T22" fmla="*/ 202 w 227"/>
                <a:gd name="T23" fmla="*/ 854 h 895"/>
                <a:gd name="T24" fmla="*/ 184 w 227"/>
                <a:gd name="T25" fmla="*/ 871 h 895"/>
                <a:gd name="T26" fmla="*/ 163 w 227"/>
                <a:gd name="T27" fmla="*/ 884 h 895"/>
                <a:gd name="T28" fmla="*/ 139 w 227"/>
                <a:gd name="T29" fmla="*/ 893 h 895"/>
                <a:gd name="T30" fmla="*/ 113 w 227"/>
                <a:gd name="T31" fmla="*/ 895 h 895"/>
                <a:gd name="T32" fmla="*/ 87 w 227"/>
                <a:gd name="T33" fmla="*/ 893 h 895"/>
                <a:gd name="T34" fmla="*/ 63 w 227"/>
                <a:gd name="T35" fmla="*/ 884 h 895"/>
                <a:gd name="T36" fmla="*/ 42 w 227"/>
                <a:gd name="T37" fmla="*/ 871 h 895"/>
                <a:gd name="T38" fmla="*/ 25 w 227"/>
                <a:gd name="T39" fmla="*/ 854 h 895"/>
                <a:gd name="T40" fmla="*/ 11 w 227"/>
                <a:gd name="T41" fmla="*/ 832 h 895"/>
                <a:gd name="T42" fmla="*/ 3 w 227"/>
                <a:gd name="T43" fmla="*/ 809 h 895"/>
                <a:gd name="T44" fmla="*/ 0 w 227"/>
                <a:gd name="T45" fmla="*/ 783 h 895"/>
                <a:gd name="T46" fmla="*/ 0 w 227"/>
                <a:gd name="T47" fmla="*/ 112 h 895"/>
                <a:gd name="T48" fmla="*/ 3 w 227"/>
                <a:gd name="T49" fmla="*/ 87 h 895"/>
                <a:gd name="T50" fmla="*/ 11 w 227"/>
                <a:gd name="T51" fmla="*/ 62 h 895"/>
                <a:gd name="T52" fmla="*/ 25 w 227"/>
                <a:gd name="T53" fmla="*/ 42 h 895"/>
                <a:gd name="T54" fmla="*/ 42 w 227"/>
                <a:gd name="T55" fmla="*/ 24 h 895"/>
                <a:gd name="T56" fmla="*/ 63 w 227"/>
                <a:gd name="T57" fmla="*/ 11 h 895"/>
                <a:gd name="T58" fmla="*/ 87 w 227"/>
                <a:gd name="T59" fmla="*/ 3 h 895"/>
                <a:gd name="T60" fmla="*/ 113 w 227"/>
                <a:gd name="T61" fmla="*/ 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7" h="895">
                  <a:moveTo>
                    <a:pt x="113" y="0"/>
                  </a:moveTo>
                  <a:lnTo>
                    <a:pt x="139" y="3"/>
                  </a:lnTo>
                  <a:lnTo>
                    <a:pt x="163" y="11"/>
                  </a:lnTo>
                  <a:lnTo>
                    <a:pt x="184" y="24"/>
                  </a:lnTo>
                  <a:lnTo>
                    <a:pt x="202" y="42"/>
                  </a:lnTo>
                  <a:lnTo>
                    <a:pt x="215" y="62"/>
                  </a:lnTo>
                  <a:lnTo>
                    <a:pt x="224" y="87"/>
                  </a:lnTo>
                  <a:lnTo>
                    <a:pt x="227" y="112"/>
                  </a:lnTo>
                  <a:lnTo>
                    <a:pt x="227" y="783"/>
                  </a:lnTo>
                  <a:lnTo>
                    <a:pt x="224" y="809"/>
                  </a:lnTo>
                  <a:lnTo>
                    <a:pt x="215" y="832"/>
                  </a:lnTo>
                  <a:lnTo>
                    <a:pt x="202" y="854"/>
                  </a:lnTo>
                  <a:lnTo>
                    <a:pt x="184" y="871"/>
                  </a:lnTo>
                  <a:lnTo>
                    <a:pt x="163" y="884"/>
                  </a:lnTo>
                  <a:lnTo>
                    <a:pt x="139" y="893"/>
                  </a:lnTo>
                  <a:lnTo>
                    <a:pt x="113" y="895"/>
                  </a:lnTo>
                  <a:lnTo>
                    <a:pt x="87" y="893"/>
                  </a:lnTo>
                  <a:lnTo>
                    <a:pt x="63" y="884"/>
                  </a:lnTo>
                  <a:lnTo>
                    <a:pt x="42" y="871"/>
                  </a:lnTo>
                  <a:lnTo>
                    <a:pt x="25" y="854"/>
                  </a:lnTo>
                  <a:lnTo>
                    <a:pt x="11" y="832"/>
                  </a:lnTo>
                  <a:lnTo>
                    <a:pt x="3" y="809"/>
                  </a:lnTo>
                  <a:lnTo>
                    <a:pt x="0" y="783"/>
                  </a:lnTo>
                  <a:lnTo>
                    <a:pt x="0" y="112"/>
                  </a:lnTo>
                  <a:lnTo>
                    <a:pt x="3" y="87"/>
                  </a:lnTo>
                  <a:lnTo>
                    <a:pt x="11" y="62"/>
                  </a:lnTo>
                  <a:lnTo>
                    <a:pt x="25" y="42"/>
                  </a:lnTo>
                  <a:lnTo>
                    <a:pt x="42" y="24"/>
                  </a:lnTo>
                  <a:lnTo>
                    <a:pt x="63" y="11"/>
                  </a:lnTo>
                  <a:lnTo>
                    <a:pt x="87" y="3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Freeform 21"/>
            <p:cNvSpPr>
              <a:spLocks/>
            </p:cNvSpPr>
            <p:nvPr/>
          </p:nvSpPr>
          <p:spPr bwMode="auto">
            <a:xfrm>
              <a:off x="5976938" y="1301751"/>
              <a:ext cx="481013" cy="311150"/>
            </a:xfrm>
            <a:custGeom>
              <a:avLst/>
              <a:gdLst>
                <a:gd name="T0" fmla="*/ 3179 w 3330"/>
                <a:gd name="T1" fmla="*/ 0 h 2163"/>
                <a:gd name="T2" fmla="*/ 3239 w 3330"/>
                <a:gd name="T3" fmla="*/ 11 h 2163"/>
                <a:gd name="T4" fmla="*/ 3286 w 3330"/>
                <a:gd name="T5" fmla="*/ 43 h 2163"/>
                <a:gd name="T6" fmla="*/ 3319 w 3330"/>
                <a:gd name="T7" fmla="*/ 91 h 2163"/>
                <a:gd name="T8" fmla="*/ 3330 w 3330"/>
                <a:gd name="T9" fmla="*/ 149 h 2163"/>
                <a:gd name="T10" fmla="*/ 3127 w 3330"/>
                <a:gd name="T11" fmla="*/ 1640 h 2163"/>
                <a:gd name="T12" fmla="*/ 3184 w 3330"/>
                <a:gd name="T13" fmla="*/ 1516 h 2163"/>
                <a:gd name="T14" fmla="*/ 3220 w 3330"/>
                <a:gd name="T15" fmla="*/ 1384 h 2163"/>
                <a:gd name="T16" fmla="*/ 3232 w 3330"/>
                <a:gd name="T17" fmla="*/ 1249 h 2163"/>
                <a:gd name="T18" fmla="*/ 3221 w 3330"/>
                <a:gd name="T19" fmla="*/ 1119 h 2163"/>
                <a:gd name="T20" fmla="*/ 3191 w 3330"/>
                <a:gd name="T21" fmla="*/ 994 h 2163"/>
                <a:gd name="T22" fmla="*/ 3140 w 3330"/>
                <a:gd name="T23" fmla="*/ 878 h 2163"/>
                <a:gd name="T24" fmla="*/ 3069 w 3330"/>
                <a:gd name="T25" fmla="*/ 769 h 2163"/>
                <a:gd name="T26" fmla="*/ 3027 w 3330"/>
                <a:gd name="T27" fmla="*/ 299 h 2163"/>
                <a:gd name="T28" fmla="*/ 303 w 3330"/>
                <a:gd name="T29" fmla="*/ 1865 h 2163"/>
                <a:gd name="T30" fmla="*/ 1952 w 3330"/>
                <a:gd name="T31" fmla="*/ 1903 h 2163"/>
                <a:gd name="T32" fmla="*/ 2058 w 3330"/>
                <a:gd name="T33" fmla="*/ 1965 h 2163"/>
                <a:gd name="T34" fmla="*/ 2173 w 3330"/>
                <a:gd name="T35" fmla="*/ 2011 h 2163"/>
                <a:gd name="T36" fmla="*/ 2294 w 3330"/>
                <a:gd name="T37" fmla="*/ 2040 h 2163"/>
                <a:gd name="T38" fmla="*/ 2419 w 3330"/>
                <a:gd name="T39" fmla="*/ 2049 h 2163"/>
                <a:gd name="T40" fmla="*/ 2558 w 3330"/>
                <a:gd name="T41" fmla="*/ 2037 h 2163"/>
                <a:gd name="T42" fmla="*/ 2692 w 3330"/>
                <a:gd name="T43" fmla="*/ 2002 h 2163"/>
                <a:gd name="T44" fmla="*/ 2817 w 3330"/>
                <a:gd name="T45" fmla="*/ 1945 h 2163"/>
                <a:gd name="T46" fmla="*/ 3031 w 3330"/>
                <a:gd name="T47" fmla="*/ 2156 h 2163"/>
                <a:gd name="T48" fmla="*/ 3041 w 3330"/>
                <a:gd name="T49" fmla="*/ 2163 h 2163"/>
                <a:gd name="T50" fmla="*/ 121 w 3330"/>
                <a:gd name="T51" fmla="*/ 2160 h 2163"/>
                <a:gd name="T52" fmla="*/ 67 w 3330"/>
                <a:gd name="T53" fmla="*/ 2138 h 2163"/>
                <a:gd name="T54" fmla="*/ 26 w 3330"/>
                <a:gd name="T55" fmla="*/ 2097 h 2163"/>
                <a:gd name="T56" fmla="*/ 3 w 3330"/>
                <a:gd name="T57" fmla="*/ 2044 h 2163"/>
                <a:gd name="T58" fmla="*/ 0 w 3330"/>
                <a:gd name="T59" fmla="*/ 149 h 2163"/>
                <a:gd name="T60" fmla="*/ 12 w 3330"/>
                <a:gd name="T61" fmla="*/ 92 h 2163"/>
                <a:gd name="T62" fmla="*/ 45 w 3330"/>
                <a:gd name="T63" fmla="*/ 43 h 2163"/>
                <a:gd name="T64" fmla="*/ 93 w 3330"/>
                <a:gd name="T65" fmla="*/ 11 h 2163"/>
                <a:gd name="T66" fmla="*/ 152 w 3330"/>
                <a:gd name="T67" fmla="*/ 0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30" h="2163">
                  <a:moveTo>
                    <a:pt x="152" y="0"/>
                  </a:moveTo>
                  <a:lnTo>
                    <a:pt x="3179" y="0"/>
                  </a:lnTo>
                  <a:lnTo>
                    <a:pt x="3210" y="3"/>
                  </a:lnTo>
                  <a:lnTo>
                    <a:pt x="3239" y="11"/>
                  </a:lnTo>
                  <a:lnTo>
                    <a:pt x="3264" y="25"/>
                  </a:lnTo>
                  <a:lnTo>
                    <a:pt x="3286" y="43"/>
                  </a:lnTo>
                  <a:lnTo>
                    <a:pt x="3305" y="65"/>
                  </a:lnTo>
                  <a:lnTo>
                    <a:pt x="3319" y="91"/>
                  </a:lnTo>
                  <a:lnTo>
                    <a:pt x="3327" y="119"/>
                  </a:lnTo>
                  <a:lnTo>
                    <a:pt x="3330" y="149"/>
                  </a:lnTo>
                  <a:lnTo>
                    <a:pt x="3330" y="1841"/>
                  </a:lnTo>
                  <a:lnTo>
                    <a:pt x="3127" y="1640"/>
                  </a:lnTo>
                  <a:lnTo>
                    <a:pt x="3159" y="1579"/>
                  </a:lnTo>
                  <a:lnTo>
                    <a:pt x="3184" y="1516"/>
                  </a:lnTo>
                  <a:lnTo>
                    <a:pt x="3205" y="1452"/>
                  </a:lnTo>
                  <a:lnTo>
                    <a:pt x="3220" y="1384"/>
                  </a:lnTo>
                  <a:lnTo>
                    <a:pt x="3229" y="1317"/>
                  </a:lnTo>
                  <a:lnTo>
                    <a:pt x="3232" y="1249"/>
                  </a:lnTo>
                  <a:lnTo>
                    <a:pt x="3229" y="1183"/>
                  </a:lnTo>
                  <a:lnTo>
                    <a:pt x="3221" y="1119"/>
                  </a:lnTo>
                  <a:lnTo>
                    <a:pt x="3208" y="1056"/>
                  </a:lnTo>
                  <a:lnTo>
                    <a:pt x="3191" y="994"/>
                  </a:lnTo>
                  <a:lnTo>
                    <a:pt x="3167" y="935"/>
                  </a:lnTo>
                  <a:lnTo>
                    <a:pt x="3140" y="878"/>
                  </a:lnTo>
                  <a:lnTo>
                    <a:pt x="3107" y="821"/>
                  </a:lnTo>
                  <a:lnTo>
                    <a:pt x="3069" y="769"/>
                  </a:lnTo>
                  <a:lnTo>
                    <a:pt x="3027" y="719"/>
                  </a:lnTo>
                  <a:lnTo>
                    <a:pt x="3027" y="299"/>
                  </a:lnTo>
                  <a:lnTo>
                    <a:pt x="303" y="299"/>
                  </a:lnTo>
                  <a:lnTo>
                    <a:pt x="303" y="1865"/>
                  </a:lnTo>
                  <a:lnTo>
                    <a:pt x="1902" y="1865"/>
                  </a:lnTo>
                  <a:lnTo>
                    <a:pt x="1952" y="1903"/>
                  </a:lnTo>
                  <a:lnTo>
                    <a:pt x="2004" y="1936"/>
                  </a:lnTo>
                  <a:lnTo>
                    <a:pt x="2058" y="1965"/>
                  </a:lnTo>
                  <a:lnTo>
                    <a:pt x="2114" y="1990"/>
                  </a:lnTo>
                  <a:lnTo>
                    <a:pt x="2173" y="2011"/>
                  </a:lnTo>
                  <a:lnTo>
                    <a:pt x="2233" y="2028"/>
                  </a:lnTo>
                  <a:lnTo>
                    <a:pt x="2294" y="2040"/>
                  </a:lnTo>
                  <a:lnTo>
                    <a:pt x="2356" y="2047"/>
                  </a:lnTo>
                  <a:lnTo>
                    <a:pt x="2419" y="2049"/>
                  </a:lnTo>
                  <a:lnTo>
                    <a:pt x="2490" y="2046"/>
                  </a:lnTo>
                  <a:lnTo>
                    <a:pt x="2558" y="2037"/>
                  </a:lnTo>
                  <a:lnTo>
                    <a:pt x="2625" y="2023"/>
                  </a:lnTo>
                  <a:lnTo>
                    <a:pt x="2692" y="2002"/>
                  </a:lnTo>
                  <a:lnTo>
                    <a:pt x="2756" y="1976"/>
                  </a:lnTo>
                  <a:lnTo>
                    <a:pt x="2817" y="1945"/>
                  </a:lnTo>
                  <a:lnTo>
                    <a:pt x="3027" y="2152"/>
                  </a:lnTo>
                  <a:lnTo>
                    <a:pt x="3031" y="2156"/>
                  </a:lnTo>
                  <a:lnTo>
                    <a:pt x="3037" y="2159"/>
                  </a:lnTo>
                  <a:lnTo>
                    <a:pt x="3041" y="2163"/>
                  </a:lnTo>
                  <a:lnTo>
                    <a:pt x="152" y="2163"/>
                  </a:lnTo>
                  <a:lnTo>
                    <a:pt x="121" y="2160"/>
                  </a:lnTo>
                  <a:lnTo>
                    <a:pt x="93" y="2151"/>
                  </a:lnTo>
                  <a:lnTo>
                    <a:pt x="67" y="2138"/>
                  </a:lnTo>
                  <a:lnTo>
                    <a:pt x="45" y="2119"/>
                  </a:lnTo>
                  <a:lnTo>
                    <a:pt x="26" y="2097"/>
                  </a:lnTo>
                  <a:lnTo>
                    <a:pt x="12" y="2072"/>
                  </a:lnTo>
                  <a:lnTo>
                    <a:pt x="3" y="2044"/>
                  </a:lnTo>
                  <a:lnTo>
                    <a:pt x="0" y="2014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2" y="92"/>
                  </a:lnTo>
                  <a:lnTo>
                    <a:pt x="26" y="65"/>
                  </a:lnTo>
                  <a:lnTo>
                    <a:pt x="45" y="43"/>
                  </a:lnTo>
                  <a:lnTo>
                    <a:pt x="67" y="25"/>
                  </a:lnTo>
                  <a:lnTo>
                    <a:pt x="93" y="11"/>
                  </a:lnTo>
                  <a:lnTo>
                    <a:pt x="121" y="3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Freeform 22"/>
            <p:cNvSpPr>
              <a:spLocks noEditPoints="1"/>
            </p:cNvSpPr>
            <p:nvPr/>
          </p:nvSpPr>
          <p:spPr bwMode="auto">
            <a:xfrm>
              <a:off x="6230938" y="1387476"/>
              <a:ext cx="214313" cy="212725"/>
            </a:xfrm>
            <a:custGeom>
              <a:avLst/>
              <a:gdLst>
                <a:gd name="T0" fmla="*/ 558 w 1492"/>
                <a:gd name="T1" fmla="*/ 144 h 1469"/>
                <a:gd name="T2" fmla="*/ 415 w 1492"/>
                <a:gd name="T3" fmla="*/ 194 h 1469"/>
                <a:gd name="T4" fmla="*/ 290 w 1492"/>
                <a:gd name="T5" fmla="*/ 286 h 1469"/>
                <a:gd name="T6" fmla="*/ 198 w 1492"/>
                <a:gd name="T7" fmla="*/ 407 h 1469"/>
                <a:gd name="T8" fmla="*/ 146 w 1492"/>
                <a:gd name="T9" fmla="*/ 550 h 1469"/>
                <a:gd name="T10" fmla="*/ 139 w 1492"/>
                <a:gd name="T11" fmla="*/ 703 h 1469"/>
                <a:gd name="T12" fmla="*/ 176 w 1492"/>
                <a:gd name="T13" fmla="*/ 850 h 1469"/>
                <a:gd name="T14" fmla="*/ 255 w 1492"/>
                <a:gd name="T15" fmla="*/ 979 h 1469"/>
                <a:gd name="T16" fmla="*/ 371 w 1492"/>
                <a:gd name="T17" fmla="*/ 1082 h 1469"/>
                <a:gd name="T18" fmla="*/ 508 w 1492"/>
                <a:gd name="T19" fmla="*/ 1147 h 1469"/>
                <a:gd name="T20" fmla="*/ 661 w 1492"/>
                <a:gd name="T21" fmla="*/ 1169 h 1469"/>
                <a:gd name="T22" fmla="*/ 814 w 1492"/>
                <a:gd name="T23" fmla="*/ 1147 h 1469"/>
                <a:gd name="T24" fmla="*/ 953 w 1492"/>
                <a:gd name="T25" fmla="*/ 1082 h 1469"/>
                <a:gd name="T26" fmla="*/ 1068 w 1492"/>
                <a:gd name="T27" fmla="*/ 979 h 1469"/>
                <a:gd name="T28" fmla="*/ 1147 w 1492"/>
                <a:gd name="T29" fmla="*/ 850 h 1469"/>
                <a:gd name="T30" fmla="*/ 1185 w 1492"/>
                <a:gd name="T31" fmla="*/ 703 h 1469"/>
                <a:gd name="T32" fmla="*/ 1177 w 1492"/>
                <a:gd name="T33" fmla="*/ 550 h 1469"/>
                <a:gd name="T34" fmla="*/ 1126 w 1492"/>
                <a:gd name="T35" fmla="*/ 407 h 1469"/>
                <a:gd name="T36" fmla="*/ 1034 w 1492"/>
                <a:gd name="T37" fmla="*/ 286 h 1469"/>
                <a:gd name="T38" fmla="*/ 909 w 1492"/>
                <a:gd name="T39" fmla="*/ 194 h 1469"/>
                <a:gd name="T40" fmla="*/ 765 w 1492"/>
                <a:gd name="T41" fmla="*/ 144 h 1469"/>
                <a:gd name="T42" fmla="*/ 661 w 1492"/>
                <a:gd name="T43" fmla="*/ 0 h 1469"/>
                <a:gd name="T44" fmla="*/ 834 w 1492"/>
                <a:gd name="T45" fmla="*/ 22 h 1469"/>
                <a:gd name="T46" fmla="*/ 992 w 1492"/>
                <a:gd name="T47" fmla="*/ 87 h 1469"/>
                <a:gd name="T48" fmla="*/ 1130 w 1492"/>
                <a:gd name="T49" fmla="*/ 191 h 1469"/>
                <a:gd name="T50" fmla="*/ 1235 w 1492"/>
                <a:gd name="T51" fmla="*/ 326 h 1469"/>
                <a:gd name="T52" fmla="*/ 1300 w 1492"/>
                <a:gd name="T53" fmla="*/ 482 h 1469"/>
                <a:gd name="T54" fmla="*/ 1322 w 1492"/>
                <a:gd name="T55" fmla="*/ 652 h 1469"/>
                <a:gd name="T56" fmla="*/ 1298 w 1492"/>
                <a:gd name="T57" fmla="*/ 826 h 1469"/>
                <a:gd name="T58" fmla="*/ 1229 w 1492"/>
                <a:gd name="T59" fmla="*/ 986 h 1469"/>
                <a:gd name="T60" fmla="*/ 1189 w 1492"/>
                <a:gd name="T61" fmla="*/ 1112 h 1469"/>
                <a:gd name="T62" fmla="*/ 1233 w 1492"/>
                <a:gd name="T63" fmla="*/ 1122 h 1469"/>
                <a:gd name="T64" fmla="*/ 1484 w 1492"/>
                <a:gd name="T65" fmla="*/ 1370 h 1469"/>
                <a:gd name="T66" fmla="*/ 1490 w 1492"/>
                <a:gd name="T67" fmla="*/ 1419 h 1469"/>
                <a:gd name="T68" fmla="*/ 1458 w 1492"/>
                <a:gd name="T69" fmla="*/ 1461 h 1469"/>
                <a:gd name="T70" fmla="*/ 1407 w 1492"/>
                <a:gd name="T71" fmla="*/ 1467 h 1469"/>
                <a:gd name="T72" fmla="*/ 1149 w 1492"/>
                <a:gd name="T73" fmla="*/ 1225 h 1469"/>
                <a:gd name="T74" fmla="*/ 1130 w 1492"/>
                <a:gd name="T75" fmla="*/ 1186 h 1469"/>
                <a:gd name="T76" fmla="*/ 1051 w 1492"/>
                <a:gd name="T77" fmla="*/ 1177 h 1469"/>
                <a:gd name="T78" fmla="*/ 895 w 1492"/>
                <a:gd name="T79" fmla="*/ 1261 h 1469"/>
                <a:gd name="T80" fmla="*/ 722 w 1492"/>
                <a:gd name="T81" fmla="*/ 1300 h 1469"/>
                <a:gd name="T82" fmla="*/ 546 w 1492"/>
                <a:gd name="T83" fmla="*/ 1293 h 1469"/>
                <a:gd name="T84" fmla="*/ 383 w 1492"/>
                <a:gd name="T85" fmla="*/ 1242 h 1469"/>
                <a:gd name="T86" fmla="*/ 238 w 1492"/>
                <a:gd name="T87" fmla="*/ 1151 h 1469"/>
                <a:gd name="T88" fmla="*/ 120 w 1492"/>
                <a:gd name="T89" fmla="*/ 1024 h 1469"/>
                <a:gd name="T90" fmla="*/ 40 w 1492"/>
                <a:gd name="T91" fmla="*/ 875 h 1469"/>
                <a:gd name="T92" fmla="*/ 4 w 1492"/>
                <a:gd name="T93" fmla="*/ 709 h 1469"/>
                <a:gd name="T94" fmla="*/ 11 w 1492"/>
                <a:gd name="T95" fmla="*/ 537 h 1469"/>
                <a:gd name="T96" fmla="*/ 63 w 1492"/>
                <a:gd name="T97" fmla="*/ 376 h 1469"/>
                <a:gd name="T98" fmla="*/ 155 w 1492"/>
                <a:gd name="T99" fmla="*/ 233 h 1469"/>
                <a:gd name="T100" fmla="*/ 283 w 1492"/>
                <a:gd name="T101" fmla="*/ 117 h 1469"/>
                <a:gd name="T102" fmla="*/ 435 w 1492"/>
                <a:gd name="T103" fmla="*/ 39 h 1469"/>
                <a:gd name="T104" fmla="*/ 603 w 1492"/>
                <a:gd name="T105" fmla="*/ 2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92" h="1469">
                  <a:moveTo>
                    <a:pt x="661" y="134"/>
                  </a:moveTo>
                  <a:lnTo>
                    <a:pt x="609" y="136"/>
                  </a:lnTo>
                  <a:lnTo>
                    <a:pt x="558" y="144"/>
                  </a:lnTo>
                  <a:lnTo>
                    <a:pt x="508" y="156"/>
                  </a:lnTo>
                  <a:lnTo>
                    <a:pt x="461" y="173"/>
                  </a:lnTo>
                  <a:lnTo>
                    <a:pt x="415" y="194"/>
                  </a:lnTo>
                  <a:lnTo>
                    <a:pt x="371" y="220"/>
                  </a:lnTo>
                  <a:lnTo>
                    <a:pt x="329" y="250"/>
                  </a:lnTo>
                  <a:lnTo>
                    <a:pt x="290" y="286"/>
                  </a:lnTo>
                  <a:lnTo>
                    <a:pt x="255" y="324"/>
                  </a:lnTo>
                  <a:lnTo>
                    <a:pt x="225" y="364"/>
                  </a:lnTo>
                  <a:lnTo>
                    <a:pt x="198" y="407"/>
                  </a:lnTo>
                  <a:lnTo>
                    <a:pt x="176" y="453"/>
                  </a:lnTo>
                  <a:lnTo>
                    <a:pt x="159" y="501"/>
                  </a:lnTo>
                  <a:lnTo>
                    <a:pt x="146" y="550"/>
                  </a:lnTo>
                  <a:lnTo>
                    <a:pt x="139" y="600"/>
                  </a:lnTo>
                  <a:lnTo>
                    <a:pt x="136" y="652"/>
                  </a:lnTo>
                  <a:lnTo>
                    <a:pt x="139" y="703"/>
                  </a:lnTo>
                  <a:lnTo>
                    <a:pt x="146" y="753"/>
                  </a:lnTo>
                  <a:lnTo>
                    <a:pt x="159" y="802"/>
                  </a:lnTo>
                  <a:lnTo>
                    <a:pt x="176" y="850"/>
                  </a:lnTo>
                  <a:lnTo>
                    <a:pt x="198" y="895"/>
                  </a:lnTo>
                  <a:lnTo>
                    <a:pt x="225" y="938"/>
                  </a:lnTo>
                  <a:lnTo>
                    <a:pt x="255" y="979"/>
                  </a:lnTo>
                  <a:lnTo>
                    <a:pt x="290" y="1017"/>
                  </a:lnTo>
                  <a:lnTo>
                    <a:pt x="329" y="1052"/>
                  </a:lnTo>
                  <a:lnTo>
                    <a:pt x="371" y="1082"/>
                  </a:lnTo>
                  <a:lnTo>
                    <a:pt x="415" y="1108"/>
                  </a:lnTo>
                  <a:lnTo>
                    <a:pt x="461" y="1130"/>
                  </a:lnTo>
                  <a:lnTo>
                    <a:pt x="508" y="1147"/>
                  </a:lnTo>
                  <a:lnTo>
                    <a:pt x="558" y="1159"/>
                  </a:lnTo>
                  <a:lnTo>
                    <a:pt x="609" y="1166"/>
                  </a:lnTo>
                  <a:lnTo>
                    <a:pt x="661" y="1169"/>
                  </a:lnTo>
                  <a:lnTo>
                    <a:pt x="713" y="1166"/>
                  </a:lnTo>
                  <a:lnTo>
                    <a:pt x="765" y="1159"/>
                  </a:lnTo>
                  <a:lnTo>
                    <a:pt x="814" y="1147"/>
                  </a:lnTo>
                  <a:lnTo>
                    <a:pt x="863" y="1130"/>
                  </a:lnTo>
                  <a:lnTo>
                    <a:pt x="909" y="1108"/>
                  </a:lnTo>
                  <a:lnTo>
                    <a:pt x="953" y="1082"/>
                  </a:lnTo>
                  <a:lnTo>
                    <a:pt x="995" y="1052"/>
                  </a:lnTo>
                  <a:lnTo>
                    <a:pt x="1034" y="1017"/>
                  </a:lnTo>
                  <a:lnTo>
                    <a:pt x="1068" y="979"/>
                  </a:lnTo>
                  <a:lnTo>
                    <a:pt x="1099" y="938"/>
                  </a:lnTo>
                  <a:lnTo>
                    <a:pt x="1126" y="895"/>
                  </a:lnTo>
                  <a:lnTo>
                    <a:pt x="1147" y="850"/>
                  </a:lnTo>
                  <a:lnTo>
                    <a:pt x="1164" y="802"/>
                  </a:lnTo>
                  <a:lnTo>
                    <a:pt x="1177" y="753"/>
                  </a:lnTo>
                  <a:lnTo>
                    <a:pt x="1185" y="703"/>
                  </a:lnTo>
                  <a:lnTo>
                    <a:pt x="1187" y="652"/>
                  </a:lnTo>
                  <a:lnTo>
                    <a:pt x="1185" y="600"/>
                  </a:lnTo>
                  <a:lnTo>
                    <a:pt x="1177" y="550"/>
                  </a:lnTo>
                  <a:lnTo>
                    <a:pt x="1164" y="501"/>
                  </a:lnTo>
                  <a:lnTo>
                    <a:pt x="1147" y="453"/>
                  </a:lnTo>
                  <a:lnTo>
                    <a:pt x="1126" y="407"/>
                  </a:lnTo>
                  <a:lnTo>
                    <a:pt x="1099" y="364"/>
                  </a:lnTo>
                  <a:lnTo>
                    <a:pt x="1068" y="324"/>
                  </a:lnTo>
                  <a:lnTo>
                    <a:pt x="1034" y="286"/>
                  </a:lnTo>
                  <a:lnTo>
                    <a:pt x="995" y="250"/>
                  </a:lnTo>
                  <a:lnTo>
                    <a:pt x="953" y="220"/>
                  </a:lnTo>
                  <a:lnTo>
                    <a:pt x="909" y="194"/>
                  </a:lnTo>
                  <a:lnTo>
                    <a:pt x="863" y="173"/>
                  </a:lnTo>
                  <a:lnTo>
                    <a:pt x="814" y="156"/>
                  </a:lnTo>
                  <a:lnTo>
                    <a:pt x="765" y="144"/>
                  </a:lnTo>
                  <a:lnTo>
                    <a:pt x="713" y="136"/>
                  </a:lnTo>
                  <a:lnTo>
                    <a:pt x="661" y="134"/>
                  </a:lnTo>
                  <a:close/>
                  <a:moveTo>
                    <a:pt x="661" y="0"/>
                  </a:moveTo>
                  <a:lnTo>
                    <a:pt x="721" y="2"/>
                  </a:lnTo>
                  <a:lnTo>
                    <a:pt x="778" y="10"/>
                  </a:lnTo>
                  <a:lnTo>
                    <a:pt x="834" y="22"/>
                  </a:lnTo>
                  <a:lnTo>
                    <a:pt x="888" y="39"/>
                  </a:lnTo>
                  <a:lnTo>
                    <a:pt x="941" y="60"/>
                  </a:lnTo>
                  <a:lnTo>
                    <a:pt x="992" y="87"/>
                  </a:lnTo>
                  <a:lnTo>
                    <a:pt x="1040" y="117"/>
                  </a:lnTo>
                  <a:lnTo>
                    <a:pt x="1086" y="152"/>
                  </a:lnTo>
                  <a:lnTo>
                    <a:pt x="1130" y="191"/>
                  </a:lnTo>
                  <a:lnTo>
                    <a:pt x="1168" y="233"/>
                  </a:lnTo>
                  <a:lnTo>
                    <a:pt x="1204" y="279"/>
                  </a:lnTo>
                  <a:lnTo>
                    <a:pt x="1235" y="326"/>
                  </a:lnTo>
                  <a:lnTo>
                    <a:pt x="1261" y="376"/>
                  </a:lnTo>
                  <a:lnTo>
                    <a:pt x="1283" y="428"/>
                  </a:lnTo>
                  <a:lnTo>
                    <a:pt x="1300" y="482"/>
                  </a:lnTo>
                  <a:lnTo>
                    <a:pt x="1312" y="537"/>
                  </a:lnTo>
                  <a:lnTo>
                    <a:pt x="1320" y="593"/>
                  </a:lnTo>
                  <a:lnTo>
                    <a:pt x="1322" y="652"/>
                  </a:lnTo>
                  <a:lnTo>
                    <a:pt x="1319" y="711"/>
                  </a:lnTo>
                  <a:lnTo>
                    <a:pt x="1312" y="769"/>
                  </a:lnTo>
                  <a:lnTo>
                    <a:pt x="1298" y="826"/>
                  </a:lnTo>
                  <a:lnTo>
                    <a:pt x="1280" y="882"/>
                  </a:lnTo>
                  <a:lnTo>
                    <a:pt x="1256" y="935"/>
                  </a:lnTo>
                  <a:lnTo>
                    <a:pt x="1229" y="986"/>
                  </a:lnTo>
                  <a:lnTo>
                    <a:pt x="1195" y="1034"/>
                  </a:lnTo>
                  <a:lnTo>
                    <a:pt x="1157" y="1081"/>
                  </a:lnTo>
                  <a:lnTo>
                    <a:pt x="1189" y="1112"/>
                  </a:lnTo>
                  <a:lnTo>
                    <a:pt x="1204" y="1112"/>
                  </a:lnTo>
                  <a:lnTo>
                    <a:pt x="1218" y="1115"/>
                  </a:lnTo>
                  <a:lnTo>
                    <a:pt x="1233" y="1122"/>
                  </a:lnTo>
                  <a:lnTo>
                    <a:pt x="1245" y="1131"/>
                  </a:lnTo>
                  <a:lnTo>
                    <a:pt x="1472" y="1356"/>
                  </a:lnTo>
                  <a:lnTo>
                    <a:pt x="1484" y="1370"/>
                  </a:lnTo>
                  <a:lnTo>
                    <a:pt x="1490" y="1386"/>
                  </a:lnTo>
                  <a:lnTo>
                    <a:pt x="1492" y="1402"/>
                  </a:lnTo>
                  <a:lnTo>
                    <a:pt x="1490" y="1419"/>
                  </a:lnTo>
                  <a:lnTo>
                    <a:pt x="1484" y="1436"/>
                  </a:lnTo>
                  <a:lnTo>
                    <a:pt x="1472" y="1450"/>
                  </a:lnTo>
                  <a:lnTo>
                    <a:pt x="1458" y="1461"/>
                  </a:lnTo>
                  <a:lnTo>
                    <a:pt x="1442" y="1467"/>
                  </a:lnTo>
                  <a:lnTo>
                    <a:pt x="1424" y="1469"/>
                  </a:lnTo>
                  <a:lnTo>
                    <a:pt x="1407" y="1467"/>
                  </a:lnTo>
                  <a:lnTo>
                    <a:pt x="1391" y="1461"/>
                  </a:lnTo>
                  <a:lnTo>
                    <a:pt x="1376" y="1450"/>
                  </a:lnTo>
                  <a:lnTo>
                    <a:pt x="1149" y="1225"/>
                  </a:lnTo>
                  <a:lnTo>
                    <a:pt x="1139" y="1213"/>
                  </a:lnTo>
                  <a:lnTo>
                    <a:pt x="1133" y="1200"/>
                  </a:lnTo>
                  <a:lnTo>
                    <a:pt x="1130" y="1186"/>
                  </a:lnTo>
                  <a:lnTo>
                    <a:pt x="1130" y="1171"/>
                  </a:lnTo>
                  <a:lnTo>
                    <a:pt x="1098" y="1140"/>
                  </a:lnTo>
                  <a:lnTo>
                    <a:pt x="1051" y="1177"/>
                  </a:lnTo>
                  <a:lnTo>
                    <a:pt x="1001" y="1209"/>
                  </a:lnTo>
                  <a:lnTo>
                    <a:pt x="949" y="1238"/>
                  </a:lnTo>
                  <a:lnTo>
                    <a:pt x="895" y="1261"/>
                  </a:lnTo>
                  <a:lnTo>
                    <a:pt x="839" y="1279"/>
                  </a:lnTo>
                  <a:lnTo>
                    <a:pt x="782" y="1292"/>
                  </a:lnTo>
                  <a:lnTo>
                    <a:pt x="722" y="1300"/>
                  </a:lnTo>
                  <a:lnTo>
                    <a:pt x="661" y="1303"/>
                  </a:lnTo>
                  <a:lnTo>
                    <a:pt x="603" y="1300"/>
                  </a:lnTo>
                  <a:lnTo>
                    <a:pt x="546" y="1293"/>
                  </a:lnTo>
                  <a:lnTo>
                    <a:pt x="490" y="1281"/>
                  </a:lnTo>
                  <a:lnTo>
                    <a:pt x="435" y="1264"/>
                  </a:lnTo>
                  <a:lnTo>
                    <a:pt x="383" y="1242"/>
                  </a:lnTo>
                  <a:lnTo>
                    <a:pt x="332" y="1216"/>
                  </a:lnTo>
                  <a:lnTo>
                    <a:pt x="283" y="1185"/>
                  </a:lnTo>
                  <a:lnTo>
                    <a:pt x="238" y="1151"/>
                  </a:lnTo>
                  <a:lnTo>
                    <a:pt x="194" y="1112"/>
                  </a:lnTo>
                  <a:lnTo>
                    <a:pt x="155" y="1070"/>
                  </a:lnTo>
                  <a:lnTo>
                    <a:pt x="120" y="1024"/>
                  </a:lnTo>
                  <a:lnTo>
                    <a:pt x="89" y="976"/>
                  </a:lnTo>
                  <a:lnTo>
                    <a:pt x="63" y="926"/>
                  </a:lnTo>
                  <a:lnTo>
                    <a:pt x="40" y="875"/>
                  </a:lnTo>
                  <a:lnTo>
                    <a:pt x="23" y="820"/>
                  </a:lnTo>
                  <a:lnTo>
                    <a:pt x="11" y="765"/>
                  </a:lnTo>
                  <a:lnTo>
                    <a:pt x="4" y="709"/>
                  </a:lnTo>
                  <a:lnTo>
                    <a:pt x="0" y="652"/>
                  </a:lnTo>
                  <a:lnTo>
                    <a:pt x="4" y="593"/>
                  </a:lnTo>
                  <a:lnTo>
                    <a:pt x="11" y="537"/>
                  </a:lnTo>
                  <a:lnTo>
                    <a:pt x="23" y="482"/>
                  </a:lnTo>
                  <a:lnTo>
                    <a:pt x="40" y="428"/>
                  </a:lnTo>
                  <a:lnTo>
                    <a:pt x="63" y="376"/>
                  </a:lnTo>
                  <a:lnTo>
                    <a:pt x="89" y="326"/>
                  </a:lnTo>
                  <a:lnTo>
                    <a:pt x="120" y="279"/>
                  </a:lnTo>
                  <a:lnTo>
                    <a:pt x="155" y="233"/>
                  </a:lnTo>
                  <a:lnTo>
                    <a:pt x="194" y="191"/>
                  </a:lnTo>
                  <a:lnTo>
                    <a:pt x="238" y="152"/>
                  </a:lnTo>
                  <a:lnTo>
                    <a:pt x="283" y="117"/>
                  </a:lnTo>
                  <a:lnTo>
                    <a:pt x="332" y="87"/>
                  </a:lnTo>
                  <a:lnTo>
                    <a:pt x="383" y="60"/>
                  </a:lnTo>
                  <a:lnTo>
                    <a:pt x="435" y="39"/>
                  </a:lnTo>
                  <a:lnTo>
                    <a:pt x="490" y="22"/>
                  </a:lnTo>
                  <a:lnTo>
                    <a:pt x="546" y="10"/>
                  </a:lnTo>
                  <a:lnTo>
                    <a:pt x="603" y="2"/>
                  </a:lnTo>
                  <a:lnTo>
                    <a:pt x="6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948506" y="4738457"/>
            <a:ext cx="509181" cy="558009"/>
            <a:chOff x="6656388" y="1300163"/>
            <a:chExt cx="347662" cy="381000"/>
          </a:xfrm>
          <a:solidFill>
            <a:schemeClr val="bg1"/>
          </a:solidFill>
        </p:grpSpPr>
        <p:sp>
          <p:nvSpPr>
            <p:cNvPr id="74" name="Freeform 27"/>
            <p:cNvSpPr>
              <a:spLocks noEditPoints="1"/>
            </p:cNvSpPr>
            <p:nvPr/>
          </p:nvSpPr>
          <p:spPr bwMode="auto">
            <a:xfrm>
              <a:off x="6713538" y="1357313"/>
              <a:ext cx="233362" cy="323850"/>
            </a:xfrm>
            <a:custGeom>
              <a:avLst/>
              <a:gdLst>
                <a:gd name="T0" fmla="*/ 762 w 2060"/>
                <a:gd name="T1" fmla="*/ 305 h 2844"/>
                <a:gd name="T2" fmla="*/ 486 w 2060"/>
                <a:gd name="T3" fmla="*/ 474 h 2844"/>
                <a:gd name="T4" fmla="*/ 309 w 2060"/>
                <a:gd name="T5" fmla="*/ 735 h 2844"/>
                <a:gd name="T6" fmla="*/ 263 w 2060"/>
                <a:gd name="T7" fmla="*/ 1051 h 2844"/>
                <a:gd name="T8" fmla="*/ 318 w 2060"/>
                <a:gd name="T9" fmla="*/ 1304 h 2844"/>
                <a:gd name="T10" fmla="*/ 420 w 2060"/>
                <a:gd name="T11" fmla="*/ 1495 h 2844"/>
                <a:gd name="T12" fmla="*/ 538 w 2060"/>
                <a:gd name="T13" fmla="*/ 1673 h 2844"/>
                <a:gd name="T14" fmla="*/ 612 w 2060"/>
                <a:gd name="T15" fmla="*/ 1872 h 2844"/>
                <a:gd name="T16" fmla="*/ 656 w 2060"/>
                <a:gd name="T17" fmla="*/ 2010 h 2844"/>
                <a:gd name="T18" fmla="*/ 1366 w 2060"/>
                <a:gd name="T19" fmla="*/ 2043 h 2844"/>
                <a:gd name="T20" fmla="*/ 1443 w 2060"/>
                <a:gd name="T21" fmla="*/ 1943 h 2844"/>
                <a:gd name="T22" fmla="*/ 1482 w 2060"/>
                <a:gd name="T23" fmla="*/ 1749 h 2844"/>
                <a:gd name="T24" fmla="*/ 1594 w 2060"/>
                <a:gd name="T25" fmla="*/ 1563 h 2844"/>
                <a:gd name="T26" fmla="*/ 1703 w 2060"/>
                <a:gd name="T27" fmla="*/ 1386 h 2844"/>
                <a:gd name="T28" fmla="*/ 1783 w 2060"/>
                <a:gd name="T29" fmla="*/ 1161 h 2844"/>
                <a:gd name="T30" fmla="*/ 1787 w 2060"/>
                <a:gd name="T31" fmla="*/ 858 h 2844"/>
                <a:gd name="T32" fmla="*/ 1659 w 2060"/>
                <a:gd name="T33" fmla="*/ 569 h 2844"/>
                <a:gd name="T34" fmla="*/ 1418 w 2060"/>
                <a:gd name="T35" fmla="*/ 359 h 2844"/>
                <a:gd name="T36" fmla="*/ 1100 w 2060"/>
                <a:gd name="T37" fmla="*/ 262 h 2844"/>
                <a:gd name="T38" fmla="*/ 1277 w 2060"/>
                <a:gd name="T39" fmla="*/ 30 h 2844"/>
                <a:gd name="T40" fmla="*/ 1637 w 2060"/>
                <a:gd name="T41" fmla="*/ 192 h 2844"/>
                <a:gd name="T42" fmla="*/ 1905 w 2060"/>
                <a:gd name="T43" fmla="*/ 468 h 2844"/>
                <a:gd name="T44" fmla="*/ 2046 w 2060"/>
                <a:gd name="T45" fmla="*/ 829 h 2844"/>
                <a:gd name="T46" fmla="*/ 2044 w 2060"/>
                <a:gd name="T47" fmla="*/ 1185 h 2844"/>
                <a:gd name="T48" fmla="*/ 1964 w 2060"/>
                <a:gd name="T49" fmla="*/ 1447 h 2844"/>
                <a:gd name="T50" fmla="*/ 1853 w 2060"/>
                <a:gd name="T51" fmla="*/ 1643 h 2844"/>
                <a:gd name="T52" fmla="*/ 1740 w 2060"/>
                <a:gd name="T53" fmla="*/ 1813 h 2844"/>
                <a:gd name="T54" fmla="*/ 1702 w 2060"/>
                <a:gd name="T55" fmla="*/ 1965 h 2844"/>
                <a:gd name="T56" fmla="*/ 1596 w 2060"/>
                <a:gd name="T57" fmla="*/ 2184 h 2844"/>
                <a:gd name="T58" fmla="*/ 1510 w 2060"/>
                <a:gd name="T59" fmla="*/ 2331 h 2844"/>
                <a:gd name="T60" fmla="*/ 1502 w 2060"/>
                <a:gd name="T61" fmla="*/ 2468 h 2844"/>
                <a:gd name="T62" fmla="*/ 1499 w 2060"/>
                <a:gd name="T63" fmla="*/ 2532 h 2844"/>
                <a:gd name="T64" fmla="*/ 1468 w 2060"/>
                <a:gd name="T65" fmla="*/ 2616 h 2844"/>
                <a:gd name="T66" fmla="*/ 1361 w 2060"/>
                <a:gd name="T67" fmla="*/ 2709 h 2844"/>
                <a:gd name="T68" fmla="*/ 1202 w 2060"/>
                <a:gd name="T69" fmla="*/ 2823 h 2844"/>
                <a:gd name="T70" fmla="*/ 904 w 2060"/>
                <a:gd name="T71" fmla="*/ 2842 h 2844"/>
                <a:gd name="T72" fmla="*/ 773 w 2060"/>
                <a:gd name="T73" fmla="*/ 2741 h 2844"/>
                <a:gd name="T74" fmla="*/ 616 w 2060"/>
                <a:gd name="T75" fmla="*/ 2648 h 2844"/>
                <a:gd name="T76" fmla="*/ 564 w 2060"/>
                <a:gd name="T77" fmla="*/ 2549 h 2844"/>
                <a:gd name="T78" fmla="*/ 560 w 2060"/>
                <a:gd name="T79" fmla="*/ 2505 h 2844"/>
                <a:gd name="T80" fmla="*/ 553 w 2060"/>
                <a:gd name="T81" fmla="*/ 2388 h 2844"/>
                <a:gd name="T82" fmla="*/ 546 w 2060"/>
                <a:gd name="T83" fmla="*/ 2257 h 2844"/>
                <a:gd name="T84" fmla="*/ 382 w 2060"/>
                <a:gd name="T85" fmla="*/ 2057 h 2844"/>
                <a:gd name="T86" fmla="*/ 345 w 2060"/>
                <a:gd name="T87" fmla="*/ 1868 h 2844"/>
                <a:gd name="T88" fmla="*/ 251 w 2060"/>
                <a:gd name="T89" fmla="*/ 1709 h 2844"/>
                <a:gd name="T90" fmla="*/ 139 w 2060"/>
                <a:gd name="T91" fmla="*/ 1532 h 2844"/>
                <a:gd name="T92" fmla="*/ 41 w 2060"/>
                <a:gd name="T93" fmla="*/ 1299 h 2844"/>
                <a:gd name="T94" fmla="*/ 0 w 2060"/>
                <a:gd name="T95" fmla="*/ 989 h 2844"/>
                <a:gd name="T96" fmla="*/ 81 w 2060"/>
                <a:gd name="T97" fmla="*/ 605 h 2844"/>
                <a:gd name="T98" fmla="*/ 302 w 2060"/>
                <a:gd name="T99" fmla="*/ 291 h 2844"/>
                <a:gd name="T100" fmla="*/ 630 w 2060"/>
                <a:gd name="T101" fmla="*/ 79 h 2844"/>
                <a:gd name="T102" fmla="*/ 1030 w 2060"/>
                <a:gd name="T103" fmla="*/ 0 h 2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60" h="2844">
                  <a:moveTo>
                    <a:pt x="1030" y="259"/>
                  </a:moveTo>
                  <a:lnTo>
                    <a:pt x="960" y="262"/>
                  </a:lnTo>
                  <a:lnTo>
                    <a:pt x="891" y="271"/>
                  </a:lnTo>
                  <a:lnTo>
                    <a:pt x="826" y="286"/>
                  </a:lnTo>
                  <a:lnTo>
                    <a:pt x="762" y="305"/>
                  </a:lnTo>
                  <a:lnTo>
                    <a:pt x="700" y="330"/>
                  </a:lnTo>
                  <a:lnTo>
                    <a:pt x="641" y="360"/>
                  </a:lnTo>
                  <a:lnTo>
                    <a:pt x="586" y="393"/>
                  </a:lnTo>
                  <a:lnTo>
                    <a:pt x="535" y="431"/>
                  </a:lnTo>
                  <a:lnTo>
                    <a:pt x="486" y="474"/>
                  </a:lnTo>
                  <a:lnTo>
                    <a:pt x="441" y="519"/>
                  </a:lnTo>
                  <a:lnTo>
                    <a:pt x="402" y="569"/>
                  </a:lnTo>
                  <a:lnTo>
                    <a:pt x="366" y="622"/>
                  </a:lnTo>
                  <a:lnTo>
                    <a:pt x="335" y="677"/>
                  </a:lnTo>
                  <a:lnTo>
                    <a:pt x="309" y="735"/>
                  </a:lnTo>
                  <a:lnTo>
                    <a:pt x="288" y="796"/>
                  </a:lnTo>
                  <a:lnTo>
                    <a:pt x="273" y="858"/>
                  </a:lnTo>
                  <a:lnTo>
                    <a:pt x="264" y="923"/>
                  </a:lnTo>
                  <a:lnTo>
                    <a:pt x="261" y="989"/>
                  </a:lnTo>
                  <a:lnTo>
                    <a:pt x="263" y="1051"/>
                  </a:lnTo>
                  <a:lnTo>
                    <a:pt x="268" y="1108"/>
                  </a:lnTo>
                  <a:lnTo>
                    <a:pt x="277" y="1161"/>
                  </a:lnTo>
                  <a:lnTo>
                    <a:pt x="288" y="1212"/>
                  </a:lnTo>
                  <a:lnTo>
                    <a:pt x="302" y="1260"/>
                  </a:lnTo>
                  <a:lnTo>
                    <a:pt x="318" y="1304"/>
                  </a:lnTo>
                  <a:lnTo>
                    <a:pt x="336" y="1346"/>
                  </a:lnTo>
                  <a:lnTo>
                    <a:pt x="356" y="1386"/>
                  </a:lnTo>
                  <a:lnTo>
                    <a:pt x="377" y="1424"/>
                  </a:lnTo>
                  <a:lnTo>
                    <a:pt x="399" y="1460"/>
                  </a:lnTo>
                  <a:lnTo>
                    <a:pt x="420" y="1495"/>
                  </a:lnTo>
                  <a:lnTo>
                    <a:pt x="444" y="1529"/>
                  </a:lnTo>
                  <a:lnTo>
                    <a:pt x="465" y="1562"/>
                  </a:lnTo>
                  <a:lnTo>
                    <a:pt x="490" y="1599"/>
                  </a:lnTo>
                  <a:lnTo>
                    <a:pt x="515" y="1636"/>
                  </a:lnTo>
                  <a:lnTo>
                    <a:pt x="538" y="1673"/>
                  </a:lnTo>
                  <a:lnTo>
                    <a:pt x="560" y="1710"/>
                  </a:lnTo>
                  <a:lnTo>
                    <a:pt x="578" y="1749"/>
                  </a:lnTo>
                  <a:lnTo>
                    <a:pt x="593" y="1788"/>
                  </a:lnTo>
                  <a:lnTo>
                    <a:pt x="604" y="1829"/>
                  </a:lnTo>
                  <a:lnTo>
                    <a:pt x="612" y="1872"/>
                  </a:lnTo>
                  <a:lnTo>
                    <a:pt x="614" y="1918"/>
                  </a:lnTo>
                  <a:lnTo>
                    <a:pt x="617" y="1943"/>
                  </a:lnTo>
                  <a:lnTo>
                    <a:pt x="627" y="1967"/>
                  </a:lnTo>
                  <a:lnTo>
                    <a:pt x="639" y="1990"/>
                  </a:lnTo>
                  <a:lnTo>
                    <a:pt x="656" y="2010"/>
                  </a:lnTo>
                  <a:lnTo>
                    <a:pt x="674" y="2028"/>
                  </a:lnTo>
                  <a:lnTo>
                    <a:pt x="694" y="2043"/>
                  </a:lnTo>
                  <a:lnTo>
                    <a:pt x="712" y="2057"/>
                  </a:lnTo>
                  <a:lnTo>
                    <a:pt x="1348" y="2057"/>
                  </a:lnTo>
                  <a:lnTo>
                    <a:pt x="1366" y="2043"/>
                  </a:lnTo>
                  <a:lnTo>
                    <a:pt x="1385" y="2028"/>
                  </a:lnTo>
                  <a:lnTo>
                    <a:pt x="1404" y="2010"/>
                  </a:lnTo>
                  <a:lnTo>
                    <a:pt x="1420" y="1990"/>
                  </a:lnTo>
                  <a:lnTo>
                    <a:pt x="1433" y="1967"/>
                  </a:lnTo>
                  <a:lnTo>
                    <a:pt x="1443" y="1943"/>
                  </a:lnTo>
                  <a:lnTo>
                    <a:pt x="1446" y="1918"/>
                  </a:lnTo>
                  <a:lnTo>
                    <a:pt x="1448" y="1872"/>
                  </a:lnTo>
                  <a:lnTo>
                    <a:pt x="1455" y="1829"/>
                  </a:lnTo>
                  <a:lnTo>
                    <a:pt x="1467" y="1788"/>
                  </a:lnTo>
                  <a:lnTo>
                    <a:pt x="1482" y="1749"/>
                  </a:lnTo>
                  <a:lnTo>
                    <a:pt x="1500" y="1711"/>
                  </a:lnTo>
                  <a:lnTo>
                    <a:pt x="1521" y="1673"/>
                  </a:lnTo>
                  <a:lnTo>
                    <a:pt x="1544" y="1636"/>
                  </a:lnTo>
                  <a:lnTo>
                    <a:pt x="1568" y="1600"/>
                  </a:lnTo>
                  <a:lnTo>
                    <a:pt x="1594" y="1563"/>
                  </a:lnTo>
                  <a:lnTo>
                    <a:pt x="1616" y="1530"/>
                  </a:lnTo>
                  <a:lnTo>
                    <a:pt x="1638" y="1496"/>
                  </a:lnTo>
                  <a:lnTo>
                    <a:pt x="1661" y="1461"/>
                  </a:lnTo>
                  <a:lnTo>
                    <a:pt x="1683" y="1424"/>
                  </a:lnTo>
                  <a:lnTo>
                    <a:pt x="1703" y="1386"/>
                  </a:lnTo>
                  <a:lnTo>
                    <a:pt x="1723" y="1346"/>
                  </a:lnTo>
                  <a:lnTo>
                    <a:pt x="1741" y="1304"/>
                  </a:lnTo>
                  <a:lnTo>
                    <a:pt x="1757" y="1260"/>
                  </a:lnTo>
                  <a:lnTo>
                    <a:pt x="1771" y="1212"/>
                  </a:lnTo>
                  <a:lnTo>
                    <a:pt x="1783" y="1161"/>
                  </a:lnTo>
                  <a:lnTo>
                    <a:pt x="1791" y="1108"/>
                  </a:lnTo>
                  <a:lnTo>
                    <a:pt x="1797" y="1051"/>
                  </a:lnTo>
                  <a:lnTo>
                    <a:pt x="1799" y="989"/>
                  </a:lnTo>
                  <a:lnTo>
                    <a:pt x="1796" y="923"/>
                  </a:lnTo>
                  <a:lnTo>
                    <a:pt x="1787" y="858"/>
                  </a:lnTo>
                  <a:lnTo>
                    <a:pt x="1771" y="795"/>
                  </a:lnTo>
                  <a:lnTo>
                    <a:pt x="1751" y="735"/>
                  </a:lnTo>
                  <a:lnTo>
                    <a:pt x="1726" y="677"/>
                  </a:lnTo>
                  <a:lnTo>
                    <a:pt x="1694" y="621"/>
                  </a:lnTo>
                  <a:lnTo>
                    <a:pt x="1659" y="569"/>
                  </a:lnTo>
                  <a:lnTo>
                    <a:pt x="1618" y="519"/>
                  </a:lnTo>
                  <a:lnTo>
                    <a:pt x="1573" y="474"/>
                  </a:lnTo>
                  <a:lnTo>
                    <a:pt x="1526" y="431"/>
                  </a:lnTo>
                  <a:lnTo>
                    <a:pt x="1473" y="392"/>
                  </a:lnTo>
                  <a:lnTo>
                    <a:pt x="1418" y="359"/>
                  </a:lnTo>
                  <a:lnTo>
                    <a:pt x="1360" y="330"/>
                  </a:lnTo>
                  <a:lnTo>
                    <a:pt x="1298" y="305"/>
                  </a:lnTo>
                  <a:lnTo>
                    <a:pt x="1234" y="286"/>
                  </a:lnTo>
                  <a:lnTo>
                    <a:pt x="1168" y="271"/>
                  </a:lnTo>
                  <a:lnTo>
                    <a:pt x="1100" y="262"/>
                  </a:lnTo>
                  <a:lnTo>
                    <a:pt x="1030" y="259"/>
                  </a:lnTo>
                  <a:close/>
                  <a:moveTo>
                    <a:pt x="1030" y="0"/>
                  </a:moveTo>
                  <a:lnTo>
                    <a:pt x="1114" y="4"/>
                  </a:lnTo>
                  <a:lnTo>
                    <a:pt x="1197" y="14"/>
                  </a:lnTo>
                  <a:lnTo>
                    <a:pt x="1277" y="30"/>
                  </a:lnTo>
                  <a:lnTo>
                    <a:pt x="1355" y="51"/>
                  </a:lnTo>
                  <a:lnTo>
                    <a:pt x="1430" y="79"/>
                  </a:lnTo>
                  <a:lnTo>
                    <a:pt x="1502" y="111"/>
                  </a:lnTo>
                  <a:lnTo>
                    <a:pt x="1571" y="149"/>
                  </a:lnTo>
                  <a:lnTo>
                    <a:pt x="1637" y="192"/>
                  </a:lnTo>
                  <a:lnTo>
                    <a:pt x="1699" y="239"/>
                  </a:lnTo>
                  <a:lnTo>
                    <a:pt x="1757" y="291"/>
                  </a:lnTo>
                  <a:lnTo>
                    <a:pt x="1811" y="346"/>
                  </a:lnTo>
                  <a:lnTo>
                    <a:pt x="1861" y="406"/>
                  </a:lnTo>
                  <a:lnTo>
                    <a:pt x="1905" y="468"/>
                  </a:lnTo>
                  <a:lnTo>
                    <a:pt x="1945" y="535"/>
                  </a:lnTo>
                  <a:lnTo>
                    <a:pt x="1979" y="605"/>
                  </a:lnTo>
                  <a:lnTo>
                    <a:pt x="2006" y="678"/>
                  </a:lnTo>
                  <a:lnTo>
                    <a:pt x="2030" y="752"/>
                  </a:lnTo>
                  <a:lnTo>
                    <a:pt x="2046" y="829"/>
                  </a:lnTo>
                  <a:lnTo>
                    <a:pt x="2056" y="908"/>
                  </a:lnTo>
                  <a:lnTo>
                    <a:pt x="2060" y="989"/>
                  </a:lnTo>
                  <a:lnTo>
                    <a:pt x="2057" y="1058"/>
                  </a:lnTo>
                  <a:lnTo>
                    <a:pt x="2052" y="1123"/>
                  </a:lnTo>
                  <a:lnTo>
                    <a:pt x="2044" y="1185"/>
                  </a:lnTo>
                  <a:lnTo>
                    <a:pt x="2032" y="1244"/>
                  </a:lnTo>
                  <a:lnTo>
                    <a:pt x="2018" y="1299"/>
                  </a:lnTo>
                  <a:lnTo>
                    <a:pt x="2002" y="1351"/>
                  </a:lnTo>
                  <a:lnTo>
                    <a:pt x="1983" y="1400"/>
                  </a:lnTo>
                  <a:lnTo>
                    <a:pt x="1964" y="1447"/>
                  </a:lnTo>
                  <a:lnTo>
                    <a:pt x="1943" y="1490"/>
                  </a:lnTo>
                  <a:lnTo>
                    <a:pt x="1921" y="1531"/>
                  </a:lnTo>
                  <a:lnTo>
                    <a:pt x="1898" y="1571"/>
                  </a:lnTo>
                  <a:lnTo>
                    <a:pt x="1876" y="1608"/>
                  </a:lnTo>
                  <a:lnTo>
                    <a:pt x="1853" y="1643"/>
                  </a:lnTo>
                  <a:lnTo>
                    <a:pt x="1831" y="1676"/>
                  </a:lnTo>
                  <a:lnTo>
                    <a:pt x="1809" y="1708"/>
                  </a:lnTo>
                  <a:lnTo>
                    <a:pt x="1783" y="1747"/>
                  </a:lnTo>
                  <a:lnTo>
                    <a:pt x="1760" y="1782"/>
                  </a:lnTo>
                  <a:lnTo>
                    <a:pt x="1740" y="1813"/>
                  </a:lnTo>
                  <a:lnTo>
                    <a:pt x="1726" y="1842"/>
                  </a:lnTo>
                  <a:lnTo>
                    <a:pt x="1715" y="1868"/>
                  </a:lnTo>
                  <a:lnTo>
                    <a:pt x="1707" y="1893"/>
                  </a:lnTo>
                  <a:lnTo>
                    <a:pt x="1705" y="1918"/>
                  </a:lnTo>
                  <a:lnTo>
                    <a:pt x="1702" y="1965"/>
                  </a:lnTo>
                  <a:lnTo>
                    <a:pt x="1693" y="2012"/>
                  </a:lnTo>
                  <a:lnTo>
                    <a:pt x="1678" y="2057"/>
                  </a:lnTo>
                  <a:lnTo>
                    <a:pt x="1655" y="2102"/>
                  </a:lnTo>
                  <a:lnTo>
                    <a:pt x="1629" y="2144"/>
                  </a:lnTo>
                  <a:lnTo>
                    <a:pt x="1596" y="2184"/>
                  </a:lnTo>
                  <a:lnTo>
                    <a:pt x="1557" y="2222"/>
                  </a:lnTo>
                  <a:lnTo>
                    <a:pt x="1514" y="2257"/>
                  </a:lnTo>
                  <a:lnTo>
                    <a:pt x="1513" y="2278"/>
                  </a:lnTo>
                  <a:lnTo>
                    <a:pt x="1512" y="2303"/>
                  </a:lnTo>
                  <a:lnTo>
                    <a:pt x="1510" y="2331"/>
                  </a:lnTo>
                  <a:lnTo>
                    <a:pt x="1509" y="2359"/>
                  </a:lnTo>
                  <a:lnTo>
                    <a:pt x="1506" y="2388"/>
                  </a:lnTo>
                  <a:lnTo>
                    <a:pt x="1505" y="2416"/>
                  </a:lnTo>
                  <a:lnTo>
                    <a:pt x="1503" y="2444"/>
                  </a:lnTo>
                  <a:lnTo>
                    <a:pt x="1502" y="2468"/>
                  </a:lnTo>
                  <a:lnTo>
                    <a:pt x="1501" y="2488"/>
                  </a:lnTo>
                  <a:lnTo>
                    <a:pt x="1500" y="2505"/>
                  </a:lnTo>
                  <a:lnTo>
                    <a:pt x="1500" y="2516"/>
                  </a:lnTo>
                  <a:lnTo>
                    <a:pt x="1499" y="2519"/>
                  </a:lnTo>
                  <a:lnTo>
                    <a:pt x="1499" y="2532"/>
                  </a:lnTo>
                  <a:lnTo>
                    <a:pt x="1497" y="2546"/>
                  </a:lnTo>
                  <a:lnTo>
                    <a:pt x="1493" y="2562"/>
                  </a:lnTo>
                  <a:lnTo>
                    <a:pt x="1487" y="2579"/>
                  </a:lnTo>
                  <a:lnTo>
                    <a:pt x="1479" y="2598"/>
                  </a:lnTo>
                  <a:lnTo>
                    <a:pt x="1468" y="2616"/>
                  </a:lnTo>
                  <a:lnTo>
                    <a:pt x="1454" y="2635"/>
                  </a:lnTo>
                  <a:lnTo>
                    <a:pt x="1437" y="2655"/>
                  </a:lnTo>
                  <a:lnTo>
                    <a:pt x="1416" y="2673"/>
                  </a:lnTo>
                  <a:lnTo>
                    <a:pt x="1390" y="2692"/>
                  </a:lnTo>
                  <a:lnTo>
                    <a:pt x="1361" y="2709"/>
                  </a:lnTo>
                  <a:lnTo>
                    <a:pt x="1327" y="2726"/>
                  </a:lnTo>
                  <a:lnTo>
                    <a:pt x="1286" y="2741"/>
                  </a:lnTo>
                  <a:lnTo>
                    <a:pt x="1263" y="2770"/>
                  </a:lnTo>
                  <a:lnTo>
                    <a:pt x="1234" y="2798"/>
                  </a:lnTo>
                  <a:lnTo>
                    <a:pt x="1202" y="2823"/>
                  </a:lnTo>
                  <a:lnTo>
                    <a:pt x="1180" y="2835"/>
                  </a:lnTo>
                  <a:lnTo>
                    <a:pt x="1155" y="2842"/>
                  </a:lnTo>
                  <a:lnTo>
                    <a:pt x="1130" y="2844"/>
                  </a:lnTo>
                  <a:lnTo>
                    <a:pt x="930" y="2844"/>
                  </a:lnTo>
                  <a:lnTo>
                    <a:pt x="904" y="2842"/>
                  </a:lnTo>
                  <a:lnTo>
                    <a:pt x="880" y="2835"/>
                  </a:lnTo>
                  <a:lnTo>
                    <a:pt x="857" y="2823"/>
                  </a:lnTo>
                  <a:lnTo>
                    <a:pt x="826" y="2798"/>
                  </a:lnTo>
                  <a:lnTo>
                    <a:pt x="797" y="2770"/>
                  </a:lnTo>
                  <a:lnTo>
                    <a:pt x="773" y="2741"/>
                  </a:lnTo>
                  <a:lnTo>
                    <a:pt x="731" y="2724"/>
                  </a:lnTo>
                  <a:lnTo>
                    <a:pt x="695" y="2707"/>
                  </a:lnTo>
                  <a:lnTo>
                    <a:pt x="663" y="2688"/>
                  </a:lnTo>
                  <a:lnTo>
                    <a:pt x="637" y="2668"/>
                  </a:lnTo>
                  <a:lnTo>
                    <a:pt x="616" y="2648"/>
                  </a:lnTo>
                  <a:lnTo>
                    <a:pt x="599" y="2627"/>
                  </a:lnTo>
                  <a:lnTo>
                    <a:pt x="586" y="2607"/>
                  </a:lnTo>
                  <a:lnTo>
                    <a:pt x="576" y="2586"/>
                  </a:lnTo>
                  <a:lnTo>
                    <a:pt x="569" y="2567"/>
                  </a:lnTo>
                  <a:lnTo>
                    <a:pt x="564" y="2549"/>
                  </a:lnTo>
                  <a:lnTo>
                    <a:pt x="562" y="2534"/>
                  </a:lnTo>
                  <a:lnTo>
                    <a:pt x="561" y="2519"/>
                  </a:lnTo>
                  <a:lnTo>
                    <a:pt x="561" y="2519"/>
                  </a:lnTo>
                  <a:lnTo>
                    <a:pt x="561" y="2516"/>
                  </a:lnTo>
                  <a:lnTo>
                    <a:pt x="560" y="2505"/>
                  </a:lnTo>
                  <a:lnTo>
                    <a:pt x="559" y="2488"/>
                  </a:lnTo>
                  <a:lnTo>
                    <a:pt x="557" y="2468"/>
                  </a:lnTo>
                  <a:lnTo>
                    <a:pt x="556" y="2444"/>
                  </a:lnTo>
                  <a:lnTo>
                    <a:pt x="554" y="2416"/>
                  </a:lnTo>
                  <a:lnTo>
                    <a:pt x="553" y="2388"/>
                  </a:lnTo>
                  <a:lnTo>
                    <a:pt x="551" y="2359"/>
                  </a:lnTo>
                  <a:lnTo>
                    <a:pt x="550" y="2331"/>
                  </a:lnTo>
                  <a:lnTo>
                    <a:pt x="548" y="2303"/>
                  </a:lnTo>
                  <a:lnTo>
                    <a:pt x="547" y="2278"/>
                  </a:lnTo>
                  <a:lnTo>
                    <a:pt x="546" y="2257"/>
                  </a:lnTo>
                  <a:lnTo>
                    <a:pt x="502" y="2222"/>
                  </a:lnTo>
                  <a:lnTo>
                    <a:pt x="464" y="2184"/>
                  </a:lnTo>
                  <a:lnTo>
                    <a:pt x="431" y="2144"/>
                  </a:lnTo>
                  <a:lnTo>
                    <a:pt x="404" y="2102"/>
                  </a:lnTo>
                  <a:lnTo>
                    <a:pt x="382" y="2057"/>
                  </a:lnTo>
                  <a:lnTo>
                    <a:pt x="367" y="2012"/>
                  </a:lnTo>
                  <a:lnTo>
                    <a:pt x="357" y="1965"/>
                  </a:lnTo>
                  <a:lnTo>
                    <a:pt x="354" y="1918"/>
                  </a:lnTo>
                  <a:lnTo>
                    <a:pt x="352" y="1893"/>
                  </a:lnTo>
                  <a:lnTo>
                    <a:pt x="345" y="1868"/>
                  </a:lnTo>
                  <a:lnTo>
                    <a:pt x="334" y="1842"/>
                  </a:lnTo>
                  <a:lnTo>
                    <a:pt x="319" y="1813"/>
                  </a:lnTo>
                  <a:lnTo>
                    <a:pt x="300" y="1782"/>
                  </a:lnTo>
                  <a:lnTo>
                    <a:pt x="278" y="1747"/>
                  </a:lnTo>
                  <a:lnTo>
                    <a:pt x="251" y="1709"/>
                  </a:lnTo>
                  <a:lnTo>
                    <a:pt x="230" y="1677"/>
                  </a:lnTo>
                  <a:lnTo>
                    <a:pt x="207" y="1643"/>
                  </a:lnTo>
                  <a:lnTo>
                    <a:pt x="184" y="1608"/>
                  </a:lnTo>
                  <a:lnTo>
                    <a:pt x="162" y="1571"/>
                  </a:lnTo>
                  <a:lnTo>
                    <a:pt x="139" y="1532"/>
                  </a:lnTo>
                  <a:lnTo>
                    <a:pt x="117" y="1490"/>
                  </a:lnTo>
                  <a:lnTo>
                    <a:pt x="96" y="1447"/>
                  </a:lnTo>
                  <a:lnTo>
                    <a:pt x="77" y="1400"/>
                  </a:lnTo>
                  <a:lnTo>
                    <a:pt x="57" y="1351"/>
                  </a:lnTo>
                  <a:lnTo>
                    <a:pt x="41" y="1299"/>
                  </a:lnTo>
                  <a:lnTo>
                    <a:pt x="28" y="1244"/>
                  </a:lnTo>
                  <a:lnTo>
                    <a:pt x="16" y="1185"/>
                  </a:lnTo>
                  <a:lnTo>
                    <a:pt x="7" y="1123"/>
                  </a:lnTo>
                  <a:lnTo>
                    <a:pt x="2" y="1058"/>
                  </a:lnTo>
                  <a:lnTo>
                    <a:pt x="0" y="989"/>
                  </a:lnTo>
                  <a:lnTo>
                    <a:pt x="3" y="908"/>
                  </a:lnTo>
                  <a:lnTo>
                    <a:pt x="14" y="829"/>
                  </a:lnTo>
                  <a:lnTo>
                    <a:pt x="30" y="752"/>
                  </a:lnTo>
                  <a:lnTo>
                    <a:pt x="53" y="678"/>
                  </a:lnTo>
                  <a:lnTo>
                    <a:pt x="81" y="605"/>
                  </a:lnTo>
                  <a:lnTo>
                    <a:pt x="115" y="535"/>
                  </a:lnTo>
                  <a:lnTo>
                    <a:pt x="154" y="468"/>
                  </a:lnTo>
                  <a:lnTo>
                    <a:pt x="199" y="406"/>
                  </a:lnTo>
                  <a:lnTo>
                    <a:pt x="249" y="346"/>
                  </a:lnTo>
                  <a:lnTo>
                    <a:pt x="302" y="291"/>
                  </a:lnTo>
                  <a:lnTo>
                    <a:pt x="361" y="239"/>
                  </a:lnTo>
                  <a:lnTo>
                    <a:pt x="422" y="192"/>
                  </a:lnTo>
                  <a:lnTo>
                    <a:pt x="488" y="149"/>
                  </a:lnTo>
                  <a:lnTo>
                    <a:pt x="557" y="111"/>
                  </a:lnTo>
                  <a:lnTo>
                    <a:pt x="630" y="79"/>
                  </a:lnTo>
                  <a:lnTo>
                    <a:pt x="705" y="51"/>
                  </a:lnTo>
                  <a:lnTo>
                    <a:pt x="783" y="30"/>
                  </a:lnTo>
                  <a:lnTo>
                    <a:pt x="863" y="14"/>
                  </a:lnTo>
                  <a:lnTo>
                    <a:pt x="946" y="4"/>
                  </a:lnTo>
                  <a:lnTo>
                    <a:pt x="10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Freeform 28"/>
            <p:cNvSpPr>
              <a:spLocks/>
            </p:cNvSpPr>
            <p:nvPr/>
          </p:nvSpPr>
          <p:spPr bwMode="auto">
            <a:xfrm>
              <a:off x="6823075" y="1300163"/>
              <a:ext cx="14287" cy="36513"/>
            </a:xfrm>
            <a:custGeom>
              <a:avLst/>
              <a:gdLst>
                <a:gd name="T0" fmla="*/ 65 w 130"/>
                <a:gd name="T1" fmla="*/ 0 h 322"/>
                <a:gd name="T2" fmla="*/ 65 w 130"/>
                <a:gd name="T3" fmla="*/ 0 h 322"/>
                <a:gd name="T4" fmla="*/ 82 w 130"/>
                <a:gd name="T5" fmla="*/ 2 h 322"/>
                <a:gd name="T6" fmla="*/ 98 w 130"/>
                <a:gd name="T7" fmla="*/ 8 h 322"/>
                <a:gd name="T8" fmla="*/ 111 w 130"/>
                <a:gd name="T9" fmla="*/ 19 h 322"/>
                <a:gd name="T10" fmla="*/ 121 w 130"/>
                <a:gd name="T11" fmla="*/ 32 h 322"/>
                <a:gd name="T12" fmla="*/ 128 w 130"/>
                <a:gd name="T13" fmla="*/ 47 h 322"/>
                <a:gd name="T14" fmla="*/ 130 w 130"/>
                <a:gd name="T15" fmla="*/ 64 h 322"/>
                <a:gd name="T16" fmla="*/ 130 w 130"/>
                <a:gd name="T17" fmla="*/ 258 h 322"/>
                <a:gd name="T18" fmla="*/ 128 w 130"/>
                <a:gd name="T19" fmla="*/ 276 h 322"/>
                <a:gd name="T20" fmla="*/ 121 w 130"/>
                <a:gd name="T21" fmla="*/ 290 h 322"/>
                <a:gd name="T22" fmla="*/ 111 w 130"/>
                <a:gd name="T23" fmla="*/ 304 h 322"/>
                <a:gd name="T24" fmla="*/ 98 w 130"/>
                <a:gd name="T25" fmla="*/ 314 h 322"/>
                <a:gd name="T26" fmla="*/ 82 w 130"/>
                <a:gd name="T27" fmla="*/ 320 h 322"/>
                <a:gd name="T28" fmla="*/ 65 w 130"/>
                <a:gd name="T29" fmla="*/ 322 h 322"/>
                <a:gd name="T30" fmla="*/ 48 w 130"/>
                <a:gd name="T31" fmla="*/ 320 h 322"/>
                <a:gd name="T32" fmla="*/ 32 w 130"/>
                <a:gd name="T33" fmla="*/ 314 h 322"/>
                <a:gd name="T34" fmla="*/ 19 w 130"/>
                <a:gd name="T35" fmla="*/ 304 h 322"/>
                <a:gd name="T36" fmla="*/ 8 w 130"/>
                <a:gd name="T37" fmla="*/ 290 h 322"/>
                <a:gd name="T38" fmla="*/ 2 w 130"/>
                <a:gd name="T39" fmla="*/ 276 h 322"/>
                <a:gd name="T40" fmla="*/ 0 w 130"/>
                <a:gd name="T41" fmla="*/ 258 h 322"/>
                <a:gd name="T42" fmla="*/ 0 w 130"/>
                <a:gd name="T43" fmla="*/ 64 h 322"/>
                <a:gd name="T44" fmla="*/ 2 w 130"/>
                <a:gd name="T45" fmla="*/ 47 h 322"/>
                <a:gd name="T46" fmla="*/ 8 w 130"/>
                <a:gd name="T47" fmla="*/ 32 h 322"/>
                <a:gd name="T48" fmla="*/ 19 w 130"/>
                <a:gd name="T49" fmla="*/ 19 h 322"/>
                <a:gd name="T50" fmla="*/ 32 w 130"/>
                <a:gd name="T51" fmla="*/ 8 h 322"/>
                <a:gd name="T52" fmla="*/ 48 w 130"/>
                <a:gd name="T53" fmla="*/ 2 h 322"/>
                <a:gd name="T54" fmla="*/ 65 w 130"/>
                <a:gd name="T55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322">
                  <a:moveTo>
                    <a:pt x="65" y="0"/>
                  </a:moveTo>
                  <a:lnTo>
                    <a:pt x="65" y="0"/>
                  </a:lnTo>
                  <a:lnTo>
                    <a:pt x="82" y="2"/>
                  </a:lnTo>
                  <a:lnTo>
                    <a:pt x="98" y="8"/>
                  </a:lnTo>
                  <a:lnTo>
                    <a:pt x="111" y="19"/>
                  </a:lnTo>
                  <a:lnTo>
                    <a:pt x="121" y="32"/>
                  </a:lnTo>
                  <a:lnTo>
                    <a:pt x="128" y="47"/>
                  </a:lnTo>
                  <a:lnTo>
                    <a:pt x="130" y="64"/>
                  </a:lnTo>
                  <a:lnTo>
                    <a:pt x="130" y="258"/>
                  </a:lnTo>
                  <a:lnTo>
                    <a:pt x="128" y="276"/>
                  </a:lnTo>
                  <a:lnTo>
                    <a:pt x="121" y="290"/>
                  </a:lnTo>
                  <a:lnTo>
                    <a:pt x="111" y="304"/>
                  </a:lnTo>
                  <a:lnTo>
                    <a:pt x="98" y="314"/>
                  </a:lnTo>
                  <a:lnTo>
                    <a:pt x="82" y="320"/>
                  </a:lnTo>
                  <a:lnTo>
                    <a:pt x="65" y="322"/>
                  </a:lnTo>
                  <a:lnTo>
                    <a:pt x="48" y="320"/>
                  </a:lnTo>
                  <a:lnTo>
                    <a:pt x="32" y="314"/>
                  </a:lnTo>
                  <a:lnTo>
                    <a:pt x="19" y="304"/>
                  </a:lnTo>
                  <a:lnTo>
                    <a:pt x="8" y="290"/>
                  </a:lnTo>
                  <a:lnTo>
                    <a:pt x="2" y="276"/>
                  </a:lnTo>
                  <a:lnTo>
                    <a:pt x="0" y="258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8" y="32"/>
                  </a:lnTo>
                  <a:lnTo>
                    <a:pt x="19" y="19"/>
                  </a:lnTo>
                  <a:lnTo>
                    <a:pt x="32" y="8"/>
                  </a:lnTo>
                  <a:lnTo>
                    <a:pt x="48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Freeform 29"/>
            <p:cNvSpPr>
              <a:spLocks/>
            </p:cNvSpPr>
            <p:nvPr/>
          </p:nvSpPr>
          <p:spPr bwMode="auto">
            <a:xfrm>
              <a:off x="6738938" y="1320800"/>
              <a:ext cx="26987" cy="34925"/>
            </a:xfrm>
            <a:custGeom>
              <a:avLst/>
              <a:gdLst>
                <a:gd name="T0" fmla="*/ 65 w 228"/>
                <a:gd name="T1" fmla="*/ 0 h 298"/>
                <a:gd name="T2" fmla="*/ 82 w 228"/>
                <a:gd name="T3" fmla="*/ 2 h 298"/>
                <a:gd name="T4" fmla="*/ 97 w 228"/>
                <a:gd name="T5" fmla="*/ 9 h 298"/>
                <a:gd name="T6" fmla="*/ 111 w 228"/>
                <a:gd name="T7" fmla="*/ 19 h 298"/>
                <a:gd name="T8" fmla="*/ 121 w 228"/>
                <a:gd name="T9" fmla="*/ 33 h 298"/>
                <a:gd name="T10" fmla="*/ 219 w 228"/>
                <a:gd name="T11" fmla="*/ 201 h 298"/>
                <a:gd name="T12" fmla="*/ 225 w 228"/>
                <a:gd name="T13" fmla="*/ 217 h 298"/>
                <a:gd name="T14" fmla="*/ 228 w 228"/>
                <a:gd name="T15" fmla="*/ 234 h 298"/>
                <a:gd name="T16" fmla="*/ 225 w 228"/>
                <a:gd name="T17" fmla="*/ 250 h 298"/>
                <a:gd name="T18" fmla="*/ 219 w 228"/>
                <a:gd name="T19" fmla="*/ 265 h 298"/>
                <a:gd name="T20" fmla="*/ 209 w 228"/>
                <a:gd name="T21" fmla="*/ 279 h 298"/>
                <a:gd name="T22" fmla="*/ 196 w 228"/>
                <a:gd name="T23" fmla="*/ 290 h 298"/>
                <a:gd name="T24" fmla="*/ 180 w 228"/>
                <a:gd name="T25" fmla="*/ 296 h 298"/>
                <a:gd name="T26" fmla="*/ 163 w 228"/>
                <a:gd name="T27" fmla="*/ 298 h 298"/>
                <a:gd name="T28" fmla="*/ 146 w 228"/>
                <a:gd name="T29" fmla="*/ 296 h 298"/>
                <a:gd name="T30" fmla="*/ 131 w 228"/>
                <a:gd name="T31" fmla="*/ 290 h 298"/>
                <a:gd name="T32" fmla="*/ 117 w 228"/>
                <a:gd name="T33" fmla="*/ 279 h 298"/>
                <a:gd name="T34" fmla="*/ 106 w 228"/>
                <a:gd name="T35" fmla="*/ 265 h 298"/>
                <a:gd name="T36" fmla="*/ 8 w 228"/>
                <a:gd name="T37" fmla="*/ 97 h 298"/>
                <a:gd name="T38" fmla="*/ 2 w 228"/>
                <a:gd name="T39" fmla="*/ 82 h 298"/>
                <a:gd name="T40" fmla="*/ 0 w 228"/>
                <a:gd name="T41" fmla="*/ 65 h 298"/>
                <a:gd name="T42" fmla="*/ 2 w 228"/>
                <a:gd name="T43" fmla="*/ 49 h 298"/>
                <a:gd name="T44" fmla="*/ 8 w 228"/>
                <a:gd name="T45" fmla="*/ 33 h 298"/>
                <a:gd name="T46" fmla="*/ 19 w 228"/>
                <a:gd name="T47" fmla="*/ 20 h 298"/>
                <a:gd name="T48" fmla="*/ 32 w 228"/>
                <a:gd name="T49" fmla="*/ 10 h 298"/>
                <a:gd name="T50" fmla="*/ 49 w 228"/>
                <a:gd name="T51" fmla="*/ 2 h 298"/>
                <a:gd name="T52" fmla="*/ 65 w 228"/>
                <a:gd name="T53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98">
                  <a:moveTo>
                    <a:pt x="65" y="0"/>
                  </a:moveTo>
                  <a:lnTo>
                    <a:pt x="82" y="2"/>
                  </a:lnTo>
                  <a:lnTo>
                    <a:pt x="97" y="9"/>
                  </a:lnTo>
                  <a:lnTo>
                    <a:pt x="111" y="19"/>
                  </a:lnTo>
                  <a:lnTo>
                    <a:pt x="121" y="33"/>
                  </a:lnTo>
                  <a:lnTo>
                    <a:pt x="219" y="201"/>
                  </a:lnTo>
                  <a:lnTo>
                    <a:pt x="225" y="217"/>
                  </a:lnTo>
                  <a:lnTo>
                    <a:pt x="228" y="234"/>
                  </a:lnTo>
                  <a:lnTo>
                    <a:pt x="225" y="250"/>
                  </a:lnTo>
                  <a:lnTo>
                    <a:pt x="219" y="265"/>
                  </a:lnTo>
                  <a:lnTo>
                    <a:pt x="209" y="279"/>
                  </a:lnTo>
                  <a:lnTo>
                    <a:pt x="196" y="290"/>
                  </a:lnTo>
                  <a:lnTo>
                    <a:pt x="180" y="296"/>
                  </a:lnTo>
                  <a:lnTo>
                    <a:pt x="163" y="298"/>
                  </a:lnTo>
                  <a:lnTo>
                    <a:pt x="146" y="296"/>
                  </a:lnTo>
                  <a:lnTo>
                    <a:pt x="131" y="290"/>
                  </a:lnTo>
                  <a:lnTo>
                    <a:pt x="117" y="279"/>
                  </a:lnTo>
                  <a:lnTo>
                    <a:pt x="106" y="265"/>
                  </a:lnTo>
                  <a:lnTo>
                    <a:pt x="8" y="97"/>
                  </a:lnTo>
                  <a:lnTo>
                    <a:pt x="2" y="82"/>
                  </a:lnTo>
                  <a:lnTo>
                    <a:pt x="0" y="65"/>
                  </a:lnTo>
                  <a:lnTo>
                    <a:pt x="2" y="49"/>
                  </a:lnTo>
                  <a:lnTo>
                    <a:pt x="8" y="33"/>
                  </a:lnTo>
                  <a:lnTo>
                    <a:pt x="19" y="20"/>
                  </a:lnTo>
                  <a:lnTo>
                    <a:pt x="32" y="10"/>
                  </a:lnTo>
                  <a:lnTo>
                    <a:pt x="49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Freeform 30"/>
            <p:cNvSpPr>
              <a:spLocks/>
            </p:cNvSpPr>
            <p:nvPr/>
          </p:nvSpPr>
          <p:spPr bwMode="auto">
            <a:xfrm>
              <a:off x="6678613" y="1382713"/>
              <a:ext cx="33337" cy="25400"/>
            </a:xfrm>
            <a:custGeom>
              <a:avLst/>
              <a:gdLst>
                <a:gd name="T0" fmla="*/ 65 w 299"/>
                <a:gd name="T1" fmla="*/ 0 h 226"/>
                <a:gd name="T2" fmla="*/ 81 w 299"/>
                <a:gd name="T3" fmla="*/ 2 h 226"/>
                <a:gd name="T4" fmla="*/ 98 w 299"/>
                <a:gd name="T5" fmla="*/ 8 h 226"/>
                <a:gd name="T6" fmla="*/ 267 w 299"/>
                <a:gd name="T7" fmla="*/ 104 h 226"/>
                <a:gd name="T8" fmla="*/ 281 w 299"/>
                <a:gd name="T9" fmla="*/ 116 h 226"/>
                <a:gd name="T10" fmla="*/ 290 w 299"/>
                <a:gd name="T11" fmla="*/ 129 h 226"/>
                <a:gd name="T12" fmla="*/ 297 w 299"/>
                <a:gd name="T13" fmla="*/ 144 h 226"/>
                <a:gd name="T14" fmla="*/ 299 w 299"/>
                <a:gd name="T15" fmla="*/ 160 h 226"/>
                <a:gd name="T16" fmla="*/ 297 w 299"/>
                <a:gd name="T17" fmla="*/ 177 h 226"/>
                <a:gd name="T18" fmla="*/ 290 w 299"/>
                <a:gd name="T19" fmla="*/ 193 h 226"/>
                <a:gd name="T20" fmla="*/ 280 w 299"/>
                <a:gd name="T21" fmla="*/ 207 h 226"/>
                <a:gd name="T22" fmla="*/ 266 w 299"/>
                <a:gd name="T23" fmla="*/ 217 h 226"/>
                <a:gd name="T24" fmla="*/ 250 w 299"/>
                <a:gd name="T25" fmla="*/ 224 h 226"/>
                <a:gd name="T26" fmla="*/ 234 w 299"/>
                <a:gd name="T27" fmla="*/ 226 h 226"/>
                <a:gd name="T28" fmla="*/ 217 w 299"/>
                <a:gd name="T29" fmla="*/ 224 h 226"/>
                <a:gd name="T30" fmla="*/ 201 w 299"/>
                <a:gd name="T31" fmla="*/ 216 h 226"/>
                <a:gd name="T32" fmla="*/ 32 w 299"/>
                <a:gd name="T33" fmla="*/ 120 h 226"/>
                <a:gd name="T34" fmla="*/ 18 w 299"/>
                <a:gd name="T35" fmla="*/ 110 h 226"/>
                <a:gd name="T36" fmla="*/ 8 w 299"/>
                <a:gd name="T37" fmla="*/ 96 h 226"/>
                <a:gd name="T38" fmla="*/ 2 w 299"/>
                <a:gd name="T39" fmla="*/ 81 h 226"/>
                <a:gd name="T40" fmla="*/ 0 w 299"/>
                <a:gd name="T41" fmla="*/ 64 h 226"/>
                <a:gd name="T42" fmla="*/ 2 w 299"/>
                <a:gd name="T43" fmla="*/ 47 h 226"/>
                <a:gd name="T44" fmla="*/ 8 w 299"/>
                <a:gd name="T45" fmla="*/ 31 h 226"/>
                <a:gd name="T46" fmla="*/ 19 w 299"/>
                <a:gd name="T47" fmla="*/ 18 h 226"/>
                <a:gd name="T48" fmla="*/ 33 w 299"/>
                <a:gd name="T49" fmla="*/ 8 h 226"/>
                <a:gd name="T50" fmla="*/ 48 w 299"/>
                <a:gd name="T51" fmla="*/ 2 h 226"/>
                <a:gd name="T52" fmla="*/ 65 w 299"/>
                <a:gd name="T5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9" h="226">
                  <a:moveTo>
                    <a:pt x="65" y="0"/>
                  </a:moveTo>
                  <a:lnTo>
                    <a:pt x="81" y="2"/>
                  </a:lnTo>
                  <a:lnTo>
                    <a:pt x="98" y="8"/>
                  </a:lnTo>
                  <a:lnTo>
                    <a:pt x="267" y="104"/>
                  </a:lnTo>
                  <a:lnTo>
                    <a:pt x="281" y="116"/>
                  </a:lnTo>
                  <a:lnTo>
                    <a:pt x="290" y="129"/>
                  </a:lnTo>
                  <a:lnTo>
                    <a:pt x="297" y="144"/>
                  </a:lnTo>
                  <a:lnTo>
                    <a:pt x="299" y="160"/>
                  </a:lnTo>
                  <a:lnTo>
                    <a:pt x="297" y="177"/>
                  </a:lnTo>
                  <a:lnTo>
                    <a:pt x="290" y="193"/>
                  </a:lnTo>
                  <a:lnTo>
                    <a:pt x="280" y="207"/>
                  </a:lnTo>
                  <a:lnTo>
                    <a:pt x="266" y="217"/>
                  </a:lnTo>
                  <a:lnTo>
                    <a:pt x="250" y="224"/>
                  </a:lnTo>
                  <a:lnTo>
                    <a:pt x="234" y="226"/>
                  </a:lnTo>
                  <a:lnTo>
                    <a:pt x="217" y="224"/>
                  </a:lnTo>
                  <a:lnTo>
                    <a:pt x="201" y="216"/>
                  </a:lnTo>
                  <a:lnTo>
                    <a:pt x="32" y="120"/>
                  </a:lnTo>
                  <a:lnTo>
                    <a:pt x="18" y="110"/>
                  </a:lnTo>
                  <a:lnTo>
                    <a:pt x="8" y="96"/>
                  </a:lnTo>
                  <a:lnTo>
                    <a:pt x="2" y="81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8" y="31"/>
                  </a:lnTo>
                  <a:lnTo>
                    <a:pt x="19" y="18"/>
                  </a:lnTo>
                  <a:lnTo>
                    <a:pt x="33" y="8"/>
                  </a:lnTo>
                  <a:lnTo>
                    <a:pt x="48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Freeform 31"/>
            <p:cNvSpPr>
              <a:spLocks/>
            </p:cNvSpPr>
            <p:nvPr/>
          </p:nvSpPr>
          <p:spPr bwMode="auto">
            <a:xfrm>
              <a:off x="6656388" y="1463675"/>
              <a:ext cx="36512" cy="15875"/>
            </a:xfrm>
            <a:custGeom>
              <a:avLst/>
              <a:gdLst>
                <a:gd name="T0" fmla="*/ 65 w 325"/>
                <a:gd name="T1" fmla="*/ 0 h 129"/>
                <a:gd name="T2" fmla="*/ 261 w 325"/>
                <a:gd name="T3" fmla="*/ 0 h 129"/>
                <a:gd name="T4" fmla="*/ 278 w 325"/>
                <a:gd name="T5" fmla="*/ 3 h 129"/>
                <a:gd name="T6" fmla="*/ 294 w 325"/>
                <a:gd name="T7" fmla="*/ 9 h 129"/>
                <a:gd name="T8" fmla="*/ 306 w 325"/>
                <a:gd name="T9" fmla="*/ 19 h 129"/>
                <a:gd name="T10" fmla="*/ 317 w 325"/>
                <a:gd name="T11" fmla="*/ 32 h 129"/>
                <a:gd name="T12" fmla="*/ 323 w 325"/>
                <a:gd name="T13" fmla="*/ 47 h 129"/>
                <a:gd name="T14" fmla="*/ 325 w 325"/>
                <a:gd name="T15" fmla="*/ 65 h 129"/>
                <a:gd name="T16" fmla="*/ 323 w 325"/>
                <a:gd name="T17" fmla="*/ 82 h 129"/>
                <a:gd name="T18" fmla="*/ 317 w 325"/>
                <a:gd name="T19" fmla="*/ 97 h 129"/>
                <a:gd name="T20" fmla="*/ 306 w 325"/>
                <a:gd name="T21" fmla="*/ 110 h 129"/>
                <a:gd name="T22" fmla="*/ 294 w 325"/>
                <a:gd name="T23" fmla="*/ 120 h 129"/>
                <a:gd name="T24" fmla="*/ 278 w 325"/>
                <a:gd name="T25" fmla="*/ 127 h 129"/>
                <a:gd name="T26" fmla="*/ 261 w 325"/>
                <a:gd name="T27" fmla="*/ 129 h 129"/>
                <a:gd name="T28" fmla="*/ 65 w 325"/>
                <a:gd name="T29" fmla="*/ 129 h 129"/>
                <a:gd name="T30" fmla="*/ 48 w 325"/>
                <a:gd name="T31" fmla="*/ 127 h 129"/>
                <a:gd name="T32" fmla="*/ 33 w 325"/>
                <a:gd name="T33" fmla="*/ 120 h 129"/>
                <a:gd name="T34" fmla="*/ 19 w 325"/>
                <a:gd name="T35" fmla="*/ 110 h 129"/>
                <a:gd name="T36" fmla="*/ 10 w 325"/>
                <a:gd name="T37" fmla="*/ 97 h 129"/>
                <a:gd name="T38" fmla="*/ 2 w 325"/>
                <a:gd name="T39" fmla="*/ 82 h 129"/>
                <a:gd name="T40" fmla="*/ 0 w 325"/>
                <a:gd name="T41" fmla="*/ 65 h 129"/>
                <a:gd name="T42" fmla="*/ 2 w 325"/>
                <a:gd name="T43" fmla="*/ 47 h 129"/>
                <a:gd name="T44" fmla="*/ 10 w 325"/>
                <a:gd name="T45" fmla="*/ 32 h 129"/>
                <a:gd name="T46" fmla="*/ 19 w 325"/>
                <a:gd name="T47" fmla="*/ 19 h 129"/>
                <a:gd name="T48" fmla="*/ 33 w 325"/>
                <a:gd name="T49" fmla="*/ 9 h 129"/>
                <a:gd name="T50" fmla="*/ 48 w 325"/>
                <a:gd name="T51" fmla="*/ 3 h 129"/>
                <a:gd name="T52" fmla="*/ 65 w 325"/>
                <a:gd name="T5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5" h="129">
                  <a:moveTo>
                    <a:pt x="65" y="0"/>
                  </a:moveTo>
                  <a:lnTo>
                    <a:pt x="261" y="0"/>
                  </a:lnTo>
                  <a:lnTo>
                    <a:pt x="278" y="3"/>
                  </a:lnTo>
                  <a:lnTo>
                    <a:pt x="294" y="9"/>
                  </a:lnTo>
                  <a:lnTo>
                    <a:pt x="306" y="19"/>
                  </a:lnTo>
                  <a:lnTo>
                    <a:pt x="317" y="32"/>
                  </a:lnTo>
                  <a:lnTo>
                    <a:pt x="323" y="47"/>
                  </a:lnTo>
                  <a:lnTo>
                    <a:pt x="325" y="65"/>
                  </a:lnTo>
                  <a:lnTo>
                    <a:pt x="323" y="82"/>
                  </a:lnTo>
                  <a:lnTo>
                    <a:pt x="317" y="97"/>
                  </a:lnTo>
                  <a:lnTo>
                    <a:pt x="306" y="110"/>
                  </a:lnTo>
                  <a:lnTo>
                    <a:pt x="294" y="120"/>
                  </a:lnTo>
                  <a:lnTo>
                    <a:pt x="278" y="127"/>
                  </a:lnTo>
                  <a:lnTo>
                    <a:pt x="261" y="129"/>
                  </a:lnTo>
                  <a:lnTo>
                    <a:pt x="65" y="129"/>
                  </a:lnTo>
                  <a:lnTo>
                    <a:pt x="48" y="127"/>
                  </a:lnTo>
                  <a:lnTo>
                    <a:pt x="33" y="120"/>
                  </a:lnTo>
                  <a:lnTo>
                    <a:pt x="19" y="110"/>
                  </a:lnTo>
                  <a:lnTo>
                    <a:pt x="10" y="97"/>
                  </a:lnTo>
                  <a:lnTo>
                    <a:pt x="2" y="82"/>
                  </a:lnTo>
                  <a:lnTo>
                    <a:pt x="0" y="65"/>
                  </a:lnTo>
                  <a:lnTo>
                    <a:pt x="2" y="47"/>
                  </a:lnTo>
                  <a:lnTo>
                    <a:pt x="10" y="32"/>
                  </a:lnTo>
                  <a:lnTo>
                    <a:pt x="19" y="19"/>
                  </a:lnTo>
                  <a:lnTo>
                    <a:pt x="33" y="9"/>
                  </a:lnTo>
                  <a:lnTo>
                    <a:pt x="48" y="3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Freeform 32"/>
            <p:cNvSpPr>
              <a:spLocks/>
            </p:cNvSpPr>
            <p:nvPr/>
          </p:nvSpPr>
          <p:spPr bwMode="auto">
            <a:xfrm>
              <a:off x="6678613" y="1536700"/>
              <a:ext cx="33337" cy="25400"/>
            </a:xfrm>
            <a:custGeom>
              <a:avLst/>
              <a:gdLst>
                <a:gd name="T0" fmla="*/ 234 w 299"/>
                <a:gd name="T1" fmla="*/ 0 h 227"/>
                <a:gd name="T2" fmla="*/ 251 w 299"/>
                <a:gd name="T3" fmla="*/ 3 h 227"/>
                <a:gd name="T4" fmla="*/ 266 w 299"/>
                <a:gd name="T5" fmla="*/ 9 h 227"/>
                <a:gd name="T6" fmla="*/ 280 w 299"/>
                <a:gd name="T7" fmla="*/ 19 h 227"/>
                <a:gd name="T8" fmla="*/ 290 w 299"/>
                <a:gd name="T9" fmla="*/ 33 h 227"/>
                <a:gd name="T10" fmla="*/ 297 w 299"/>
                <a:gd name="T11" fmla="*/ 49 h 227"/>
                <a:gd name="T12" fmla="*/ 299 w 299"/>
                <a:gd name="T13" fmla="*/ 66 h 227"/>
                <a:gd name="T14" fmla="*/ 297 w 299"/>
                <a:gd name="T15" fmla="*/ 82 h 227"/>
                <a:gd name="T16" fmla="*/ 290 w 299"/>
                <a:gd name="T17" fmla="*/ 97 h 227"/>
                <a:gd name="T18" fmla="*/ 280 w 299"/>
                <a:gd name="T19" fmla="*/ 111 h 227"/>
                <a:gd name="T20" fmla="*/ 267 w 299"/>
                <a:gd name="T21" fmla="*/ 122 h 227"/>
                <a:gd name="T22" fmla="*/ 98 w 299"/>
                <a:gd name="T23" fmla="*/ 218 h 227"/>
                <a:gd name="T24" fmla="*/ 82 w 299"/>
                <a:gd name="T25" fmla="*/ 224 h 227"/>
                <a:gd name="T26" fmla="*/ 65 w 299"/>
                <a:gd name="T27" fmla="*/ 227 h 227"/>
                <a:gd name="T28" fmla="*/ 48 w 299"/>
                <a:gd name="T29" fmla="*/ 224 h 227"/>
                <a:gd name="T30" fmla="*/ 33 w 299"/>
                <a:gd name="T31" fmla="*/ 219 h 227"/>
                <a:gd name="T32" fmla="*/ 19 w 299"/>
                <a:gd name="T33" fmla="*/ 208 h 227"/>
                <a:gd name="T34" fmla="*/ 8 w 299"/>
                <a:gd name="T35" fmla="*/ 195 h 227"/>
                <a:gd name="T36" fmla="*/ 2 w 299"/>
                <a:gd name="T37" fmla="*/ 179 h 227"/>
                <a:gd name="T38" fmla="*/ 0 w 299"/>
                <a:gd name="T39" fmla="*/ 162 h 227"/>
                <a:gd name="T40" fmla="*/ 2 w 299"/>
                <a:gd name="T41" fmla="*/ 146 h 227"/>
                <a:gd name="T42" fmla="*/ 8 w 299"/>
                <a:gd name="T43" fmla="*/ 130 h 227"/>
                <a:gd name="T44" fmla="*/ 18 w 299"/>
                <a:gd name="T45" fmla="*/ 117 h 227"/>
                <a:gd name="T46" fmla="*/ 32 w 299"/>
                <a:gd name="T47" fmla="*/ 107 h 227"/>
                <a:gd name="T48" fmla="*/ 201 w 299"/>
                <a:gd name="T49" fmla="*/ 10 h 227"/>
                <a:gd name="T50" fmla="*/ 218 w 299"/>
                <a:gd name="T51" fmla="*/ 2 h 227"/>
                <a:gd name="T52" fmla="*/ 234 w 299"/>
                <a:gd name="T5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9" h="227">
                  <a:moveTo>
                    <a:pt x="234" y="0"/>
                  </a:moveTo>
                  <a:lnTo>
                    <a:pt x="251" y="3"/>
                  </a:lnTo>
                  <a:lnTo>
                    <a:pt x="266" y="9"/>
                  </a:lnTo>
                  <a:lnTo>
                    <a:pt x="280" y="19"/>
                  </a:lnTo>
                  <a:lnTo>
                    <a:pt x="290" y="33"/>
                  </a:lnTo>
                  <a:lnTo>
                    <a:pt x="297" y="49"/>
                  </a:lnTo>
                  <a:lnTo>
                    <a:pt x="299" y="66"/>
                  </a:lnTo>
                  <a:lnTo>
                    <a:pt x="297" y="82"/>
                  </a:lnTo>
                  <a:lnTo>
                    <a:pt x="290" y="97"/>
                  </a:lnTo>
                  <a:lnTo>
                    <a:pt x="280" y="111"/>
                  </a:lnTo>
                  <a:lnTo>
                    <a:pt x="267" y="122"/>
                  </a:lnTo>
                  <a:lnTo>
                    <a:pt x="98" y="218"/>
                  </a:lnTo>
                  <a:lnTo>
                    <a:pt x="82" y="224"/>
                  </a:lnTo>
                  <a:lnTo>
                    <a:pt x="65" y="227"/>
                  </a:lnTo>
                  <a:lnTo>
                    <a:pt x="48" y="224"/>
                  </a:lnTo>
                  <a:lnTo>
                    <a:pt x="33" y="219"/>
                  </a:lnTo>
                  <a:lnTo>
                    <a:pt x="19" y="208"/>
                  </a:lnTo>
                  <a:lnTo>
                    <a:pt x="8" y="195"/>
                  </a:lnTo>
                  <a:lnTo>
                    <a:pt x="2" y="179"/>
                  </a:lnTo>
                  <a:lnTo>
                    <a:pt x="0" y="162"/>
                  </a:lnTo>
                  <a:lnTo>
                    <a:pt x="2" y="146"/>
                  </a:lnTo>
                  <a:lnTo>
                    <a:pt x="8" y="130"/>
                  </a:lnTo>
                  <a:lnTo>
                    <a:pt x="18" y="117"/>
                  </a:lnTo>
                  <a:lnTo>
                    <a:pt x="32" y="107"/>
                  </a:lnTo>
                  <a:lnTo>
                    <a:pt x="201" y="10"/>
                  </a:lnTo>
                  <a:lnTo>
                    <a:pt x="218" y="2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Freeform 33"/>
            <p:cNvSpPr>
              <a:spLocks/>
            </p:cNvSpPr>
            <p:nvPr/>
          </p:nvSpPr>
          <p:spPr bwMode="auto">
            <a:xfrm>
              <a:off x="6946900" y="1536700"/>
              <a:ext cx="34925" cy="25400"/>
            </a:xfrm>
            <a:custGeom>
              <a:avLst/>
              <a:gdLst>
                <a:gd name="T0" fmla="*/ 65 w 299"/>
                <a:gd name="T1" fmla="*/ 0 h 227"/>
                <a:gd name="T2" fmla="*/ 82 w 299"/>
                <a:gd name="T3" fmla="*/ 2 h 227"/>
                <a:gd name="T4" fmla="*/ 98 w 299"/>
                <a:gd name="T5" fmla="*/ 10 h 227"/>
                <a:gd name="T6" fmla="*/ 267 w 299"/>
                <a:gd name="T7" fmla="*/ 107 h 227"/>
                <a:gd name="T8" fmla="*/ 281 w 299"/>
                <a:gd name="T9" fmla="*/ 117 h 227"/>
                <a:gd name="T10" fmla="*/ 290 w 299"/>
                <a:gd name="T11" fmla="*/ 130 h 227"/>
                <a:gd name="T12" fmla="*/ 297 w 299"/>
                <a:gd name="T13" fmla="*/ 146 h 227"/>
                <a:gd name="T14" fmla="*/ 299 w 299"/>
                <a:gd name="T15" fmla="*/ 162 h 227"/>
                <a:gd name="T16" fmla="*/ 297 w 299"/>
                <a:gd name="T17" fmla="*/ 179 h 227"/>
                <a:gd name="T18" fmla="*/ 290 w 299"/>
                <a:gd name="T19" fmla="*/ 195 h 227"/>
                <a:gd name="T20" fmla="*/ 280 w 299"/>
                <a:gd name="T21" fmla="*/ 208 h 227"/>
                <a:gd name="T22" fmla="*/ 266 w 299"/>
                <a:gd name="T23" fmla="*/ 219 h 227"/>
                <a:gd name="T24" fmla="*/ 251 w 299"/>
                <a:gd name="T25" fmla="*/ 224 h 227"/>
                <a:gd name="T26" fmla="*/ 234 w 299"/>
                <a:gd name="T27" fmla="*/ 227 h 227"/>
                <a:gd name="T28" fmla="*/ 217 w 299"/>
                <a:gd name="T29" fmla="*/ 224 h 227"/>
                <a:gd name="T30" fmla="*/ 201 w 299"/>
                <a:gd name="T31" fmla="*/ 218 h 227"/>
                <a:gd name="T32" fmla="*/ 32 w 299"/>
                <a:gd name="T33" fmla="*/ 122 h 227"/>
                <a:gd name="T34" fmla="*/ 19 w 299"/>
                <a:gd name="T35" fmla="*/ 111 h 227"/>
                <a:gd name="T36" fmla="*/ 8 w 299"/>
                <a:gd name="T37" fmla="*/ 97 h 227"/>
                <a:gd name="T38" fmla="*/ 2 w 299"/>
                <a:gd name="T39" fmla="*/ 82 h 227"/>
                <a:gd name="T40" fmla="*/ 0 w 299"/>
                <a:gd name="T41" fmla="*/ 66 h 227"/>
                <a:gd name="T42" fmla="*/ 2 w 299"/>
                <a:gd name="T43" fmla="*/ 49 h 227"/>
                <a:gd name="T44" fmla="*/ 8 w 299"/>
                <a:gd name="T45" fmla="*/ 33 h 227"/>
                <a:gd name="T46" fmla="*/ 19 w 299"/>
                <a:gd name="T47" fmla="*/ 19 h 227"/>
                <a:gd name="T48" fmla="*/ 33 w 299"/>
                <a:gd name="T49" fmla="*/ 9 h 227"/>
                <a:gd name="T50" fmla="*/ 48 w 299"/>
                <a:gd name="T51" fmla="*/ 3 h 227"/>
                <a:gd name="T52" fmla="*/ 65 w 299"/>
                <a:gd name="T5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9" h="227">
                  <a:moveTo>
                    <a:pt x="65" y="0"/>
                  </a:moveTo>
                  <a:lnTo>
                    <a:pt x="82" y="2"/>
                  </a:lnTo>
                  <a:lnTo>
                    <a:pt x="98" y="10"/>
                  </a:lnTo>
                  <a:lnTo>
                    <a:pt x="267" y="107"/>
                  </a:lnTo>
                  <a:lnTo>
                    <a:pt x="281" y="117"/>
                  </a:lnTo>
                  <a:lnTo>
                    <a:pt x="290" y="130"/>
                  </a:lnTo>
                  <a:lnTo>
                    <a:pt x="297" y="146"/>
                  </a:lnTo>
                  <a:lnTo>
                    <a:pt x="299" y="162"/>
                  </a:lnTo>
                  <a:lnTo>
                    <a:pt x="297" y="179"/>
                  </a:lnTo>
                  <a:lnTo>
                    <a:pt x="290" y="195"/>
                  </a:lnTo>
                  <a:lnTo>
                    <a:pt x="280" y="208"/>
                  </a:lnTo>
                  <a:lnTo>
                    <a:pt x="266" y="219"/>
                  </a:lnTo>
                  <a:lnTo>
                    <a:pt x="251" y="224"/>
                  </a:lnTo>
                  <a:lnTo>
                    <a:pt x="234" y="227"/>
                  </a:lnTo>
                  <a:lnTo>
                    <a:pt x="217" y="224"/>
                  </a:lnTo>
                  <a:lnTo>
                    <a:pt x="201" y="218"/>
                  </a:lnTo>
                  <a:lnTo>
                    <a:pt x="32" y="122"/>
                  </a:lnTo>
                  <a:lnTo>
                    <a:pt x="19" y="111"/>
                  </a:lnTo>
                  <a:lnTo>
                    <a:pt x="8" y="97"/>
                  </a:lnTo>
                  <a:lnTo>
                    <a:pt x="2" y="82"/>
                  </a:lnTo>
                  <a:lnTo>
                    <a:pt x="0" y="66"/>
                  </a:lnTo>
                  <a:lnTo>
                    <a:pt x="2" y="49"/>
                  </a:lnTo>
                  <a:lnTo>
                    <a:pt x="8" y="33"/>
                  </a:lnTo>
                  <a:lnTo>
                    <a:pt x="19" y="19"/>
                  </a:lnTo>
                  <a:lnTo>
                    <a:pt x="33" y="9"/>
                  </a:lnTo>
                  <a:lnTo>
                    <a:pt x="48" y="3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Freeform 34"/>
            <p:cNvSpPr>
              <a:spLocks/>
            </p:cNvSpPr>
            <p:nvPr/>
          </p:nvSpPr>
          <p:spPr bwMode="auto">
            <a:xfrm>
              <a:off x="6965950" y="1463675"/>
              <a:ext cx="38100" cy="15875"/>
            </a:xfrm>
            <a:custGeom>
              <a:avLst/>
              <a:gdLst>
                <a:gd name="T0" fmla="*/ 65 w 326"/>
                <a:gd name="T1" fmla="*/ 0 h 129"/>
                <a:gd name="T2" fmla="*/ 261 w 326"/>
                <a:gd name="T3" fmla="*/ 0 h 129"/>
                <a:gd name="T4" fmla="*/ 278 w 326"/>
                <a:gd name="T5" fmla="*/ 3 h 129"/>
                <a:gd name="T6" fmla="*/ 294 w 326"/>
                <a:gd name="T7" fmla="*/ 9 h 129"/>
                <a:gd name="T8" fmla="*/ 306 w 326"/>
                <a:gd name="T9" fmla="*/ 19 h 129"/>
                <a:gd name="T10" fmla="*/ 316 w 326"/>
                <a:gd name="T11" fmla="*/ 32 h 129"/>
                <a:gd name="T12" fmla="*/ 324 w 326"/>
                <a:gd name="T13" fmla="*/ 47 h 129"/>
                <a:gd name="T14" fmla="*/ 326 w 326"/>
                <a:gd name="T15" fmla="*/ 65 h 129"/>
                <a:gd name="T16" fmla="*/ 324 w 326"/>
                <a:gd name="T17" fmla="*/ 82 h 129"/>
                <a:gd name="T18" fmla="*/ 316 w 326"/>
                <a:gd name="T19" fmla="*/ 97 h 129"/>
                <a:gd name="T20" fmla="*/ 306 w 326"/>
                <a:gd name="T21" fmla="*/ 110 h 129"/>
                <a:gd name="T22" fmla="*/ 294 w 326"/>
                <a:gd name="T23" fmla="*/ 120 h 129"/>
                <a:gd name="T24" fmla="*/ 278 w 326"/>
                <a:gd name="T25" fmla="*/ 127 h 129"/>
                <a:gd name="T26" fmla="*/ 261 w 326"/>
                <a:gd name="T27" fmla="*/ 129 h 129"/>
                <a:gd name="T28" fmla="*/ 65 w 326"/>
                <a:gd name="T29" fmla="*/ 129 h 129"/>
                <a:gd name="T30" fmla="*/ 48 w 326"/>
                <a:gd name="T31" fmla="*/ 127 h 129"/>
                <a:gd name="T32" fmla="*/ 32 w 326"/>
                <a:gd name="T33" fmla="*/ 120 h 129"/>
                <a:gd name="T34" fmla="*/ 19 w 326"/>
                <a:gd name="T35" fmla="*/ 110 h 129"/>
                <a:gd name="T36" fmla="*/ 9 w 326"/>
                <a:gd name="T37" fmla="*/ 97 h 129"/>
                <a:gd name="T38" fmla="*/ 2 w 326"/>
                <a:gd name="T39" fmla="*/ 82 h 129"/>
                <a:gd name="T40" fmla="*/ 0 w 326"/>
                <a:gd name="T41" fmla="*/ 65 h 129"/>
                <a:gd name="T42" fmla="*/ 2 w 326"/>
                <a:gd name="T43" fmla="*/ 47 h 129"/>
                <a:gd name="T44" fmla="*/ 9 w 326"/>
                <a:gd name="T45" fmla="*/ 32 h 129"/>
                <a:gd name="T46" fmla="*/ 19 w 326"/>
                <a:gd name="T47" fmla="*/ 19 h 129"/>
                <a:gd name="T48" fmla="*/ 32 w 326"/>
                <a:gd name="T49" fmla="*/ 9 h 129"/>
                <a:gd name="T50" fmla="*/ 48 w 326"/>
                <a:gd name="T51" fmla="*/ 3 h 129"/>
                <a:gd name="T52" fmla="*/ 65 w 326"/>
                <a:gd name="T5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6" h="129">
                  <a:moveTo>
                    <a:pt x="65" y="0"/>
                  </a:moveTo>
                  <a:lnTo>
                    <a:pt x="261" y="0"/>
                  </a:lnTo>
                  <a:lnTo>
                    <a:pt x="278" y="3"/>
                  </a:lnTo>
                  <a:lnTo>
                    <a:pt x="294" y="9"/>
                  </a:lnTo>
                  <a:lnTo>
                    <a:pt x="306" y="19"/>
                  </a:lnTo>
                  <a:lnTo>
                    <a:pt x="316" y="32"/>
                  </a:lnTo>
                  <a:lnTo>
                    <a:pt x="324" y="47"/>
                  </a:lnTo>
                  <a:lnTo>
                    <a:pt x="326" y="65"/>
                  </a:lnTo>
                  <a:lnTo>
                    <a:pt x="324" y="82"/>
                  </a:lnTo>
                  <a:lnTo>
                    <a:pt x="316" y="97"/>
                  </a:lnTo>
                  <a:lnTo>
                    <a:pt x="306" y="110"/>
                  </a:lnTo>
                  <a:lnTo>
                    <a:pt x="294" y="120"/>
                  </a:lnTo>
                  <a:lnTo>
                    <a:pt x="278" y="127"/>
                  </a:lnTo>
                  <a:lnTo>
                    <a:pt x="261" y="129"/>
                  </a:lnTo>
                  <a:lnTo>
                    <a:pt x="65" y="129"/>
                  </a:lnTo>
                  <a:lnTo>
                    <a:pt x="48" y="127"/>
                  </a:lnTo>
                  <a:lnTo>
                    <a:pt x="32" y="120"/>
                  </a:lnTo>
                  <a:lnTo>
                    <a:pt x="19" y="110"/>
                  </a:lnTo>
                  <a:lnTo>
                    <a:pt x="9" y="97"/>
                  </a:lnTo>
                  <a:lnTo>
                    <a:pt x="2" y="82"/>
                  </a:lnTo>
                  <a:lnTo>
                    <a:pt x="0" y="65"/>
                  </a:lnTo>
                  <a:lnTo>
                    <a:pt x="2" y="47"/>
                  </a:lnTo>
                  <a:lnTo>
                    <a:pt x="9" y="32"/>
                  </a:lnTo>
                  <a:lnTo>
                    <a:pt x="19" y="19"/>
                  </a:lnTo>
                  <a:lnTo>
                    <a:pt x="32" y="9"/>
                  </a:lnTo>
                  <a:lnTo>
                    <a:pt x="48" y="3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Freeform 35"/>
            <p:cNvSpPr>
              <a:spLocks/>
            </p:cNvSpPr>
            <p:nvPr/>
          </p:nvSpPr>
          <p:spPr bwMode="auto">
            <a:xfrm>
              <a:off x="6946900" y="1382713"/>
              <a:ext cx="34925" cy="25400"/>
            </a:xfrm>
            <a:custGeom>
              <a:avLst/>
              <a:gdLst>
                <a:gd name="T0" fmla="*/ 234 w 299"/>
                <a:gd name="T1" fmla="*/ 0 h 226"/>
                <a:gd name="T2" fmla="*/ 251 w 299"/>
                <a:gd name="T3" fmla="*/ 2 h 226"/>
                <a:gd name="T4" fmla="*/ 266 w 299"/>
                <a:gd name="T5" fmla="*/ 8 h 226"/>
                <a:gd name="T6" fmla="*/ 280 w 299"/>
                <a:gd name="T7" fmla="*/ 18 h 226"/>
                <a:gd name="T8" fmla="*/ 290 w 299"/>
                <a:gd name="T9" fmla="*/ 31 h 226"/>
                <a:gd name="T10" fmla="*/ 297 w 299"/>
                <a:gd name="T11" fmla="*/ 47 h 226"/>
                <a:gd name="T12" fmla="*/ 299 w 299"/>
                <a:gd name="T13" fmla="*/ 64 h 226"/>
                <a:gd name="T14" fmla="*/ 297 w 299"/>
                <a:gd name="T15" fmla="*/ 81 h 226"/>
                <a:gd name="T16" fmla="*/ 290 w 299"/>
                <a:gd name="T17" fmla="*/ 96 h 226"/>
                <a:gd name="T18" fmla="*/ 281 w 299"/>
                <a:gd name="T19" fmla="*/ 110 h 226"/>
                <a:gd name="T20" fmla="*/ 267 w 299"/>
                <a:gd name="T21" fmla="*/ 120 h 226"/>
                <a:gd name="T22" fmla="*/ 98 w 299"/>
                <a:gd name="T23" fmla="*/ 216 h 226"/>
                <a:gd name="T24" fmla="*/ 82 w 299"/>
                <a:gd name="T25" fmla="*/ 224 h 226"/>
                <a:gd name="T26" fmla="*/ 65 w 299"/>
                <a:gd name="T27" fmla="*/ 226 h 226"/>
                <a:gd name="T28" fmla="*/ 49 w 299"/>
                <a:gd name="T29" fmla="*/ 224 h 226"/>
                <a:gd name="T30" fmla="*/ 33 w 299"/>
                <a:gd name="T31" fmla="*/ 217 h 226"/>
                <a:gd name="T32" fmla="*/ 19 w 299"/>
                <a:gd name="T33" fmla="*/ 207 h 226"/>
                <a:gd name="T34" fmla="*/ 8 w 299"/>
                <a:gd name="T35" fmla="*/ 193 h 226"/>
                <a:gd name="T36" fmla="*/ 2 w 299"/>
                <a:gd name="T37" fmla="*/ 177 h 226"/>
                <a:gd name="T38" fmla="*/ 0 w 299"/>
                <a:gd name="T39" fmla="*/ 160 h 226"/>
                <a:gd name="T40" fmla="*/ 2 w 299"/>
                <a:gd name="T41" fmla="*/ 144 h 226"/>
                <a:gd name="T42" fmla="*/ 8 w 299"/>
                <a:gd name="T43" fmla="*/ 129 h 226"/>
                <a:gd name="T44" fmla="*/ 19 w 299"/>
                <a:gd name="T45" fmla="*/ 116 h 226"/>
                <a:gd name="T46" fmla="*/ 32 w 299"/>
                <a:gd name="T47" fmla="*/ 104 h 226"/>
                <a:gd name="T48" fmla="*/ 201 w 299"/>
                <a:gd name="T49" fmla="*/ 8 h 226"/>
                <a:gd name="T50" fmla="*/ 218 w 299"/>
                <a:gd name="T51" fmla="*/ 2 h 226"/>
                <a:gd name="T52" fmla="*/ 234 w 299"/>
                <a:gd name="T5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9" h="226">
                  <a:moveTo>
                    <a:pt x="234" y="0"/>
                  </a:moveTo>
                  <a:lnTo>
                    <a:pt x="251" y="2"/>
                  </a:lnTo>
                  <a:lnTo>
                    <a:pt x="266" y="8"/>
                  </a:lnTo>
                  <a:lnTo>
                    <a:pt x="280" y="18"/>
                  </a:lnTo>
                  <a:lnTo>
                    <a:pt x="290" y="31"/>
                  </a:lnTo>
                  <a:lnTo>
                    <a:pt x="297" y="47"/>
                  </a:lnTo>
                  <a:lnTo>
                    <a:pt x="299" y="64"/>
                  </a:lnTo>
                  <a:lnTo>
                    <a:pt x="297" y="81"/>
                  </a:lnTo>
                  <a:lnTo>
                    <a:pt x="290" y="96"/>
                  </a:lnTo>
                  <a:lnTo>
                    <a:pt x="281" y="110"/>
                  </a:lnTo>
                  <a:lnTo>
                    <a:pt x="267" y="120"/>
                  </a:lnTo>
                  <a:lnTo>
                    <a:pt x="98" y="216"/>
                  </a:lnTo>
                  <a:lnTo>
                    <a:pt x="82" y="224"/>
                  </a:lnTo>
                  <a:lnTo>
                    <a:pt x="65" y="226"/>
                  </a:lnTo>
                  <a:lnTo>
                    <a:pt x="49" y="224"/>
                  </a:lnTo>
                  <a:lnTo>
                    <a:pt x="33" y="217"/>
                  </a:lnTo>
                  <a:lnTo>
                    <a:pt x="19" y="207"/>
                  </a:lnTo>
                  <a:lnTo>
                    <a:pt x="8" y="193"/>
                  </a:lnTo>
                  <a:lnTo>
                    <a:pt x="2" y="177"/>
                  </a:lnTo>
                  <a:lnTo>
                    <a:pt x="0" y="160"/>
                  </a:lnTo>
                  <a:lnTo>
                    <a:pt x="2" y="144"/>
                  </a:lnTo>
                  <a:lnTo>
                    <a:pt x="8" y="129"/>
                  </a:lnTo>
                  <a:lnTo>
                    <a:pt x="19" y="116"/>
                  </a:lnTo>
                  <a:lnTo>
                    <a:pt x="32" y="104"/>
                  </a:lnTo>
                  <a:lnTo>
                    <a:pt x="201" y="8"/>
                  </a:lnTo>
                  <a:lnTo>
                    <a:pt x="218" y="2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Freeform 36"/>
            <p:cNvSpPr>
              <a:spLocks/>
            </p:cNvSpPr>
            <p:nvPr/>
          </p:nvSpPr>
          <p:spPr bwMode="auto">
            <a:xfrm>
              <a:off x="6894513" y="1320800"/>
              <a:ext cx="25400" cy="34925"/>
            </a:xfrm>
            <a:custGeom>
              <a:avLst/>
              <a:gdLst>
                <a:gd name="T0" fmla="*/ 162 w 228"/>
                <a:gd name="T1" fmla="*/ 0 h 297"/>
                <a:gd name="T2" fmla="*/ 179 w 228"/>
                <a:gd name="T3" fmla="*/ 2 h 297"/>
                <a:gd name="T4" fmla="*/ 195 w 228"/>
                <a:gd name="T5" fmla="*/ 10 h 297"/>
                <a:gd name="T6" fmla="*/ 209 w 228"/>
                <a:gd name="T7" fmla="*/ 20 h 297"/>
                <a:gd name="T8" fmla="*/ 219 w 228"/>
                <a:gd name="T9" fmla="*/ 33 h 297"/>
                <a:gd name="T10" fmla="*/ 226 w 228"/>
                <a:gd name="T11" fmla="*/ 49 h 297"/>
                <a:gd name="T12" fmla="*/ 228 w 228"/>
                <a:gd name="T13" fmla="*/ 65 h 297"/>
                <a:gd name="T14" fmla="*/ 226 w 228"/>
                <a:gd name="T15" fmla="*/ 82 h 297"/>
                <a:gd name="T16" fmla="*/ 219 w 228"/>
                <a:gd name="T17" fmla="*/ 97 h 297"/>
                <a:gd name="T18" fmla="*/ 121 w 228"/>
                <a:gd name="T19" fmla="*/ 265 h 297"/>
                <a:gd name="T20" fmla="*/ 111 w 228"/>
                <a:gd name="T21" fmla="*/ 279 h 297"/>
                <a:gd name="T22" fmla="*/ 97 w 228"/>
                <a:gd name="T23" fmla="*/ 290 h 297"/>
                <a:gd name="T24" fmla="*/ 82 w 228"/>
                <a:gd name="T25" fmla="*/ 295 h 297"/>
                <a:gd name="T26" fmla="*/ 65 w 228"/>
                <a:gd name="T27" fmla="*/ 297 h 297"/>
                <a:gd name="T28" fmla="*/ 49 w 228"/>
                <a:gd name="T29" fmla="*/ 295 h 297"/>
                <a:gd name="T30" fmla="*/ 33 w 228"/>
                <a:gd name="T31" fmla="*/ 289 h 297"/>
                <a:gd name="T32" fmla="*/ 18 w 228"/>
                <a:gd name="T33" fmla="*/ 278 h 297"/>
                <a:gd name="T34" fmla="*/ 9 w 228"/>
                <a:gd name="T35" fmla="*/ 265 h 297"/>
                <a:gd name="T36" fmla="*/ 2 w 228"/>
                <a:gd name="T37" fmla="*/ 250 h 297"/>
                <a:gd name="T38" fmla="*/ 0 w 228"/>
                <a:gd name="T39" fmla="*/ 234 h 297"/>
                <a:gd name="T40" fmla="*/ 2 w 228"/>
                <a:gd name="T41" fmla="*/ 217 h 297"/>
                <a:gd name="T42" fmla="*/ 9 w 228"/>
                <a:gd name="T43" fmla="*/ 201 h 297"/>
                <a:gd name="T44" fmla="*/ 106 w 228"/>
                <a:gd name="T45" fmla="*/ 33 h 297"/>
                <a:gd name="T46" fmla="*/ 117 w 228"/>
                <a:gd name="T47" fmla="*/ 19 h 297"/>
                <a:gd name="T48" fmla="*/ 131 w 228"/>
                <a:gd name="T49" fmla="*/ 9 h 297"/>
                <a:gd name="T50" fmla="*/ 146 w 228"/>
                <a:gd name="T51" fmla="*/ 2 h 297"/>
                <a:gd name="T52" fmla="*/ 162 w 228"/>
                <a:gd name="T53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97">
                  <a:moveTo>
                    <a:pt x="162" y="0"/>
                  </a:moveTo>
                  <a:lnTo>
                    <a:pt x="179" y="2"/>
                  </a:lnTo>
                  <a:lnTo>
                    <a:pt x="195" y="10"/>
                  </a:lnTo>
                  <a:lnTo>
                    <a:pt x="209" y="20"/>
                  </a:lnTo>
                  <a:lnTo>
                    <a:pt x="219" y="33"/>
                  </a:lnTo>
                  <a:lnTo>
                    <a:pt x="226" y="49"/>
                  </a:lnTo>
                  <a:lnTo>
                    <a:pt x="228" y="65"/>
                  </a:lnTo>
                  <a:lnTo>
                    <a:pt x="226" y="82"/>
                  </a:lnTo>
                  <a:lnTo>
                    <a:pt x="219" y="97"/>
                  </a:lnTo>
                  <a:lnTo>
                    <a:pt x="121" y="265"/>
                  </a:lnTo>
                  <a:lnTo>
                    <a:pt x="111" y="279"/>
                  </a:lnTo>
                  <a:lnTo>
                    <a:pt x="97" y="290"/>
                  </a:lnTo>
                  <a:lnTo>
                    <a:pt x="82" y="295"/>
                  </a:lnTo>
                  <a:lnTo>
                    <a:pt x="65" y="297"/>
                  </a:lnTo>
                  <a:lnTo>
                    <a:pt x="49" y="295"/>
                  </a:lnTo>
                  <a:lnTo>
                    <a:pt x="33" y="289"/>
                  </a:lnTo>
                  <a:lnTo>
                    <a:pt x="18" y="278"/>
                  </a:lnTo>
                  <a:lnTo>
                    <a:pt x="9" y="265"/>
                  </a:lnTo>
                  <a:lnTo>
                    <a:pt x="2" y="250"/>
                  </a:lnTo>
                  <a:lnTo>
                    <a:pt x="0" y="234"/>
                  </a:lnTo>
                  <a:lnTo>
                    <a:pt x="2" y="217"/>
                  </a:lnTo>
                  <a:lnTo>
                    <a:pt x="9" y="201"/>
                  </a:lnTo>
                  <a:lnTo>
                    <a:pt x="106" y="33"/>
                  </a:lnTo>
                  <a:lnTo>
                    <a:pt x="117" y="19"/>
                  </a:lnTo>
                  <a:lnTo>
                    <a:pt x="131" y="9"/>
                  </a:lnTo>
                  <a:lnTo>
                    <a:pt x="146" y="2"/>
                  </a:lnTo>
                  <a:lnTo>
                    <a:pt x="1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37"/>
            <p:cNvSpPr>
              <a:spLocks/>
            </p:cNvSpPr>
            <p:nvPr/>
          </p:nvSpPr>
          <p:spPr bwMode="auto">
            <a:xfrm>
              <a:off x="6811963" y="1409700"/>
              <a:ext cx="34925" cy="114300"/>
            </a:xfrm>
            <a:custGeom>
              <a:avLst/>
              <a:gdLst>
                <a:gd name="T0" fmla="*/ 157 w 313"/>
                <a:gd name="T1" fmla="*/ 0 h 1007"/>
                <a:gd name="T2" fmla="*/ 189 w 313"/>
                <a:gd name="T3" fmla="*/ 2 h 1007"/>
                <a:gd name="T4" fmla="*/ 216 w 313"/>
                <a:gd name="T5" fmla="*/ 7 h 1007"/>
                <a:gd name="T6" fmla="*/ 242 w 313"/>
                <a:gd name="T7" fmla="*/ 17 h 1007"/>
                <a:gd name="T8" fmla="*/ 263 w 313"/>
                <a:gd name="T9" fmla="*/ 31 h 1007"/>
                <a:gd name="T10" fmla="*/ 281 w 313"/>
                <a:gd name="T11" fmla="*/ 48 h 1007"/>
                <a:gd name="T12" fmla="*/ 295 w 313"/>
                <a:gd name="T13" fmla="*/ 68 h 1007"/>
                <a:gd name="T14" fmla="*/ 306 w 313"/>
                <a:gd name="T15" fmla="*/ 92 h 1007"/>
                <a:gd name="T16" fmla="*/ 311 w 313"/>
                <a:gd name="T17" fmla="*/ 120 h 1007"/>
                <a:gd name="T18" fmla="*/ 313 w 313"/>
                <a:gd name="T19" fmla="*/ 152 h 1007"/>
                <a:gd name="T20" fmla="*/ 313 w 313"/>
                <a:gd name="T21" fmla="*/ 380 h 1007"/>
                <a:gd name="T22" fmla="*/ 312 w 313"/>
                <a:gd name="T23" fmla="*/ 411 h 1007"/>
                <a:gd name="T24" fmla="*/ 309 w 313"/>
                <a:gd name="T25" fmla="*/ 442 h 1007"/>
                <a:gd name="T26" fmla="*/ 306 w 313"/>
                <a:gd name="T27" fmla="*/ 473 h 1007"/>
                <a:gd name="T28" fmla="*/ 244 w 313"/>
                <a:gd name="T29" fmla="*/ 934 h 1007"/>
                <a:gd name="T30" fmla="*/ 240 w 313"/>
                <a:gd name="T31" fmla="*/ 956 h 1007"/>
                <a:gd name="T32" fmla="*/ 232 w 313"/>
                <a:gd name="T33" fmla="*/ 974 h 1007"/>
                <a:gd name="T34" fmla="*/ 223 w 313"/>
                <a:gd name="T35" fmla="*/ 987 h 1007"/>
                <a:gd name="T36" fmla="*/ 210 w 313"/>
                <a:gd name="T37" fmla="*/ 996 h 1007"/>
                <a:gd name="T38" fmla="*/ 195 w 313"/>
                <a:gd name="T39" fmla="*/ 1002 h 1007"/>
                <a:gd name="T40" fmla="*/ 177 w 313"/>
                <a:gd name="T41" fmla="*/ 1006 h 1007"/>
                <a:gd name="T42" fmla="*/ 157 w 313"/>
                <a:gd name="T43" fmla="*/ 1007 h 1007"/>
                <a:gd name="T44" fmla="*/ 137 w 313"/>
                <a:gd name="T45" fmla="*/ 1006 h 1007"/>
                <a:gd name="T46" fmla="*/ 118 w 313"/>
                <a:gd name="T47" fmla="*/ 1002 h 1007"/>
                <a:gd name="T48" fmla="*/ 104 w 313"/>
                <a:gd name="T49" fmla="*/ 996 h 1007"/>
                <a:gd name="T50" fmla="*/ 91 w 313"/>
                <a:gd name="T51" fmla="*/ 987 h 1007"/>
                <a:gd name="T52" fmla="*/ 81 w 313"/>
                <a:gd name="T53" fmla="*/ 974 h 1007"/>
                <a:gd name="T54" fmla="*/ 74 w 313"/>
                <a:gd name="T55" fmla="*/ 956 h 1007"/>
                <a:gd name="T56" fmla="*/ 70 w 313"/>
                <a:gd name="T57" fmla="*/ 934 h 1007"/>
                <a:gd name="T58" fmla="*/ 8 w 313"/>
                <a:gd name="T59" fmla="*/ 473 h 1007"/>
                <a:gd name="T60" fmla="*/ 5 w 313"/>
                <a:gd name="T61" fmla="*/ 442 h 1007"/>
                <a:gd name="T62" fmla="*/ 1 w 313"/>
                <a:gd name="T63" fmla="*/ 411 h 1007"/>
                <a:gd name="T64" fmla="*/ 0 w 313"/>
                <a:gd name="T65" fmla="*/ 380 h 1007"/>
                <a:gd name="T66" fmla="*/ 0 w 313"/>
                <a:gd name="T67" fmla="*/ 152 h 1007"/>
                <a:gd name="T68" fmla="*/ 3 w 313"/>
                <a:gd name="T69" fmla="*/ 120 h 1007"/>
                <a:gd name="T70" fmla="*/ 8 w 313"/>
                <a:gd name="T71" fmla="*/ 92 h 1007"/>
                <a:gd name="T72" fmla="*/ 18 w 313"/>
                <a:gd name="T73" fmla="*/ 68 h 1007"/>
                <a:gd name="T74" fmla="*/ 32 w 313"/>
                <a:gd name="T75" fmla="*/ 48 h 1007"/>
                <a:gd name="T76" fmla="*/ 50 w 313"/>
                <a:gd name="T77" fmla="*/ 31 h 1007"/>
                <a:gd name="T78" fmla="*/ 72 w 313"/>
                <a:gd name="T79" fmla="*/ 17 h 1007"/>
                <a:gd name="T80" fmla="*/ 97 w 313"/>
                <a:gd name="T81" fmla="*/ 7 h 1007"/>
                <a:gd name="T82" fmla="*/ 125 w 313"/>
                <a:gd name="T83" fmla="*/ 2 h 1007"/>
                <a:gd name="T84" fmla="*/ 157 w 313"/>
                <a:gd name="T85" fmla="*/ 0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3" h="1007">
                  <a:moveTo>
                    <a:pt x="157" y="0"/>
                  </a:moveTo>
                  <a:lnTo>
                    <a:pt x="189" y="2"/>
                  </a:lnTo>
                  <a:lnTo>
                    <a:pt x="216" y="7"/>
                  </a:lnTo>
                  <a:lnTo>
                    <a:pt x="242" y="17"/>
                  </a:lnTo>
                  <a:lnTo>
                    <a:pt x="263" y="31"/>
                  </a:lnTo>
                  <a:lnTo>
                    <a:pt x="281" y="48"/>
                  </a:lnTo>
                  <a:lnTo>
                    <a:pt x="295" y="68"/>
                  </a:lnTo>
                  <a:lnTo>
                    <a:pt x="306" y="92"/>
                  </a:lnTo>
                  <a:lnTo>
                    <a:pt x="311" y="120"/>
                  </a:lnTo>
                  <a:lnTo>
                    <a:pt x="313" y="152"/>
                  </a:lnTo>
                  <a:lnTo>
                    <a:pt x="313" y="380"/>
                  </a:lnTo>
                  <a:lnTo>
                    <a:pt x="312" y="411"/>
                  </a:lnTo>
                  <a:lnTo>
                    <a:pt x="309" y="442"/>
                  </a:lnTo>
                  <a:lnTo>
                    <a:pt x="306" y="473"/>
                  </a:lnTo>
                  <a:lnTo>
                    <a:pt x="244" y="934"/>
                  </a:lnTo>
                  <a:lnTo>
                    <a:pt x="240" y="956"/>
                  </a:lnTo>
                  <a:lnTo>
                    <a:pt x="232" y="974"/>
                  </a:lnTo>
                  <a:lnTo>
                    <a:pt x="223" y="987"/>
                  </a:lnTo>
                  <a:lnTo>
                    <a:pt x="210" y="996"/>
                  </a:lnTo>
                  <a:lnTo>
                    <a:pt x="195" y="1002"/>
                  </a:lnTo>
                  <a:lnTo>
                    <a:pt x="177" y="1006"/>
                  </a:lnTo>
                  <a:lnTo>
                    <a:pt x="157" y="1007"/>
                  </a:lnTo>
                  <a:lnTo>
                    <a:pt x="137" y="1006"/>
                  </a:lnTo>
                  <a:lnTo>
                    <a:pt x="118" y="1002"/>
                  </a:lnTo>
                  <a:lnTo>
                    <a:pt x="104" y="996"/>
                  </a:lnTo>
                  <a:lnTo>
                    <a:pt x="91" y="987"/>
                  </a:lnTo>
                  <a:lnTo>
                    <a:pt x="81" y="974"/>
                  </a:lnTo>
                  <a:lnTo>
                    <a:pt x="74" y="956"/>
                  </a:lnTo>
                  <a:lnTo>
                    <a:pt x="70" y="934"/>
                  </a:lnTo>
                  <a:lnTo>
                    <a:pt x="8" y="473"/>
                  </a:lnTo>
                  <a:lnTo>
                    <a:pt x="5" y="442"/>
                  </a:lnTo>
                  <a:lnTo>
                    <a:pt x="1" y="411"/>
                  </a:lnTo>
                  <a:lnTo>
                    <a:pt x="0" y="380"/>
                  </a:lnTo>
                  <a:lnTo>
                    <a:pt x="0" y="152"/>
                  </a:lnTo>
                  <a:lnTo>
                    <a:pt x="3" y="120"/>
                  </a:lnTo>
                  <a:lnTo>
                    <a:pt x="8" y="92"/>
                  </a:lnTo>
                  <a:lnTo>
                    <a:pt x="18" y="68"/>
                  </a:lnTo>
                  <a:lnTo>
                    <a:pt x="32" y="48"/>
                  </a:lnTo>
                  <a:lnTo>
                    <a:pt x="50" y="31"/>
                  </a:lnTo>
                  <a:lnTo>
                    <a:pt x="72" y="17"/>
                  </a:lnTo>
                  <a:lnTo>
                    <a:pt x="97" y="7"/>
                  </a:lnTo>
                  <a:lnTo>
                    <a:pt x="125" y="2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Freeform 38"/>
            <p:cNvSpPr>
              <a:spLocks/>
            </p:cNvSpPr>
            <p:nvPr/>
          </p:nvSpPr>
          <p:spPr bwMode="auto">
            <a:xfrm>
              <a:off x="6811963" y="1538288"/>
              <a:ext cx="36512" cy="36513"/>
            </a:xfrm>
            <a:custGeom>
              <a:avLst/>
              <a:gdLst>
                <a:gd name="T0" fmla="*/ 163 w 326"/>
                <a:gd name="T1" fmla="*/ 0 h 323"/>
                <a:gd name="T2" fmla="*/ 196 w 326"/>
                <a:gd name="T3" fmla="*/ 4 h 323"/>
                <a:gd name="T4" fmla="*/ 226 w 326"/>
                <a:gd name="T5" fmla="*/ 13 h 323"/>
                <a:gd name="T6" fmla="*/ 253 w 326"/>
                <a:gd name="T7" fmla="*/ 28 h 323"/>
                <a:gd name="T8" fmla="*/ 278 w 326"/>
                <a:gd name="T9" fmla="*/ 47 h 323"/>
                <a:gd name="T10" fmla="*/ 298 w 326"/>
                <a:gd name="T11" fmla="*/ 71 h 323"/>
                <a:gd name="T12" fmla="*/ 313 w 326"/>
                <a:gd name="T13" fmla="*/ 99 h 323"/>
                <a:gd name="T14" fmla="*/ 322 w 326"/>
                <a:gd name="T15" fmla="*/ 129 h 323"/>
                <a:gd name="T16" fmla="*/ 326 w 326"/>
                <a:gd name="T17" fmla="*/ 161 h 323"/>
                <a:gd name="T18" fmla="*/ 322 w 326"/>
                <a:gd name="T19" fmla="*/ 194 h 323"/>
                <a:gd name="T20" fmla="*/ 313 w 326"/>
                <a:gd name="T21" fmla="*/ 225 h 323"/>
                <a:gd name="T22" fmla="*/ 298 w 326"/>
                <a:gd name="T23" fmla="*/ 252 h 323"/>
                <a:gd name="T24" fmla="*/ 278 w 326"/>
                <a:gd name="T25" fmla="*/ 275 h 323"/>
                <a:gd name="T26" fmla="*/ 253 w 326"/>
                <a:gd name="T27" fmla="*/ 295 h 323"/>
                <a:gd name="T28" fmla="*/ 226 w 326"/>
                <a:gd name="T29" fmla="*/ 310 h 323"/>
                <a:gd name="T30" fmla="*/ 196 w 326"/>
                <a:gd name="T31" fmla="*/ 320 h 323"/>
                <a:gd name="T32" fmla="*/ 163 w 326"/>
                <a:gd name="T33" fmla="*/ 323 h 323"/>
                <a:gd name="T34" fmla="*/ 130 w 326"/>
                <a:gd name="T35" fmla="*/ 320 h 323"/>
                <a:gd name="T36" fmla="*/ 100 w 326"/>
                <a:gd name="T37" fmla="*/ 310 h 323"/>
                <a:gd name="T38" fmla="*/ 72 w 326"/>
                <a:gd name="T39" fmla="*/ 295 h 323"/>
                <a:gd name="T40" fmla="*/ 48 w 326"/>
                <a:gd name="T41" fmla="*/ 275 h 323"/>
                <a:gd name="T42" fmla="*/ 28 w 326"/>
                <a:gd name="T43" fmla="*/ 252 h 323"/>
                <a:gd name="T44" fmla="*/ 13 w 326"/>
                <a:gd name="T45" fmla="*/ 225 h 323"/>
                <a:gd name="T46" fmla="*/ 3 w 326"/>
                <a:gd name="T47" fmla="*/ 194 h 323"/>
                <a:gd name="T48" fmla="*/ 0 w 326"/>
                <a:gd name="T49" fmla="*/ 161 h 323"/>
                <a:gd name="T50" fmla="*/ 3 w 326"/>
                <a:gd name="T51" fmla="*/ 129 h 323"/>
                <a:gd name="T52" fmla="*/ 13 w 326"/>
                <a:gd name="T53" fmla="*/ 99 h 323"/>
                <a:gd name="T54" fmla="*/ 28 w 326"/>
                <a:gd name="T55" fmla="*/ 71 h 323"/>
                <a:gd name="T56" fmla="*/ 48 w 326"/>
                <a:gd name="T57" fmla="*/ 47 h 323"/>
                <a:gd name="T58" fmla="*/ 72 w 326"/>
                <a:gd name="T59" fmla="*/ 28 h 323"/>
                <a:gd name="T60" fmla="*/ 100 w 326"/>
                <a:gd name="T61" fmla="*/ 13 h 323"/>
                <a:gd name="T62" fmla="*/ 130 w 326"/>
                <a:gd name="T63" fmla="*/ 4 h 323"/>
                <a:gd name="T64" fmla="*/ 163 w 326"/>
                <a:gd name="T65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6" h="323">
                  <a:moveTo>
                    <a:pt x="163" y="0"/>
                  </a:moveTo>
                  <a:lnTo>
                    <a:pt x="196" y="4"/>
                  </a:lnTo>
                  <a:lnTo>
                    <a:pt x="226" y="13"/>
                  </a:lnTo>
                  <a:lnTo>
                    <a:pt x="253" y="28"/>
                  </a:lnTo>
                  <a:lnTo>
                    <a:pt x="278" y="47"/>
                  </a:lnTo>
                  <a:lnTo>
                    <a:pt x="298" y="71"/>
                  </a:lnTo>
                  <a:lnTo>
                    <a:pt x="313" y="99"/>
                  </a:lnTo>
                  <a:lnTo>
                    <a:pt x="322" y="129"/>
                  </a:lnTo>
                  <a:lnTo>
                    <a:pt x="326" y="161"/>
                  </a:lnTo>
                  <a:lnTo>
                    <a:pt x="322" y="194"/>
                  </a:lnTo>
                  <a:lnTo>
                    <a:pt x="313" y="225"/>
                  </a:lnTo>
                  <a:lnTo>
                    <a:pt x="298" y="252"/>
                  </a:lnTo>
                  <a:lnTo>
                    <a:pt x="278" y="275"/>
                  </a:lnTo>
                  <a:lnTo>
                    <a:pt x="253" y="295"/>
                  </a:lnTo>
                  <a:lnTo>
                    <a:pt x="226" y="310"/>
                  </a:lnTo>
                  <a:lnTo>
                    <a:pt x="196" y="320"/>
                  </a:lnTo>
                  <a:lnTo>
                    <a:pt x="163" y="323"/>
                  </a:lnTo>
                  <a:lnTo>
                    <a:pt x="130" y="320"/>
                  </a:lnTo>
                  <a:lnTo>
                    <a:pt x="100" y="310"/>
                  </a:lnTo>
                  <a:lnTo>
                    <a:pt x="72" y="295"/>
                  </a:lnTo>
                  <a:lnTo>
                    <a:pt x="48" y="275"/>
                  </a:lnTo>
                  <a:lnTo>
                    <a:pt x="28" y="252"/>
                  </a:lnTo>
                  <a:lnTo>
                    <a:pt x="13" y="225"/>
                  </a:lnTo>
                  <a:lnTo>
                    <a:pt x="3" y="194"/>
                  </a:lnTo>
                  <a:lnTo>
                    <a:pt x="0" y="161"/>
                  </a:lnTo>
                  <a:lnTo>
                    <a:pt x="3" y="129"/>
                  </a:lnTo>
                  <a:lnTo>
                    <a:pt x="13" y="99"/>
                  </a:lnTo>
                  <a:lnTo>
                    <a:pt x="28" y="71"/>
                  </a:lnTo>
                  <a:lnTo>
                    <a:pt x="48" y="47"/>
                  </a:lnTo>
                  <a:lnTo>
                    <a:pt x="72" y="28"/>
                  </a:lnTo>
                  <a:lnTo>
                    <a:pt x="100" y="13"/>
                  </a:lnTo>
                  <a:lnTo>
                    <a:pt x="130" y="4"/>
                  </a:lnTo>
                  <a:lnTo>
                    <a:pt x="1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243341" y="1097055"/>
            <a:ext cx="5389059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¿Cómo financiar y disminuir el esfuerzo?</a:t>
            </a:r>
          </a:p>
          <a:p>
            <a:pPr marL="285664" marR="0" lvl="0" indent="-285664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Qué servicios internos están disponibles y cómo solicitarlos</a:t>
            </a:r>
          </a:p>
          <a:p>
            <a:pPr marL="285664" marR="0" lvl="0" indent="-285664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Formulación y Postulación a Fondos Compatibles</a:t>
            </a:r>
          </a:p>
          <a:p>
            <a:pPr marL="285664" marR="0" lvl="0" indent="-285664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Contacto con posibles Socios Estratégicos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4198" y="5431131"/>
            <a:ext cx="1192893" cy="95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Entendiendo o repasando qué es VcM en la UNAB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2455" y="2984718"/>
            <a:ext cx="16886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Definiendo o revisando las prioridades y alcances para potenciar el Modelo de VcM a nivel de carreras y Facultades.</a:t>
            </a: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7407" y="1862445"/>
            <a:ext cx="3721623" cy="52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Establecimiento de Alcances, Objetivos, 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Impactos Internos y Externos deseados</a:t>
            </a: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002259" y="2293797"/>
            <a:ext cx="3965136" cy="73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Formalizaciones necesarias de tipo Externas e Internas: (convenios con terceros y decretos, reglamentos, políticas y procedimientos UNAB)</a:t>
            </a: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TextBox 56"/>
          <p:cNvSpPr txBox="1"/>
          <p:nvPr/>
        </p:nvSpPr>
        <p:spPr>
          <a:xfrm>
            <a:off x="9857050" y="3498685"/>
            <a:ext cx="2110345" cy="11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de las Actividades, Programas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Actividades de Vinculación con el Medio</a:t>
            </a: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0806382" y="5485897"/>
            <a:ext cx="1382443" cy="73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95AA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Reportar y Comunicar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95AA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 Resultados</a:t>
            </a: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srgbClr val="95AA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ítulo 1"/>
          <p:cNvSpPr>
            <a:spLocks noGrp="1"/>
          </p:cNvSpPr>
          <p:nvPr>
            <p:ph type="title"/>
          </p:nvPr>
        </p:nvSpPr>
        <p:spPr>
          <a:xfrm>
            <a:off x="317417" y="95464"/>
            <a:ext cx="11034795" cy="760611"/>
          </a:xfrm>
        </p:spPr>
        <p:txBody>
          <a:bodyPr>
            <a:normAutofit/>
          </a:bodyPr>
          <a:lstStyle/>
          <a:p>
            <a:r>
              <a:rPr lang="es-CL" dirty="0"/>
              <a:t>Aspectos “CLAVES” de la VcM en la UNAB (el día a día)</a:t>
            </a:r>
          </a:p>
        </p:txBody>
      </p:sp>
      <p:pic>
        <p:nvPicPr>
          <p:cNvPr id="1026" name="Picture 2" descr="Resultado de imagen para marketing icon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81" y="4499156"/>
            <a:ext cx="616086" cy="6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marketing icon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99" y="5919199"/>
            <a:ext cx="570273" cy="49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contract icon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12" y="4636505"/>
            <a:ext cx="540333" cy="5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hand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392" y="5113950"/>
            <a:ext cx="527497" cy="52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para learning icon w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70" y="5855133"/>
            <a:ext cx="694895" cy="46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407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50812" y="3962400"/>
            <a:ext cx="7313295" cy="2879159"/>
            <a:chOff x="-1" y="762000"/>
            <a:chExt cx="7313295" cy="2879159"/>
          </a:xfrm>
        </p:grpSpPr>
        <p:sp>
          <p:nvSpPr>
            <p:cNvPr id="3" name="Rectangle 2"/>
            <p:cNvSpPr/>
            <p:nvPr/>
          </p:nvSpPr>
          <p:spPr>
            <a:xfrm>
              <a:off x="-1" y="762000"/>
              <a:ext cx="7313295" cy="25908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66408" y="840392"/>
              <a:ext cx="6567041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kern="0" cap="all" dirty="0" err="1">
                  <a:solidFill>
                    <a:prstClr val="white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Futuros</a:t>
              </a:r>
              <a:endParaRPr lang="en-US" sz="8800" b="1" kern="0" cap="all" dirty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endParaRPr>
            </a:p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kern="0" cap="all" dirty="0" err="1">
                  <a:solidFill>
                    <a:prstClr val="white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Desafíos</a:t>
              </a:r>
              <a:r>
                <a:rPr kumimoji="0" lang="en-US" sz="6600" b="1" i="0" u="none" strike="noStrike" kern="0" cap="all" spc="0" normalizeH="0" baseline="0" noProof="0" dirty="0">
                  <a:ln>
                    <a:noFill/>
                  </a:ln>
                  <a:solidFill>
                    <a:srgbClr val="BE224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Arial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919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441" y="1219200"/>
            <a:ext cx="10969943" cy="5150562"/>
          </a:xfrm>
        </p:spPr>
        <p:txBody>
          <a:bodyPr>
            <a:noAutofit/>
          </a:bodyPr>
          <a:lstStyle/>
          <a:p>
            <a:r>
              <a:rPr lang="es-CL" sz="3200" b="1" dirty="0">
                <a:solidFill>
                  <a:schemeClr val="accent3"/>
                </a:solidFill>
              </a:rPr>
              <a:t>Nueva Ley de Educación Superior</a:t>
            </a:r>
          </a:p>
          <a:p>
            <a:endParaRPr lang="es-CL" sz="2800" b="1" dirty="0">
              <a:solidFill>
                <a:schemeClr val="accent3"/>
              </a:solidFill>
            </a:endParaRPr>
          </a:p>
          <a:p>
            <a:r>
              <a:rPr lang="es-CL" sz="2800" b="1" dirty="0">
                <a:solidFill>
                  <a:schemeClr val="accent3"/>
                </a:solidFill>
              </a:rPr>
              <a:t>PRIMERO:</a:t>
            </a:r>
            <a:r>
              <a:rPr lang="es-CL" sz="2800" b="1" dirty="0">
                <a:solidFill>
                  <a:schemeClr val="bg1"/>
                </a:solidFill>
              </a:rPr>
              <a:t> VcM ahora será área obligatoria de acreditación </a:t>
            </a:r>
            <a:r>
              <a:rPr lang="es-CL" sz="2800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endParaRPr lang="es-CL" sz="28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s-CL" sz="2800" b="1" dirty="0">
                <a:solidFill>
                  <a:schemeClr val="accent3"/>
                </a:solidFill>
              </a:rPr>
              <a:t>SEGUNDO:</a:t>
            </a:r>
            <a:r>
              <a:rPr lang="es-CL" sz="2800" b="1" dirty="0">
                <a:solidFill>
                  <a:schemeClr val="bg1"/>
                </a:solidFill>
              </a:rPr>
              <a:t> Cómo enfrentar la “Nueva definición” de VcM</a:t>
            </a:r>
          </a:p>
          <a:p>
            <a:r>
              <a:rPr lang="es-CL" sz="2400" i="1" dirty="0">
                <a:solidFill>
                  <a:schemeClr val="bg1"/>
                </a:solidFill>
              </a:rPr>
              <a:t>“La institución de educación superior debe contar con políticas y mecanismos </a:t>
            </a:r>
            <a:r>
              <a:rPr lang="es-CL" sz="2400" b="1" i="1" u="sng" dirty="0">
                <a:solidFill>
                  <a:schemeClr val="bg1"/>
                </a:solidFill>
              </a:rPr>
              <a:t>sistemáticos</a:t>
            </a:r>
            <a:r>
              <a:rPr lang="es-CL" sz="2400" i="1" dirty="0">
                <a:solidFill>
                  <a:schemeClr val="bg1"/>
                </a:solidFill>
              </a:rPr>
              <a:t> de vinculación </a:t>
            </a:r>
            <a:r>
              <a:rPr lang="es-CL" sz="2400" b="1" i="1" u="sng" dirty="0">
                <a:solidFill>
                  <a:schemeClr val="bg1"/>
                </a:solidFill>
              </a:rPr>
              <a:t>bidireccional</a:t>
            </a:r>
            <a:r>
              <a:rPr lang="es-CL" sz="2400" i="1" dirty="0">
                <a:solidFill>
                  <a:schemeClr val="bg1"/>
                </a:solidFill>
              </a:rPr>
              <a:t> con su </a:t>
            </a:r>
            <a:r>
              <a:rPr lang="es-CL" sz="2400" b="1" i="1" u="sng" dirty="0">
                <a:solidFill>
                  <a:schemeClr val="bg1"/>
                </a:solidFill>
              </a:rPr>
              <a:t>entorno significativo local,</a:t>
            </a:r>
            <a:r>
              <a:rPr lang="es-CL" sz="2400" i="1" u="sng" dirty="0">
                <a:solidFill>
                  <a:schemeClr val="bg1"/>
                </a:solidFill>
              </a:rPr>
              <a:t> </a:t>
            </a:r>
            <a:r>
              <a:rPr lang="es-CL" sz="2400" b="1" i="1" u="sng" dirty="0">
                <a:solidFill>
                  <a:schemeClr val="bg1"/>
                </a:solidFill>
              </a:rPr>
              <a:t>nacional e internacional</a:t>
            </a:r>
            <a:r>
              <a:rPr lang="es-CL" sz="2400" i="1" dirty="0">
                <a:solidFill>
                  <a:schemeClr val="bg1"/>
                </a:solidFill>
              </a:rPr>
              <a:t>, y </a:t>
            </a:r>
            <a:r>
              <a:rPr lang="es-CL" sz="2400" b="1" i="1" u="sng" dirty="0">
                <a:solidFill>
                  <a:schemeClr val="bg1"/>
                </a:solidFill>
              </a:rPr>
              <a:t>con otras instituciones de educación superior</a:t>
            </a:r>
            <a:r>
              <a:rPr lang="es-CL" sz="2400" i="1" dirty="0">
                <a:solidFill>
                  <a:schemeClr val="bg1"/>
                </a:solidFill>
              </a:rPr>
              <a:t>, que aseguren </a:t>
            </a:r>
            <a:r>
              <a:rPr lang="es-CL" sz="2400" b="1" i="1" u="sng" dirty="0">
                <a:solidFill>
                  <a:schemeClr val="bg1"/>
                </a:solidFill>
              </a:rPr>
              <a:t>resultados de calidad</a:t>
            </a:r>
            <a:r>
              <a:rPr lang="es-CL" sz="2400" i="1" dirty="0">
                <a:solidFill>
                  <a:schemeClr val="bg1"/>
                </a:solidFill>
              </a:rPr>
              <a:t>. Asimismo, deberán incorporarse </a:t>
            </a:r>
            <a:r>
              <a:rPr lang="es-CL" sz="2400" b="1" i="1" u="sng" dirty="0">
                <a:solidFill>
                  <a:schemeClr val="bg1"/>
                </a:solidFill>
              </a:rPr>
              <a:t>mecanismos de evaluación de la pertinencia e impacto</a:t>
            </a:r>
            <a:r>
              <a:rPr lang="es-CL" sz="2400" i="1" dirty="0">
                <a:solidFill>
                  <a:schemeClr val="bg1"/>
                </a:solidFill>
              </a:rPr>
              <a:t> de las acciones ejecutadas, </a:t>
            </a:r>
            <a:r>
              <a:rPr lang="es-CL" sz="2400" b="1" i="1" u="sng" dirty="0">
                <a:solidFill>
                  <a:schemeClr val="bg1"/>
                </a:solidFill>
              </a:rPr>
              <a:t>e indicadores que reflejen los aportes de la institución al desarrollo sustentable de la región y del país</a:t>
            </a:r>
            <a:r>
              <a:rPr lang="es-CL" sz="2400" i="1" dirty="0">
                <a:solidFill>
                  <a:schemeClr val="bg1"/>
                </a:solidFill>
              </a:rPr>
              <a:t>”</a:t>
            </a:r>
            <a:endParaRPr lang="es-CL" sz="4000" i="1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484812" y="107238"/>
            <a:ext cx="6254831" cy="1782761"/>
          </a:xfrm>
        </p:spPr>
        <p:txBody>
          <a:bodyPr>
            <a:noAutofit/>
          </a:bodyPr>
          <a:lstStyle/>
          <a:p>
            <a:pPr algn="r"/>
            <a:r>
              <a:rPr lang="es-CL" sz="8800" dirty="0">
                <a:solidFill>
                  <a:schemeClr val="bg1"/>
                </a:solidFill>
              </a:rPr>
              <a:t>Desafíos</a:t>
            </a:r>
          </a:p>
        </p:txBody>
      </p:sp>
    </p:spTree>
    <p:extLst>
      <p:ext uri="{BB962C8B-B14F-4D97-AF65-F5344CB8AC3E}">
        <p14:creationId xmlns:p14="http://schemas.microsoft.com/office/powerpoint/2010/main" val="118774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441" y="1219200"/>
            <a:ext cx="10969943" cy="5150562"/>
          </a:xfrm>
        </p:spPr>
        <p:txBody>
          <a:bodyPr>
            <a:noAutofit/>
          </a:bodyPr>
          <a:lstStyle/>
          <a:p>
            <a:r>
              <a:rPr lang="es-CL" sz="3200" b="1" dirty="0">
                <a:solidFill>
                  <a:schemeClr val="accent3"/>
                </a:solidFill>
              </a:rPr>
              <a:t>Nueva Ley de Educación Superior</a:t>
            </a:r>
          </a:p>
          <a:p>
            <a:endParaRPr lang="es-CL" sz="2800" b="1" dirty="0">
              <a:solidFill>
                <a:schemeClr val="accent3"/>
              </a:solidFill>
            </a:endParaRPr>
          </a:p>
          <a:p>
            <a:r>
              <a:rPr lang="es-CL" sz="2800" b="1" dirty="0">
                <a:solidFill>
                  <a:schemeClr val="accent3"/>
                </a:solidFill>
              </a:rPr>
              <a:t>TERCERO:</a:t>
            </a:r>
            <a:r>
              <a:rPr lang="es-CL" sz="2800" b="1" dirty="0">
                <a:solidFill>
                  <a:schemeClr val="bg1"/>
                </a:solidFill>
              </a:rPr>
              <a:t> La definición de VcM con el medio, tiene algunas particularidades a nivel del pregrado y del postgrado (énfasis pueden variar).</a:t>
            </a:r>
          </a:p>
          <a:p>
            <a:endParaRPr lang="es-CL" sz="28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s-CL" sz="2800" b="1" dirty="0">
                <a:solidFill>
                  <a:schemeClr val="accent3"/>
                </a:solidFill>
                <a:sym typeface="Wingdings" panose="05000000000000000000" pitchFamily="2" charset="2"/>
              </a:rPr>
              <a:t>CUARTO: </a:t>
            </a:r>
            <a:r>
              <a:rPr lang="es-CL" sz="2800" b="1" dirty="0">
                <a:solidFill>
                  <a:schemeClr val="bg1"/>
                </a:solidFill>
                <a:sym typeface="Wingdings" panose="05000000000000000000" pitchFamily="2" charset="2"/>
              </a:rPr>
              <a:t>Modalidad </a:t>
            </a:r>
            <a:r>
              <a:rPr lang="es-CL" sz="2800" b="1" u="sng" dirty="0">
                <a:solidFill>
                  <a:schemeClr val="bg1"/>
                </a:solidFill>
                <a:sym typeface="Wingdings" panose="05000000000000000000" pitchFamily="2" charset="2"/>
              </a:rPr>
              <a:t>ONLINE</a:t>
            </a:r>
            <a:r>
              <a:rPr lang="es-CL" sz="2800" b="1" dirty="0">
                <a:solidFill>
                  <a:schemeClr val="bg1"/>
                </a:solidFill>
                <a:sym typeface="Wingdings" panose="05000000000000000000" pitchFamily="2" charset="2"/>
              </a:rPr>
              <a:t> en carreras, también debe incluir vinculación con el Medio :S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484812" y="107238"/>
            <a:ext cx="6254831" cy="1782761"/>
          </a:xfrm>
        </p:spPr>
        <p:txBody>
          <a:bodyPr>
            <a:noAutofit/>
          </a:bodyPr>
          <a:lstStyle/>
          <a:p>
            <a:pPr algn="r"/>
            <a:r>
              <a:rPr lang="es-CL" sz="8800" dirty="0">
                <a:solidFill>
                  <a:schemeClr val="bg1"/>
                </a:solidFill>
              </a:rPr>
              <a:t>Desafíos</a:t>
            </a:r>
          </a:p>
        </p:txBody>
      </p:sp>
    </p:spTree>
    <p:extLst>
      <p:ext uri="{BB962C8B-B14F-4D97-AF65-F5344CB8AC3E}">
        <p14:creationId xmlns:p14="http://schemas.microsoft.com/office/powerpoint/2010/main" val="2946193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C6DDFC6-B76E-44F6-A95D-4F04B478C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2" y="-7961"/>
            <a:ext cx="6928500" cy="6858000"/>
          </a:xfrm>
          <a:prstGeom prst="rect">
            <a:avLst/>
          </a:prstGeom>
        </p:spPr>
      </p:pic>
      <p:sp>
        <p:nvSpPr>
          <p:cNvPr id="1024" name="CuadroTexto 1023">
            <a:extLst>
              <a:ext uri="{FF2B5EF4-FFF2-40B4-BE49-F238E27FC236}">
                <a16:creationId xmlns:a16="http://schemas.microsoft.com/office/drawing/2014/main" id="{76D05D39-B9F6-48CA-BB1D-727C82BA6A2E}"/>
              </a:ext>
            </a:extLst>
          </p:cNvPr>
          <p:cNvSpPr txBox="1"/>
          <p:nvPr/>
        </p:nvSpPr>
        <p:spPr>
          <a:xfrm>
            <a:off x="7924800" y="1828800"/>
            <a:ext cx="39608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dirty="0">
                <a:solidFill>
                  <a:srgbClr val="00B0F0"/>
                </a:solidFill>
              </a:rPr>
              <a:t>Invitación</a:t>
            </a:r>
          </a:p>
          <a:p>
            <a:r>
              <a:rPr lang="es-CL" dirty="0"/>
              <a:t>Congreso de VcM 2019</a:t>
            </a:r>
          </a:p>
          <a:p>
            <a:r>
              <a:rPr lang="es-CL" sz="2000" dirty="0"/>
              <a:t>Tema: Evaluación de Impacto</a:t>
            </a:r>
          </a:p>
          <a:p>
            <a:r>
              <a:rPr lang="es-CL" sz="1400" dirty="0"/>
              <a:t>UNAB, Campus Casona de Las Condes</a:t>
            </a:r>
          </a:p>
          <a:p>
            <a:endParaRPr lang="es-CL" sz="2000" dirty="0"/>
          </a:p>
          <a:p>
            <a:r>
              <a:rPr lang="es-CL" dirty="0"/>
              <a:t>Fecha: 23 de Enero </a:t>
            </a:r>
          </a:p>
          <a:p>
            <a:endParaRPr lang="es-CL" sz="2000" dirty="0"/>
          </a:p>
          <a:p>
            <a:r>
              <a:rPr lang="es-CL" sz="2000" dirty="0"/>
              <a:t>Más información en:</a:t>
            </a:r>
          </a:p>
          <a:p>
            <a:r>
              <a:rPr lang="es-CL" sz="1800" dirty="0">
                <a:solidFill>
                  <a:srgbClr val="00B0F0"/>
                </a:solidFill>
              </a:rPr>
              <a:t>http://vinculacion.unab.cl/congreso </a:t>
            </a:r>
          </a:p>
        </p:txBody>
      </p:sp>
      <p:cxnSp>
        <p:nvCxnSpPr>
          <p:cNvPr id="1027" name="Conector recto 1026">
            <a:extLst>
              <a:ext uri="{FF2B5EF4-FFF2-40B4-BE49-F238E27FC236}">
                <a16:creationId xmlns:a16="http://schemas.microsoft.com/office/drawing/2014/main" id="{ECECB463-3A61-4B56-A514-87E31F7C9619}"/>
              </a:ext>
            </a:extLst>
          </p:cNvPr>
          <p:cNvCxnSpPr/>
          <p:nvPr/>
        </p:nvCxnSpPr>
        <p:spPr>
          <a:xfrm>
            <a:off x="7618412" y="685800"/>
            <a:ext cx="0" cy="5638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2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1812" y="457200"/>
            <a:ext cx="4267200" cy="273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399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¿Tenemos un problema?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Cómo detectar si existen y cuáles son los más típicos</a:t>
            </a:r>
          </a:p>
        </p:txBody>
      </p:sp>
    </p:spTree>
    <p:extLst>
      <p:ext uri="{BB962C8B-B14F-4D97-AF65-F5344CB8AC3E}">
        <p14:creationId xmlns:p14="http://schemas.microsoft.com/office/powerpoint/2010/main" val="34243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2412" y="1447800"/>
            <a:ext cx="850805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MUCHAS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31393F1-97BF-43ED-897E-1D882888E548}"/>
              </a:ext>
            </a:extLst>
          </p:cNvPr>
          <p:cNvSpPr/>
          <p:nvPr/>
        </p:nvSpPr>
        <p:spPr>
          <a:xfrm>
            <a:off x="3884612" y="2771239"/>
            <a:ext cx="614585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CL" sz="16600" dirty="0">
                <a:solidFill>
                  <a:prstClr val="white"/>
                </a:solidFill>
              </a:rPr>
              <a:t>gracias</a:t>
            </a:r>
            <a:endParaRPr lang="es-CL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45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inculacion.unab.cl/wp-content/uploads/2017/03/logo-DGVM-blanc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50"/>
          <a:stretch/>
        </p:blipFill>
        <p:spPr bwMode="auto">
          <a:xfrm>
            <a:off x="4494212" y="1524000"/>
            <a:ext cx="318909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8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2144" y="685800"/>
            <a:ext cx="4343400" cy="5638800"/>
          </a:xfrm>
        </p:spPr>
        <p:txBody>
          <a:bodyPr/>
          <a:lstStyle/>
          <a:p>
            <a:r>
              <a:rPr lang="es-CL" sz="6000" dirty="0"/>
              <a:t>Cualquier similitud con la realidad es </a:t>
            </a:r>
            <a:r>
              <a:rPr lang="es-CL" sz="13800" dirty="0"/>
              <a:t>SÓLO </a:t>
            </a:r>
            <a:r>
              <a:rPr lang="es-CL" sz="6000" dirty="0"/>
              <a:t>CASUALIDAD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180012" y="564179"/>
            <a:ext cx="6551772" cy="5882041"/>
          </a:xfrm>
        </p:spPr>
        <p:txBody>
          <a:bodyPr>
            <a:normAutofit fontScale="92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3200" b="1" dirty="0">
                <a:solidFill>
                  <a:schemeClr val="accent3"/>
                </a:solidFill>
              </a:rPr>
              <a:t>Viene la acreditación: </a:t>
            </a:r>
          </a:p>
          <a:p>
            <a:pPr marL="1119975" lvl="1" indent="-571500">
              <a:buFont typeface="Arial" panose="020B0604020202020204" pitchFamily="34" charset="0"/>
              <a:buChar char="•"/>
            </a:pPr>
            <a:r>
              <a:rPr lang="es-CL" sz="2800" i="1" dirty="0"/>
              <a:t>¡Llamen a los egresados! ¿Quién tiene una BD?</a:t>
            </a:r>
          </a:p>
          <a:p>
            <a:pPr marL="1119975" lvl="1" indent="-571500">
              <a:buFont typeface="Arial" panose="020B0604020202020204" pitchFamily="34" charset="0"/>
              <a:buChar char="•"/>
            </a:pPr>
            <a:r>
              <a:rPr lang="es-CL" sz="2800" i="1" dirty="0"/>
              <a:t>¿Quién conoce empleadores para invitarlos a… ?</a:t>
            </a:r>
          </a:p>
          <a:p>
            <a:pPr marL="1119975" lvl="1" indent="-571500">
              <a:buFont typeface="Arial" panose="020B0604020202020204" pitchFamily="34" charset="0"/>
              <a:buChar char="•"/>
            </a:pPr>
            <a:r>
              <a:rPr lang="es-CL" sz="2800" i="1" dirty="0"/>
              <a:t>¿Dónde está la información de lo que se ha hecho… ?</a:t>
            </a:r>
          </a:p>
          <a:p>
            <a:pPr marL="1119975" lvl="1" indent="-571500">
              <a:buFont typeface="Arial" panose="020B0604020202020204" pitchFamily="34" charset="0"/>
              <a:buChar char="•"/>
            </a:pPr>
            <a:r>
              <a:rPr lang="es-CL" sz="2800" i="1" dirty="0"/>
              <a:t>Que alguien se encargue de juntar todo…</a:t>
            </a:r>
          </a:p>
          <a:p>
            <a:pPr marL="1119975" lvl="1" indent="-571500">
              <a:buFont typeface="Arial" panose="020B0604020202020204" pitchFamily="34" charset="0"/>
              <a:buChar char="•"/>
            </a:pPr>
            <a:r>
              <a:rPr lang="es-CL" sz="2800" i="1" dirty="0"/>
              <a:t>Dónde están los convenios? Y por qué tan pocos vigentes?</a:t>
            </a:r>
          </a:p>
          <a:p>
            <a:pPr marL="1119975" lvl="1" indent="-571500">
              <a:buFont typeface="Arial" panose="020B0604020202020204" pitchFamily="34" charset="0"/>
              <a:buChar char="•"/>
            </a:pPr>
            <a:r>
              <a:rPr lang="es-CL" sz="2800" i="1" dirty="0"/>
              <a:t>Hay que medir impacto? Y cómo se hace eso?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L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3200" b="1" dirty="0">
                <a:solidFill>
                  <a:schemeClr val="accent3"/>
                </a:solidFill>
              </a:rPr>
              <a:t>Pasó la acreditación:</a:t>
            </a:r>
          </a:p>
          <a:p>
            <a:pPr marL="1119975" lvl="1" indent="-571500">
              <a:buFont typeface="Arial" panose="020B0604020202020204" pitchFamily="34" charset="0"/>
              <a:buChar char="•"/>
            </a:pPr>
            <a:r>
              <a:rPr lang="es-CL" sz="2800" i="1" dirty="0"/>
              <a:t>Nos relajamos hasta poco antes de la siguiente acreditación…</a:t>
            </a:r>
          </a:p>
        </p:txBody>
      </p:sp>
    </p:spTree>
    <p:extLst>
      <p:ext uri="{BB962C8B-B14F-4D97-AF65-F5344CB8AC3E}">
        <p14:creationId xmlns:p14="http://schemas.microsoft.com/office/powerpoint/2010/main" val="36936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9412" y="381001"/>
            <a:ext cx="7086600" cy="6172199"/>
          </a:xfrm>
        </p:spPr>
        <p:txBody>
          <a:bodyPr/>
          <a:lstStyle/>
          <a:p>
            <a:r>
              <a:rPr lang="es-CL" sz="6600" dirty="0">
                <a:solidFill>
                  <a:schemeClr val="bg1"/>
                </a:solidFill>
              </a:rPr>
              <a:t>Si ha “escuchado” al menos UNO de estos “comentarios” en su Institución de Educación…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822" t="26182" r="21096" b="29455"/>
          <a:stretch/>
        </p:blipFill>
        <p:spPr>
          <a:xfrm>
            <a:off x="7618412" y="866602"/>
            <a:ext cx="4137897" cy="52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A35B3-5777-4536-82CF-BC7129B48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1524000"/>
            <a:ext cx="10969943" cy="711081"/>
          </a:xfrm>
        </p:spPr>
        <p:txBody>
          <a:bodyPr/>
          <a:lstStyle/>
          <a:p>
            <a:r>
              <a:rPr lang="es-CL" dirty="0"/>
              <a:t>Qué entendemos en UNAB por Vinculación con el Medio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C43C8C-B9D6-4E75-AECF-812FC6741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2286000"/>
            <a:ext cx="10969943" cy="4191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CL" sz="2400" i="1" dirty="0"/>
              <a:t>“La vinculación con el medio se refiere al conjunto de nexos establecidos con el medio disciplinario, artístico, tecnológico, productivo o profesional, </a:t>
            </a:r>
            <a:r>
              <a:rPr lang="es-CL" sz="2400" b="1" i="1" dirty="0">
                <a:solidFill>
                  <a:srgbClr val="00B0F0"/>
                </a:solidFill>
              </a:rPr>
              <a:t>con el fin de mejorar el desempeño de las funciones institucionales</a:t>
            </a:r>
            <a:r>
              <a:rPr lang="es-CL" sz="2400" i="1" dirty="0"/>
              <a:t>, de facilitar el desarrollo académico y profesional de los miembros de la Institución y su actualización, o perfeccionamiento, o de cumplir con los objetivos institucionales”.</a:t>
            </a:r>
          </a:p>
          <a:p>
            <a:pPr algn="ctr"/>
            <a:endParaRPr lang="es-CL" sz="2400" i="1" dirty="0"/>
          </a:p>
          <a:p>
            <a:pPr algn="r"/>
            <a:r>
              <a:rPr lang="es-CL" sz="2400" b="1" i="1" dirty="0"/>
              <a:t>Reglamento sobre áreas de acreditación. Art 17° de la ley 20.129</a:t>
            </a:r>
          </a:p>
          <a:p>
            <a:pPr algn="r"/>
            <a:r>
              <a:rPr lang="es-CL" sz="2400" b="1" i="1" dirty="0"/>
              <a:t>CNA Chile</a:t>
            </a:r>
          </a:p>
          <a:p>
            <a:pPr algn="ctr"/>
            <a:endParaRPr lang="es-CL" sz="2400" i="1" dirty="0"/>
          </a:p>
          <a:p>
            <a:r>
              <a:rPr lang="es-CL" sz="2400" i="1" dirty="0"/>
              <a:t>Para optar por esta área, las instituciones deben contar con mecanismos sistemáticos de vinculación con el medio, que se refieran a una parte sustantiva del quehacer de la institución y que tengan un impacto significativo en su área de influencia.</a:t>
            </a:r>
          </a:p>
        </p:txBody>
      </p:sp>
      <p:pic>
        <p:nvPicPr>
          <p:cNvPr id="7" name="Picture 2" descr="https://www.cnachile.cl/Style%20Library/CNA/images/logocna.png">
            <a:extLst>
              <a:ext uri="{FF2B5EF4-FFF2-40B4-BE49-F238E27FC236}">
                <a16:creationId xmlns:a16="http://schemas.microsoft.com/office/drawing/2014/main" id="{D910FB01-D324-456D-B39D-1B869ABD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42" y="228600"/>
            <a:ext cx="146049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1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572819C-C857-4377-B6D5-9B6E29C5AC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905244"/>
              </p:ext>
            </p:extLst>
          </p:nvPr>
        </p:nvGraphicFramePr>
        <p:xfrm>
          <a:off x="609440" y="1066800"/>
          <a:ext cx="11199971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0572">
                  <a:extLst>
                    <a:ext uri="{9D8B030D-6E8A-4147-A177-3AD203B41FA5}">
                      <a16:colId xmlns:a16="http://schemas.microsoft.com/office/drawing/2014/main" val="3481676685"/>
                    </a:ext>
                  </a:extLst>
                </a:gridCol>
                <a:gridCol w="6629399">
                  <a:extLst>
                    <a:ext uri="{9D8B030D-6E8A-4147-A177-3AD203B41FA5}">
                      <a16:colId xmlns:a16="http://schemas.microsoft.com/office/drawing/2014/main" val="30237886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Criterio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Forma de Evaluación (instrucción para pares evaluadores)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295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 Diseño y aplicación de una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política institucional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vinculación con el medio, que incluya al menos la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identificación del medio externo relevante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y la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utilización de los resultados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la vinculación para el mejoramiento de la actividad institucional.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 debe evaluar, si la institución cuenta con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políticas claras 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y explícitas acerca de su vinculación con el medio, las que consideran al menos la identificación del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medio externo relevante 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y la utilización de los resultados de la vinculación para el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mejoramiento de la actividad institucional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endParaRPr lang="es-CL" sz="17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850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2.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Instancias y mecanismos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formales y sistemáticos de vinculación con el medio externo.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 debe evaluar, si existen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instancias y mecanismos formales y </a:t>
                      </a:r>
                      <a:r>
                        <a:rPr lang="es-CL" sz="1700" b="1" u="sng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sistemáticos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vinculación con el medio externo.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61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3. Asignación de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recursos suficientes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para asegurar el desarrollo de actividades de vinculación con el medio.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 debe evaluar, si La institución cuenta con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políticas y mecanismos de asignación de recursos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suficientes para asegurar el desarrollo de actividades de vinculación con el medio.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830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4. Vinculación de estas actividades con las funciones de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docencia de pre o postgrado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o con las actividades de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investigación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cuando corresponda.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 debe evaluar, si existen mecanismos que se aplican de manera </a:t>
                      </a:r>
                      <a:r>
                        <a:rPr lang="es-CL" sz="1700" b="1" u="sng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sistemática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para promover la vinculación de estas actividades con las funciones de docencia de pre o postgrado, o con las actividades de investigación cuando corresponda.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166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5.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Impacto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dela vinculación con el medio en la institución y en el medio externo.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 debe evaluar, si la institución cuenta con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mecanismos de monitoreo del impacto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la vinculación con el medio </a:t>
                      </a:r>
                      <a:r>
                        <a:rPr lang="es-CL" sz="17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 la institución y en el medio externo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los que se aplican </a:t>
                      </a:r>
                      <a:r>
                        <a:rPr lang="es-CL" sz="1700" b="1" u="sng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sistemáticamente</a:t>
                      </a:r>
                      <a:r>
                        <a:rPr lang="es-CL" sz="17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y se utilizan para retroalimentar la definición de políticas y actividades al respecto.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24675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9165CE5B-C495-42C8-9B94-FD06E582825D}"/>
              </a:ext>
            </a:extLst>
          </p:cNvPr>
          <p:cNvSpPr/>
          <p:nvPr/>
        </p:nvSpPr>
        <p:spPr>
          <a:xfrm>
            <a:off x="609441" y="304800"/>
            <a:ext cx="11199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dirty="0"/>
              <a:t>ARTÍCULO 10.- La evaluación para la acreditación se refiere a las políticas y mecanismos institucionales destinados a asegurar la calidad de esta actividad, considerando al menos los siguientes aspectos: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9EF975-4CD2-41C7-8C93-E3F1FB3F0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40" b="58896"/>
          <a:stretch/>
        </p:blipFill>
        <p:spPr>
          <a:xfrm>
            <a:off x="-1" y="1012686"/>
            <a:ext cx="12188825" cy="18067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0CC550-6774-4CAF-A2F0-746509C72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21" b="49844"/>
          <a:stretch/>
        </p:blipFill>
        <p:spPr>
          <a:xfrm>
            <a:off x="-2" y="2819400"/>
            <a:ext cx="12188825" cy="609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7177F4-EF6B-4E87-97A8-401E40483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48" b="37066"/>
          <a:stretch/>
        </p:blipFill>
        <p:spPr>
          <a:xfrm>
            <a:off x="1587" y="3429000"/>
            <a:ext cx="12188825" cy="8382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5B4807-3954-4C0F-BC80-B9530151F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934" b="20313"/>
          <a:stretch/>
        </p:blipFill>
        <p:spPr>
          <a:xfrm>
            <a:off x="0" y="4267200"/>
            <a:ext cx="12188825" cy="1143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998BEF0-9851-4C86-8FF4-528491CD4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486" b="-707"/>
          <a:stretch/>
        </p:blipFill>
        <p:spPr>
          <a:xfrm>
            <a:off x="0" y="5410200"/>
            <a:ext cx="121888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3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412" y="762000"/>
            <a:ext cx="5105060" cy="50292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Táctica</a:t>
            </a:r>
            <a:r>
              <a:rPr kumimoji="0" lang="en-US" sz="4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vs </a:t>
            </a:r>
            <a:r>
              <a:rPr kumimoji="0" lang="en-US" sz="44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Estrategia</a:t>
            </a:r>
            <a:endParaRPr kumimoji="0" lang="en-US" sz="4400" b="1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4400" b="1" i="0" u="none" strike="noStrike" kern="0" cap="all" spc="0" normalizeH="0" baseline="0" noProof="0" dirty="0">
              <a:ln>
                <a:noFill/>
              </a:ln>
              <a:solidFill>
                <a:srgbClr val="459A4C">
                  <a:lumMod val="20000"/>
                  <a:lumOff val="8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400" b="1" i="0" u="none" strike="noStrike" kern="0" cap="all" spc="0" normalizeH="0" baseline="0" noProof="0" dirty="0">
                <a:ln>
                  <a:noFill/>
                </a:ln>
                <a:solidFill>
                  <a:srgbClr val="459A4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Algunas ideas que hemos realizado en la </a:t>
            </a:r>
            <a:r>
              <a:rPr kumimoji="0" lang="es-CL" sz="4400" b="1" i="0" u="none" strike="noStrike" kern="0" cap="all" spc="0" normalizeH="0" baseline="0" noProof="0" dirty="0" err="1">
                <a:ln>
                  <a:noFill/>
                </a:ln>
                <a:solidFill>
                  <a:srgbClr val="459A4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unab</a:t>
            </a:r>
            <a:endParaRPr kumimoji="0" lang="en-US" sz="4400" b="1" i="0" u="none" strike="noStrike" kern="0" cap="all" spc="0" normalizeH="0" baseline="0" noProof="0" dirty="0">
              <a:ln>
                <a:noFill/>
              </a:ln>
              <a:solidFill>
                <a:srgbClr val="459A4C">
                  <a:lumMod val="20000"/>
                  <a:lumOff val="8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9B036925-16EC-4114-A166-00A0C06937ED}"/>
              </a:ext>
            </a:extLst>
          </p:cNvPr>
          <p:cNvSpPr txBox="1">
            <a:spLocks/>
          </p:cNvSpPr>
          <p:nvPr/>
        </p:nvSpPr>
        <p:spPr>
          <a:xfrm>
            <a:off x="609440" y="2057400"/>
            <a:ext cx="10969943" cy="4525961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l" defTabSz="121898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599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8475" marR="0" lvl="1" indent="0" algn="l" defTabSz="121898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79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96951" marR="0" lvl="2" indent="0" algn="l" defTabSz="121898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79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426" marR="0" lvl="3" indent="0" algn="l" defTabSz="121898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3902" marR="0" lvl="4" indent="0" algn="l" defTabSz="121898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377" marR="0" lvl="5" indent="0" algn="l" defTabSz="121898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90852" marR="0" lvl="6" indent="0" algn="l" defTabSz="121898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39328" marR="0" lvl="7" indent="0" algn="l" defTabSz="121898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387803" marR="0" lvl="8" indent="0" algn="l" defTabSz="121898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59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2400" dirty="0">
                <a:solidFill>
                  <a:srgbClr val="C00000"/>
                </a:solidFill>
              </a:rPr>
              <a:t>Misión – Visión – Propósitos – PEI</a:t>
            </a:r>
          </a:p>
          <a:p>
            <a:endParaRPr lang="es-CL" sz="2400" dirty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rgbClr val="0070C0"/>
                </a:solidFill>
              </a:rPr>
              <a:t>VcM debe estar explicitada </a:t>
            </a:r>
            <a:r>
              <a:rPr lang="es-CL" sz="2400" dirty="0"/>
              <a:t>en la Misión, Visión o Propósitos Institucionales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rgbClr val="0070C0"/>
                </a:solidFill>
              </a:rPr>
              <a:t>VcM debe formar parte de los ejes u objetivos estratégicos </a:t>
            </a:r>
            <a:r>
              <a:rPr lang="es-CL" sz="2400" dirty="0"/>
              <a:t>del PEI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rgbClr val="0070C0"/>
                </a:solidFill>
              </a:rPr>
              <a:t>Debe considerar acciones o proyectos específicos </a:t>
            </a:r>
            <a:r>
              <a:rPr lang="es-CL" sz="2400" dirty="0"/>
              <a:t>para el logro de su objetivo estratégico, explicitando los indicadores de desempeño (KPI) comprometidos, con su línea base, metas comprometidas, responsable y recursos.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E252349-35D0-4C0B-B1B3-62C06C429918}"/>
              </a:ext>
            </a:extLst>
          </p:cNvPr>
          <p:cNvSpPr txBox="1">
            <a:spLocks/>
          </p:cNvSpPr>
          <p:nvPr/>
        </p:nvSpPr>
        <p:spPr>
          <a:xfrm>
            <a:off x="609441" y="431919"/>
            <a:ext cx="10969943" cy="711081"/>
          </a:xfrm>
          <a:prstGeom prst="rect">
            <a:avLst/>
          </a:prstGeom>
        </p:spPr>
        <p:txBody>
          <a:bodyPr vert="horz" lIns="0" tIns="60949" rIns="0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5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PASO 1: La VcM como parte de la Estrategia…</a:t>
            </a:r>
            <a:br>
              <a:rPr kumimoji="0" lang="es-CL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UNAB Plan Estratégico Institucional 2018-2022</a:t>
            </a:r>
          </a:p>
        </p:txBody>
      </p:sp>
    </p:spTree>
    <p:extLst>
      <p:ext uri="{BB962C8B-B14F-4D97-AF65-F5344CB8AC3E}">
        <p14:creationId xmlns:p14="http://schemas.microsoft.com/office/powerpoint/2010/main" val="1354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ysClr val="window" lastClr="FFFFFF"/>
      </a:lt1>
      <a:dk2>
        <a:srgbClr val="AF7F2C"/>
      </a:dk2>
      <a:lt2>
        <a:srgbClr val="D00D7C"/>
      </a:lt2>
      <a:accent1>
        <a:srgbClr val="459A4C"/>
      </a:accent1>
      <a:accent2>
        <a:srgbClr val="DF5426"/>
      </a:accent2>
      <a:accent3>
        <a:srgbClr val="BE224F"/>
      </a:accent3>
      <a:accent4>
        <a:srgbClr val="E7C01F"/>
      </a:accent4>
      <a:accent5>
        <a:srgbClr val="139392"/>
      </a:accent5>
      <a:accent6>
        <a:srgbClr val="24567F"/>
      </a:accent6>
      <a:hlink>
        <a:srgbClr val="DBDFE1"/>
      </a:hlink>
      <a:folHlink>
        <a:srgbClr val="3737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7236</TotalTime>
  <Words>3706</Words>
  <Application>Microsoft Office PowerPoint</Application>
  <PresentationFormat>Personalizado</PresentationFormat>
  <Paragraphs>489</Paragraphs>
  <Slides>31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43" baseType="lpstr">
      <vt:lpstr>Agency FB</vt:lpstr>
      <vt:lpstr>Arial</vt:lpstr>
      <vt:lpstr>Arial Narrow</vt:lpstr>
      <vt:lpstr>Bebas Neue Bold</vt:lpstr>
      <vt:lpstr>Calibri</vt:lpstr>
      <vt:lpstr>Calibri Light</vt:lpstr>
      <vt:lpstr>Roboto</vt:lpstr>
      <vt:lpstr>Symbol</vt:lpstr>
      <vt:lpstr>Times New Roman</vt:lpstr>
      <vt:lpstr>Wingdings</vt:lpstr>
      <vt:lpstr>Office Theme</vt:lpstr>
      <vt:lpstr>1_Office Theme</vt:lpstr>
      <vt:lpstr>Presentación de PowerPoint</vt:lpstr>
      <vt:lpstr>LISTA DE TEMAS</vt:lpstr>
      <vt:lpstr>Presentación de PowerPoint</vt:lpstr>
      <vt:lpstr>Cualquier similitud con la realidad es SÓLO CASUALIDAD</vt:lpstr>
      <vt:lpstr>Si ha “escuchado” al menos UNO de estos “comentarios” en su Institución de Educación… </vt:lpstr>
      <vt:lpstr>Qué entendemos en UNAB por Vinculación con el Medio</vt:lpstr>
      <vt:lpstr>Presentación de PowerPoint</vt:lpstr>
      <vt:lpstr>Presentación de PowerPoint</vt:lpstr>
      <vt:lpstr>Presentación de PowerPoint</vt:lpstr>
      <vt:lpstr>PASO 1: La VcM como parte de la Estrategia… UNAB Plan Estratégico Institucional 2018-2022</vt:lpstr>
      <vt:lpstr>Y esto se baja desde lo Institucional a lo individual…</vt:lpstr>
      <vt:lpstr>PASO 2: Definiendo una Política de Vinculación con el Medio</vt:lpstr>
      <vt:lpstr>PASO 3: Modelo de Vinculación con el Medio</vt:lpstr>
      <vt:lpstr>¿Cómo construimos nuestro modelo de VcM en la UNAB?</vt:lpstr>
      <vt:lpstr>PASO 4: Definiendo el entorno relevante</vt:lpstr>
      <vt:lpstr>Modelo de Vinculación con el Medio UNAB</vt:lpstr>
      <vt:lpstr>PASO 4: Que programas SI y cuales … menos.</vt:lpstr>
      <vt:lpstr>Tipos de indicadores</vt:lpstr>
      <vt:lpstr>Identificación de Instrumentos de VcM  e Impactos Internos generados</vt:lpstr>
      <vt:lpstr>Centro de Transporte y Logística UNAB http://ctl.unab.cl </vt:lpstr>
      <vt:lpstr>Clínicas UNAB http://vinculacion.unab.cl/portafolio-de-servicios-para-la-sociedad</vt:lpstr>
      <vt:lpstr>Ejemplo: Matriz estratégica de Vinculación con el Medio</vt:lpstr>
      <vt:lpstr>Ejemplo: Impacto de la Clínica Psicológica en la Docencia</vt:lpstr>
      <vt:lpstr>Presentación de PowerPoint</vt:lpstr>
      <vt:lpstr>Aspectos “CLAVES” de la VcM en la UNAB (el día a día)</vt:lpstr>
      <vt:lpstr>Presentación de PowerPoint</vt:lpstr>
      <vt:lpstr>Desafíos</vt:lpstr>
      <vt:lpstr>Desafíos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SlideModel PowerPoint Wide</dc:title>
  <dc:creator>Julian</dc:creator>
  <cp:lastModifiedBy>Hector Hidalgo Sepulveda</cp:lastModifiedBy>
  <cp:revision>218</cp:revision>
  <dcterms:created xsi:type="dcterms:W3CDTF">2013-09-12T13:05:01Z</dcterms:created>
  <dcterms:modified xsi:type="dcterms:W3CDTF">2018-06-20T13:50:12Z</dcterms:modified>
</cp:coreProperties>
</file>