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1"/>
  </p:notesMasterIdLst>
  <p:sldIdLst>
    <p:sldId id="266" r:id="rId3"/>
    <p:sldId id="264" r:id="rId4"/>
    <p:sldId id="267" r:id="rId5"/>
    <p:sldId id="273" r:id="rId6"/>
    <p:sldId id="265" r:id="rId7"/>
    <p:sldId id="272" r:id="rId8"/>
    <p:sldId id="263" r:id="rId9"/>
    <p:sldId id="280" r:id="rId10"/>
    <p:sldId id="275" r:id="rId11"/>
    <p:sldId id="279" r:id="rId12"/>
    <p:sldId id="278" r:id="rId13"/>
    <p:sldId id="277" r:id="rId14"/>
    <p:sldId id="276" r:id="rId15"/>
    <p:sldId id="268" r:id="rId16"/>
    <p:sldId id="269" r:id="rId17"/>
    <p:sldId id="270" r:id="rId18"/>
    <p:sldId id="271" r:id="rId19"/>
    <p:sldId id="262" r:id="rId20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ctor Hidalgo Sepulveda" initials="HHS" lastIdx="1" clrIdx="0">
    <p:extLst>
      <p:ext uri="{19B8F6BF-5375-455C-9EA6-DF929625EA0E}">
        <p15:presenceInfo xmlns:p15="http://schemas.microsoft.com/office/powerpoint/2012/main" userId="S-1-5-21-993326457-1990213774-629508014-61267" providerId="AD"/>
      </p:ext>
    </p:extLst>
  </p:cmAuthor>
  <p:cmAuthor id="2" name="evaluacion.impacto" initials="e" lastIdx="1" clrIdx="1">
    <p:extLst>
      <p:ext uri="{19B8F6BF-5375-455C-9EA6-DF929625EA0E}">
        <p15:presenceInfo xmlns:p15="http://schemas.microsoft.com/office/powerpoint/2012/main" userId="S::evaluacion.impacto@unab.cl::75f7b018-1ac4-48f9-b3dc-aef38b73874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2335"/>
    <a:srgbClr val="E75D2F"/>
    <a:srgbClr val="181717"/>
    <a:srgbClr val="151D2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70943E-10C6-438B-896B-E60C4B1DA868}" v="1" dt="2019-08-29T14:51:57.117"/>
    <p1510:client id="{C86504F5-1838-4416-809D-4C0A72A2DC47}" v="3" dt="2019-08-29T19:00:40.8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valuacion.impacto" userId="75f7b018-1ac4-48f9-b3dc-aef38b73874c" providerId="ADAL" clId="{C86504F5-1838-4416-809D-4C0A72A2DC47}"/>
    <pc:docChg chg="undo custSel addSld modSld">
      <pc:chgData name="evaluacion.impacto" userId="75f7b018-1ac4-48f9-b3dc-aef38b73874c" providerId="ADAL" clId="{C86504F5-1838-4416-809D-4C0A72A2DC47}" dt="2019-08-29T19:01:57.203" v="491" actId="20577"/>
      <pc:docMkLst>
        <pc:docMk/>
      </pc:docMkLst>
      <pc:sldChg chg="modSp delCm">
        <pc:chgData name="evaluacion.impacto" userId="75f7b018-1ac4-48f9-b3dc-aef38b73874c" providerId="ADAL" clId="{C86504F5-1838-4416-809D-4C0A72A2DC47}" dt="2019-08-29T19:00:58.481" v="311" actId="14100"/>
        <pc:sldMkLst>
          <pc:docMk/>
          <pc:sldMk cId="2408763143" sldId="263"/>
        </pc:sldMkLst>
        <pc:graphicFrameChg chg="mod modGraphic">
          <ac:chgData name="evaluacion.impacto" userId="75f7b018-1ac4-48f9-b3dc-aef38b73874c" providerId="ADAL" clId="{C86504F5-1838-4416-809D-4C0A72A2DC47}" dt="2019-08-29T19:00:58.481" v="311" actId="14100"/>
          <ac:graphicFrameMkLst>
            <pc:docMk/>
            <pc:sldMk cId="2408763143" sldId="263"/>
            <ac:graphicFrameMk id="5" creationId="{2A597FC4-DFFD-4CF3-9D58-D52FCAE32671}"/>
          </ac:graphicFrameMkLst>
        </pc:graphicFrameChg>
      </pc:sldChg>
      <pc:sldChg chg="modSp">
        <pc:chgData name="evaluacion.impacto" userId="75f7b018-1ac4-48f9-b3dc-aef38b73874c" providerId="ADAL" clId="{C86504F5-1838-4416-809D-4C0A72A2DC47}" dt="2019-08-26T20:08:11.088" v="20" actId="6549"/>
        <pc:sldMkLst>
          <pc:docMk/>
          <pc:sldMk cId="1530854893" sldId="265"/>
        </pc:sldMkLst>
        <pc:graphicFrameChg chg="modGraphic">
          <ac:chgData name="evaluacion.impacto" userId="75f7b018-1ac4-48f9-b3dc-aef38b73874c" providerId="ADAL" clId="{C86504F5-1838-4416-809D-4C0A72A2DC47}" dt="2019-08-26T20:08:11.088" v="20" actId="6549"/>
          <ac:graphicFrameMkLst>
            <pc:docMk/>
            <pc:sldMk cId="1530854893" sldId="265"/>
            <ac:graphicFrameMk id="4" creationId="{34BDDE10-1C94-44ED-B929-F062110523C5}"/>
          </ac:graphicFrameMkLst>
        </pc:graphicFrameChg>
      </pc:sldChg>
      <pc:sldChg chg="modSp add">
        <pc:chgData name="evaluacion.impacto" userId="75f7b018-1ac4-48f9-b3dc-aef38b73874c" providerId="ADAL" clId="{C86504F5-1838-4416-809D-4C0A72A2DC47}" dt="2019-08-29T19:01:57.203" v="491" actId="20577"/>
        <pc:sldMkLst>
          <pc:docMk/>
          <pc:sldMk cId="3486068619" sldId="280"/>
        </pc:sldMkLst>
        <pc:graphicFrameChg chg="modGraphic">
          <ac:chgData name="evaluacion.impacto" userId="75f7b018-1ac4-48f9-b3dc-aef38b73874c" providerId="ADAL" clId="{C86504F5-1838-4416-809D-4C0A72A2DC47}" dt="2019-08-29T19:01:57.203" v="491" actId="20577"/>
          <ac:graphicFrameMkLst>
            <pc:docMk/>
            <pc:sldMk cId="3486068619" sldId="280"/>
            <ac:graphicFrameMk id="5" creationId="{2A597FC4-DFFD-4CF3-9D58-D52FCAE32671}"/>
          </ac:graphicFrameMkLst>
        </pc:graphicFrameChg>
      </pc:sldChg>
    </pc:docChg>
  </pc:docChgLst>
  <pc:docChgLst>
    <pc:chgData name="evaluacion.impacto" userId="75f7b018-1ac4-48f9-b3dc-aef38b73874c" providerId="ADAL" clId="{4270943E-10C6-438B-896B-E60C4B1DA868}"/>
    <pc:docChg chg="custSel delSld modSld">
      <pc:chgData name="evaluacion.impacto" userId="75f7b018-1ac4-48f9-b3dc-aef38b73874c" providerId="ADAL" clId="{4270943E-10C6-438B-896B-E60C4B1DA868}" dt="2019-08-29T14:53:21.696" v="84" actId="20577"/>
      <pc:docMkLst>
        <pc:docMk/>
      </pc:docMkLst>
      <pc:sldChg chg="modSp addCm modCm">
        <pc:chgData name="evaluacion.impacto" userId="75f7b018-1ac4-48f9-b3dc-aef38b73874c" providerId="ADAL" clId="{4270943E-10C6-438B-896B-E60C4B1DA868}" dt="2019-08-29T14:53:21.696" v="84" actId="20577"/>
        <pc:sldMkLst>
          <pc:docMk/>
          <pc:sldMk cId="2408763143" sldId="263"/>
        </pc:sldMkLst>
        <pc:graphicFrameChg chg="modGraphic">
          <ac:chgData name="evaluacion.impacto" userId="75f7b018-1ac4-48f9-b3dc-aef38b73874c" providerId="ADAL" clId="{4270943E-10C6-438B-896B-E60C4B1DA868}" dt="2019-08-29T14:53:21.696" v="84" actId="20577"/>
          <ac:graphicFrameMkLst>
            <pc:docMk/>
            <pc:sldMk cId="2408763143" sldId="263"/>
            <ac:graphicFrameMk id="5" creationId="{2A597FC4-DFFD-4CF3-9D58-D52FCAE32671}"/>
          </ac:graphicFrameMkLst>
        </pc:graphicFrameChg>
      </pc:sldChg>
      <pc:sldChg chg="modSp">
        <pc:chgData name="evaluacion.impacto" userId="75f7b018-1ac4-48f9-b3dc-aef38b73874c" providerId="ADAL" clId="{4270943E-10C6-438B-896B-E60C4B1DA868}" dt="2019-08-29T14:42:00.275" v="3" actId="14100"/>
        <pc:sldMkLst>
          <pc:docMk/>
          <pc:sldMk cId="69282789" sldId="264"/>
        </pc:sldMkLst>
        <pc:graphicFrameChg chg="mod modGraphic">
          <ac:chgData name="evaluacion.impacto" userId="75f7b018-1ac4-48f9-b3dc-aef38b73874c" providerId="ADAL" clId="{4270943E-10C6-438B-896B-E60C4B1DA868}" dt="2019-08-29T14:42:00.275" v="3" actId="14100"/>
          <ac:graphicFrameMkLst>
            <pc:docMk/>
            <pc:sldMk cId="69282789" sldId="264"/>
            <ac:graphicFrameMk id="4" creationId="{B1FD695E-C6C3-46A4-AEE4-9CCD796609A4}"/>
          </ac:graphicFrameMkLst>
        </pc:graphicFrameChg>
      </pc:sldChg>
      <pc:sldChg chg="del">
        <pc:chgData name="evaluacion.impacto" userId="75f7b018-1ac4-48f9-b3dc-aef38b73874c" providerId="ADAL" clId="{4270943E-10C6-438B-896B-E60C4B1DA868}" dt="2019-08-29T14:42:16.644" v="4" actId="2696"/>
        <pc:sldMkLst>
          <pc:docMk/>
          <pc:sldMk cId="376383582" sldId="27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A5FB5C-B17E-4596-9ADE-59D8132A9FC2}" type="datetimeFigureOut">
              <a:rPr lang="es-CL" smtClean="0"/>
              <a:t>27-09-2019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CBF9CB-E757-4941-BD97-49CDD68243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28942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19138" y="1163638"/>
            <a:ext cx="5584825" cy="3141662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>
          <a:xfrm>
            <a:off x="4016488" y="8877338"/>
            <a:ext cx="3072687" cy="467314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AA0307-BC63-454F-919A-A5F10E3A1F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953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DA5EC-BA56-6849-AE5D-532ED148B64D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27/09/2019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4A8B1-DC7C-5D46-BCFA-C53E81BB697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9037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3378"/>
            <a:ext cx="10972800" cy="9663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1143001"/>
            <a:ext cx="10972800" cy="4983164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DA5EC-BA56-6849-AE5D-532ED148B64D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27/09/2019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4A8B1-DC7C-5D46-BCFA-C53E81BB697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1703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DA5EC-BA56-6849-AE5D-532ED148B64D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27/09/2019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4A8B1-DC7C-5D46-BCFA-C53E81BB697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8982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68829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197429"/>
            <a:ext cx="5384800" cy="49287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197429"/>
            <a:ext cx="5384800" cy="49287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DA5EC-BA56-6849-AE5D-532ED148B64D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27/09/2019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4A8B1-DC7C-5D46-BCFA-C53E81BB697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7593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3380"/>
            <a:ext cx="10972800" cy="97722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219429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1970314"/>
            <a:ext cx="5386917" cy="415584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219429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1970314"/>
            <a:ext cx="5389033" cy="415584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DA5EC-BA56-6849-AE5D-532ED148B64D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27/09/2019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4A8B1-DC7C-5D46-BCFA-C53E81BB697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7050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3379"/>
            <a:ext cx="10972800" cy="977221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DA5EC-BA56-6849-AE5D-532ED148B64D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27/09/2019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4A8B1-DC7C-5D46-BCFA-C53E81BB697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098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DA5EC-BA56-6849-AE5D-532ED148B64D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27/09/2019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4A8B1-DC7C-5D46-BCFA-C53E81BB697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4264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1384" y="188640"/>
            <a:ext cx="10440616" cy="720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12469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L"/>
          </a:p>
        </p:txBody>
      </p:sp>
      <p:sp>
        <p:nvSpPr>
          <p:cNvPr id="7" name="Rectángulo 6"/>
          <p:cNvSpPr/>
          <p:nvPr userDrawn="1"/>
        </p:nvSpPr>
        <p:spPr>
          <a:xfrm>
            <a:off x="10909733" y="-1"/>
            <a:ext cx="1271464" cy="1122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64812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1384" y="188640"/>
            <a:ext cx="10440616" cy="720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FADFE-3B8F-471C-ABF0-DBC7717ECBBC}" type="slidenum">
              <a:rPr lang="es-ES" smtClean="0">
                <a:solidFill>
                  <a:schemeClr val="bg1"/>
                </a:solidFill>
              </a:rPr>
              <a:pPr/>
              <a:t>‹Nº›</a:t>
            </a:fld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115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2F832-EE42-4565-A8DB-F37E4644D14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84380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 userDrawn="1"/>
        </p:nvSpPr>
        <p:spPr>
          <a:xfrm>
            <a:off x="10776520" y="188640"/>
            <a:ext cx="1383491" cy="136815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/>
          <p:cNvSpPr/>
          <p:nvPr userDrawn="1"/>
        </p:nvSpPr>
        <p:spPr>
          <a:xfrm>
            <a:off x="7608168" y="5301208"/>
            <a:ext cx="3312368" cy="100811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505150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 userDrawn="1"/>
        </p:nvSpPr>
        <p:spPr>
          <a:xfrm>
            <a:off x="7608168" y="5301208"/>
            <a:ext cx="3312368" cy="100811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57200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ólo el títul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88401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D406B094-C924-4B50-91E9-FB412815B6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5" b="2187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07BC46C-7C7A-48BF-9EF8-70B07E5D92E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718" y="2192956"/>
            <a:ext cx="3164300" cy="266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483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5.jpe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BE91DFDF-78DF-462E-AA3B-A944D6B8E1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96" b="44500"/>
          <a:stretch/>
        </p:blipFill>
        <p:spPr>
          <a:xfrm>
            <a:off x="0" y="0"/>
            <a:ext cx="12192000" cy="988104"/>
          </a:xfrm>
          <a:prstGeom prst="rect">
            <a:avLst/>
          </a:prstGeom>
        </p:spPr>
      </p:pic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496"/>
            <a:ext cx="10495402" cy="988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143001"/>
            <a:ext cx="10972800" cy="49831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DA5EC-BA56-6849-AE5D-532ED148B64D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27/09/2019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4A8B1-DC7C-5D46-BCFA-C53E81BB697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75664C3-A8D5-4314-A669-8A8FD3207312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204" y="136524"/>
            <a:ext cx="850445" cy="71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463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5A34FF93-4C51-4488-8A33-07D9038041C4}"/>
              </a:ext>
            </a:extLst>
          </p:cNvPr>
          <p:cNvSpPr/>
          <p:nvPr userDrawn="1"/>
        </p:nvSpPr>
        <p:spPr>
          <a:xfrm>
            <a:off x="-1" y="6156624"/>
            <a:ext cx="12192000" cy="718642"/>
          </a:xfrm>
          <a:prstGeom prst="rect">
            <a:avLst/>
          </a:prstGeom>
          <a:solidFill>
            <a:srgbClr val="1817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36000" y="188640"/>
            <a:ext cx="10758149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36000" y="1135095"/>
            <a:ext cx="11520000" cy="46701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L" dirty="0"/>
          </a:p>
        </p:txBody>
      </p:sp>
      <p:sp>
        <p:nvSpPr>
          <p:cNvPr id="6" name="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9422" y="6383078"/>
            <a:ext cx="2290968" cy="265733"/>
          </a:xfrm>
          <a:prstGeom prst="rect">
            <a:avLst/>
          </a:prstGeom>
        </p:spPr>
        <p:txBody>
          <a:bodyPr anchor="ctr"/>
          <a:lstStyle>
            <a:lvl1pPr>
              <a:defRPr sz="2800" b="1"/>
            </a:lvl1pPr>
          </a:lstStyle>
          <a:p>
            <a:fld id="{132FADFE-3B8F-471C-ABF0-DBC7717ECBBC}" type="slidenum">
              <a:rPr lang="es-ES" smtClean="0">
                <a:solidFill>
                  <a:schemeClr val="bg1"/>
                </a:solidFill>
              </a:rPr>
              <a:pPr/>
              <a:t>‹Nº›</a:t>
            </a:fld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vinculacion.unab.cl/wp-content/uploads/2019/01/footer-UNAB-negro-y-colores.jpg">
            <a:extLst>
              <a:ext uri="{FF2B5EF4-FFF2-40B4-BE49-F238E27FC236}">
                <a16:creationId xmlns:a16="http://schemas.microsoft.com/office/drawing/2014/main" id="{3ED44893-32E4-46C7-A2F1-F9D6704D3F5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" r="1726"/>
          <a:stretch/>
        </p:blipFill>
        <p:spPr bwMode="auto">
          <a:xfrm>
            <a:off x="2489813" y="6173888"/>
            <a:ext cx="7491470" cy="701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79EA060-4BE0-4C01-A250-BD9D26FDFA76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149" y="188639"/>
            <a:ext cx="1027536" cy="86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565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vinculacion.unab.cl/modelo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Alejandra.araya@unab.cl" TargetMode="External"/><Relationship Id="rId2" Type="http://schemas.openxmlformats.org/officeDocument/2006/relationships/hyperlink" Target="mailto:hector.hidalgo@unab.c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maria.cabello@unab.cl" TargetMode="External"/><Relationship Id="rId5" Type="http://schemas.openxmlformats.org/officeDocument/2006/relationships/hyperlink" Target="mailto:vbobadilla@unab.cl" TargetMode="External"/><Relationship Id="rId4" Type="http://schemas.openxmlformats.org/officeDocument/2006/relationships/hyperlink" Target="mailto:Constanza.cortes@unab.c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213462" y="2512282"/>
            <a:ext cx="11766014" cy="1189038"/>
          </a:xfrm>
        </p:spPr>
        <p:txBody>
          <a:bodyPr/>
          <a:lstStyle/>
          <a:p>
            <a:r>
              <a:rPr lang="es-CL" sz="4800" dirty="0">
                <a:solidFill>
                  <a:srgbClr val="AC2335"/>
                </a:solidFill>
              </a:rPr>
              <a:t>NOMBRE DEL PROYECTO AQUÍ</a:t>
            </a:r>
          </a:p>
        </p:txBody>
      </p:sp>
      <p:sp>
        <p:nvSpPr>
          <p:cNvPr id="10" name="Subtítulo 9"/>
          <p:cNvSpPr>
            <a:spLocks noGrp="1"/>
          </p:cNvSpPr>
          <p:nvPr>
            <p:ph type="subTitle" idx="1"/>
          </p:nvPr>
        </p:nvSpPr>
        <p:spPr>
          <a:xfrm>
            <a:off x="213462" y="3782223"/>
            <a:ext cx="11766014" cy="592189"/>
          </a:xfrm>
        </p:spPr>
        <p:txBody>
          <a:bodyPr>
            <a:noAutofit/>
          </a:bodyPr>
          <a:lstStyle/>
          <a:p>
            <a:r>
              <a:rPr lang="es-CL" dirty="0">
                <a:solidFill>
                  <a:srgbClr val="151D2F"/>
                </a:solidFill>
              </a:rPr>
              <a:t>Postulación a financiamiento del Comité de VcM</a:t>
            </a:r>
          </a:p>
        </p:txBody>
      </p:sp>
      <p:sp>
        <p:nvSpPr>
          <p:cNvPr id="2" name="Rectángulo 1"/>
          <p:cNvSpPr/>
          <p:nvPr/>
        </p:nvSpPr>
        <p:spPr>
          <a:xfrm>
            <a:off x="4844378" y="4086634"/>
            <a:ext cx="25041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sz="2800" dirty="0">
                <a:solidFill>
                  <a:schemeClr val="accent2"/>
                </a:solidFill>
              </a:rPr>
              <a:t>Sede XXXXXXX</a:t>
            </a:r>
          </a:p>
        </p:txBody>
      </p:sp>
      <p:sp>
        <p:nvSpPr>
          <p:cNvPr id="11" name="Título 8">
            <a:extLst>
              <a:ext uri="{FF2B5EF4-FFF2-40B4-BE49-F238E27FC236}">
                <a16:creationId xmlns:a16="http://schemas.microsoft.com/office/drawing/2014/main" id="{B3A7AA5E-639E-42D6-BC5C-D3F801BD91EB}"/>
              </a:ext>
            </a:extLst>
          </p:cNvPr>
          <p:cNvSpPr txBox="1">
            <a:spLocks/>
          </p:cNvSpPr>
          <p:nvPr/>
        </p:nvSpPr>
        <p:spPr>
          <a:xfrm>
            <a:off x="213462" y="5041532"/>
            <a:ext cx="11766014" cy="8524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1800" dirty="0">
                <a:solidFill>
                  <a:schemeClr val="accent2">
                    <a:lumMod val="75000"/>
                  </a:schemeClr>
                </a:solidFill>
              </a:rPr>
              <a:t>Facultad: XXXXXXXXXXXXX</a:t>
            </a:r>
          </a:p>
          <a:p>
            <a:r>
              <a:rPr lang="es-CL" sz="1800" dirty="0">
                <a:solidFill>
                  <a:schemeClr val="accent2">
                    <a:lumMod val="75000"/>
                  </a:schemeClr>
                </a:solidFill>
              </a:rPr>
              <a:t>Nombre Unidad Académica o Administrativa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286"/>
          <a:stretch/>
        </p:blipFill>
        <p:spPr>
          <a:xfrm>
            <a:off x="3322428" y="0"/>
            <a:ext cx="5455812" cy="293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64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466B9D-B225-4A2F-915B-D9385EA11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4" y="6098"/>
            <a:ext cx="10972800" cy="996437"/>
          </a:xfrm>
        </p:spPr>
        <p:txBody>
          <a:bodyPr/>
          <a:lstStyle/>
          <a:p>
            <a:r>
              <a:rPr lang="es-CL" dirty="0">
                <a:solidFill>
                  <a:schemeClr val="bg1"/>
                </a:solidFill>
              </a:rPr>
              <a:t>Antecedentes Generales de la Actividad 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B1FD695E-C6C3-46A4-AEE4-9CCD796609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1640931"/>
              </p:ext>
            </p:extLst>
          </p:nvPr>
        </p:nvGraphicFramePr>
        <p:xfrm>
          <a:off x="331304" y="1508705"/>
          <a:ext cx="11606696" cy="4839083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061890">
                  <a:extLst>
                    <a:ext uri="{9D8B030D-6E8A-4147-A177-3AD203B41FA5}">
                      <a16:colId xmlns:a16="http://schemas.microsoft.com/office/drawing/2014/main" val="3647079079"/>
                    </a:ext>
                  </a:extLst>
                </a:gridCol>
                <a:gridCol w="8544806">
                  <a:extLst>
                    <a:ext uri="{9D8B030D-6E8A-4147-A177-3AD203B41FA5}">
                      <a16:colId xmlns:a16="http://schemas.microsoft.com/office/drawing/2014/main" val="3585732815"/>
                    </a:ext>
                  </a:extLst>
                </a:gridCol>
              </a:tblGrid>
              <a:tr h="4446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CL" sz="1800" dirty="0"/>
                        <a:t>Nombre de la iniciativa</a:t>
                      </a:r>
                      <a:endParaRPr lang="es-CL" sz="1800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C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413595"/>
                  </a:ext>
                </a:extLst>
              </a:tr>
              <a:tr h="4446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CL" sz="1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Instrumento de VcM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CL" sz="1400" dirty="0"/>
                        <a:t>(indique Instrumento del Modelo de VcM: </a:t>
                      </a:r>
                      <a:r>
                        <a:rPr lang="es-CL" sz="1400" dirty="0">
                          <a:hlinkClick r:id="rId2"/>
                        </a:rPr>
                        <a:t>http://vinculacion.unab.cl/modelo</a:t>
                      </a:r>
                      <a:r>
                        <a:rPr lang="es-CL" sz="1400" dirty="0"/>
                        <a:t>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889730"/>
                  </a:ext>
                </a:extLst>
              </a:tr>
              <a:tr h="4446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CL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Carrera(s) o Unidad(es)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C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009480"/>
                  </a:ext>
                </a:extLst>
              </a:tr>
              <a:tr h="4446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CL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Facultad(es)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C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106468"/>
                  </a:ext>
                </a:extLst>
              </a:tr>
              <a:tr h="4446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CL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C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320482"/>
                  </a:ext>
                </a:extLst>
              </a:tr>
              <a:tr h="4446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CL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Número de versiones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CL" sz="1800" dirty="0"/>
                        <a:t>Indicar cantidad y años de realización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014213"/>
                  </a:ext>
                </a:extLst>
              </a:tr>
              <a:tr h="4446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CL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Fecha(s) de realización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C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764139"/>
                  </a:ext>
                </a:extLst>
              </a:tr>
              <a:tr h="767432"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</a:pPr>
                      <a:r>
                        <a:rPr lang="es-CL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Esta actividad beneficia a:  </a:t>
                      </a:r>
                    </a:p>
                    <a:p>
                      <a:pPr lvl="0">
                        <a:lnSpc>
                          <a:spcPct val="100000"/>
                        </a:lnSpc>
                      </a:pPr>
                      <a:r>
                        <a:rPr lang="es-CL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(Seleccionar una alternativa)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Font typeface="+mj-lt"/>
                        <a:buNone/>
                      </a:pPr>
                      <a:r>
                        <a:rPr lang="es-ES" sz="1800" dirty="0"/>
                        <a:t>Indicar quiénes o qué institución específicamente. 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buFont typeface="+mj-lt"/>
                        <a:buNone/>
                      </a:pPr>
                      <a:r>
                        <a:rPr lang="es-ES" sz="1400" dirty="0"/>
                        <a:t>Ejemplo: Alumnos de 5to básico de la Escuela La Parva de la comuna de Viña del Mar, sector Achupallas.</a:t>
                      </a:r>
                      <a:endParaRPr lang="es-CL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408824"/>
                  </a:ext>
                </a:extLst>
              </a:tr>
              <a:tr h="959290"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</a:pPr>
                      <a:r>
                        <a:rPr lang="es-CL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Objetivos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s-CL" sz="1800" dirty="0"/>
                        <a:t>Objetivo Interno: (que busca para la UNAB)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s-CL" sz="1800" dirty="0"/>
                        <a:t>Objetivo Externo: (que busca lograr en el entorno (cuál es el beneficio para el entorno)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s-CL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732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282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466B9D-B225-4A2F-915B-D9385EA11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4" y="6098"/>
            <a:ext cx="10972800" cy="996437"/>
          </a:xfrm>
        </p:spPr>
        <p:txBody>
          <a:bodyPr/>
          <a:lstStyle/>
          <a:p>
            <a:r>
              <a:rPr lang="es-CL" dirty="0">
                <a:solidFill>
                  <a:schemeClr val="bg1"/>
                </a:solidFill>
              </a:rPr>
              <a:t>Responsable(s) y Jefe(s) de Proyecto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7BBE4FFE-E58B-4603-B129-9F57C15138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961384"/>
              </p:ext>
            </p:extLst>
          </p:nvPr>
        </p:nvGraphicFramePr>
        <p:xfrm>
          <a:off x="331304" y="1203960"/>
          <a:ext cx="11566915" cy="4450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313383">
                  <a:extLst>
                    <a:ext uri="{9D8B030D-6E8A-4147-A177-3AD203B41FA5}">
                      <a16:colId xmlns:a16="http://schemas.microsoft.com/office/drawing/2014/main" val="1829586386"/>
                    </a:ext>
                  </a:extLst>
                </a:gridCol>
                <a:gridCol w="2313383">
                  <a:extLst>
                    <a:ext uri="{9D8B030D-6E8A-4147-A177-3AD203B41FA5}">
                      <a16:colId xmlns:a16="http://schemas.microsoft.com/office/drawing/2014/main" val="3168603548"/>
                    </a:ext>
                  </a:extLst>
                </a:gridCol>
                <a:gridCol w="2313383">
                  <a:extLst>
                    <a:ext uri="{9D8B030D-6E8A-4147-A177-3AD203B41FA5}">
                      <a16:colId xmlns:a16="http://schemas.microsoft.com/office/drawing/2014/main" val="652140384"/>
                    </a:ext>
                  </a:extLst>
                </a:gridCol>
                <a:gridCol w="2313383">
                  <a:extLst>
                    <a:ext uri="{9D8B030D-6E8A-4147-A177-3AD203B41FA5}">
                      <a16:colId xmlns:a16="http://schemas.microsoft.com/office/drawing/2014/main" val="1278041305"/>
                    </a:ext>
                  </a:extLst>
                </a:gridCol>
                <a:gridCol w="2313383">
                  <a:extLst>
                    <a:ext uri="{9D8B030D-6E8A-4147-A177-3AD203B41FA5}">
                      <a16:colId xmlns:a16="http://schemas.microsoft.com/office/drawing/2014/main" val="325482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L" dirty="0"/>
                        <a:t>Nombre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Cargo en UNAB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Correo Electrónico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Teléfono o Celular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Carrera o Unidad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144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940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306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93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556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548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951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007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40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952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180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151984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FB57B700-77DD-471B-AAC9-8793F9202B0C}"/>
              </a:ext>
            </a:extLst>
          </p:cNvPr>
          <p:cNvSpPr txBox="1"/>
          <p:nvPr/>
        </p:nvSpPr>
        <p:spPr>
          <a:xfrm>
            <a:off x="331304" y="5778346"/>
            <a:ext cx="114233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b="1" dirty="0">
                <a:solidFill>
                  <a:srgbClr val="FF0000"/>
                </a:solidFill>
              </a:rPr>
              <a:t>IMPORTANTE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rgbClr val="FF0000"/>
                </a:solidFill>
              </a:rPr>
              <a:t>Esta tabla debe tener al menos 3 líneas, una para identificar al Decano que apoya la iniciativa, una para el Director de Carrera (Departamento o Escuela) que también apoya la iniciativa y una para el Jefe de proyecto.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rgbClr val="FF0000"/>
                </a:solidFill>
              </a:rPr>
              <a:t>Si el proyecto tiene varios jefes de proyecto, indicarlos a todos. El resto del equipo va en la lámina siguiente.</a:t>
            </a:r>
          </a:p>
        </p:txBody>
      </p:sp>
    </p:spTree>
    <p:extLst>
      <p:ext uri="{BB962C8B-B14F-4D97-AF65-F5344CB8AC3E}">
        <p14:creationId xmlns:p14="http://schemas.microsoft.com/office/powerpoint/2010/main" val="1808762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466B9D-B225-4A2F-915B-D9385EA11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4" y="6098"/>
            <a:ext cx="10972800" cy="996437"/>
          </a:xfrm>
        </p:spPr>
        <p:txBody>
          <a:bodyPr/>
          <a:lstStyle/>
          <a:p>
            <a:r>
              <a:rPr lang="es-CL" dirty="0">
                <a:solidFill>
                  <a:schemeClr val="bg1"/>
                </a:solidFill>
              </a:rPr>
              <a:t>Equipo de trabajo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1AE315D-024E-4CF0-AD55-B9AE49423777}"/>
              </a:ext>
            </a:extLst>
          </p:cNvPr>
          <p:cNvSpPr/>
          <p:nvPr/>
        </p:nvSpPr>
        <p:spPr>
          <a:xfrm>
            <a:off x="331305" y="1169772"/>
            <a:ext cx="1878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s-CL" b="1" dirty="0">
                <a:solidFill>
                  <a:schemeClr val="accent2">
                    <a:lumMod val="75000"/>
                  </a:schemeClr>
                </a:solidFill>
              </a:rPr>
              <a:t>Equipo de trabajo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1DC81326-582A-4137-8348-C5D0D5F45D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866632"/>
              </p:ext>
            </p:extLst>
          </p:nvPr>
        </p:nvGraphicFramePr>
        <p:xfrm>
          <a:off x="331304" y="1536726"/>
          <a:ext cx="11423375" cy="4450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84675">
                  <a:extLst>
                    <a:ext uri="{9D8B030D-6E8A-4147-A177-3AD203B41FA5}">
                      <a16:colId xmlns:a16="http://schemas.microsoft.com/office/drawing/2014/main" val="1829586386"/>
                    </a:ext>
                  </a:extLst>
                </a:gridCol>
                <a:gridCol w="2284675">
                  <a:extLst>
                    <a:ext uri="{9D8B030D-6E8A-4147-A177-3AD203B41FA5}">
                      <a16:colId xmlns:a16="http://schemas.microsoft.com/office/drawing/2014/main" val="3168603548"/>
                    </a:ext>
                  </a:extLst>
                </a:gridCol>
                <a:gridCol w="2284675">
                  <a:extLst>
                    <a:ext uri="{9D8B030D-6E8A-4147-A177-3AD203B41FA5}">
                      <a16:colId xmlns:a16="http://schemas.microsoft.com/office/drawing/2014/main" val="652140384"/>
                    </a:ext>
                  </a:extLst>
                </a:gridCol>
                <a:gridCol w="2284675">
                  <a:extLst>
                    <a:ext uri="{9D8B030D-6E8A-4147-A177-3AD203B41FA5}">
                      <a16:colId xmlns:a16="http://schemas.microsoft.com/office/drawing/2014/main" val="1278041305"/>
                    </a:ext>
                  </a:extLst>
                </a:gridCol>
                <a:gridCol w="2284675">
                  <a:extLst>
                    <a:ext uri="{9D8B030D-6E8A-4147-A177-3AD203B41FA5}">
                      <a16:colId xmlns:a16="http://schemas.microsoft.com/office/drawing/2014/main" val="325482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L" dirty="0"/>
                        <a:t>Nombre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Cargo en UNAB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Correo Electrónico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Teléfono o Celular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Carrera o Unidad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144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940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306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93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556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548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951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007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40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952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180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1519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8368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674E15-0AE7-48C9-A772-41D357DCB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91518"/>
          </a:xfrm>
        </p:spPr>
        <p:txBody>
          <a:bodyPr/>
          <a:lstStyle/>
          <a:p>
            <a:r>
              <a:rPr lang="es-CL" dirty="0">
                <a:solidFill>
                  <a:schemeClr val="bg1"/>
                </a:solidFill>
              </a:rPr>
              <a:t>Impacto Interno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4043195-4579-4E5C-84F2-F336F6244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106" y="1258992"/>
            <a:ext cx="11350170" cy="693053"/>
          </a:xfrm>
        </p:spPr>
        <p:txBody>
          <a:bodyPr>
            <a:noAutofit/>
          </a:bodyPr>
          <a:lstStyle/>
          <a:p>
            <a:r>
              <a:rPr lang="es-CL" sz="2000" dirty="0"/>
              <a:t>Dada la naturaleza de la a actividad, se debe escoger </a:t>
            </a:r>
            <a:r>
              <a:rPr lang="es-CL" sz="2000" b="1" u="sng" dirty="0"/>
              <a:t>un (1)</a:t>
            </a:r>
            <a:r>
              <a:rPr lang="es-CL" sz="2000" dirty="0"/>
              <a:t> impacto interno y explicar cómo se cumplirá y evaluará el requisito asociado.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34BDDE10-1C94-44ED-B929-F062110523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098142"/>
              </p:ext>
            </p:extLst>
          </p:nvPr>
        </p:nvGraphicFramePr>
        <p:xfrm>
          <a:off x="422963" y="1952045"/>
          <a:ext cx="11191521" cy="4441319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572071">
                  <a:extLst>
                    <a:ext uri="{9D8B030D-6E8A-4147-A177-3AD203B41FA5}">
                      <a16:colId xmlns:a16="http://schemas.microsoft.com/office/drawing/2014/main" val="3338570482"/>
                    </a:ext>
                  </a:extLst>
                </a:gridCol>
                <a:gridCol w="2961544">
                  <a:extLst>
                    <a:ext uri="{9D8B030D-6E8A-4147-A177-3AD203B41FA5}">
                      <a16:colId xmlns:a16="http://schemas.microsoft.com/office/drawing/2014/main" val="4927452"/>
                    </a:ext>
                  </a:extLst>
                </a:gridCol>
                <a:gridCol w="3117990">
                  <a:extLst>
                    <a:ext uri="{9D8B030D-6E8A-4147-A177-3AD203B41FA5}">
                      <a16:colId xmlns:a16="http://schemas.microsoft.com/office/drawing/2014/main" val="63988794"/>
                    </a:ext>
                  </a:extLst>
                </a:gridCol>
                <a:gridCol w="1816769">
                  <a:extLst>
                    <a:ext uri="{9D8B030D-6E8A-4147-A177-3AD203B41FA5}">
                      <a16:colId xmlns:a16="http://schemas.microsoft.com/office/drawing/2014/main" val="1547847495"/>
                    </a:ext>
                  </a:extLst>
                </a:gridCol>
                <a:gridCol w="2723147">
                  <a:extLst>
                    <a:ext uri="{9D8B030D-6E8A-4147-A177-3AD203B41FA5}">
                      <a16:colId xmlns:a16="http://schemas.microsoft.com/office/drawing/2014/main" val="2658418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800" kern="1200" dirty="0"/>
                        <a:t>SI o NO</a:t>
                      </a:r>
                      <a:endParaRPr lang="es-CL" sz="18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800" kern="1200" dirty="0"/>
                        <a:t>Impacto  Interno </a:t>
                      </a:r>
                      <a:endParaRPr lang="es-CL" sz="18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7938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800" kern="1200" dirty="0"/>
                        <a:t>Requisito </a:t>
                      </a:r>
                      <a:endParaRPr lang="es-CL" sz="18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Nombre asignatura</a:t>
                      </a:r>
                      <a:endParaRPr lang="es-CL" sz="18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800" kern="1200" dirty="0"/>
                        <a:t>Explique cómo </a:t>
                      </a:r>
                      <a:r>
                        <a:rPr lang="es-CL" sz="1800" u="sng" kern="1200" dirty="0"/>
                        <a:t>evaluará</a:t>
                      </a:r>
                      <a:endParaRPr lang="es-CL" sz="18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30031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dirty="0">
                          <a:effectLst/>
                        </a:rPr>
                        <a:t>Evaluar la pertinencia de la oferta académica y la formulación o actualización de los perfiles de egreso de las carreras.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dirty="0">
                          <a:effectLst/>
                        </a:rPr>
                        <a:t>Considerar la participación de Alumni,</a:t>
                      </a:r>
                      <a:r>
                        <a:rPr lang="es-CL" sz="1600" baseline="0" dirty="0">
                          <a:effectLst/>
                        </a:rPr>
                        <a:t> E</a:t>
                      </a:r>
                      <a:r>
                        <a:rPr lang="es-CL" sz="1600" dirty="0">
                          <a:effectLst/>
                        </a:rPr>
                        <a:t>mpleadores</a:t>
                      </a:r>
                      <a:r>
                        <a:rPr lang="es-CL" sz="1600" baseline="0" dirty="0">
                          <a:effectLst/>
                        </a:rPr>
                        <a:t> o Referentes del Entorno.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30042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dirty="0">
                          <a:effectLst/>
                        </a:rPr>
                        <a:t>Contribuir al logro de  los resultados de aprendizaje contemplados en los perfiles de egreso de las carreras.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dirty="0">
                          <a:effectLst/>
                        </a:rPr>
                        <a:t>Debe considerar la participación de los estudiantes a través de una actividad curricular.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Asignatura: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Aprendizaje esperado: 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979979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dirty="0">
                          <a:effectLst/>
                        </a:rPr>
                        <a:t>Desarrollar investigación aplicada de interés del medio disciplinar y académico.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dirty="0">
                          <a:effectLst/>
                        </a:rPr>
                        <a:t>Debe dar cuenta de una publicación Indexada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325961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dirty="0">
                          <a:effectLst/>
                        </a:rPr>
                        <a:t>Desarrollar proyecto de innovación de interés del medio productivo, público y privado.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dirty="0">
                          <a:effectLst/>
                        </a:rPr>
                        <a:t>Debe estar apoyando a alumnos o exalumnos en el desarrollo de emprendimientos o proyectos de innovación.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62462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0854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0911A3E4-215E-4817-8724-B1556A585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002535"/>
          </a:xfrm>
        </p:spPr>
        <p:txBody>
          <a:bodyPr>
            <a:normAutofit fontScale="90000"/>
          </a:bodyPr>
          <a:lstStyle/>
          <a:p>
            <a:pPr algn="l"/>
            <a:r>
              <a:rPr lang="es-CL" dirty="0">
                <a:solidFill>
                  <a:schemeClr val="bg1"/>
                </a:solidFill>
              </a:rPr>
              <a:t>Organizacione</a:t>
            </a:r>
            <a:r>
              <a:rPr lang="es-CL" dirty="0"/>
              <a:t>s Externas relacionadas (deben tener carta de apoyo)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7DA0AD9-A655-4E5E-AC29-20C43C70FD67}"/>
              </a:ext>
            </a:extLst>
          </p:cNvPr>
          <p:cNvSpPr/>
          <p:nvPr/>
        </p:nvSpPr>
        <p:spPr>
          <a:xfrm>
            <a:off x="353076" y="1201083"/>
            <a:ext cx="11485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defRPr/>
            </a:pPr>
            <a:r>
              <a:rPr lang="es-CL" b="1" dirty="0">
                <a:solidFill>
                  <a:schemeClr val="accent2">
                    <a:lumMod val="75000"/>
                  </a:schemeClr>
                </a:solidFill>
              </a:rPr>
              <a:t>Nombre y breve descripción de institución externa con que se realizará la iniciativa.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54E0F5A6-7817-416A-B739-25517F0B41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24716"/>
              </p:ext>
            </p:extLst>
          </p:nvPr>
        </p:nvGraphicFramePr>
        <p:xfrm>
          <a:off x="426280" y="1574800"/>
          <a:ext cx="11383615" cy="1854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76723">
                  <a:extLst>
                    <a:ext uri="{9D8B030D-6E8A-4147-A177-3AD203B41FA5}">
                      <a16:colId xmlns:a16="http://schemas.microsoft.com/office/drawing/2014/main" val="1829586386"/>
                    </a:ext>
                  </a:extLst>
                </a:gridCol>
                <a:gridCol w="2276723">
                  <a:extLst>
                    <a:ext uri="{9D8B030D-6E8A-4147-A177-3AD203B41FA5}">
                      <a16:colId xmlns:a16="http://schemas.microsoft.com/office/drawing/2014/main" val="3168603548"/>
                    </a:ext>
                  </a:extLst>
                </a:gridCol>
                <a:gridCol w="2276723">
                  <a:extLst>
                    <a:ext uri="{9D8B030D-6E8A-4147-A177-3AD203B41FA5}">
                      <a16:colId xmlns:a16="http://schemas.microsoft.com/office/drawing/2014/main" val="3514224031"/>
                    </a:ext>
                  </a:extLst>
                </a:gridCol>
                <a:gridCol w="2276723">
                  <a:extLst>
                    <a:ext uri="{9D8B030D-6E8A-4147-A177-3AD203B41FA5}">
                      <a16:colId xmlns:a16="http://schemas.microsoft.com/office/drawing/2014/main" val="652140384"/>
                    </a:ext>
                  </a:extLst>
                </a:gridCol>
                <a:gridCol w="2276723">
                  <a:extLst>
                    <a:ext uri="{9D8B030D-6E8A-4147-A177-3AD203B41FA5}">
                      <a16:colId xmlns:a16="http://schemas.microsoft.com/office/drawing/2014/main" val="1278041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L" dirty="0"/>
                        <a:t>Nombre persona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Organización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Cargo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Correo Electrónico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Teléfono o Celular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144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940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306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93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5567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3177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59A5763-5C14-409C-A517-279FBD25D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69484"/>
          </a:xfrm>
        </p:spPr>
        <p:txBody>
          <a:bodyPr/>
          <a:lstStyle/>
          <a:p>
            <a:r>
              <a:rPr lang="es-CL" dirty="0">
                <a:solidFill>
                  <a:schemeClr val="bg1"/>
                </a:solidFill>
              </a:rPr>
              <a:t>Contribuciones Externas  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2A597FC4-DFFD-4CF3-9D58-D52FCAE32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569934"/>
              </p:ext>
            </p:extLst>
          </p:nvPr>
        </p:nvGraphicFramePr>
        <p:xfrm>
          <a:off x="662608" y="1206573"/>
          <a:ext cx="10866783" cy="4764736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3580612">
                  <a:extLst>
                    <a:ext uri="{9D8B030D-6E8A-4147-A177-3AD203B41FA5}">
                      <a16:colId xmlns:a16="http://schemas.microsoft.com/office/drawing/2014/main" val="2680035984"/>
                    </a:ext>
                  </a:extLst>
                </a:gridCol>
                <a:gridCol w="7286171">
                  <a:extLst>
                    <a:ext uri="{9D8B030D-6E8A-4147-A177-3AD203B41FA5}">
                      <a16:colId xmlns:a16="http://schemas.microsoft.com/office/drawing/2014/main" val="3422533633"/>
                    </a:ext>
                  </a:extLst>
                </a:gridCol>
              </a:tblGrid>
              <a:tr h="119242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 qué necesidad, requerimiento u oportunidad del entorno se responde con esta iniciativa.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(debe indicar claramente la necesidad, quién o qué institución la define como necesidad, y cómo su carrera se entera de dicha necesidad) </a:t>
                      </a:r>
                      <a:endParaRPr lang="es-CL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7183020"/>
                  </a:ext>
                </a:extLst>
              </a:tr>
              <a:tr h="118994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¿Quiénes o qué institución la define como necesidad?</a:t>
                      </a:r>
                      <a:endParaRPr lang="es-CL" sz="18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(debe indicar con claridad quién o qué institución)</a:t>
                      </a:r>
                      <a:endParaRPr lang="es-CL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7226304"/>
                  </a:ext>
                </a:extLst>
              </a:tr>
              <a:tr h="118994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¿Cómo su carrera se entera de dicha necesidad?</a:t>
                      </a:r>
                      <a:endParaRPr lang="es-CL" sz="18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(cuente cómo la carrera conoce la necesidad)</a:t>
                      </a:r>
                      <a:endParaRPr lang="es-CL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7765381"/>
                  </a:ext>
                </a:extLst>
              </a:tr>
              <a:tr h="1192424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¿Cómo se responde en forma concreta a la necesidad, requerimiento u oportunidad?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(debe indicar las acciones del proyecto que están dirigidas a cubrir la necesidad) </a:t>
                      </a:r>
                      <a:endParaRPr lang="es-CL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623867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8763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59A5763-5C14-409C-A517-279FBD25D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69484"/>
          </a:xfrm>
        </p:spPr>
        <p:txBody>
          <a:bodyPr/>
          <a:lstStyle/>
          <a:p>
            <a:r>
              <a:rPr lang="es-CL" dirty="0">
                <a:solidFill>
                  <a:schemeClr val="bg1"/>
                </a:solidFill>
              </a:rPr>
              <a:t>Contribuciones Externas  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2A597FC4-DFFD-4CF3-9D58-D52FCAE32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681062"/>
              </p:ext>
            </p:extLst>
          </p:nvPr>
        </p:nvGraphicFramePr>
        <p:xfrm>
          <a:off x="662608" y="1206574"/>
          <a:ext cx="10866783" cy="5246570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3580612">
                  <a:extLst>
                    <a:ext uri="{9D8B030D-6E8A-4147-A177-3AD203B41FA5}">
                      <a16:colId xmlns:a16="http://schemas.microsoft.com/office/drawing/2014/main" val="2680035984"/>
                    </a:ext>
                  </a:extLst>
                </a:gridCol>
                <a:gridCol w="7286171">
                  <a:extLst>
                    <a:ext uri="{9D8B030D-6E8A-4147-A177-3AD203B41FA5}">
                      <a16:colId xmlns:a16="http://schemas.microsoft.com/office/drawing/2014/main" val="3422533633"/>
                    </a:ext>
                  </a:extLst>
                </a:gridCol>
              </a:tblGrid>
              <a:tr h="160428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Cómo se realizará la evaluación de la actividad para establecer si resolvió las necesidades de la comunidad.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(Indique técnicas de levantamiento de datos a utilizar y proponga indicadores de medición. Ejemplo: se aplicará una encuesta pre y post para evaluar el cambio en los conocimientos adquiridos)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4149386"/>
                  </a:ext>
                </a:extLst>
              </a:tr>
              <a:tr h="1821141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¿Quiénes serán los beneficiarios directos de la actividad, y cómo se registrarán?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4196421"/>
                  </a:ext>
                </a:extLst>
              </a:tr>
              <a:tr h="1821141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¿Cuántas personas externas se espera que participen en el proyecto?</a:t>
                      </a:r>
                      <a:endParaRPr lang="es-CL" sz="18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(número de beneficiarios o participantes directos externos propuestos)</a:t>
                      </a: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7142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6068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466B9D-B225-4A2F-915B-D9385EA11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4" y="6098"/>
            <a:ext cx="10972800" cy="996437"/>
          </a:xfrm>
        </p:spPr>
        <p:txBody>
          <a:bodyPr/>
          <a:lstStyle/>
          <a:p>
            <a:r>
              <a:rPr lang="es-CL" dirty="0">
                <a:solidFill>
                  <a:schemeClr val="bg1"/>
                </a:solidFill>
              </a:rPr>
              <a:t>Evidencias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1AE315D-024E-4CF0-AD55-B9AE49423777}"/>
              </a:ext>
            </a:extLst>
          </p:cNvPr>
          <p:cNvSpPr/>
          <p:nvPr/>
        </p:nvSpPr>
        <p:spPr>
          <a:xfrm>
            <a:off x="331305" y="1169772"/>
            <a:ext cx="11032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s-CL" b="1" dirty="0">
                <a:solidFill>
                  <a:schemeClr val="accent2">
                    <a:lumMod val="75000"/>
                  </a:schemeClr>
                </a:solidFill>
              </a:rPr>
              <a:t>Indique qué evidencias generará el desarrollo de esta actividad, programa o proyecto de Vinculación con el Medio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1DC81326-582A-4137-8348-C5D0D5F45D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094400"/>
              </p:ext>
            </p:extLst>
          </p:nvPr>
        </p:nvGraphicFramePr>
        <p:xfrm>
          <a:off x="331304" y="1536726"/>
          <a:ext cx="11529390" cy="4450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843130">
                  <a:extLst>
                    <a:ext uri="{9D8B030D-6E8A-4147-A177-3AD203B41FA5}">
                      <a16:colId xmlns:a16="http://schemas.microsoft.com/office/drawing/2014/main" val="1829586386"/>
                    </a:ext>
                  </a:extLst>
                </a:gridCol>
                <a:gridCol w="1045266">
                  <a:extLst>
                    <a:ext uri="{9D8B030D-6E8A-4147-A177-3AD203B41FA5}">
                      <a16:colId xmlns:a16="http://schemas.microsoft.com/office/drawing/2014/main" val="3168603548"/>
                    </a:ext>
                  </a:extLst>
                </a:gridCol>
                <a:gridCol w="6640994">
                  <a:extLst>
                    <a:ext uri="{9D8B030D-6E8A-4147-A177-3AD203B41FA5}">
                      <a16:colId xmlns:a16="http://schemas.microsoft.com/office/drawing/2014/main" val="652140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L" dirty="0"/>
                        <a:t>Tipo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Cantidad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Cómo pretende generar la evidencia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144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940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306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93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556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548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951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007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40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952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180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151984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0F5FC44E-EF36-43C8-9612-EDC91A42BACF}"/>
              </a:ext>
            </a:extLst>
          </p:cNvPr>
          <p:cNvSpPr/>
          <p:nvPr/>
        </p:nvSpPr>
        <p:spPr>
          <a:xfrm>
            <a:off x="331304" y="6336331"/>
            <a:ext cx="9513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Tipos de Evidencia: listas de asistencia, nota de prensa, fotografías, video, memoria, informe, etc)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06002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2EB747-1310-45A1-89C4-C2B6026EF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INGRESOS ESPERADOS DEL PROYECTO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97B4EC65-E76C-426E-9488-063DFF1E9C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9451972"/>
              </p:ext>
            </p:extLst>
          </p:nvPr>
        </p:nvGraphicFramePr>
        <p:xfrm>
          <a:off x="609600" y="3150270"/>
          <a:ext cx="10972800" cy="1745361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7650236">
                  <a:extLst>
                    <a:ext uri="{9D8B030D-6E8A-4147-A177-3AD203B41FA5}">
                      <a16:colId xmlns:a16="http://schemas.microsoft.com/office/drawing/2014/main" val="1887024502"/>
                    </a:ext>
                  </a:extLst>
                </a:gridCol>
                <a:gridCol w="3322564">
                  <a:extLst>
                    <a:ext uri="{9D8B030D-6E8A-4147-A177-3AD203B41FA5}">
                      <a16:colId xmlns:a16="http://schemas.microsoft.com/office/drawing/2014/main" val="13445740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4000" dirty="0">
                          <a:effectLst/>
                        </a:rPr>
                        <a:t>TOTAL PROYECTO</a:t>
                      </a:r>
                      <a:endParaRPr lang="es-CL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4000" dirty="0">
                          <a:effectLst/>
                        </a:rPr>
                        <a:t>$</a:t>
                      </a:r>
                      <a:endParaRPr lang="es-CL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47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Monto Solicitado a este Fondo Concursable (</a:t>
                      </a:r>
                      <a:r>
                        <a:rPr lang="es-ES" sz="2400" dirty="0" err="1">
                          <a:effectLst/>
                        </a:rPr>
                        <a:t>max</a:t>
                      </a:r>
                      <a:r>
                        <a:rPr lang="es-ES" sz="2400" dirty="0">
                          <a:effectLst/>
                        </a:rPr>
                        <a:t>. 1 millón)</a:t>
                      </a:r>
                      <a:endParaRPr lang="es-C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$</a:t>
                      </a:r>
                      <a:endParaRPr lang="es-C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21022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Aportes externos (en dinero):</a:t>
                      </a:r>
                      <a:endParaRPr lang="es-C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$</a:t>
                      </a:r>
                      <a:endParaRPr lang="es-C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30405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Aportes externos (valorizados):</a:t>
                      </a:r>
                      <a:endParaRPr lang="es-C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$</a:t>
                      </a:r>
                      <a:endParaRPr lang="es-C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24024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3730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2EB747-1310-45A1-89C4-C2B6026EF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Detalle los aportes externos esperados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522D089C-F2D8-4CA4-9B47-CBD58B9C80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948141"/>
              </p:ext>
            </p:extLst>
          </p:nvPr>
        </p:nvGraphicFramePr>
        <p:xfrm>
          <a:off x="609599" y="1551713"/>
          <a:ext cx="11200483" cy="3365758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3480749">
                  <a:extLst>
                    <a:ext uri="{9D8B030D-6E8A-4147-A177-3AD203B41FA5}">
                      <a16:colId xmlns:a16="http://schemas.microsoft.com/office/drawing/2014/main" val="3641413646"/>
                    </a:ext>
                  </a:extLst>
                </a:gridCol>
                <a:gridCol w="4558336">
                  <a:extLst>
                    <a:ext uri="{9D8B030D-6E8A-4147-A177-3AD203B41FA5}">
                      <a16:colId xmlns:a16="http://schemas.microsoft.com/office/drawing/2014/main" val="3370618379"/>
                    </a:ext>
                  </a:extLst>
                </a:gridCol>
                <a:gridCol w="3161398">
                  <a:extLst>
                    <a:ext uri="{9D8B030D-6E8A-4147-A177-3AD203B41FA5}">
                      <a16:colId xmlns:a16="http://schemas.microsoft.com/office/drawing/2014/main" val="2080747341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DETALLE DE APORTES EXTERNOS ESPERADOS (indicar institución, tipo, monto del aporte)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3708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INSTITUCIÓN</a:t>
                      </a:r>
                      <a:endParaRPr lang="es-C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MONTO</a:t>
                      </a:r>
                      <a:endParaRPr lang="es-C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TIPO</a:t>
                      </a:r>
                      <a:endParaRPr lang="es-C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85446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1.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$</a:t>
                      </a:r>
                      <a:endParaRPr lang="es-C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C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53386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2.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$</a:t>
                      </a:r>
                      <a:endParaRPr lang="es-C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C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4788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3.</a:t>
                      </a:r>
                      <a:endParaRPr lang="es-C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$</a:t>
                      </a:r>
                      <a:endParaRPr lang="es-C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96707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69241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63791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949188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C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C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56872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C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C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C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32598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C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C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47847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2400" dirty="0">
                          <a:effectLst/>
                        </a:rPr>
                        <a:t>TOTAL</a:t>
                      </a:r>
                      <a:endParaRPr lang="es-CL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$</a:t>
                      </a:r>
                      <a:endParaRPr lang="es-C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8731099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7F18AB09-F7E4-4925-A504-387802ED7983}"/>
              </a:ext>
            </a:extLst>
          </p:cNvPr>
          <p:cNvSpPr txBox="1"/>
          <p:nvPr/>
        </p:nvSpPr>
        <p:spPr>
          <a:xfrm>
            <a:off x="609599" y="6091357"/>
            <a:ext cx="73579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dirty="0"/>
              <a:t>Tipo: Aporte en dinero o Aporte Valorizado (lo aporta la organización en forma directa al proyecto)</a:t>
            </a:r>
          </a:p>
        </p:txBody>
      </p:sp>
    </p:spTree>
    <p:extLst>
      <p:ext uri="{BB962C8B-B14F-4D97-AF65-F5344CB8AC3E}">
        <p14:creationId xmlns:p14="http://schemas.microsoft.com/office/powerpoint/2010/main" val="1378512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CF07A1-E619-45F2-8089-B354C4FD2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Estructura de Gastos del Proyecto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43B9EDB6-5400-477F-8F8A-ABAAF1E637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5514512"/>
              </p:ext>
            </p:extLst>
          </p:nvPr>
        </p:nvGraphicFramePr>
        <p:xfrm>
          <a:off x="477274" y="1203960"/>
          <a:ext cx="11144161" cy="469392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2735961">
                  <a:extLst>
                    <a:ext uri="{9D8B030D-6E8A-4147-A177-3AD203B41FA5}">
                      <a16:colId xmlns:a16="http://schemas.microsoft.com/office/drawing/2014/main" val="2721542763"/>
                    </a:ext>
                  </a:extLst>
                </a:gridCol>
                <a:gridCol w="1080897">
                  <a:extLst>
                    <a:ext uri="{9D8B030D-6E8A-4147-A177-3AD203B41FA5}">
                      <a16:colId xmlns:a16="http://schemas.microsoft.com/office/drawing/2014/main" val="3206151870"/>
                    </a:ext>
                  </a:extLst>
                </a:gridCol>
                <a:gridCol w="1855915">
                  <a:extLst>
                    <a:ext uri="{9D8B030D-6E8A-4147-A177-3AD203B41FA5}">
                      <a16:colId xmlns:a16="http://schemas.microsoft.com/office/drawing/2014/main" val="2950052765"/>
                    </a:ext>
                  </a:extLst>
                </a:gridCol>
                <a:gridCol w="1674305">
                  <a:extLst>
                    <a:ext uri="{9D8B030D-6E8A-4147-A177-3AD203B41FA5}">
                      <a16:colId xmlns:a16="http://schemas.microsoft.com/office/drawing/2014/main" val="3559196217"/>
                    </a:ext>
                  </a:extLst>
                </a:gridCol>
                <a:gridCol w="3797083">
                  <a:extLst>
                    <a:ext uri="{9D8B030D-6E8A-4147-A177-3AD203B41FA5}">
                      <a16:colId xmlns:a16="http://schemas.microsoft.com/office/drawing/2014/main" val="2913896579"/>
                    </a:ext>
                  </a:extLst>
                </a:gridCol>
              </a:tblGrid>
              <a:tr h="293298">
                <a:tc>
                  <a:txBody>
                    <a:bodyPr/>
                    <a:lstStyle/>
                    <a:p>
                      <a:r>
                        <a:rPr lang="es-CL" sz="1600" dirty="0"/>
                        <a:t>Tipo de gasto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CL" sz="1600" dirty="0"/>
                        <a:t>Cantidad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CL" sz="1600" dirty="0"/>
                        <a:t>Solicitado a FFCC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CL" sz="1600" dirty="0"/>
                        <a:t>Aporte Externo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CL" sz="1600" dirty="0"/>
                        <a:t>Describa por qué necesita este apoyo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154694633"/>
                  </a:ext>
                </a:extLst>
              </a:tr>
              <a:tr h="293298">
                <a:tc>
                  <a:txBody>
                    <a:bodyPr/>
                    <a:lstStyle/>
                    <a:p>
                      <a:r>
                        <a:rPr lang="es-CL" sz="1600" dirty="0">
                          <a:solidFill>
                            <a:srgbClr val="AC2335"/>
                          </a:solidFill>
                        </a:rPr>
                        <a:t>Honorarios …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CL" sz="1100" dirty="0"/>
                        <a:t>(si son varios tipos, especifique cada uno en líneas separadas).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64797022"/>
                  </a:ext>
                </a:extLst>
              </a:tr>
              <a:tr h="293298">
                <a:tc>
                  <a:txBody>
                    <a:bodyPr/>
                    <a:lstStyle/>
                    <a:p>
                      <a:r>
                        <a:rPr lang="es-CL" sz="1600" dirty="0">
                          <a:solidFill>
                            <a:srgbClr val="AC2335"/>
                          </a:solidFill>
                        </a:rPr>
                        <a:t>Material promocional …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686233509"/>
                  </a:ext>
                </a:extLst>
              </a:tr>
              <a:tr h="293298">
                <a:tc>
                  <a:txBody>
                    <a:bodyPr/>
                    <a:lstStyle/>
                    <a:p>
                      <a:r>
                        <a:rPr lang="es-CL" sz="1600" dirty="0">
                          <a:solidFill>
                            <a:srgbClr val="AC2335"/>
                          </a:solidFill>
                        </a:rPr>
                        <a:t>Transporte …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610617193"/>
                  </a:ext>
                </a:extLst>
              </a:tr>
              <a:tr h="293298">
                <a:tc>
                  <a:txBody>
                    <a:bodyPr/>
                    <a:lstStyle/>
                    <a:p>
                      <a:r>
                        <a:rPr lang="es-CL" sz="1600" dirty="0">
                          <a:solidFill>
                            <a:srgbClr val="AC2335"/>
                          </a:solidFill>
                        </a:rPr>
                        <a:t>Hotel …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</a:t>
                      </a:r>
                      <a:endParaRPr kumimoji="0" lang="es-CL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46008830"/>
                  </a:ext>
                </a:extLst>
              </a:tr>
              <a:tr h="293298">
                <a:tc>
                  <a:txBody>
                    <a:bodyPr/>
                    <a:lstStyle/>
                    <a:p>
                      <a:r>
                        <a:rPr lang="es-CL" sz="1600" dirty="0">
                          <a:solidFill>
                            <a:srgbClr val="AC2335"/>
                          </a:solidFill>
                        </a:rPr>
                        <a:t>Servicio de Alimentación …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</a:t>
                      </a:r>
                      <a:endParaRPr kumimoji="0" lang="es-CL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</a:t>
                      </a:r>
                      <a:endParaRPr kumimoji="0" lang="es-CL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26639027"/>
                  </a:ext>
                </a:extLst>
              </a:tr>
              <a:tr h="293298">
                <a:tc>
                  <a:txBody>
                    <a:bodyPr/>
                    <a:lstStyle/>
                    <a:p>
                      <a:r>
                        <a:rPr lang="es-CL" sz="1600" dirty="0">
                          <a:solidFill>
                            <a:srgbClr val="AC2335"/>
                          </a:solidFill>
                        </a:rPr>
                        <a:t>Materiales o Insumos …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</a:t>
                      </a:r>
                      <a:endParaRPr kumimoji="0" lang="es-CL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</a:t>
                      </a:r>
                      <a:endParaRPr kumimoji="0" lang="es-CL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016411836"/>
                  </a:ext>
                </a:extLst>
              </a:tr>
              <a:tr h="293298">
                <a:tc>
                  <a:txBody>
                    <a:bodyPr/>
                    <a:lstStyle/>
                    <a:p>
                      <a:r>
                        <a:rPr lang="es-CL" sz="1600" dirty="0">
                          <a:solidFill>
                            <a:srgbClr val="AC2335"/>
                          </a:solidFill>
                        </a:rPr>
                        <a:t>Etc, etc…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02056083"/>
                  </a:ext>
                </a:extLst>
              </a:tr>
              <a:tr h="293298">
                <a:tc>
                  <a:txBody>
                    <a:bodyPr/>
                    <a:lstStyle/>
                    <a:p>
                      <a:endParaRPr lang="es-CL" sz="1600" dirty="0">
                        <a:solidFill>
                          <a:srgbClr val="AC2335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600" dirty="0"/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600" dirty="0"/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01291006"/>
                  </a:ext>
                </a:extLst>
              </a:tr>
              <a:tr h="293298">
                <a:tc>
                  <a:txBody>
                    <a:bodyPr/>
                    <a:lstStyle/>
                    <a:p>
                      <a:endParaRPr lang="es-CL" sz="1600" dirty="0">
                        <a:solidFill>
                          <a:srgbClr val="AC2335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CL" sz="1600" dirty="0"/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CL" sz="1600" dirty="0"/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23911820"/>
                  </a:ext>
                </a:extLst>
              </a:tr>
              <a:tr h="293298">
                <a:tc>
                  <a:txBody>
                    <a:bodyPr/>
                    <a:lstStyle/>
                    <a:p>
                      <a:endParaRPr lang="es-CL" sz="1600" dirty="0">
                        <a:solidFill>
                          <a:srgbClr val="AC2335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44229177"/>
                  </a:ext>
                </a:extLst>
              </a:tr>
              <a:tr h="293298">
                <a:tc>
                  <a:txBody>
                    <a:bodyPr/>
                    <a:lstStyle/>
                    <a:p>
                      <a:endParaRPr lang="es-CL" sz="1600" dirty="0">
                        <a:solidFill>
                          <a:srgbClr val="AC2335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51970264"/>
                  </a:ext>
                </a:extLst>
              </a:tr>
              <a:tr h="293298">
                <a:tc>
                  <a:txBody>
                    <a:bodyPr/>
                    <a:lstStyle/>
                    <a:p>
                      <a:endParaRPr lang="es-CL" sz="1600" dirty="0">
                        <a:solidFill>
                          <a:srgbClr val="AC2335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CL" sz="1600" dirty="0"/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CL" sz="1600" dirty="0"/>
                        <a:t>$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584581294"/>
                  </a:ext>
                </a:extLst>
              </a:tr>
              <a:tr h="293298">
                <a:tc>
                  <a:txBody>
                    <a:bodyPr/>
                    <a:lstStyle/>
                    <a:p>
                      <a:r>
                        <a:rPr lang="es-CL" sz="1600" dirty="0">
                          <a:solidFill>
                            <a:srgbClr val="AC2335"/>
                          </a:solidFill>
                        </a:rPr>
                        <a:t>TOTAL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CL" sz="1600" dirty="0"/>
                        <a:t>$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CL" sz="1600" dirty="0"/>
                        <a:t>$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CL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84879368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194C17E0-5413-49E6-9D62-F0FD8B05A701}"/>
              </a:ext>
            </a:extLst>
          </p:cNvPr>
          <p:cNvSpPr txBox="1"/>
          <p:nvPr/>
        </p:nvSpPr>
        <p:spPr>
          <a:xfrm>
            <a:off x="477274" y="6211669"/>
            <a:ext cx="11465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200" dirty="0">
                <a:solidFill>
                  <a:srgbClr val="FF0000"/>
                </a:solidFill>
              </a:rPr>
              <a:t>Nota importante: Este fondo no financiará el pago de honorarios para los participantes del proyecto. Tampoco se financiará servicios de café o catering.</a:t>
            </a:r>
          </a:p>
          <a:p>
            <a:pPr algn="ctr"/>
            <a:r>
              <a:rPr lang="es-CL" sz="1200" dirty="0">
                <a:solidFill>
                  <a:srgbClr val="FF0000"/>
                </a:solidFill>
              </a:rPr>
              <a:t>En la columna “Solicitado a FFC” debe poner lo que esta pidiendo a la UNAB a través de este fondo. </a:t>
            </a:r>
          </a:p>
          <a:p>
            <a:pPr algn="ctr"/>
            <a:r>
              <a:rPr lang="es-CL" sz="1200" dirty="0">
                <a:solidFill>
                  <a:srgbClr val="FF0000"/>
                </a:solidFill>
              </a:rPr>
              <a:t>En la columna “Aporte Externo” debe poner el valor en dinero o valorizado que será puesto por personas u organizaciones externas a la UNAB</a:t>
            </a:r>
          </a:p>
        </p:txBody>
      </p:sp>
    </p:spTree>
    <p:extLst>
      <p:ext uri="{BB962C8B-B14F-4D97-AF65-F5344CB8AC3E}">
        <p14:creationId xmlns:p14="http://schemas.microsoft.com/office/powerpoint/2010/main" val="1485900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AB08E7-410C-4FCF-B410-58DEEA9AE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Detalle esperado de Actividades Relevantes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C98A6C33-401F-4EEC-BB87-04F7D3AFFA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9478787"/>
              </p:ext>
            </p:extLst>
          </p:nvPr>
        </p:nvGraphicFramePr>
        <p:xfrm>
          <a:off x="336386" y="1197397"/>
          <a:ext cx="11519227" cy="4781177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283335">
                  <a:extLst>
                    <a:ext uri="{9D8B030D-6E8A-4147-A177-3AD203B41FA5}">
                      <a16:colId xmlns:a16="http://schemas.microsoft.com/office/drawing/2014/main" val="1486877063"/>
                    </a:ext>
                  </a:extLst>
                </a:gridCol>
                <a:gridCol w="1102070">
                  <a:extLst>
                    <a:ext uri="{9D8B030D-6E8A-4147-A177-3AD203B41FA5}">
                      <a16:colId xmlns:a16="http://schemas.microsoft.com/office/drawing/2014/main" val="1417125660"/>
                    </a:ext>
                  </a:extLst>
                </a:gridCol>
                <a:gridCol w="1171817">
                  <a:extLst>
                    <a:ext uri="{9D8B030D-6E8A-4147-A177-3AD203B41FA5}">
                      <a16:colId xmlns:a16="http://schemas.microsoft.com/office/drawing/2014/main" val="2663160092"/>
                    </a:ext>
                  </a:extLst>
                </a:gridCol>
                <a:gridCol w="1567577">
                  <a:extLst>
                    <a:ext uri="{9D8B030D-6E8A-4147-A177-3AD203B41FA5}">
                      <a16:colId xmlns:a16="http://schemas.microsoft.com/office/drawing/2014/main" val="1386498426"/>
                    </a:ext>
                  </a:extLst>
                </a:gridCol>
                <a:gridCol w="977441">
                  <a:extLst>
                    <a:ext uri="{9D8B030D-6E8A-4147-A177-3AD203B41FA5}">
                      <a16:colId xmlns:a16="http://schemas.microsoft.com/office/drawing/2014/main" val="300359744"/>
                    </a:ext>
                  </a:extLst>
                </a:gridCol>
                <a:gridCol w="1145500">
                  <a:extLst>
                    <a:ext uri="{9D8B030D-6E8A-4147-A177-3AD203B41FA5}">
                      <a16:colId xmlns:a16="http://schemas.microsoft.com/office/drawing/2014/main" val="704401501"/>
                    </a:ext>
                  </a:extLst>
                </a:gridCol>
                <a:gridCol w="1145500">
                  <a:extLst>
                    <a:ext uri="{9D8B030D-6E8A-4147-A177-3AD203B41FA5}">
                      <a16:colId xmlns:a16="http://schemas.microsoft.com/office/drawing/2014/main" val="3907600678"/>
                    </a:ext>
                  </a:extLst>
                </a:gridCol>
                <a:gridCol w="1384427">
                  <a:extLst>
                    <a:ext uri="{9D8B030D-6E8A-4147-A177-3AD203B41FA5}">
                      <a16:colId xmlns:a16="http://schemas.microsoft.com/office/drawing/2014/main" val="240943986"/>
                    </a:ext>
                  </a:extLst>
                </a:gridCol>
                <a:gridCol w="903922">
                  <a:extLst>
                    <a:ext uri="{9D8B030D-6E8A-4147-A177-3AD203B41FA5}">
                      <a16:colId xmlns:a16="http://schemas.microsoft.com/office/drawing/2014/main" val="2357221824"/>
                    </a:ext>
                  </a:extLst>
                </a:gridCol>
                <a:gridCol w="837638">
                  <a:extLst>
                    <a:ext uri="{9D8B030D-6E8A-4147-A177-3AD203B41FA5}">
                      <a16:colId xmlns:a16="http://schemas.microsoft.com/office/drawing/2014/main" val="2999574004"/>
                    </a:ext>
                  </a:extLst>
                </a:gridCol>
              </a:tblGrid>
              <a:tr h="235319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+mn-lt"/>
                        </a:rPr>
                        <a:t>Actividades</a:t>
                      </a:r>
                      <a:endParaRPr lang="es-CL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+mn-lt"/>
                        </a:rPr>
                        <a:t>Lugar</a:t>
                      </a:r>
                      <a:endParaRPr lang="es-CL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Fecha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+mn-lt"/>
                        </a:rPr>
                        <a:t>Breve Descripción</a:t>
                      </a:r>
                      <a:endParaRPr lang="es-CL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+mn-lt"/>
                        </a:rPr>
                        <a:t>Asistentes o Beneficiarios Esperados</a:t>
                      </a:r>
                      <a:endParaRPr lang="es-CL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35845751"/>
                  </a:ext>
                </a:extLst>
              </a:tr>
              <a:tr h="117699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+mn-lt"/>
                        </a:rPr>
                        <a:t>Alumnos</a:t>
                      </a:r>
                      <a:endParaRPr lang="es-CL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+mn-lt"/>
                        </a:rPr>
                        <a:t>Académicos</a:t>
                      </a:r>
                      <a:endParaRPr lang="es-CL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Exalumnos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+mn-lt"/>
                        </a:rPr>
                        <a:t>Colaboradores</a:t>
                      </a:r>
                      <a:endParaRPr lang="es-CL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+mn-lt"/>
                        </a:rPr>
                        <a:t>Externos</a:t>
                      </a:r>
                      <a:endParaRPr lang="es-CL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03504840"/>
                  </a:ext>
                </a:extLst>
              </a:tr>
              <a:tr h="235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dd/mm/</a:t>
                      </a:r>
                      <a:r>
                        <a:rPr lang="es-CL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aa</a:t>
                      </a: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C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C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4446144"/>
                  </a:ext>
                </a:extLst>
              </a:tr>
              <a:tr h="235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C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C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dd/mm/aa</a:t>
                      </a:r>
                      <a:endParaRPr kumimoji="0" lang="es-C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C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93989079"/>
                  </a:ext>
                </a:extLst>
              </a:tr>
              <a:tr h="235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C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C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dd/mm/aa</a:t>
                      </a:r>
                      <a:endParaRPr kumimoji="0" lang="es-C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C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CL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58701255"/>
                  </a:ext>
                </a:extLst>
              </a:tr>
              <a:tr h="235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dd/mm/aa</a:t>
                      </a:r>
                      <a:endParaRPr kumimoji="0" lang="es-C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26726624"/>
                  </a:ext>
                </a:extLst>
              </a:tr>
              <a:tr h="235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dd/mm/aa</a:t>
                      </a:r>
                      <a:endParaRPr kumimoji="0" lang="es-C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6078245"/>
                  </a:ext>
                </a:extLst>
              </a:tr>
              <a:tr h="235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dd/mm/aa</a:t>
                      </a:r>
                      <a:endParaRPr kumimoji="0" lang="es-C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6795797"/>
                  </a:ext>
                </a:extLst>
              </a:tr>
              <a:tr h="235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dd/mm/</a:t>
                      </a:r>
                      <a:r>
                        <a:rPr kumimoji="0" lang="es-CL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aa</a:t>
                      </a:r>
                      <a:endParaRPr kumimoji="0" lang="es-C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9761856"/>
                  </a:ext>
                </a:extLst>
              </a:tr>
              <a:tr h="235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dd/mm/aa</a:t>
                      </a:r>
                      <a:endParaRPr kumimoji="0" lang="es-C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09307578"/>
                  </a:ext>
                </a:extLst>
              </a:tr>
              <a:tr h="235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dd/mm/aa</a:t>
                      </a:r>
                      <a:endParaRPr kumimoji="0" lang="es-C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27568627"/>
                  </a:ext>
                </a:extLst>
              </a:tr>
              <a:tr h="235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dd/mm/aa</a:t>
                      </a:r>
                      <a:endParaRPr kumimoji="0" lang="es-C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01042645"/>
                  </a:ext>
                </a:extLst>
              </a:tr>
              <a:tr h="235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dd/mm/aa</a:t>
                      </a:r>
                      <a:endParaRPr kumimoji="0" lang="es-C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7409539"/>
                  </a:ext>
                </a:extLst>
              </a:tr>
              <a:tr h="235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dd/mm/aa</a:t>
                      </a:r>
                      <a:endParaRPr kumimoji="0" lang="es-C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03953494"/>
                  </a:ext>
                </a:extLst>
              </a:tr>
              <a:tr h="235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dd/mm/aa</a:t>
                      </a:r>
                      <a:endParaRPr kumimoji="0" lang="es-C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6151131"/>
                  </a:ext>
                </a:extLst>
              </a:tr>
              <a:tr h="235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dd/mm/aa</a:t>
                      </a:r>
                      <a:endParaRPr kumimoji="0" lang="es-C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95182130"/>
                  </a:ext>
                </a:extLst>
              </a:tr>
              <a:tr h="235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dd/mm/</a:t>
                      </a:r>
                      <a:r>
                        <a:rPr kumimoji="0" lang="es-CL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aa</a:t>
                      </a:r>
                      <a:endParaRPr kumimoji="0" lang="es-C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82703014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125FDF62-913F-48DD-A954-512A67322EDF}"/>
              </a:ext>
            </a:extLst>
          </p:cNvPr>
          <p:cNvSpPr txBox="1"/>
          <p:nvPr/>
        </p:nvSpPr>
        <p:spPr>
          <a:xfrm>
            <a:off x="410563" y="6082826"/>
            <a:ext cx="11370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400" dirty="0">
                <a:solidFill>
                  <a:srgbClr val="FF0000"/>
                </a:solidFill>
              </a:rPr>
              <a:t>Nota: Si es realmente una iniciativa de vinculación con el medio, entonces SIEMPRE debe haber estudiantes, SIEMPRE debe haber al menos un profesor UNAB y SIEMPRE debe existir asistentes o beneficiarios EXTERNOS</a:t>
            </a:r>
          </a:p>
        </p:txBody>
      </p:sp>
    </p:spTree>
    <p:extLst>
      <p:ext uri="{BB962C8B-B14F-4D97-AF65-F5344CB8AC3E}">
        <p14:creationId xmlns:p14="http://schemas.microsoft.com/office/powerpoint/2010/main" val="964503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74D9356-D485-4934-B7F3-4E322288A7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52877"/>
            <a:ext cx="9144000" cy="2387600"/>
          </a:xfrm>
        </p:spPr>
        <p:txBody>
          <a:bodyPr/>
          <a:lstStyle/>
          <a:p>
            <a:r>
              <a:rPr lang="es-CL" dirty="0"/>
              <a:t>ANEXOS OBLIGATORIOS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0ECCEF7-52E0-4157-BDCD-A1747F1455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967" y="1341886"/>
            <a:ext cx="2159004" cy="1815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592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647524-5606-4EDE-A3A4-664D3B8DB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Carta de apoyo de Decano(s) y Director(es)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155829-4F4F-4FA8-B52F-825CEE3D63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Escanee y agregue aquí las cartas de apoyo del decano o directores (escuela, departamento o carrera) que apoyan esta postulación.</a:t>
            </a:r>
          </a:p>
        </p:txBody>
      </p:sp>
    </p:spTree>
    <p:extLst>
      <p:ext uri="{BB962C8B-B14F-4D97-AF65-F5344CB8AC3E}">
        <p14:creationId xmlns:p14="http://schemas.microsoft.com/office/powerpoint/2010/main" val="38750805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E7B748-E793-4302-86F9-64EF0EDB2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Cartas de apoyo de organizaciones externas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A4E70F-D3CA-46A2-84D0-025B046BD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Escanee y agregue aquí la o las cartas de apoyo externas (organizaciones o instituciones colaboradoras)</a:t>
            </a:r>
          </a:p>
        </p:txBody>
      </p:sp>
    </p:spTree>
    <p:extLst>
      <p:ext uri="{BB962C8B-B14F-4D97-AF65-F5344CB8AC3E}">
        <p14:creationId xmlns:p14="http://schemas.microsoft.com/office/powerpoint/2010/main" val="2156292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6876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B98DBA91-66C3-4D9C-94E8-3FC692390E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4152238"/>
              </p:ext>
            </p:extLst>
          </p:nvPr>
        </p:nvGraphicFramePr>
        <p:xfrm>
          <a:off x="833377" y="1548338"/>
          <a:ext cx="10232454" cy="3687286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501769">
                  <a:extLst>
                    <a:ext uri="{9D8B030D-6E8A-4147-A177-3AD203B41FA5}">
                      <a16:colId xmlns:a16="http://schemas.microsoft.com/office/drawing/2014/main" val="4234989345"/>
                    </a:ext>
                  </a:extLst>
                </a:gridCol>
                <a:gridCol w="2073085">
                  <a:extLst>
                    <a:ext uri="{9D8B030D-6E8A-4147-A177-3AD203B41FA5}">
                      <a16:colId xmlns:a16="http://schemas.microsoft.com/office/drawing/2014/main" val="373245397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78372179"/>
                    </a:ext>
                  </a:extLst>
                </a:gridCol>
              </a:tblGrid>
              <a:tr h="775111">
                <a:tc>
                  <a:txBody>
                    <a:bodyPr/>
                    <a:lstStyle/>
                    <a:p>
                      <a:pPr algn="l"/>
                      <a:r>
                        <a:rPr lang="es-CL" b="0" dirty="0"/>
                        <a:t>Director General de Vinculación con el Medio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CL" b="0" dirty="0"/>
                        <a:t>Héctor Hidalgo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CL" b="0" dirty="0">
                          <a:hlinkClick r:id="rId2"/>
                        </a:rPr>
                        <a:t>hector.hidalgo@unab.cl</a:t>
                      </a:r>
                      <a:endParaRPr lang="es-CL" b="0" dirty="0"/>
                    </a:p>
                    <a:p>
                      <a:pPr algn="l"/>
                      <a:r>
                        <a:rPr lang="es-CL" sz="1800" b="0" kern="1200" dirty="0">
                          <a:effectLst/>
                        </a:rPr>
                        <a:t>+56 22 770 3995 </a:t>
                      </a:r>
                    </a:p>
                    <a:p>
                      <a:pPr algn="l"/>
                      <a:r>
                        <a:rPr lang="es-CL" sz="1800" b="0" kern="1200" dirty="0">
                          <a:effectLst/>
                        </a:rPr>
                        <a:t>+56 99 353 0340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283112"/>
                  </a:ext>
                </a:extLst>
              </a:tr>
              <a:tr h="1132854">
                <a:tc>
                  <a:txBody>
                    <a:bodyPr/>
                    <a:lstStyle/>
                    <a:p>
                      <a:pPr algn="l"/>
                      <a:r>
                        <a:rPr lang="es-CL" dirty="0"/>
                        <a:t>Comité de VcM Santiago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CL" dirty="0"/>
                        <a:t>Alejandra Araya</a:t>
                      </a:r>
                    </a:p>
                    <a:p>
                      <a:pPr algn="l"/>
                      <a:endParaRPr lang="es-CL" dirty="0"/>
                    </a:p>
                    <a:p>
                      <a:pPr algn="l"/>
                      <a:endParaRPr lang="es-CL" dirty="0"/>
                    </a:p>
                    <a:p>
                      <a:pPr algn="l"/>
                      <a:r>
                        <a:rPr lang="es-CL" dirty="0"/>
                        <a:t>Constanza Cortés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800" kern="1200" dirty="0">
                          <a:effectLst/>
                          <a:hlinkClick r:id="rId3"/>
                        </a:rPr>
                        <a:t>alejandra.araya@unab.cl</a:t>
                      </a:r>
                      <a:r>
                        <a:rPr lang="es-CL" sz="1800" kern="1200" dirty="0">
                          <a:effectLst/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800" kern="1200" dirty="0">
                          <a:effectLst/>
                        </a:rPr>
                        <a:t>+56 22 661 8354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1800" kern="1200" dirty="0">
                        <a:effectLst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800" kern="1200" dirty="0">
                          <a:effectLst/>
                          <a:hlinkClick r:id="rId4"/>
                        </a:rPr>
                        <a:t>constanza.cortes@unab.cl</a:t>
                      </a:r>
                      <a:r>
                        <a:rPr lang="es-CL" sz="1800" kern="1200" dirty="0">
                          <a:effectLst/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800" kern="1200" dirty="0">
                          <a:effectLst/>
                        </a:rPr>
                        <a:t>+</a:t>
                      </a:r>
                      <a:r>
                        <a:rPr lang="es-CL" sz="1800" kern="1200">
                          <a:effectLst/>
                        </a:rPr>
                        <a:t>56 22 770 </a:t>
                      </a:r>
                      <a:r>
                        <a:rPr lang="es-CL" sz="1800" kern="1200" dirty="0">
                          <a:effectLst/>
                        </a:rPr>
                        <a:t>3239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350942"/>
                  </a:ext>
                </a:extLst>
              </a:tr>
              <a:tr h="596239">
                <a:tc>
                  <a:txBody>
                    <a:bodyPr/>
                    <a:lstStyle/>
                    <a:p>
                      <a:pPr algn="l"/>
                      <a:r>
                        <a:rPr lang="es-CL" dirty="0"/>
                        <a:t>Comité de VcM Sede Concepción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kern="1200" dirty="0">
                          <a:effectLst/>
                        </a:rPr>
                        <a:t>Valentina Bobadilla 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u="sng" kern="1200" dirty="0">
                          <a:effectLst/>
                          <a:hlinkClick r:id="rId5"/>
                        </a:rPr>
                        <a:t>vbobadilla@unab.cl</a:t>
                      </a:r>
                      <a:endParaRPr lang="es-ES" sz="1800" u="sng" kern="1200" dirty="0">
                        <a:effectLst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kern="1200" dirty="0">
                          <a:effectLst/>
                        </a:rPr>
                        <a:t>+56 41 266 2050</a:t>
                      </a:r>
                      <a:endParaRPr lang="es-CL" sz="1800" kern="12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016420"/>
                  </a:ext>
                </a:extLst>
              </a:tr>
              <a:tr h="669766">
                <a:tc>
                  <a:txBody>
                    <a:bodyPr/>
                    <a:lstStyle/>
                    <a:p>
                      <a:pPr algn="l"/>
                      <a:r>
                        <a:rPr lang="es-CL" dirty="0"/>
                        <a:t>Comité de VcM Sede Viña del Mar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CL" dirty="0"/>
                        <a:t>María Jesús Cabello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u="sng" kern="1200" dirty="0">
                          <a:effectLst/>
                          <a:hlinkClick r:id="rId6"/>
                        </a:rPr>
                        <a:t>maria.cabello@unab.cl</a:t>
                      </a:r>
                      <a:endParaRPr lang="es-ES" sz="1800" u="sng" kern="1200" dirty="0">
                        <a:effectLst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kern="1200" dirty="0">
                          <a:effectLst/>
                        </a:rPr>
                        <a:t>+56 32 2845051</a:t>
                      </a:r>
                      <a:endParaRPr lang="es-CL" sz="1800" kern="12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537044"/>
                  </a:ext>
                </a:extLst>
              </a:tr>
            </a:tbl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A59A5763-5C14-409C-A517-279FBD25D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26" y="22034"/>
            <a:ext cx="9592017" cy="969484"/>
          </a:xfrm>
        </p:spPr>
        <p:txBody>
          <a:bodyPr/>
          <a:lstStyle/>
          <a:p>
            <a:r>
              <a:rPr lang="es-CL" dirty="0">
                <a:solidFill>
                  <a:schemeClr val="bg1"/>
                </a:solidFill>
              </a:rPr>
              <a:t>Si necesita apoyo, puede contactarse con</a:t>
            </a:r>
          </a:p>
        </p:txBody>
      </p:sp>
    </p:spTree>
    <p:extLst>
      <p:ext uri="{BB962C8B-B14F-4D97-AF65-F5344CB8AC3E}">
        <p14:creationId xmlns:p14="http://schemas.microsoft.com/office/powerpoint/2010/main" val="3280786398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1124</Words>
  <Application>Microsoft Office PowerPoint</Application>
  <PresentationFormat>Panorámica</PresentationFormat>
  <Paragraphs>238</Paragraphs>
  <Slides>18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Arial</vt:lpstr>
      <vt:lpstr>Arial Narrow</vt:lpstr>
      <vt:lpstr>Calibri</vt:lpstr>
      <vt:lpstr>Times New Roman</vt:lpstr>
      <vt:lpstr>1_Tema de Office</vt:lpstr>
      <vt:lpstr>Tema de Office</vt:lpstr>
      <vt:lpstr>NOMBRE DEL PROYECTO AQUÍ</vt:lpstr>
      <vt:lpstr>Antecedentes Generales de la Actividad </vt:lpstr>
      <vt:lpstr>Responsable(s) y Jefe(s) de Proyecto</vt:lpstr>
      <vt:lpstr>Equipo de trabajo</vt:lpstr>
      <vt:lpstr>Impacto Interno </vt:lpstr>
      <vt:lpstr>Organizaciones Externas relacionadas (deben tener carta de apoyo)</vt:lpstr>
      <vt:lpstr>Contribuciones Externas  </vt:lpstr>
      <vt:lpstr>Contribuciones Externas  </vt:lpstr>
      <vt:lpstr>Evidencias</vt:lpstr>
      <vt:lpstr>INGRESOS ESPERADOS DEL PROYECTO</vt:lpstr>
      <vt:lpstr>Detalle los aportes externos esperados</vt:lpstr>
      <vt:lpstr>Estructura de Gastos del Proyecto</vt:lpstr>
      <vt:lpstr>Detalle esperado de Actividades Relevantes</vt:lpstr>
      <vt:lpstr>ANEXOS OBLIGATORIOS</vt:lpstr>
      <vt:lpstr>Carta de apoyo de Decano(s) y Director(es)</vt:lpstr>
      <vt:lpstr>Cartas de apoyo de organizaciones externas</vt:lpstr>
      <vt:lpstr>Presentación de PowerPoint</vt:lpstr>
      <vt:lpstr>Si necesita apoyo, puede contactarse con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Dirección de Marketing y Comunicaciones</dc:title>
  <dc:creator>Barbara Duran Magnere</dc:creator>
  <cp:lastModifiedBy>Constanza Catalina Tapia Barros</cp:lastModifiedBy>
  <cp:revision>13</cp:revision>
  <dcterms:created xsi:type="dcterms:W3CDTF">2018-05-04T14:21:08Z</dcterms:created>
  <dcterms:modified xsi:type="dcterms:W3CDTF">2019-09-27T18:26:55Z</dcterms:modified>
</cp:coreProperties>
</file>