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2"/>
  </p:notesMasterIdLst>
  <p:sldIdLst>
    <p:sldId id="266" r:id="rId3"/>
    <p:sldId id="264" r:id="rId4"/>
    <p:sldId id="275" r:id="rId5"/>
    <p:sldId id="272" r:id="rId6"/>
    <p:sldId id="268" r:id="rId7"/>
    <p:sldId id="277" r:id="rId8"/>
    <p:sldId id="276" r:id="rId9"/>
    <p:sldId id="278" r:id="rId10"/>
    <p:sldId id="271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aluacion.impacto" initials="e" lastIdx="1" clrIdx="0">
    <p:extLst>
      <p:ext uri="{19B8F6BF-5375-455C-9EA6-DF929625EA0E}">
        <p15:presenceInfo xmlns:p15="http://schemas.microsoft.com/office/powerpoint/2012/main" userId="S::evaluacion.impacto@unab.cl::75f7b018-1ac4-48f9-b3dc-aef38b73874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D2F"/>
    <a:srgbClr val="AC233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EED9E5-86E5-41BF-8F9F-A2A98C702370}" v="7" dt="2019-08-29T15:04:00.3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luacion.impacto" userId="75f7b018-1ac4-48f9-b3dc-aef38b73874c" providerId="ADAL" clId="{55554AD2-7B16-4414-90E9-4D16F3541F24}"/>
    <pc:docChg chg="undo custSel delSld modSld">
      <pc:chgData name="evaluacion.impacto" userId="75f7b018-1ac4-48f9-b3dc-aef38b73874c" providerId="ADAL" clId="{55554AD2-7B16-4414-90E9-4D16F3541F24}" dt="2019-08-29T19:07:11.147" v="399" actId="20577"/>
      <pc:docMkLst>
        <pc:docMk/>
      </pc:docMkLst>
      <pc:sldChg chg="modSp">
        <pc:chgData name="evaluacion.impacto" userId="75f7b018-1ac4-48f9-b3dc-aef38b73874c" providerId="ADAL" clId="{55554AD2-7B16-4414-90E9-4D16F3541F24}" dt="2019-08-29T19:05:20.474" v="249" actId="20577"/>
        <pc:sldMkLst>
          <pc:docMk/>
          <pc:sldMk cId="2052350043" sldId="268"/>
        </pc:sldMkLst>
        <pc:spChg chg="mod">
          <ac:chgData name="evaluacion.impacto" userId="75f7b018-1ac4-48f9-b3dc-aef38b73874c" providerId="ADAL" clId="{55554AD2-7B16-4414-90E9-4D16F3541F24}" dt="2019-08-29T19:05:04.001" v="190" actId="27636"/>
          <ac:spMkLst>
            <pc:docMk/>
            <pc:sldMk cId="2052350043" sldId="268"/>
            <ac:spMk id="3" creationId="{5AE257D9-2641-447A-A8F5-118713026888}"/>
          </ac:spMkLst>
        </pc:spChg>
        <pc:spChg chg="mod">
          <ac:chgData name="evaluacion.impacto" userId="75f7b018-1ac4-48f9-b3dc-aef38b73874c" providerId="ADAL" clId="{55554AD2-7B16-4414-90E9-4D16F3541F24}" dt="2019-08-29T19:05:20.474" v="249" actId="20577"/>
          <ac:spMkLst>
            <pc:docMk/>
            <pc:sldMk cId="2052350043" sldId="268"/>
            <ac:spMk id="6" creationId="{BC64CA35-79B8-4CEA-9340-19421E23B3BE}"/>
          </ac:spMkLst>
        </pc:spChg>
      </pc:sldChg>
      <pc:sldChg chg="del delCm">
        <pc:chgData name="evaluacion.impacto" userId="75f7b018-1ac4-48f9-b3dc-aef38b73874c" providerId="ADAL" clId="{55554AD2-7B16-4414-90E9-4D16F3541F24}" dt="2019-08-29T19:06:31.375" v="357" actId="2696"/>
        <pc:sldMkLst>
          <pc:docMk/>
          <pc:sldMk cId="294598007" sldId="274"/>
        </pc:sldMkLst>
      </pc:sldChg>
      <pc:sldChg chg="modSp">
        <pc:chgData name="evaluacion.impacto" userId="75f7b018-1ac4-48f9-b3dc-aef38b73874c" providerId="ADAL" clId="{55554AD2-7B16-4414-90E9-4D16F3541F24}" dt="2019-08-29T19:04:22.193" v="108" actId="14100"/>
        <pc:sldMkLst>
          <pc:docMk/>
          <pc:sldMk cId="3687299929" sldId="275"/>
        </pc:sldMkLst>
        <pc:graphicFrameChg chg="modGraphic">
          <ac:chgData name="evaluacion.impacto" userId="75f7b018-1ac4-48f9-b3dc-aef38b73874c" providerId="ADAL" clId="{55554AD2-7B16-4414-90E9-4D16F3541F24}" dt="2019-08-29T19:04:22.193" v="108" actId="14100"/>
          <ac:graphicFrameMkLst>
            <pc:docMk/>
            <pc:sldMk cId="3687299929" sldId="275"/>
            <ac:graphicFrameMk id="4" creationId="{B1FD695E-C6C3-46A4-AEE4-9CCD796609A4}"/>
          </ac:graphicFrameMkLst>
        </pc:graphicFrameChg>
      </pc:sldChg>
      <pc:sldChg chg="modSp">
        <pc:chgData name="evaluacion.impacto" userId="75f7b018-1ac4-48f9-b3dc-aef38b73874c" providerId="ADAL" clId="{55554AD2-7B16-4414-90E9-4D16F3541F24}" dt="2019-08-29T19:06:57.582" v="378" actId="20577"/>
        <pc:sldMkLst>
          <pc:docMk/>
          <pc:sldMk cId="3575664636" sldId="276"/>
        </pc:sldMkLst>
        <pc:graphicFrameChg chg="mod modGraphic">
          <ac:chgData name="evaluacion.impacto" userId="75f7b018-1ac4-48f9-b3dc-aef38b73874c" providerId="ADAL" clId="{55554AD2-7B16-4414-90E9-4D16F3541F24}" dt="2019-08-29T19:06:57.582" v="378" actId="20577"/>
          <ac:graphicFrameMkLst>
            <pc:docMk/>
            <pc:sldMk cId="3575664636" sldId="276"/>
            <ac:graphicFrameMk id="4" creationId="{B1FD695E-C6C3-46A4-AEE4-9CCD796609A4}"/>
          </ac:graphicFrameMkLst>
        </pc:graphicFrameChg>
      </pc:sldChg>
      <pc:sldChg chg="modSp">
        <pc:chgData name="evaluacion.impacto" userId="75f7b018-1ac4-48f9-b3dc-aef38b73874c" providerId="ADAL" clId="{55554AD2-7B16-4414-90E9-4D16F3541F24}" dt="2019-08-29T19:06:16.519" v="355" actId="20577"/>
        <pc:sldMkLst>
          <pc:docMk/>
          <pc:sldMk cId="3095250501" sldId="277"/>
        </pc:sldMkLst>
        <pc:graphicFrameChg chg="modGraphic">
          <ac:chgData name="evaluacion.impacto" userId="75f7b018-1ac4-48f9-b3dc-aef38b73874c" providerId="ADAL" clId="{55554AD2-7B16-4414-90E9-4D16F3541F24}" dt="2019-08-29T19:06:16.519" v="355" actId="20577"/>
          <ac:graphicFrameMkLst>
            <pc:docMk/>
            <pc:sldMk cId="3095250501" sldId="277"/>
            <ac:graphicFrameMk id="4" creationId="{B1FD695E-C6C3-46A4-AEE4-9CCD796609A4}"/>
          </ac:graphicFrameMkLst>
        </pc:graphicFrameChg>
      </pc:sldChg>
      <pc:sldChg chg="modSp">
        <pc:chgData name="evaluacion.impacto" userId="75f7b018-1ac4-48f9-b3dc-aef38b73874c" providerId="ADAL" clId="{55554AD2-7B16-4414-90E9-4D16F3541F24}" dt="2019-08-29T19:07:11.147" v="399" actId="20577"/>
        <pc:sldMkLst>
          <pc:docMk/>
          <pc:sldMk cId="3821572805" sldId="278"/>
        </pc:sldMkLst>
        <pc:spChg chg="mod">
          <ac:chgData name="evaluacion.impacto" userId="75f7b018-1ac4-48f9-b3dc-aef38b73874c" providerId="ADAL" clId="{55554AD2-7B16-4414-90E9-4D16F3541F24}" dt="2019-08-29T19:07:11.147" v="399" actId="20577"/>
          <ac:spMkLst>
            <pc:docMk/>
            <pc:sldMk cId="3821572805" sldId="278"/>
            <ac:spMk id="2" creationId="{AD466B9D-B225-4A2F-915B-D9385EA11AC4}"/>
          </ac:spMkLst>
        </pc:spChg>
      </pc:sldChg>
    </pc:docChg>
  </pc:docChgLst>
  <pc:docChgLst>
    <pc:chgData name="evaluacion.impacto" userId="75f7b018-1ac4-48f9-b3dc-aef38b73874c" providerId="ADAL" clId="{BEEED9E5-86E5-41BF-8F9F-A2A98C702370}"/>
    <pc:docChg chg="undo custSel addSld delSld modSld">
      <pc:chgData name="evaluacion.impacto" userId="75f7b018-1ac4-48f9-b3dc-aef38b73874c" providerId="ADAL" clId="{BEEED9E5-86E5-41BF-8F9F-A2A98C702370}" dt="2019-08-29T15:07:02.585" v="263" actId="20577"/>
      <pc:docMkLst>
        <pc:docMk/>
      </pc:docMkLst>
      <pc:sldChg chg="modSp">
        <pc:chgData name="evaluacion.impacto" userId="75f7b018-1ac4-48f9-b3dc-aef38b73874c" providerId="ADAL" clId="{BEEED9E5-86E5-41BF-8F9F-A2A98C702370}" dt="2019-08-29T14:59:33.735" v="221" actId="20577"/>
        <pc:sldMkLst>
          <pc:docMk/>
          <pc:sldMk cId="2052350043" sldId="268"/>
        </pc:sldMkLst>
        <pc:spChg chg="mod">
          <ac:chgData name="evaluacion.impacto" userId="75f7b018-1ac4-48f9-b3dc-aef38b73874c" providerId="ADAL" clId="{BEEED9E5-86E5-41BF-8F9F-A2A98C702370}" dt="2019-08-29T14:59:33.735" v="221" actId="20577"/>
          <ac:spMkLst>
            <pc:docMk/>
            <pc:sldMk cId="2052350043" sldId="268"/>
            <ac:spMk id="6" creationId="{BC64CA35-79B8-4CEA-9340-19421E23B3BE}"/>
          </ac:spMkLst>
        </pc:spChg>
      </pc:sldChg>
      <pc:sldChg chg="addCm modCm">
        <pc:chgData name="evaluacion.impacto" userId="75f7b018-1ac4-48f9-b3dc-aef38b73874c" providerId="ADAL" clId="{BEEED9E5-86E5-41BF-8F9F-A2A98C702370}" dt="2019-08-29T15:04:00.314" v="255"/>
        <pc:sldMkLst>
          <pc:docMk/>
          <pc:sldMk cId="294598007" sldId="274"/>
        </pc:sldMkLst>
      </pc:sldChg>
      <pc:sldChg chg="modSp add del">
        <pc:chgData name="evaluacion.impacto" userId="75f7b018-1ac4-48f9-b3dc-aef38b73874c" providerId="ADAL" clId="{BEEED9E5-86E5-41BF-8F9F-A2A98C702370}" dt="2019-08-29T14:59:21.375" v="202" actId="20577"/>
        <pc:sldMkLst>
          <pc:docMk/>
          <pc:sldMk cId="3687299929" sldId="275"/>
        </pc:sldMkLst>
        <pc:graphicFrameChg chg="mod modGraphic">
          <ac:chgData name="evaluacion.impacto" userId="75f7b018-1ac4-48f9-b3dc-aef38b73874c" providerId="ADAL" clId="{BEEED9E5-86E5-41BF-8F9F-A2A98C702370}" dt="2019-08-29T14:59:21.375" v="202" actId="20577"/>
          <ac:graphicFrameMkLst>
            <pc:docMk/>
            <pc:sldMk cId="3687299929" sldId="275"/>
            <ac:graphicFrameMk id="4" creationId="{B1FD695E-C6C3-46A4-AEE4-9CCD796609A4}"/>
          </ac:graphicFrameMkLst>
        </pc:graphicFrameChg>
      </pc:sldChg>
      <pc:sldChg chg="modSp">
        <pc:chgData name="evaluacion.impacto" userId="75f7b018-1ac4-48f9-b3dc-aef38b73874c" providerId="ADAL" clId="{BEEED9E5-86E5-41BF-8F9F-A2A98C702370}" dt="2019-08-29T15:07:02.585" v="263" actId="20577"/>
        <pc:sldMkLst>
          <pc:docMk/>
          <pc:sldMk cId="3575664636" sldId="276"/>
        </pc:sldMkLst>
        <pc:graphicFrameChg chg="modGraphic">
          <ac:chgData name="evaluacion.impacto" userId="75f7b018-1ac4-48f9-b3dc-aef38b73874c" providerId="ADAL" clId="{BEEED9E5-86E5-41BF-8F9F-A2A98C702370}" dt="2019-08-29T15:07:02.585" v="263" actId="20577"/>
          <ac:graphicFrameMkLst>
            <pc:docMk/>
            <pc:sldMk cId="3575664636" sldId="276"/>
            <ac:graphicFrameMk id="4" creationId="{B1FD695E-C6C3-46A4-AEE4-9CCD796609A4}"/>
          </ac:graphicFrameMkLst>
        </pc:graphicFrameChg>
      </pc:sldChg>
      <pc:sldChg chg="modSp">
        <pc:chgData name="evaluacion.impacto" userId="75f7b018-1ac4-48f9-b3dc-aef38b73874c" providerId="ADAL" clId="{BEEED9E5-86E5-41BF-8F9F-A2A98C702370}" dt="2019-08-29T15:00:29.572" v="253" actId="20577"/>
        <pc:sldMkLst>
          <pc:docMk/>
          <pc:sldMk cId="3095250501" sldId="277"/>
        </pc:sldMkLst>
        <pc:graphicFrameChg chg="modGraphic">
          <ac:chgData name="evaluacion.impacto" userId="75f7b018-1ac4-48f9-b3dc-aef38b73874c" providerId="ADAL" clId="{BEEED9E5-86E5-41BF-8F9F-A2A98C702370}" dt="2019-08-29T15:00:29.572" v="253" actId="20577"/>
          <ac:graphicFrameMkLst>
            <pc:docMk/>
            <pc:sldMk cId="3095250501" sldId="277"/>
            <ac:graphicFrameMk id="4" creationId="{B1FD695E-C6C3-46A4-AEE4-9CCD796609A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5FB5C-B17E-4596-9ADE-59D8132A9FC2}" type="datetimeFigureOut">
              <a:rPr lang="es-CL" smtClean="0"/>
              <a:t>27-09-2019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BF9CB-E757-4941-BD97-49CDD682436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8942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19138" y="1163638"/>
            <a:ext cx="5584825" cy="3141662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>
          <a:xfrm>
            <a:off x="4016488" y="8877338"/>
            <a:ext cx="3072687" cy="467314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AA0307-BC63-454F-919A-A5F10E3A1F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53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../../../../../Videos/U.ANDRES.BELLO.14.DE.JULIO-QuickTime%20H.264%20(1).mov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9037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3378"/>
            <a:ext cx="10972800" cy="9663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143001"/>
            <a:ext cx="10972800" cy="4983164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703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898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6882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197429"/>
            <a:ext cx="5384800" cy="49287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197429"/>
            <a:ext cx="5384800" cy="49287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7593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3380"/>
            <a:ext cx="10972800" cy="97722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219429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9600" y="1970314"/>
            <a:ext cx="5386917" cy="41558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93368" y="1219429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93368" y="1970314"/>
            <a:ext cx="5389033" cy="415584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050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3379"/>
            <a:ext cx="10972800" cy="977221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98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264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1384" y="188640"/>
            <a:ext cx="10440616" cy="720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2469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7" name="Rectángulo 6"/>
          <p:cNvSpPr/>
          <p:nvPr userDrawn="1"/>
        </p:nvSpPr>
        <p:spPr>
          <a:xfrm>
            <a:off x="10909733" y="-1"/>
            <a:ext cx="1271464" cy="1122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4812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1384" y="188640"/>
            <a:ext cx="10440616" cy="720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FADFE-3B8F-471C-ABF0-DBC7717ECBBC}" type="slidenum">
              <a:rPr lang="es-ES" smtClean="0">
                <a:solidFill>
                  <a:schemeClr val="bg1"/>
                </a:solidFill>
              </a:rPr>
              <a:pPr/>
              <a:t>‹Nº›</a:t>
            </a:fld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11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2F832-EE42-4565-A8DB-F37E4644D14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4380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 userDrawn="1"/>
        </p:nvSpPr>
        <p:spPr>
          <a:xfrm>
            <a:off x="10776520" y="188640"/>
            <a:ext cx="1383491" cy="13681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/>
          <p:cNvSpPr/>
          <p:nvPr userDrawn="1"/>
        </p:nvSpPr>
        <p:spPr>
          <a:xfrm>
            <a:off x="7608168" y="5301208"/>
            <a:ext cx="3312368" cy="10081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0515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 userDrawn="1"/>
        </p:nvSpPr>
        <p:spPr>
          <a:xfrm>
            <a:off x="7608168" y="5301208"/>
            <a:ext cx="3312368" cy="10081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57200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ólo el títu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88401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F3A413F1-3F33-41C3-9D6D-623CD2E1529C}" type="datetimeFigureOut">
              <a:rPr lang="es-CL" smtClean="0"/>
              <a:pPr/>
              <a:t>27-09-2019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72EB-3FBF-4EF4-A940-926CF0C3D119}" type="slidenum">
              <a:rPr lang="es-CL" smtClean="0"/>
              <a:pPr/>
              <a:t>‹Nº›</a:t>
            </a:fld>
            <a:endParaRPr lang="es-CL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74"/>
          <a:stretch/>
        </p:blipFill>
        <p:spPr>
          <a:xfrm>
            <a:off x="0" y="0"/>
            <a:ext cx="12192000" cy="6885384"/>
          </a:xfrm>
          <a:prstGeom prst="rect">
            <a:avLst/>
          </a:prstGeom>
        </p:spPr>
      </p:pic>
      <p:pic>
        <p:nvPicPr>
          <p:cNvPr id="8" name="Imagen 6" descr="image001">
            <a:hlinkClick r:id="rId3" action="ppaction://hlinkfil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5800" y="753507"/>
            <a:ext cx="314325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483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496"/>
            <a:ext cx="9285514" cy="988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143001"/>
            <a:ext cx="10972800" cy="4983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DA5EC-BA56-6849-AE5D-532ED148B64D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4A8B1-DC7C-5D46-BCFA-C53E81BB697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 descr="http://vinculacion.unab.cl/wp-content/uploads/2017/03/logo-DGVM-blanco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971" y="216054"/>
            <a:ext cx="2104118" cy="56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46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551384" y="188640"/>
            <a:ext cx="10440616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36000" y="1259999"/>
            <a:ext cx="11520000" cy="4545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6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19336" y="5908155"/>
            <a:ext cx="2844800" cy="265733"/>
          </a:xfrm>
          <a:prstGeom prst="rect">
            <a:avLst/>
          </a:prstGeom>
        </p:spPr>
        <p:txBody>
          <a:bodyPr anchor="ctr"/>
          <a:lstStyle>
            <a:lvl1pPr>
              <a:defRPr sz="1200" b="1"/>
            </a:lvl1pPr>
          </a:lstStyle>
          <a:p>
            <a:fld id="{132FADFE-3B8F-471C-ABF0-DBC7717ECBBC}" type="slidenum">
              <a:rPr lang="es-ES" smtClean="0">
                <a:solidFill>
                  <a:schemeClr val="bg1"/>
                </a:solidFill>
              </a:rPr>
              <a:pPr/>
              <a:t>‹Nº›</a:t>
            </a:fld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2" name="Picture 2" descr="http://vinculacion.unab.cl/wp-content/uploads/2017/03/logo-UNAB-color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376" y="96867"/>
            <a:ext cx="1032000" cy="1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565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1322510" y="2695030"/>
            <a:ext cx="9144000" cy="1189038"/>
          </a:xfrm>
        </p:spPr>
        <p:txBody>
          <a:bodyPr/>
          <a:lstStyle/>
          <a:p>
            <a:r>
              <a:rPr lang="es-CL" dirty="0">
                <a:solidFill>
                  <a:srgbClr val="AC2335"/>
                </a:solidFill>
              </a:rPr>
              <a:t>NOMBRE DEL PROYECTO</a:t>
            </a:r>
          </a:p>
        </p:txBody>
      </p:sp>
      <p:sp>
        <p:nvSpPr>
          <p:cNvPr id="10" name="Subtítulo 9"/>
          <p:cNvSpPr>
            <a:spLocks noGrp="1"/>
          </p:cNvSpPr>
          <p:nvPr>
            <p:ph type="subTitle" idx="1"/>
          </p:nvPr>
        </p:nvSpPr>
        <p:spPr>
          <a:xfrm>
            <a:off x="1524000" y="3749327"/>
            <a:ext cx="9144000" cy="592189"/>
          </a:xfrm>
        </p:spPr>
        <p:txBody>
          <a:bodyPr>
            <a:noAutofit/>
          </a:bodyPr>
          <a:lstStyle/>
          <a:p>
            <a:r>
              <a:rPr lang="es-CL" sz="3600" dirty="0">
                <a:solidFill>
                  <a:srgbClr val="151D2F"/>
                </a:solidFill>
              </a:rPr>
              <a:t>Presentación de Resultados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4688891" y="4429209"/>
            <a:ext cx="21162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sz="2800">
                <a:solidFill>
                  <a:schemeClr val="accent2"/>
                </a:solidFill>
              </a:rPr>
              <a:t>Sede Santiago</a:t>
            </a:r>
            <a:endParaRPr lang="es-CL" sz="2800" dirty="0">
              <a:solidFill>
                <a:schemeClr val="accent2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506D2CE-16D5-46E5-9255-95FFFEEC4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0790"/>
            <a:ext cx="12230607" cy="83721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86"/>
          <a:stretch/>
        </p:blipFill>
        <p:spPr>
          <a:xfrm>
            <a:off x="3166604" y="116014"/>
            <a:ext cx="5455812" cy="293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4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66B9D-B225-4A2F-915B-D9385EA1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6098"/>
            <a:ext cx="10972800" cy="996437"/>
          </a:xfrm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Antecedentes Generales de la Actividad 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1FD695E-C6C3-46A4-AEE4-9CCD796609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6656458"/>
              </p:ext>
            </p:extLst>
          </p:nvPr>
        </p:nvGraphicFramePr>
        <p:xfrm>
          <a:off x="609600" y="1074129"/>
          <a:ext cx="10972800" cy="55787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4463">
                  <a:extLst>
                    <a:ext uri="{9D8B030D-6E8A-4147-A177-3AD203B41FA5}">
                      <a16:colId xmlns:a16="http://schemas.microsoft.com/office/drawing/2014/main" val="3647079079"/>
                    </a:ext>
                  </a:extLst>
                </a:gridCol>
                <a:gridCol w="8168337">
                  <a:extLst>
                    <a:ext uri="{9D8B030D-6E8A-4147-A177-3AD203B41FA5}">
                      <a16:colId xmlns:a16="http://schemas.microsoft.com/office/drawing/2014/main" val="3585732815"/>
                    </a:ext>
                  </a:extLst>
                </a:gridCol>
              </a:tblGrid>
              <a:tr h="376911">
                <a:tc gridSpan="2">
                  <a:txBody>
                    <a:bodyPr/>
                    <a:lstStyle/>
                    <a:p>
                      <a:pPr algn="ctr"/>
                      <a:r>
                        <a:rPr lang="es-CL" b="1" dirty="0"/>
                        <a:t>Antecedentes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161853"/>
                  </a:ext>
                </a:extLst>
              </a:tr>
              <a:tr h="6505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dirty="0"/>
                        <a:t>Nombre de la actividad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413595"/>
                  </a:ext>
                </a:extLst>
              </a:tr>
              <a:tr h="3769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dirty="0"/>
                        <a:t>Jefe del proyecto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009480"/>
                  </a:ext>
                </a:extLst>
              </a:tr>
              <a:tr h="3769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dirty="0"/>
                        <a:t>Carrera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164095"/>
                  </a:ext>
                </a:extLst>
              </a:tr>
              <a:tr h="3769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dirty="0"/>
                        <a:t>Facultad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106468"/>
                  </a:ext>
                </a:extLst>
              </a:tr>
              <a:tr h="3769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dirty="0"/>
                        <a:t>Sede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320482"/>
                  </a:ext>
                </a:extLst>
              </a:tr>
              <a:tr h="3769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dirty="0"/>
                        <a:t>Fecha de realización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764139"/>
                  </a:ext>
                </a:extLst>
              </a:tr>
              <a:tr h="929370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</a:pPr>
                      <a:r>
                        <a:rPr lang="es-CL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 actividad beneficia a: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+mj-lt"/>
                        <a:buNone/>
                      </a:pPr>
                      <a:r>
                        <a:rPr lang="es-CL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Mencionar específicamente quiénes son los beneficiarios.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408824"/>
                  </a:ext>
                </a:extLst>
              </a:tr>
              <a:tr h="1602232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</a:pPr>
                      <a:r>
                        <a:rPr lang="es-ES" baseline="0" dirty="0"/>
                        <a:t>Cuál es el entorno relevante:</a:t>
                      </a:r>
                      <a:endParaRPr lang="es-CL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s-CL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s-CL" dirty="0"/>
                        <a:t>Mencionar específicamente en qué sector, comuna, región, y/o país se desarrolló el proyecto.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s-CL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s-CL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732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8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66B9D-B225-4A2F-915B-D9385EA1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6098"/>
            <a:ext cx="10972800" cy="996437"/>
          </a:xfrm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Antecedentes Impacto interno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1FD695E-C6C3-46A4-AEE4-9CCD796609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9711438"/>
              </p:ext>
            </p:extLst>
          </p:nvPr>
        </p:nvGraphicFramePr>
        <p:xfrm>
          <a:off x="609600" y="1214604"/>
          <a:ext cx="10972800" cy="48353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4463">
                  <a:extLst>
                    <a:ext uri="{9D8B030D-6E8A-4147-A177-3AD203B41FA5}">
                      <a16:colId xmlns:a16="http://schemas.microsoft.com/office/drawing/2014/main" val="3647079079"/>
                    </a:ext>
                  </a:extLst>
                </a:gridCol>
                <a:gridCol w="8168337">
                  <a:extLst>
                    <a:ext uri="{9D8B030D-6E8A-4147-A177-3AD203B41FA5}">
                      <a16:colId xmlns:a16="http://schemas.microsoft.com/office/drawing/2014/main" val="3585732815"/>
                    </a:ext>
                  </a:extLst>
                </a:gridCol>
              </a:tblGrid>
              <a:tr h="763742">
                <a:tc gridSpan="2">
                  <a:txBody>
                    <a:bodyPr/>
                    <a:lstStyle/>
                    <a:p>
                      <a:pPr algn="ctr"/>
                      <a:r>
                        <a:rPr lang="es-CL" b="1" dirty="0"/>
                        <a:t>Antecedentes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161853"/>
                  </a:ext>
                </a:extLst>
              </a:tr>
              <a:tr h="164213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dirty="0"/>
                        <a:t>Objetivo impacto interno de la actividad.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413595"/>
                  </a:ext>
                </a:extLst>
              </a:tr>
              <a:tr h="114949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dirty="0"/>
                        <a:t>Asignatura asociada a la actividad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164095"/>
                  </a:ext>
                </a:extLst>
              </a:tr>
              <a:tr h="127995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dirty="0"/>
                        <a:t>Habilidad o aprendizaje esperado: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106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7299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E7E85-2795-4F67-AC4E-CBA2A30F3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Logro de objetivos impacto interno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BC5975-C2C8-4A2C-87B2-5DF69F70D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¿Este proyecto logro sus objetivos internos?  Si, No, fundamente brevemente su respuesta. </a:t>
            </a:r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74010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D4A937-41A5-4628-9F8A-B3F4E1942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Resultados de Impacto Interno 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9A39E0-7DD5-46DE-B7A4-12C2FB2B83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CL" sz="3400" dirty="0"/>
              <a:t>Público Interno </a:t>
            </a:r>
            <a:r>
              <a:rPr lang="es-CL" b="0" dirty="0"/>
              <a:t>(corresponde a cualquier persona relacionada a la </a:t>
            </a:r>
            <a:r>
              <a:rPr lang="es-CL" b="0" dirty="0" err="1"/>
              <a:t>Unab</a:t>
            </a:r>
            <a:r>
              <a:rPr lang="es-CL" b="0" dirty="0"/>
              <a:t>, los ex alumnos son público interno)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E257D9-2641-447A-A8F5-11871302688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CL" dirty="0"/>
              <a:t>Identifique Cantidad de personas internas de la Universidad que participan.</a:t>
            </a:r>
          </a:p>
          <a:p>
            <a:pPr algn="just"/>
            <a:r>
              <a:rPr lang="es-CL" b="1" dirty="0"/>
              <a:t>Ejemplo: </a:t>
            </a:r>
            <a:r>
              <a:rPr lang="es-CL" i="1" dirty="0">
                <a:latin typeface="Bodoni MT" panose="02070603080606020203" pitchFamily="18" charset="0"/>
              </a:rPr>
              <a:t>Participan 30 estudiantes de la carrera de </a:t>
            </a:r>
            <a:r>
              <a:rPr lang="es-CL" i="1" dirty="0" err="1">
                <a:latin typeface="Bodoni MT" panose="02070603080606020203" pitchFamily="18" charset="0"/>
              </a:rPr>
              <a:t>xxx</a:t>
            </a:r>
            <a:r>
              <a:rPr lang="es-CL" i="1" dirty="0">
                <a:latin typeface="Bodoni MT" panose="02070603080606020203" pitchFamily="18" charset="0"/>
              </a:rPr>
              <a:t> que cursan la asignatura </a:t>
            </a:r>
            <a:r>
              <a:rPr lang="es-CL" i="1" dirty="0" err="1">
                <a:latin typeface="Bodoni MT" panose="02070603080606020203" pitchFamily="18" charset="0"/>
              </a:rPr>
              <a:t>xxx</a:t>
            </a:r>
            <a:r>
              <a:rPr lang="es-CL" i="1" dirty="0">
                <a:latin typeface="Bodoni MT" panose="02070603080606020203" pitchFamily="18" charset="0"/>
              </a:rPr>
              <a:t>. Junto con 3 docentes. 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51E1660-4082-4D87-BDA5-259B68DED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s-CL" dirty="0"/>
              <a:t>Impacto Interno 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C64CA35-79B8-4CEA-9340-19421E23B3B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CL" dirty="0"/>
              <a:t>Describa los resultados del impacto interno. Indicar la tasa de logro del aprendizaje esperado (</a:t>
            </a:r>
            <a:r>
              <a:rPr lang="es-CL" b="1" dirty="0"/>
              <a:t>No tasa de logro de asignatura</a:t>
            </a:r>
            <a:r>
              <a:rPr lang="es-CL" dirty="0"/>
              <a:t>) Debe presentar evidencia de que se logró el objetivo. </a:t>
            </a:r>
          </a:p>
          <a:p>
            <a:pPr algn="just"/>
            <a:r>
              <a:rPr lang="es-CL" b="1" dirty="0"/>
              <a:t>Ejemplo: </a:t>
            </a:r>
            <a:r>
              <a:rPr lang="es-CL" i="1" dirty="0">
                <a:latin typeface="Bodoni MT" panose="02070603080606020203" pitchFamily="18" charset="0"/>
              </a:rPr>
              <a:t>Este proyecto permitió desarrollar el aprendizaje esperado </a:t>
            </a:r>
            <a:r>
              <a:rPr lang="es-CL" i="1" dirty="0" err="1">
                <a:latin typeface="Bodoni MT" panose="02070603080606020203" pitchFamily="18" charset="0"/>
              </a:rPr>
              <a:t>xxx</a:t>
            </a:r>
            <a:r>
              <a:rPr lang="es-CL" i="1" dirty="0">
                <a:latin typeface="Bodoni MT" panose="02070603080606020203" pitchFamily="18" charset="0"/>
              </a:rPr>
              <a:t>, contemplado en la asignatura </a:t>
            </a:r>
            <a:r>
              <a:rPr lang="es-CL" i="1" dirty="0" err="1">
                <a:latin typeface="Bodoni MT" panose="02070603080606020203" pitchFamily="18" charset="0"/>
              </a:rPr>
              <a:t>xxx</a:t>
            </a:r>
            <a:r>
              <a:rPr lang="es-CL" i="1" dirty="0">
                <a:latin typeface="Bodoni MT" panose="02070603080606020203" pitchFamily="18" charset="0"/>
              </a:rPr>
              <a:t>. Para ello se utilizo una metodología de trabajo colaborativo en que los estudiantes debieron: </a:t>
            </a:r>
            <a:r>
              <a:rPr lang="es-CL" i="1" dirty="0" err="1">
                <a:latin typeface="Bodoni MT" panose="02070603080606020203" pitchFamily="18" charset="0"/>
              </a:rPr>
              <a:t>xxx</a:t>
            </a:r>
            <a:r>
              <a:rPr lang="es-CL" i="1" dirty="0">
                <a:latin typeface="Bodoni MT" panose="02070603080606020203" pitchFamily="18" charset="0"/>
              </a:rPr>
              <a:t>. Los resultados del impacto interno fueron: </a:t>
            </a:r>
            <a:r>
              <a:rPr lang="es-CL" i="1" dirty="0" err="1">
                <a:latin typeface="Bodoni MT" panose="02070603080606020203" pitchFamily="18" charset="0"/>
              </a:rPr>
              <a:t>xxx</a:t>
            </a:r>
            <a:r>
              <a:rPr lang="es-CL" i="1" dirty="0">
                <a:latin typeface="Bodoni MT" panose="02070603080606020203" pitchFamily="18" charset="0"/>
              </a:rPr>
              <a:t>. </a:t>
            </a:r>
            <a:r>
              <a:rPr lang="es-CL" i="1" dirty="0" err="1">
                <a:latin typeface="Bodoni MT" panose="02070603080606020203" pitchFamily="18" charset="0"/>
              </a:rPr>
              <a:t>xx</a:t>
            </a:r>
            <a:r>
              <a:rPr lang="es-CL" i="1" dirty="0">
                <a:latin typeface="Bodoni MT" panose="02070603080606020203" pitchFamily="18" charset="0"/>
              </a:rPr>
              <a:t>% tasa de logro del aprendizaje esperado </a:t>
            </a:r>
            <a:r>
              <a:rPr lang="es-CL" i="1" dirty="0" err="1">
                <a:latin typeface="Bodoni MT" panose="02070603080606020203" pitchFamily="18" charset="0"/>
              </a:rPr>
              <a:t>xxx</a:t>
            </a:r>
            <a:r>
              <a:rPr lang="es-CL" i="1" dirty="0">
                <a:latin typeface="Bodoni MT" panose="02070603080606020203" pitchFamily="18" charset="0"/>
              </a:rPr>
              <a:t> </a:t>
            </a:r>
          </a:p>
          <a:p>
            <a:pPr marL="0" indent="0">
              <a:buNone/>
            </a:pP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52350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66B9D-B225-4A2F-915B-D9385EA1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6098"/>
            <a:ext cx="10972800" cy="996437"/>
          </a:xfrm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Antecedentes Contribuciones externas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1FD695E-C6C3-46A4-AEE4-9CCD796609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9545187"/>
              </p:ext>
            </p:extLst>
          </p:nvPr>
        </p:nvGraphicFramePr>
        <p:xfrm>
          <a:off x="609600" y="1214604"/>
          <a:ext cx="10972800" cy="43616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4463">
                  <a:extLst>
                    <a:ext uri="{9D8B030D-6E8A-4147-A177-3AD203B41FA5}">
                      <a16:colId xmlns:a16="http://schemas.microsoft.com/office/drawing/2014/main" val="3647079079"/>
                    </a:ext>
                  </a:extLst>
                </a:gridCol>
                <a:gridCol w="8168337">
                  <a:extLst>
                    <a:ext uri="{9D8B030D-6E8A-4147-A177-3AD203B41FA5}">
                      <a16:colId xmlns:a16="http://schemas.microsoft.com/office/drawing/2014/main" val="3585732815"/>
                    </a:ext>
                  </a:extLst>
                </a:gridCol>
              </a:tblGrid>
              <a:tr h="425280">
                <a:tc gridSpan="2">
                  <a:txBody>
                    <a:bodyPr/>
                    <a:lstStyle/>
                    <a:p>
                      <a:pPr algn="ctr"/>
                      <a:r>
                        <a:rPr lang="es-CL" b="1" dirty="0"/>
                        <a:t>Antecedentes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161853"/>
                  </a:ext>
                </a:extLst>
              </a:tr>
              <a:tr h="6590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dirty="0"/>
                        <a:t>Necesidad del entorno: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413595"/>
                  </a:ext>
                </a:extLst>
              </a:tr>
              <a:tr h="4989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dirty="0"/>
                        <a:t>Objetivo contribución externa de la actividad.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164095"/>
                  </a:ext>
                </a:extLst>
              </a:tr>
              <a:tr h="71272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Qué se esperaba realizar: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dirty="0"/>
                        <a:t>Actividades realizadas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106468"/>
                  </a:ext>
                </a:extLst>
              </a:tr>
              <a:tr h="4989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dirty="0" err="1"/>
                        <a:t>N°</a:t>
                      </a:r>
                      <a:r>
                        <a:rPr lang="es-CL" dirty="0"/>
                        <a:t> de participantes directos externos: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dirty="0"/>
                        <a:t>(describa quiénes del entorno se beneficiaron o participar del proyecto)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320482"/>
                  </a:ext>
                </a:extLst>
              </a:tr>
              <a:tr h="128440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L" dirty="0"/>
                        <a:t>Metodología (describa las formas de medición que se utilizaron para obtener los resultados en el entorno):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dirty="0" err="1"/>
                        <a:t>Ej</a:t>
                      </a:r>
                      <a:r>
                        <a:rPr lang="es-ES" dirty="0"/>
                        <a:t> 1: </a:t>
                      </a:r>
                      <a:r>
                        <a:rPr lang="es-ES" i="1" dirty="0"/>
                        <a:t>se utilizaron encuestas pre y post para medir los cambios en el desarrollo de habilidades cognitivas.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dirty="0" err="1"/>
                        <a:t>Ej</a:t>
                      </a:r>
                      <a:r>
                        <a:rPr lang="es-CL" dirty="0"/>
                        <a:t> 2: </a:t>
                      </a:r>
                      <a:r>
                        <a:rPr lang="es-CL" i="1" dirty="0"/>
                        <a:t>se desarrolló un </a:t>
                      </a:r>
                      <a:r>
                        <a:rPr lang="es-CL" i="1" dirty="0" err="1"/>
                        <a:t>focus</a:t>
                      </a:r>
                      <a:r>
                        <a:rPr lang="es-CL" i="1" dirty="0"/>
                        <a:t> </a:t>
                      </a:r>
                      <a:r>
                        <a:rPr lang="es-CL" i="1" dirty="0" err="1"/>
                        <a:t>group</a:t>
                      </a:r>
                      <a:r>
                        <a:rPr lang="es-CL" i="1" dirty="0"/>
                        <a:t> para conocer la opinión de la institución sobre el impacto que generó el proyecto o cómo se resolvió la necesidad.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764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250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66B9D-B225-4A2F-915B-D9385EA1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6098"/>
            <a:ext cx="10972800" cy="996437"/>
          </a:xfrm>
        </p:spPr>
        <p:txBody>
          <a:bodyPr/>
          <a:lstStyle/>
          <a:p>
            <a:r>
              <a:rPr lang="es-CL" dirty="0">
                <a:solidFill>
                  <a:schemeClr val="bg1"/>
                </a:solidFill>
              </a:rPr>
              <a:t>Resultados de Contribuciones externas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1FD695E-C6C3-46A4-AEE4-9CCD796609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1272800"/>
              </p:ext>
            </p:extLst>
          </p:nvPr>
        </p:nvGraphicFramePr>
        <p:xfrm>
          <a:off x="459698" y="1075228"/>
          <a:ext cx="10972800" cy="53255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4463">
                  <a:extLst>
                    <a:ext uri="{9D8B030D-6E8A-4147-A177-3AD203B41FA5}">
                      <a16:colId xmlns:a16="http://schemas.microsoft.com/office/drawing/2014/main" val="3647079079"/>
                    </a:ext>
                  </a:extLst>
                </a:gridCol>
                <a:gridCol w="8168337">
                  <a:extLst>
                    <a:ext uri="{9D8B030D-6E8A-4147-A177-3AD203B41FA5}">
                      <a16:colId xmlns:a16="http://schemas.microsoft.com/office/drawing/2014/main" val="3585732815"/>
                    </a:ext>
                  </a:extLst>
                </a:gridCol>
              </a:tblGrid>
              <a:tr h="543572">
                <a:tc gridSpan="2">
                  <a:txBody>
                    <a:bodyPr/>
                    <a:lstStyle/>
                    <a:p>
                      <a:pPr algn="ctr"/>
                      <a:r>
                        <a:rPr lang="es-CL" b="1" dirty="0"/>
                        <a:t>Resultados Contribuciones Externas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161853"/>
                  </a:ext>
                </a:extLst>
              </a:tr>
              <a:tr h="4781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dirty="0"/>
                        <a:t>Indique cuáles son los resultados de las formas de medición que utilizó.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s-ES" dirty="0"/>
                        <a:t>(Informar los resultados de las encuestas, </a:t>
                      </a:r>
                      <a:r>
                        <a:rPr lang="es-ES" dirty="0" err="1"/>
                        <a:t>focus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group</a:t>
                      </a:r>
                      <a:r>
                        <a:rPr lang="es-ES" dirty="0"/>
                        <a:t>, escalas, cambios en indicadores, etc. aplicadas)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dirty="0"/>
                        <a:t>Agregue filas o láminas si requiere poner gráficos o citas de entrevistas.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106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5664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66B9D-B225-4A2F-915B-D9385EA1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4" y="6098"/>
            <a:ext cx="10972800" cy="996437"/>
          </a:xfrm>
        </p:spPr>
        <p:txBody>
          <a:bodyPr>
            <a:normAutofit fontScale="90000"/>
          </a:bodyPr>
          <a:lstStyle/>
          <a:p>
            <a:r>
              <a:rPr lang="es-CL" dirty="0">
                <a:solidFill>
                  <a:schemeClr val="bg1"/>
                </a:solidFill>
              </a:rPr>
              <a:t>Retroalimentación de la Evaluación interna y externa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B1FD695E-C6C3-46A4-AEE4-9CCD796609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2254402"/>
              </p:ext>
            </p:extLst>
          </p:nvPr>
        </p:nvGraphicFramePr>
        <p:xfrm>
          <a:off x="459698" y="1287880"/>
          <a:ext cx="10972800" cy="51413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04463">
                  <a:extLst>
                    <a:ext uri="{9D8B030D-6E8A-4147-A177-3AD203B41FA5}">
                      <a16:colId xmlns:a16="http://schemas.microsoft.com/office/drawing/2014/main" val="3647079079"/>
                    </a:ext>
                  </a:extLst>
                </a:gridCol>
                <a:gridCol w="8168337">
                  <a:extLst>
                    <a:ext uri="{9D8B030D-6E8A-4147-A177-3AD203B41FA5}">
                      <a16:colId xmlns:a16="http://schemas.microsoft.com/office/drawing/2014/main" val="3585732815"/>
                    </a:ext>
                  </a:extLst>
                </a:gridCol>
              </a:tblGrid>
              <a:tr h="15935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dirty="0"/>
                        <a:t>Comente si hubo dificultades para ejecutar el proyecto que afecten los resultados.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106468"/>
                  </a:ext>
                </a:extLst>
              </a:tr>
              <a:tr h="21690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CL" dirty="0"/>
                        <a:t>Comente si hubo facilitadores para ejecutar el proyecto.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s-ES" dirty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320482"/>
                  </a:ext>
                </a:extLst>
              </a:tr>
              <a:tr h="13787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dirty="0"/>
                        <a:t>Para una próxima versión del proyecto ¿qué se debe mejorar?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dirty="0"/>
                        <a:t>Comente a la luz de los resultados cómo mejorará el proyecto para nuevas versiones.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144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1572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A499CE-FEFF-4E00-BFF8-D31BB48E2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461" y="116959"/>
            <a:ext cx="9555125" cy="340241"/>
          </a:xfrm>
        </p:spPr>
        <p:txBody>
          <a:bodyPr>
            <a:noAutofit/>
          </a:bodyPr>
          <a:lstStyle/>
          <a:p>
            <a:r>
              <a:rPr lang="es-CL" sz="3200" dirty="0"/>
              <a:t/>
            </a:r>
            <a:br>
              <a:rPr lang="es-CL" sz="3200" dirty="0"/>
            </a:br>
            <a:r>
              <a:rPr lang="es-CL" sz="3200" dirty="0"/>
              <a:t>Registro Fotográfico y/o Evidencias de la ejecución del proyecto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298899-1AC9-4EBE-9083-7F82C881F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80513924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466</Words>
  <Application>Microsoft Office PowerPoint</Application>
  <PresentationFormat>Panorámica</PresentationFormat>
  <Paragraphs>61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Arial Narrow</vt:lpstr>
      <vt:lpstr>Bodoni MT</vt:lpstr>
      <vt:lpstr>Calibri</vt:lpstr>
      <vt:lpstr>1_Tema de Office</vt:lpstr>
      <vt:lpstr>Tema de Office</vt:lpstr>
      <vt:lpstr>NOMBRE DEL PROYECTO</vt:lpstr>
      <vt:lpstr>Antecedentes Generales de la Actividad </vt:lpstr>
      <vt:lpstr>Antecedentes Impacto interno</vt:lpstr>
      <vt:lpstr>Logro de objetivos impacto interno </vt:lpstr>
      <vt:lpstr>Resultados de Impacto Interno </vt:lpstr>
      <vt:lpstr>Antecedentes Contribuciones externas</vt:lpstr>
      <vt:lpstr>Resultados de Contribuciones externas</vt:lpstr>
      <vt:lpstr>Retroalimentación de la Evaluación interna y externa</vt:lpstr>
      <vt:lpstr> Registro Fotográfico y/o Evidencias de la ejecución del proyecto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de Marketing y Comunicaciones</dc:title>
  <dc:creator>Barbara Duran Magnere</dc:creator>
  <cp:lastModifiedBy>Constanza Catalina Tapia Barros</cp:lastModifiedBy>
  <cp:revision>23</cp:revision>
  <dcterms:created xsi:type="dcterms:W3CDTF">2018-05-04T14:21:08Z</dcterms:created>
  <dcterms:modified xsi:type="dcterms:W3CDTF">2019-09-27T18:27:20Z</dcterms:modified>
</cp:coreProperties>
</file>