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2"/>
  </p:notesMasterIdLst>
  <p:sldIdLst>
    <p:sldId id="266" r:id="rId6"/>
    <p:sldId id="264" r:id="rId7"/>
    <p:sldId id="280" r:id="rId8"/>
    <p:sldId id="265" r:id="rId9"/>
    <p:sldId id="281" r:id="rId10"/>
    <p:sldId id="279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Hidalgo Sepulveda" initials="HHS" lastIdx="1" clrIdx="0">
    <p:extLst>
      <p:ext uri="{19B8F6BF-5375-455C-9EA6-DF929625EA0E}">
        <p15:presenceInfo xmlns:p15="http://schemas.microsoft.com/office/powerpoint/2012/main" userId="S-1-5-21-993326457-1990213774-629508014-61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335"/>
    <a:srgbClr val="E75D2F"/>
    <a:srgbClr val="181717"/>
    <a:srgbClr val="151D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6BC2E-7F56-4A64-ABD7-78EDF70E06B8}" v="4468" dt="2019-02-01T20:22:15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5FB5C-B17E-4596-9ADE-59D8132A9FC2}" type="datetimeFigureOut">
              <a:rPr lang="es-CL" smtClean="0"/>
              <a:t>03-06-2019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F9CB-E757-4941-BD97-49CDD68243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94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4016488" y="8877338"/>
            <a:ext cx="3072687" cy="46731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A0307-BC63-454F-919A-A5F10E3A1F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03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440616" cy="720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schemeClr val="bg1"/>
                </a:solidFill>
              </a:rPr>
              <a:pPr/>
              <a:t>‹Nº›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1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832-EE42-4565-A8DB-F37E4644D1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438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0776520" y="188640"/>
            <a:ext cx="1383491" cy="13681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 userDrawn="1"/>
        </p:nvSpPr>
        <p:spPr>
          <a:xfrm>
            <a:off x="7608168" y="5301208"/>
            <a:ext cx="3312368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51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7608168" y="5301208"/>
            <a:ext cx="3312368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20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ólo el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84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3378"/>
            <a:ext cx="10972800" cy="966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70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8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6882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197429"/>
            <a:ext cx="5384800" cy="49287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197429"/>
            <a:ext cx="5384800" cy="49287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59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3380"/>
            <a:ext cx="10972800" cy="97722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21942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1970314"/>
            <a:ext cx="5386917" cy="41558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21942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1970314"/>
            <a:ext cx="5389033" cy="41558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5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3379"/>
            <a:ext cx="10972800" cy="9772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6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440616" cy="720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4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7" name="Rectángulo 6"/>
          <p:cNvSpPr/>
          <p:nvPr userDrawn="1"/>
        </p:nvSpPr>
        <p:spPr>
          <a:xfrm>
            <a:off x="10909733" y="-1"/>
            <a:ext cx="1271464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81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E91DFDF-78DF-462E-AA3B-A944D6B8E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6" b="44500"/>
          <a:stretch/>
        </p:blipFill>
        <p:spPr>
          <a:xfrm>
            <a:off x="0" y="0"/>
            <a:ext cx="12192000" cy="988104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496"/>
            <a:ext cx="10495402" cy="98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DA5EC-BA56-6849-AE5D-532ED148B64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A8B1-DC7C-5D46-BCFA-C53E81BB697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5664C3-A8D5-4314-A669-8A8FD320731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204" y="136524"/>
            <a:ext cx="850445" cy="7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34FF93-4C51-4488-8A33-07D9038041C4}"/>
              </a:ext>
            </a:extLst>
          </p:cNvPr>
          <p:cNvSpPr/>
          <p:nvPr userDrawn="1"/>
        </p:nvSpPr>
        <p:spPr>
          <a:xfrm>
            <a:off x="-1" y="6156624"/>
            <a:ext cx="12192000" cy="718642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6000" y="188640"/>
            <a:ext cx="1075814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6000" y="1135095"/>
            <a:ext cx="11520000" cy="467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9422" y="6383078"/>
            <a:ext cx="2290968" cy="265733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fld id="{132FADFE-3B8F-471C-ABF0-DBC7717ECBBC}" type="slidenum">
              <a:rPr lang="es-ES" smtClean="0">
                <a:solidFill>
                  <a:schemeClr val="bg1"/>
                </a:solidFill>
              </a:rPr>
              <a:pPr/>
              <a:t>‹Nº›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vinculacion.unab.cl/wp-content/uploads/2019/01/footer-UNAB-negro-y-colores.jpg">
            <a:extLst>
              <a:ext uri="{FF2B5EF4-FFF2-40B4-BE49-F238E27FC236}">
                <a16:creationId xmlns:a16="http://schemas.microsoft.com/office/drawing/2014/main" id="{3ED44893-32E4-46C7-A2F1-F9D6704D3F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r="1726"/>
          <a:stretch/>
        </p:blipFill>
        <p:spPr bwMode="auto">
          <a:xfrm>
            <a:off x="2489813" y="6173888"/>
            <a:ext cx="7491470" cy="7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9EA060-4BE0-4C01-A250-BD9D26FDFA7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9" y="188639"/>
            <a:ext cx="1027536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vanmb.com/definir-objetivos-smart/" TargetMode="External"/><Relationship Id="rId2" Type="http://schemas.openxmlformats.org/officeDocument/2006/relationships/hyperlink" Target="http://vinculacion.unab.cl/model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213462" y="2512282"/>
            <a:ext cx="11766014" cy="1189038"/>
          </a:xfrm>
        </p:spPr>
        <p:txBody>
          <a:bodyPr/>
          <a:lstStyle/>
          <a:p>
            <a:r>
              <a:rPr lang="es-CL" sz="4800" dirty="0">
                <a:solidFill>
                  <a:srgbClr val="AC2335"/>
                </a:solidFill>
              </a:rPr>
              <a:t>NOMBRE DEL PROYECTO AQUÍ</a:t>
            </a:r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213462" y="3782223"/>
            <a:ext cx="11766014" cy="592189"/>
          </a:xfrm>
        </p:spPr>
        <p:txBody>
          <a:bodyPr>
            <a:noAutofit/>
          </a:bodyPr>
          <a:lstStyle/>
          <a:p>
            <a:r>
              <a:rPr lang="es-CL" dirty="0">
                <a:solidFill>
                  <a:srgbClr val="151D2F"/>
                </a:solidFill>
              </a:rPr>
              <a:t>Postulación a financiamiento del Comité de VcM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44378" y="4086634"/>
            <a:ext cx="2504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solidFill>
                  <a:schemeClr val="accent2"/>
                </a:solidFill>
              </a:rPr>
              <a:t>Sede XXXXXXX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95757" y="2257314"/>
            <a:ext cx="2601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151D2F"/>
                </a:solidFill>
              </a:rPr>
              <a:t>XX de Marzo de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584E5E-7361-4CFD-9CA5-1167CB551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67" y="311372"/>
            <a:ext cx="2159004" cy="1815596"/>
          </a:xfrm>
          <a:prstGeom prst="rect">
            <a:avLst/>
          </a:prstGeom>
        </p:spPr>
      </p:pic>
      <p:sp>
        <p:nvSpPr>
          <p:cNvPr id="11" name="Título 8">
            <a:extLst>
              <a:ext uri="{FF2B5EF4-FFF2-40B4-BE49-F238E27FC236}">
                <a16:creationId xmlns:a16="http://schemas.microsoft.com/office/drawing/2014/main" id="{B3A7AA5E-639E-42D6-BC5C-D3F801BD91EB}"/>
              </a:ext>
            </a:extLst>
          </p:cNvPr>
          <p:cNvSpPr txBox="1">
            <a:spLocks/>
          </p:cNvSpPr>
          <p:nvPr/>
        </p:nvSpPr>
        <p:spPr>
          <a:xfrm>
            <a:off x="213462" y="5041532"/>
            <a:ext cx="11766014" cy="852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dirty="0">
                <a:solidFill>
                  <a:schemeClr val="accent2">
                    <a:lumMod val="75000"/>
                  </a:schemeClr>
                </a:solidFill>
              </a:rPr>
              <a:t>Facultad: XXXXXXXXXXXXX</a:t>
            </a:r>
          </a:p>
          <a:p>
            <a:r>
              <a:rPr lang="es-CL" sz="1800" dirty="0">
                <a:solidFill>
                  <a:schemeClr val="accent2">
                    <a:lumMod val="75000"/>
                  </a:schemeClr>
                </a:solidFill>
              </a:rPr>
              <a:t>Nombre Unidad Académica o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1086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6B9D-B225-4A2F-915B-D9385EA1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6098"/>
            <a:ext cx="10972800" cy="996437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Antecedentes Generales de la Actividad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1FD695E-C6C3-46A4-AEE4-9CCD79660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00071"/>
              </p:ext>
            </p:extLst>
          </p:nvPr>
        </p:nvGraphicFramePr>
        <p:xfrm>
          <a:off x="331304" y="1071384"/>
          <a:ext cx="11606696" cy="52240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61890">
                  <a:extLst>
                    <a:ext uri="{9D8B030D-6E8A-4147-A177-3AD203B41FA5}">
                      <a16:colId xmlns:a16="http://schemas.microsoft.com/office/drawing/2014/main" val="3647079079"/>
                    </a:ext>
                  </a:extLst>
                </a:gridCol>
                <a:gridCol w="8544806">
                  <a:extLst>
                    <a:ext uri="{9D8B030D-6E8A-4147-A177-3AD203B41FA5}">
                      <a16:colId xmlns:a16="http://schemas.microsoft.com/office/drawing/2014/main" val="3585732815"/>
                    </a:ext>
                  </a:extLst>
                </a:gridCol>
              </a:tblGrid>
              <a:tr h="517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800" dirty="0"/>
                        <a:t>Nombre de la iniciativa</a:t>
                      </a:r>
                      <a:endParaRPr lang="es-CL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C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413595"/>
                  </a:ext>
                </a:extLst>
              </a:tr>
              <a:tr h="517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Instrumento de VcM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400" dirty="0"/>
                        <a:t>(indique Instrumento del Modelo de VcM: </a:t>
                      </a:r>
                      <a:r>
                        <a:rPr lang="es-CL" sz="1400" dirty="0">
                          <a:hlinkClick r:id="rId2"/>
                        </a:rPr>
                        <a:t>http://vinculacion.unab.cl/modelo</a:t>
                      </a:r>
                      <a:r>
                        <a:rPr lang="es-CL" sz="14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89730"/>
                  </a:ext>
                </a:extLst>
              </a:tr>
              <a:tr h="517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Carrera(s) o Unidad(es)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C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09480"/>
                  </a:ext>
                </a:extLst>
              </a:tr>
              <a:tr h="517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Facultad(es)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CL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06468"/>
                  </a:ext>
                </a:extLst>
              </a:tr>
              <a:tr h="517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Número de versiones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800" dirty="0"/>
                        <a:t>(indicar cantidad y años de realización)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14213"/>
                  </a:ext>
                </a:extLst>
              </a:tr>
              <a:tr h="517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Fecha(s) de realización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C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64139"/>
                  </a:ext>
                </a:extLst>
              </a:tr>
              <a:tr h="41164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Nombre jefe de </a:t>
                      </a:r>
                      <a:r>
                        <a:rPr lang="es-CL" sz="18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poryecto</a:t>
                      </a: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55365"/>
                  </a:ext>
                </a:extLst>
              </a:tr>
              <a:tr h="171037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L" sz="1800" dirty="0"/>
                        <a:t>Objetivo Interno: (que busca para la UNAB)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L" sz="1800" dirty="0"/>
                        <a:t>Objetivo Externo: (que busca lograr en el entorno)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CL" sz="105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L" sz="1400" dirty="0"/>
                        <a:t>Use metodología SMART para la creación de objetivos.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L" sz="1400" dirty="0"/>
                        <a:t>Más info en: </a:t>
                      </a:r>
                      <a:r>
                        <a:rPr lang="es-CL" sz="1400" dirty="0">
                          <a:hlinkClick r:id="rId3"/>
                        </a:rPr>
                        <a:t>https://ivanmb.com/definir-objetivos-smart/</a:t>
                      </a:r>
                      <a:r>
                        <a:rPr lang="es-CL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32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8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6B9D-B225-4A2F-915B-D9385EA1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6098"/>
            <a:ext cx="10972800" cy="996437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Antecedentes Generales de la Actividad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1FD695E-C6C3-46A4-AEE4-9CCD79660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62492"/>
              </p:ext>
            </p:extLst>
          </p:nvPr>
        </p:nvGraphicFramePr>
        <p:xfrm>
          <a:off x="331304" y="1071384"/>
          <a:ext cx="11606696" cy="46699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61890">
                  <a:extLst>
                    <a:ext uri="{9D8B030D-6E8A-4147-A177-3AD203B41FA5}">
                      <a16:colId xmlns:a16="http://schemas.microsoft.com/office/drawing/2014/main" val="3647079079"/>
                    </a:ext>
                  </a:extLst>
                </a:gridCol>
                <a:gridCol w="8544806">
                  <a:extLst>
                    <a:ext uri="{9D8B030D-6E8A-4147-A177-3AD203B41FA5}">
                      <a16:colId xmlns:a16="http://schemas.microsoft.com/office/drawing/2014/main" val="3585732815"/>
                    </a:ext>
                  </a:extLst>
                </a:gridCol>
              </a:tblGrid>
              <a:tr h="9817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qué necesidad, requerimiento u oportunidad del entorno se responde con esta iniciativa.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413595"/>
                  </a:ext>
                </a:extLst>
              </a:tr>
              <a:tr h="17742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¿Cómo se responde en forma concreta a la necesidad, requerimiento u oportunidad?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(Descripción General de Actividades)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88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74E15-0AE7-48C9-A772-41D357DC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1518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Impacto Interno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043195-4579-4E5C-84F2-F336F624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06" y="1258992"/>
            <a:ext cx="11350170" cy="693053"/>
          </a:xfrm>
        </p:spPr>
        <p:txBody>
          <a:bodyPr>
            <a:noAutofit/>
          </a:bodyPr>
          <a:lstStyle/>
          <a:p>
            <a:r>
              <a:rPr lang="es-CL" sz="2000" dirty="0"/>
              <a:t>Dada la naturaleza de la a actividad, se debe escoger al menos un impacto interno y explicar cómo se cumplirá y evaluará el requisito asociado.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BDDE10-1C94-44ED-B929-F06211052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90611"/>
              </p:ext>
            </p:extLst>
          </p:nvPr>
        </p:nvGraphicFramePr>
        <p:xfrm>
          <a:off x="321106" y="2219520"/>
          <a:ext cx="11017454" cy="38416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4722">
                  <a:extLst>
                    <a:ext uri="{9D8B030D-6E8A-4147-A177-3AD203B41FA5}">
                      <a16:colId xmlns:a16="http://schemas.microsoft.com/office/drawing/2014/main" val="3338570482"/>
                    </a:ext>
                  </a:extLst>
                </a:gridCol>
                <a:gridCol w="5103720">
                  <a:extLst>
                    <a:ext uri="{9D8B030D-6E8A-4147-A177-3AD203B41FA5}">
                      <a16:colId xmlns:a16="http://schemas.microsoft.com/office/drawing/2014/main" val="4927452"/>
                    </a:ext>
                  </a:extLst>
                </a:gridCol>
                <a:gridCol w="4779012">
                  <a:extLst>
                    <a:ext uri="{9D8B030D-6E8A-4147-A177-3AD203B41FA5}">
                      <a16:colId xmlns:a16="http://schemas.microsoft.com/office/drawing/2014/main" val="1547847495"/>
                    </a:ext>
                  </a:extLst>
                </a:gridCol>
              </a:tblGrid>
              <a:tr h="4172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/>
                        <a:t>SI o NO</a:t>
                      </a: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/>
                        <a:t>Impacto  Interno </a:t>
                      </a: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/>
                        <a:t>Explique cómo evidenciará este tipo de impacto</a:t>
                      </a: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003138"/>
                  </a:ext>
                </a:extLst>
              </a:tr>
              <a:tr h="114722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Evaluar la pertinencia de la oferta académica y la formulación o actualización de los perfiles de egreso de las carreras.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3004217"/>
                  </a:ext>
                </a:extLst>
              </a:tr>
              <a:tr h="7590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Contribuir al logro de  los resultados de aprendizaje contemplados en los perfiles de egreso de las carreras.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7997921"/>
                  </a:ext>
                </a:extLst>
              </a:tr>
              <a:tr h="7590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Desarrollar investigación aplicada de interés del medio disciplinar y académico.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596139"/>
                  </a:ext>
                </a:extLst>
              </a:tr>
              <a:tr h="7590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Desarrollar proyecto de innovación de interés del medio productivo, público y privado.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246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5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74E15-0AE7-48C9-A772-41D357DC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1518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Impacto Externo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6661152-D174-4A73-819B-3B0861BAF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307175"/>
              </p:ext>
            </p:extLst>
          </p:nvPr>
        </p:nvGraphicFramePr>
        <p:xfrm>
          <a:off x="320675" y="1258888"/>
          <a:ext cx="11350626" cy="494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7474">
                  <a:extLst>
                    <a:ext uri="{9D8B030D-6E8A-4147-A177-3AD203B41FA5}">
                      <a16:colId xmlns:a16="http://schemas.microsoft.com/office/drawing/2014/main" val="3030294725"/>
                    </a:ext>
                  </a:extLst>
                </a:gridCol>
                <a:gridCol w="8523152">
                  <a:extLst>
                    <a:ext uri="{9D8B030D-6E8A-4147-A177-3AD203B41FA5}">
                      <a16:colId xmlns:a16="http://schemas.microsoft.com/office/drawing/2014/main" val="2686008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685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Cómo se evaluará el proyecto para establecer si resolvió la necesidad de la comunidad 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Qué indicadores de impacto externo utilizara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8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8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EB747-1310-45A1-89C4-C2B6026E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INGRESOS ESPERADOS DEL PROYECTO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7B4EC65-E76C-426E-9488-063DFF1E9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451972"/>
              </p:ext>
            </p:extLst>
          </p:nvPr>
        </p:nvGraphicFramePr>
        <p:xfrm>
          <a:off x="609600" y="3150270"/>
          <a:ext cx="10972800" cy="17453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650236">
                  <a:extLst>
                    <a:ext uri="{9D8B030D-6E8A-4147-A177-3AD203B41FA5}">
                      <a16:colId xmlns:a16="http://schemas.microsoft.com/office/drawing/2014/main" val="1887024502"/>
                    </a:ext>
                  </a:extLst>
                </a:gridCol>
                <a:gridCol w="3322564">
                  <a:extLst>
                    <a:ext uri="{9D8B030D-6E8A-4147-A177-3AD203B41FA5}">
                      <a16:colId xmlns:a16="http://schemas.microsoft.com/office/drawing/2014/main" val="1344574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0" dirty="0">
                          <a:effectLst/>
                        </a:rPr>
                        <a:t>TOTAL PROYECTO</a:t>
                      </a:r>
                      <a:endParaRPr lang="es-C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0" dirty="0">
                          <a:effectLst/>
                        </a:rPr>
                        <a:t>$</a:t>
                      </a:r>
                      <a:endParaRPr lang="es-C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Monto Solicitado a este Fondo Concursable (</a:t>
                      </a:r>
                      <a:r>
                        <a:rPr lang="es-ES" sz="2400" dirty="0" err="1">
                          <a:effectLst/>
                        </a:rPr>
                        <a:t>max</a:t>
                      </a:r>
                      <a:r>
                        <a:rPr lang="es-ES" sz="2400" dirty="0">
                          <a:effectLst/>
                        </a:rPr>
                        <a:t>. 1 millón)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$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102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Aportes externos (en dinero):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$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040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Aportes externos (valorizados):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$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402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73067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3129F968424A4B813A4D3FF21E1DE6" ma:contentTypeVersion="6" ma:contentTypeDescription="Crear nuevo documento." ma:contentTypeScope="" ma:versionID="ea1864876fe3223caab731be73a0ec6f">
  <xsd:schema xmlns:xsd="http://www.w3.org/2001/XMLSchema" xmlns:xs="http://www.w3.org/2001/XMLSchema" xmlns:p="http://schemas.microsoft.com/office/2006/metadata/properties" xmlns:ns2="b9070d26-b548-4823-b6f7-314e528d0d62" targetNamespace="http://schemas.microsoft.com/office/2006/metadata/properties" ma:root="true" ma:fieldsID="a1d02204fe37d42ee27d3ae3b1862a00" ns2:_="">
    <xsd:import namespace="b9070d26-b548-4823-b6f7-314e528d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70d26-b548-4823-b6f7-314e528d0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508C1-AB7B-4854-A1E7-C0DC3D800B70}">
  <ds:schemaRefs>
    <ds:schemaRef ds:uri="b9070d26-b548-4823-b6f7-314e528d0d6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8EEBAD-3EC8-4420-8E2F-5488614C4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6FB02C-F2B6-48EC-BE65-17A85734C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70d26-b548-4823-b6f7-314e528d0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335</Words>
  <Application>Microsoft Office PowerPoint</Application>
  <PresentationFormat>Panorámica</PresentationFormat>
  <Paragraphs>58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1_Tema de Office</vt:lpstr>
      <vt:lpstr>Tema de Office</vt:lpstr>
      <vt:lpstr>NOMBRE DEL PROYECTO AQUÍ</vt:lpstr>
      <vt:lpstr>Antecedentes Generales de la Actividad </vt:lpstr>
      <vt:lpstr>Antecedentes Generales de la Actividad </vt:lpstr>
      <vt:lpstr>Impacto Interno </vt:lpstr>
      <vt:lpstr>Impacto Externo </vt:lpstr>
      <vt:lpstr>INGRESOS ESPERADOS DEL PROYECTO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Marketing y Comunicaciones</dc:title>
  <dc:creator>Barbara Duran Magnere</dc:creator>
  <cp:lastModifiedBy>Constanza  Cortes Miranda</cp:lastModifiedBy>
  <cp:revision>16</cp:revision>
  <dcterms:created xsi:type="dcterms:W3CDTF">2018-05-04T14:21:08Z</dcterms:created>
  <dcterms:modified xsi:type="dcterms:W3CDTF">2019-06-03T19:04:51Z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0x010100173129F968424A4B813A4D3FF21E1DE6</vt:lpwstr>
  </property>
</Properties>
</file>