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66" r:id="rId3"/>
    <p:sldId id="264" r:id="rId4"/>
    <p:sldId id="281" r:id="rId5"/>
    <p:sldId id="267" r:id="rId6"/>
    <p:sldId id="283" r:id="rId7"/>
    <p:sldId id="285" r:id="rId8"/>
    <p:sldId id="284" r:id="rId9"/>
    <p:sldId id="279" r:id="rId10"/>
    <p:sldId id="277" r:id="rId1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ctor Hidalgo Sepulveda" initials="HHS" lastIdx="1" clrIdx="0">
    <p:extLst>
      <p:ext uri="{19B8F6BF-5375-455C-9EA6-DF929625EA0E}">
        <p15:presenceInfo xmlns:p15="http://schemas.microsoft.com/office/powerpoint/2012/main" userId="S-1-5-21-993326457-1990213774-629508014-61267" providerId="AD"/>
      </p:ext>
    </p:extLst>
  </p:cmAuthor>
  <p:cmAuthor id="2" name="evaluacion.impacto" initials="e" lastIdx="1" clrIdx="1">
    <p:extLst>
      <p:ext uri="{19B8F6BF-5375-455C-9EA6-DF929625EA0E}">
        <p15:presenceInfo xmlns:p15="http://schemas.microsoft.com/office/powerpoint/2012/main" userId="S::evaluacion.impacto@unab.cl::75f7b018-1ac4-48f9-b3dc-aef38b73874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2335"/>
    <a:srgbClr val="E75D2F"/>
    <a:srgbClr val="181717"/>
    <a:srgbClr val="151D2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ía Jesús Cabello Gordon" userId="879a4fdb-f773-440e-8377-9f0b922a7bb5" providerId="ADAL" clId="{BE61BEC6-D436-43B5-A470-BDC403223B79}"/>
    <pc:docChg chg="modSld">
      <pc:chgData name="María Jesús Cabello Gordon" userId="879a4fdb-f773-440e-8377-9f0b922a7bb5" providerId="ADAL" clId="{BE61BEC6-D436-43B5-A470-BDC403223B79}" dt="2022-05-11T19:20:41.286" v="51" actId="20577"/>
      <pc:docMkLst>
        <pc:docMk/>
      </pc:docMkLst>
      <pc:sldChg chg="modSp mod">
        <pc:chgData name="María Jesús Cabello Gordon" userId="879a4fdb-f773-440e-8377-9f0b922a7bb5" providerId="ADAL" clId="{BE61BEC6-D436-43B5-A470-BDC403223B79}" dt="2022-05-11T19:20:41.286" v="51" actId="20577"/>
        <pc:sldMkLst>
          <pc:docMk/>
          <pc:sldMk cId="69282789" sldId="264"/>
        </pc:sldMkLst>
        <pc:spChg chg="mod">
          <ac:chgData name="María Jesús Cabello Gordon" userId="879a4fdb-f773-440e-8377-9f0b922a7bb5" providerId="ADAL" clId="{BE61BEC6-D436-43B5-A470-BDC403223B79}" dt="2022-05-11T19:20:41.286" v="51" actId="20577"/>
          <ac:spMkLst>
            <pc:docMk/>
            <pc:sldMk cId="69282789" sldId="264"/>
            <ac:spMk id="5" creationId="{30E7A732-64D8-4DC2-A878-9112A5FF22C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5FB5C-B17E-4596-9ADE-59D8132A9FC2}" type="datetimeFigureOut">
              <a:rPr lang="es-CL" smtClean="0"/>
              <a:t>11-05-2022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BF9CB-E757-4941-BD97-49CDD682436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8942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4825" cy="3141662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4016488" y="8877338"/>
            <a:ext cx="3072687" cy="467314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AA0307-BC63-454F-919A-A5F10E3A1F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53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11/05/2022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903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438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10776520" y="188640"/>
            <a:ext cx="1383491" cy="13681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/>
          <p:cNvSpPr/>
          <p:nvPr userDrawn="1"/>
        </p:nvSpPr>
        <p:spPr>
          <a:xfrm>
            <a:off x="7608168" y="5301208"/>
            <a:ext cx="3312368" cy="10081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515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 userDrawn="1"/>
        </p:nvSpPr>
        <p:spPr>
          <a:xfrm>
            <a:off x="7608168" y="5301208"/>
            <a:ext cx="3312368" cy="10081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7200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3378"/>
            <a:ext cx="10972800" cy="96633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4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11/05/2022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9422" y="6383078"/>
            <a:ext cx="2290968" cy="265733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431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3378"/>
            <a:ext cx="10972800" cy="96633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4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11/05/2022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70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11/05/2022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98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68829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197429"/>
            <a:ext cx="5384800" cy="49287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197429"/>
            <a:ext cx="5384800" cy="49287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11/05/2022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759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3380"/>
            <a:ext cx="10972800" cy="97722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219429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1970314"/>
            <a:ext cx="5386917" cy="41558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68" y="1219429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68" y="1970314"/>
            <a:ext cx="5389033" cy="41558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11/05/2022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705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3379"/>
            <a:ext cx="10972800" cy="977221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11/05/2022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0983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11/05/2022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4264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7" name="Rectángulo 6"/>
          <p:cNvSpPr/>
          <p:nvPr userDrawn="1"/>
        </p:nvSpPr>
        <p:spPr>
          <a:xfrm>
            <a:off x="10909733" y="-1"/>
            <a:ext cx="1271464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4812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1384" y="188640"/>
            <a:ext cx="10440616" cy="720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99422" y="6383078"/>
            <a:ext cx="2290968" cy="265733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>
                <a:solidFill>
                  <a:schemeClr val="bg1"/>
                </a:solidFill>
              </a:rPr>
              <a:pPr/>
              <a:t>‹Nº›</a:t>
            </a:fld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11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B7D51C15-B800-4C1F-8675-0F0C59E76F32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287" y="17465"/>
            <a:ext cx="12192000" cy="97155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496"/>
            <a:ext cx="10495402" cy="988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143001"/>
            <a:ext cx="10972800" cy="4983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11/05/2022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75664C3-A8D5-4314-A669-8A8FD3207312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204" y="136524"/>
            <a:ext cx="850445" cy="71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46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36000" y="188640"/>
            <a:ext cx="10758149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36000" y="1135095"/>
            <a:ext cx="11520000" cy="4670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79EA060-4BE0-4C01-A250-BD9D26FDFA76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149" y="188639"/>
            <a:ext cx="1027536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56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81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8">
            <a:extLst>
              <a:ext uri="{FF2B5EF4-FFF2-40B4-BE49-F238E27FC236}">
                <a16:creationId xmlns:a16="http://schemas.microsoft.com/office/drawing/2014/main" id="{B3A7AA5E-639E-42D6-BC5C-D3F801BD91EB}"/>
              </a:ext>
            </a:extLst>
          </p:cNvPr>
          <p:cNvSpPr txBox="1">
            <a:spLocks/>
          </p:cNvSpPr>
          <p:nvPr/>
        </p:nvSpPr>
        <p:spPr>
          <a:xfrm>
            <a:off x="213462" y="5041532"/>
            <a:ext cx="11766014" cy="8524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CL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Imagen 2" descr="Diagrama, Forma&#10;&#10;Descripción generada automáticamente">
            <a:extLst>
              <a:ext uri="{FF2B5EF4-FFF2-40B4-BE49-F238E27FC236}">
                <a16:creationId xmlns:a16="http://schemas.microsoft.com/office/drawing/2014/main" id="{6BB85065-98CD-46DD-892B-4201EDCBBB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625" y="189000"/>
            <a:ext cx="6480000" cy="64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64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466B9D-B225-4A2F-915B-D9385EA11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4" y="233616"/>
            <a:ext cx="10972800" cy="996437"/>
          </a:xfrm>
        </p:spPr>
        <p:txBody>
          <a:bodyPr>
            <a:noAutofit/>
          </a:bodyPr>
          <a:lstStyle/>
          <a:p>
            <a:r>
              <a:rPr lang="es-CL" sz="3200" dirty="0">
                <a:solidFill>
                  <a:schemeClr val="bg1"/>
                </a:solidFill>
              </a:rPr>
              <a:t>Condiciones de </a:t>
            </a:r>
            <a:r>
              <a:rPr lang="es-CL" sz="3200">
                <a:solidFill>
                  <a:schemeClr val="bg1"/>
                </a:solidFill>
              </a:rPr>
              <a:t>Bases Fondos </a:t>
            </a:r>
            <a:r>
              <a:rPr lang="es-CL" sz="3200" dirty="0"/>
              <a:t>Proyectos asignaturas del Plan de </a:t>
            </a:r>
            <a:r>
              <a:rPr lang="es-CL" sz="3200" dirty="0" err="1"/>
              <a:t>VcM</a:t>
            </a:r>
            <a:r>
              <a:rPr lang="es-CL" sz="3200" dirty="0"/>
              <a:t> </a:t>
            </a:r>
            <a:br>
              <a:rPr lang="es-CL" sz="3200" dirty="0"/>
            </a:br>
            <a:endParaRPr lang="es-CL" sz="3200" dirty="0">
              <a:solidFill>
                <a:schemeClr val="bg1"/>
              </a:solidFill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30E7A732-64D8-4DC2-A878-9112A5FF2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CL" sz="1600" dirty="0"/>
          </a:p>
          <a:p>
            <a:pPr lvl="1" algn="just"/>
            <a:r>
              <a:rPr lang="es-CL" sz="1800" dirty="0">
                <a:solidFill>
                  <a:srgbClr val="393939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Apertura de los FFCC-01 2022: 16 de mayo</a:t>
            </a:r>
            <a:r>
              <a:rPr lang="es-CL" sz="1800" dirty="0">
                <a:solidFill>
                  <a:srgbClr val="39393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de</a:t>
            </a:r>
            <a:r>
              <a:rPr lang="es-CL" sz="1800" dirty="0">
                <a:solidFill>
                  <a:srgbClr val="393939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2022</a:t>
            </a:r>
          </a:p>
          <a:p>
            <a:pPr lvl="1" algn="just"/>
            <a:r>
              <a:rPr lang="es-CL" sz="1800" dirty="0">
                <a:solidFill>
                  <a:srgbClr val="393939"/>
                </a:solidFill>
                <a:cs typeface="Calibri" panose="020F0502020204030204" pitchFamily="34" charset="0"/>
              </a:rPr>
              <a:t>Plazo máximo para enviar postulaciones de los proyectos del primer semestre: 24 de junio de 2022</a:t>
            </a:r>
          </a:p>
          <a:p>
            <a:pPr lvl="1" algn="just"/>
            <a:r>
              <a:rPr lang="es-CL" sz="1800" dirty="0">
                <a:solidFill>
                  <a:srgbClr val="393939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Fecha máxima para realizar gastos con cargo a estos fondos </a:t>
            </a:r>
            <a:r>
              <a:rPr lang="es-CL" sz="1800">
                <a:solidFill>
                  <a:srgbClr val="39393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30</a:t>
            </a:r>
            <a:r>
              <a:rPr lang="es-CL" sz="1800">
                <a:solidFill>
                  <a:srgbClr val="393939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CL" sz="1800">
                <a:solidFill>
                  <a:srgbClr val="39393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de octubre de </a:t>
            </a:r>
            <a:r>
              <a:rPr lang="es-CL" sz="1800">
                <a:solidFill>
                  <a:srgbClr val="393939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2022</a:t>
            </a:r>
            <a:r>
              <a:rPr lang="es-CL" sz="1800" dirty="0">
                <a:solidFill>
                  <a:srgbClr val="393939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lvl="1" algn="just"/>
            <a:r>
              <a:rPr lang="es-CL" sz="1800" dirty="0">
                <a:solidFill>
                  <a:srgbClr val="39393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Monto de ejecución hasta un millón de pesos</a:t>
            </a:r>
            <a:r>
              <a:rPr lang="es-CL" sz="1800" b="1" dirty="0">
                <a:solidFill>
                  <a:srgbClr val="39393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($1.000.000)</a:t>
            </a:r>
            <a:endParaRPr lang="es-CL" sz="1800" b="1" dirty="0">
              <a:solidFill>
                <a:srgbClr val="393939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 algn="just"/>
            <a:r>
              <a:rPr lang="es-CL" sz="1800" dirty="0">
                <a:solidFill>
                  <a:srgbClr val="393939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El financiamiento para entregar en esta versión pretende preferentemente </a:t>
            </a:r>
            <a:r>
              <a:rPr lang="es-CL" sz="1800" dirty="0">
                <a:solidFill>
                  <a:srgbClr val="39393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c</a:t>
            </a:r>
            <a:r>
              <a:rPr lang="es-CL" sz="1800" dirty="0">
                <a:solidFill>
                  <a:srgbClr val="393939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omplementar el financiamiento necesario para la ejecución de actividades de VcM, definidas en los Planes de Vinculación con el Medio de las carreras o programas.</a:t>
            </a:r>
          </a:p>
          <a:p>
            <a:pPr lvl="1" algn="just"/>
            <a:r>
              <a:rPr lang="es-CL" sz="1800" dirty="0">
                <a:solidFill>
                  <a:srgbClr val="393939"/>
                </a:solidFill>
                <a:effectLst/>
                <a:ea typeface="Times New Roman" panose="02020603050405020304" pitchFamily="18" charset="0"/>
              </a:rPr>
              <a:t>El trabajo será desarrollado con un s</a:t>
            </a:r>
            <a:r>
              <a:rPr lang="es-CL" sz="1800" dirty="0">
                <a:solidFill>
                  <a:srgbClr val="393939"/>
                </a:solidFill>
                <a:ea typeface="Times New Roman" panose="02020603050405020304" pitchFamily="18" charset="0"/>
              </a:rPr>
              <a:t>ocio comunitario ( organización , empresa , fundación ; colegio, </a:t>
            </a:r>
            <a:r>
              <a:rPr lang="es-CL" sz="1800" dirty="0" err="1">
                <a:solidFill>
                  <a:srgbClr val="393939"/>
                </a:solidFill>
                <a:ea typeface="Times New Roman" panose="02020603050405020304" pitchFamily="18" charset="0"/>
              </a:rPr>
              <a:t>etc</a:t>
            </a:r>
            <a:r>
              <a:rPr lang="es-CL" sz="1800" dirty="0">
                <a:solidFill>
                  <a:srgbClr val="393939"/>
                </a:solidFill>
                <a:ea typeface="Times New Roman" panose="02020603050405020304" pitchFamily="18" charset="0"/>
              </a:rPr>
              <a:t>) que ha manifestado una necesidad explicita que puede ser resulta a través de este proyecto  y cuenta con los medios necesarios para ejecutarlo durante el año académico 2022. </a:t>
            </a:r>
          </a:p>
          <a:p>
            <a:pPr marL="457200" lvl="1" indent="0" algn="just">
              <a:buNone/>
            </a:pPr>
            <a:br>
              <a:rPr lang="es-CL" sz="1800" dirty="0">
                <a:solidFill>
                  <a:srgbClr val="393939"/>
                </a:solidFill>
                <a:effectLst/>
                <a:ea typeface="Times New Roman" panose="02020603050405020304" pitchFamily="18" charset="0"/>
              </a:rPr>
            </a:br>
            <a:endParaRPr lang="es-CL" sz="1800" dirty="0"/>
          </a:p>
        </p:txBody>
      </p:sp>
    </p:spTree>
    <p:extLst>
      <p:ext uri="{BB962C8B-B14F-4D97-AF65-F5344CB8AC3E}">
        <p14:creationId xmlns:p14="http://schemas.microsoft.com/office/powerpoint/2010/main" val="6928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466B9D-B225-4A2F-915B-D9385EA11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04" y="6098"/>
            <a:ext cx="10972800" cy="996437"/>
          </a:xfrm>
        </p:spPr>
        <p:txBody>
          <a:bodyPr/>
          <a:lstStyle/>
          <a:p>
            <a:r>
              <a:rPr lang="es-CL" dirty="0">
                <a:solidFill>
                  <a:schemeClr val="bg1"/>
                </a:solidFill>
              </a:rPr>
              <a:t>Antecedentes Generales de la Actividad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B1FD695E-C6C3-46A4-AEE4-9CCD796609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155524"/>
              </p:ext>
            </p:extLst>
          </p:nvPr>
        </p:nvGraphicFramePr>
        <p:xfrm>
          <a:off x="331304" y="1508705"/>
          <a:ext cx="11606696" cy="43944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061890">
                  <a:extLst>
                    <a:ext uri="{9D8B030D-6E8A-4147-A177-3AD203B41FA5}">
                      <a16:colId xmlns:a16="http://schemas.microsoft.com/office/drawing/2014/main" val="3647079079"/>
                    </a:ext>
                  </a:extLst>
                </a:gridCol>
                <a:gridCol w="8544806">
                  <a:extLst>
                    <a:ext uri="{9D8B030D-6E8A-4147-A177-3AD203B41FA5}">
                      <a16:colId xmlns:a16="http://schemas.microsoft.com/office/drawing/2014/main" val="3585732815"/>
                    </a:ext>
                  </a:extLst>
                </a:gridCol>
              </a:tblGrid>
              <a:tr h="4446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dirty="0"/>
                        <a:t>Nombre de la iniciativa</a:t>
                      </a:r>
                      <a:endParaRPr lang="es-CL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C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413595"/>
                  </a:ext>
                </a:extLst>
              </a:tr>
              <a:tr h="4446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Contribución interna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ymbol" panose="05050102010706020507" pitchFamily="18" charset="2"/>
                        </a:rPr>
                        <a:t>Contribuir al logro de los aprendizajes esperados declarados en el perfil de egreso de la carrera.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ymbol" panose="05050102010706020507" pitchFamily="18" charset="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0889730"/>
                  </a:ext>
                </a:extLst>
              </a:tr>
              <a:tr h="4446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Carrera(s) o Unidad(es)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C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009480"/>
                  </a:ext>
                </a:extLst>
              </a:tr>
              <a:tr h="4446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Facultad(es)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C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106468"/>
                  </a:ext>
                </a:extLst>
              </a:tr>
              <a:tr h="4446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C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320482"/>
                  </a:ext>
                </a:extLst>
              </a:tr>
              <a:tr h="4446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Fecha(s) de realización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C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764139"/>
                  </a:ext>
                </a:extLst>
              </a:tr>
              <a:tr h="767432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es-CL" sz="18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Socio Comunitario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s-ES" sz="1800" dirty="0"/>
                        <a:t>Nombre de la o las instituciones con las que se desarrollará esta actividad </a:t>
                      </a:r>
                      <a:endParaRPr lang="es-C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408824"/>
                  </a:ext>
                </a:extLst>
              </a:tr>
              <a:tr h="959290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es-CL" sz="18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Nombre Jefe de Proyecto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s-CL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732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022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466B9D-B225-4A2F-915B-D9385EA11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04" y="6098"/>
            <a:ext cx="10972800" cy="996437"/>
          </a:xfrm>
        </p:spPr>
        <p:txBody>
          <a:bodyPr/>
          <a:lstStyle/>
          <a:p>
            <a:r>
              <a:rPr lang="es-CL" dirty="0">
                <a:solidFill>
                  <a:schemeClr val="bg1"/>
                </a:solidFill>
              </a:rPr>
              <a:t>Contribución Interna </a:t>
            </a:r>
          </a:p>
        </p:txBody>
      </p:sp>
      <p:graphicFrame>
        <p:nvGraphicFramePr>
          <p:cNvPr id="8" name="Marcador de contenido 3">
            <a:extLst>
              <a:ext uri="{FF2B5EF4-FFF2-40B4-BE49-F238E27FC236}">
                <a16:creationId xmlns:a16="http://schemas.microsoft.com/office/drawing/2014/main" id="{DE082510-AF76-44F4-8944-332B3D257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0056450"/>
              </p:ext>
            </p:extLst>
          </p:nvPr>
        </p:nvGraphicFramePr>
        <p:xfrm>
          <a:off x="331304" y="1508705"/>
          <a:ext cx="11606696" cy="490518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971454">
                  <a:extLst>
                    <a:ext uri="{9D8B030D-6E8A-4147-A177-3AD203B41FA5}">
                      <a16:colId xmlns:a16="http://schemas.microsoft.com/office/drawing/2014/main" val="3647079079"/>
                    </a:ext>
                  </a:extLst>
                </a:gridCol>
                <a:gridCol w="8635242">
                  <a:extLst>
                    <a:ext uri="{9D8B030D-6E8A-4147-A177-3AD203B41FA5}">
                      <a16:colId xmlns:a16="http://schemas.microsoft.com/office/drawing/2014/main" val="3585732815"/>
                    </a:ext>
                  </a:extLst>
                </a:gridCol>
              </a:tblGrid>
              <a:tr h="4446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Asignatura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(indique nombre y código de la asignatura en que se desarrollará el proyecto)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4135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Objetivo contribución Interna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2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ymbol" panose="05050102010706020507" pitchFamily="18" charset="2"/>
                        </a:rPr>
                        <a:t>C</a:t>
                      </a:r>
                      <a:r>
                        <a:rPr lang="es-ES" sz="1200" dirty="0">
                          <a:effectLst/>
                          <a:latin typeface="+mj-lt"/>
                          <a:ea typeface="Calibri" panose="020F0502020204030204" pitchFamily="34" charset="0"/>
                          <a:cs typeface="Symbol" panose="05050102010706020507" pitchFamily="18" charset="2"/>
                        </a:rPr>
                        <a:t>ontribuir al logro de los aprendizajes esperados declarados en el perfil de egreso de la carrera.</a:t>
                      </a: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ES" sz="1200" dirty="0">
                        <a:effectLst/>
                        <a:latin typeface="+mj-lt"/>
                        <a:ea typeface="Calibri" panose="020F0502020204030204" pitchFamily="34" charset="0"/>
                        <a:cs typeface="Symbol" panose="05050102010706020507" pitchFamily="18" charset="2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CL" sz="1200" dirty="0">
                        <a:effectLst/>
                        <a:latin typeface="+mj-lt"/>
                        <a:ea typeface="Calibri" panose="020F0502020204030204" pitchFamily="34" charset="0"/>
                        <a:cs typeface="Symbol" panose="05050102010706020507" pitchFamily="18" charset="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0889730"/>
                  </a:ext>
                </a:extLst>
              </a:tr>
              <a:tr h="1247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Descripción de la actividad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Descripción de las actividades realizadas en el programa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5009480"/>
                  </a:ext>
                </a:extLst>
              </a:tr>
              <a:tr h="4446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Resultado de Aprendizaje del curso que se desarrolla con esta actividad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CL" sz="1800" dirty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800" dirty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800" dirty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800" dirty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800" dirty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106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762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466B9D-B225-4A2F-915B-D9385EA11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04" y="6098"/>
            <a:ext cx="10972800" cy="996437"/>
          </a:xfrm>
        </p:spPr>
        <p:txBody>
          <a:bodyPr/>
          <a:lstStyle/>
          <a:p>
            <a:r>
              <a:rPr lang="es-CL" dirty="0">
                <a:solidFill>
                  <a:schemeClr val="bg1"/>
                </a:solidFill>
              </a:rPr>
              <a:t>Contribución Interna </a:t>
            </a:r>
          </a:p>
        </p:txBody>
      </p:sp>
      <p:graphicFrame>
        <p:nvGraphicFramePr>
          <p:cNvPr id="8" name="Marcador de contenido 3">
            <a:extLst>
              <a:ext uri="{FF2B5EF4-FFF2-40B4-BE49-F238E27FC236}">
                <a16:creationId xmlns:a16="http://schemas.microsoft.com/office/drawing/2014/main" id="{DE082510-AF76-44F4-8944-332B3D257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427287"/>
              </p:ext>
            </p:extLst>
          </p:nvPr>
        </p:nvGraphicFramePr>
        <p:xfrm>
          <a:off x="331304" y="1257983"/>
          <a:ext cx="11606696" cy="511356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971454">
                  <a:extLst>
                    <a:ext uri="{9D8B030D-6E8A-4147-A177-3AD203B41FA5}">
                      <a16:colId xmlns:a16="http://schemas.microsoft.com/office/drawing/2014/main" val="3647079079"/>
                    </a:ext>
                  </a:extLst>
                </a:gridCol>
                <a:gridCol w="8635242">
                  <a:extLst>
                    <a:ext uri="{9D8B030D-6E8A-4147-A177-3AD203B41FA5}">
                      <a16:colId xmlns:a16="http://schemas.microsoft.com/office/drawing/2014/main" val="3585732815"/>
                    </a:ext>
                  </a:extLst>
                </a:gridCol>
              </a:tblGrid>
              <a:tr h="178705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-CL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Qué aporta este proyecto de VcM al logro del resultado de aprendizaje descrito anteriormente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CL" sz="1200" dirty="0">
                        <a:effectLst/>
                        <a:latin typeface="+mj-lt"/>
                        <a:ea typeface="Calibri" panose="020F0502020204030204" pitchFamily="34" charset="0"/>
                        <a:cs typeface="Symbol" panose="05050102010706020507" pitchFamily="18" charset="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0889730"/>
                  </a:ext>
                </a:extLst>
              </a:tr>
              <a:tr h="215727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Cómo evaluará el logro de los aprendizajes esperados en los estudiantes 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5009480"/>
                  </a:ext>
                </a:extLst>
              </a:tr>
              <a:tr h="1169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CL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 posible realizar una evaluación de impacto de este proyecto en el logro de los resultados de aprendizaje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C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106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8958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466B9D-B225-4A2F-915B-D9385EA11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04" y="6098"/>
            <a:ext cx="10972800" cy="996437"/>
          </a:xfrm>
        </p:spPr>
        <p:txBody>
          <a:bodyPr/>
          <a:lstStyle/>
          <a:p>
            <a:r>
              <a:rPr lang="es-CL" dirty="0">
                <a:solidFill>
                  <a:schemeClr val="bg1"/>
                </a:solidFill>
              </a:rPr>
              <a:t>Contribución </a:t>
            </a:r>
            <a:r>
              <a:rPr lang="es-CL" dirty="0"/>
              <a:t>Externa</a:t>
            </a:r>
            <a:r>
              <a:rPr lang="es-CL" dirty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8" name="Marcador de contenido 3">
            <a:extLst>
              <a:ext uri="{FF2B5EF4-FFF2-40B4-BE49-F238E27FC236}">
                <a16:creationId xmlns:a16="http://schemas.microsoft.com/office/drawing/2014/main" id="{DE082510-AF76-44F4-8944-332B3D257DE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31304" y="1255620"/>
          <a:ext cx="11606696" cy="51451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971454">
                  <a:extLst>
                    <a:ext uri="{9D8B030D-6E8A-4147-A177-3AD203B41FA5}">
                      <a16:colId xmlns:a16="http://schemas.microsoft.com/office/drawing/2014/main" val="3647079079"/>
                    </a:ext>
                  </a:extLst>
                </a:gridCol>
                <a:gridCol w="8635242">
                  <a:extLst>
                    <a:ext uri="{9D8B030D-6E8A-4147-A177-3AD203B41FA5}">
                      <a16:colId xmlns:a16="http://schemas.microsoft.com/office/drawing/2014/main" val="3585732815"/>
                    </a:ext>
                  </a:extLst>
                </a:gridCol>
              </a:tblGrid>
              <a:tr h="21360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Descripción de Problema o Necesidad detectada en el entorno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CL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413595"/>
                  </a:ext>
                </a:extLst>
              </a:tr>
              <a:tr h="12930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Objetivo de Contribución Externa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CL" sz="1200" dirty="0">
                          <a:effectLst/>
                          <a:latin typeface="+mj-lt"/>
                          <a:ea typeface="Calibri" panose="020F0502020204030204" pitchFamily="34" charset="0"/>
                          <a:cs typeface="Symbol" panose="05050102010706020507" pitchFamily="18" charset="2"/>
                        </a:rPr>
                        <a:t>( Modelo de  VcM 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0889730"/>
                  </a:ext>
                </a:extLst>
              </a:tr>
              <a:tr h="17160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Descripción de beneficiarios directos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953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8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466B9D-B225-4A2F-915B-D9385EA11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04" y="6098"/>
            <a:ext cx="10972800" cy="996437"/>
          </a:xfrm>
        </p:spPr>
        <p:txBody>
          <a:bodyPr/>
          <a:lstStyle/>
          <a:p>
            <a:r>
              <a:rPr lang="es-CL" dirty="0">
                <a:solidFill>
                  <a:schemeClr val="bg1"/>
                </a:solidFill>
              </a:rPr>
              <a:t>Contribución </a:t>
            </a:r>
            <a:r>
              <a:rPr lang="es-CL" dirty="0"/>
              <a:t>Externa</a:t>
            </a:r>
            <a:r>
              <a:rPr lang="es-CL" dirty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8" name="Marcador de contenido 3">
            <a:extLst>
              <a:ext uri="{FF2B5EF4-FFF2-40B4-BE49-F238E27FC236}">
                <a16:creationId xmlns:a16="http://schemas.microsoft.com/office/drawing/2014/main" id="{DE082510-AF76-44F4-8944-332B3D257DE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31304" y="1403104"/>
          <a:ext cx="11606696" cy="202589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971454">
                  <a:extLst>
                    <a:ext uri="{9D8B030D-6E8A-4147-A177-3AD203B41FA5}">
                      <a16:colId xmlns:a16="http://schemas.microsoft.com/office/drawing/2014/main" val="3647079079"/>
                    </a:ext>
                  </a:extLst>
                </a:gridCol>
                <a:gridCol w="8635242">
                  <a:extLst>
                    <a:ext uri="{9D8B030D-6E8A-4147-A177-3AD203B41FA5}">
                      <a16:colId xmlns:a16="http://schemas.microsoft.com/office/drawing/2014/main" val="3585732815"/>
                    </a:ext>
                  </a:extLst>
                </a:gridCol>
              </a:tblGrid>
              <a:tr h="20258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Descripción de productos que se entregara al socio comunitario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Talleres online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C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Diseño de planos de estructura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C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 de marketing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5009480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2ED63B3-43FB-49DE-A631-7DF0B675F968}"/>
              </a:ext>
            </a:extLst>
          </p:cNvPr>
          <p:cNvGraphicFramePr>
            <a:graphicFrameLocks noGrp="1"/>
          </p:cNvGraphicFramePr>
          <p:nvPr/>
        </p:nvGraphicFramePr>
        <p:xfrm>
          <a:off x="331304" y="3428999"/>
          <a:ext cx="11606696" cy="2175387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971454">
                  <a:extLst>
                    <a:ext uri="{9D8B030D-6E8A-4147-A177-3AD203B41FA5}">
                      <a16:colId xmlns:a16="http://schemas.microsoft.com/office/drawing/2014/main" val="117774372"/>
                    </a:ext>
                  </a:extLst>
                </a:gridCol>
                <a:gridCol w="8635242">
                  <a:extLst>
                    <a:ext uri="{9D8B030D-6E8A-4147-A177-3AD203B41FA5}">
                      <a16:colId xmlns:a16="http://schemas.microsoft.com/office/drawing/2014/main" val="2144659494"/>
                    </a:ext>
                  </a:extLst>
                </a:gridCol>
              </a:tblGrid>
              <a:tr h="217538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 posible realizar una evaluación de impacto externo en este proyecto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C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094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863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2EB747-1310-45A1-89C4-C2B6026EF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INGRESOS ESPERADOS DEL PROYECTO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7B4EC65-E76C-426E-9488-063DFF1E9C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451972"/>
              </p:ext>
            </p:extLst>
          </p:nvPr>
        </p:nvGraphicFramePr>
        <p:xfrm>
          <a:off x="609600" y="3150270"/>
          <a:ext cx="10972800" cy="174536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7650236">
                  <a:extLst>
                    <a:ext uri="{9D8B030D-6E8A-4147-A177-3AD203B41FA5}">
                      <a16:colId xmlns:a16="http://schemas.microsoft.com/office/drawing/2014/main" val="1887024502"/>
                    </a:ext>
                  </a:extLst>
                </a:gridCol>
                <a:gridCol w="3322564">
                  <a:extLst>
                    <a:ext uri="{9D8B030D-6E8A-4147-A177-3AD203B41FA5}">
                      <a16:colId xmlns:a16="http://schemas.microsoft.com/office/drawing/2014/main" val="13445740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4000" dirty="0">
                          <a:effectLst/>
                        </a:rPr>
                        <a:t>TOTAL PROYECTO</a:t>
                      </a:r>
                      <a:endParaRPr lang="es-CL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4000" dirty="0">
                          <a:effectLst/>
                        </a:rPr>
                        <a:t>$</a:t>
                      </a:r>
                      <a:endParaRPr lang="es-CL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47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Monto Solicitado a este Fondo Concursable (</a:t>
                      </a:r>
                      <a:r>
                        <a:rPr lang="es-ES" sz="2400" dirty="0" err="1">
                          <a:effectLst/>
                        </a:rPr>
                        <a:t>max</a:t>
                      </a:r>
                      <a:r>
                        <a:rPr lang="es-ES" sz="2400" dirty="0">
                          <a:effectLst/>
                        </a:rPr>
                        <a:t>. 1 millón)</a:t>
                      </a:r>
                      <a:endParaRPr lang="es-C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$</a:t>
                      </a:r>
                      <a:endParaRPr lang="es-C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2102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Aportes externos (en dinero):</a:t>
                      </a:r>
                      <a:endParaRPr lang="es-C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$</a:t>
                      </a:r>
                      <a:endParaRPr lang="es-C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30405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Aportes externos (valorizados):</a:t>
                      </a:r>
                      <a:endParaRPr lang="es-C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$</a:t>
                      </a:r>
                      <a:endParaRPr lang="es-C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2402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730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CF07A1-E619-45F2-8089-B354C4FD2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Estructura de Gastos del Proyecto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43B9EDB6-5400-477F-8F8A-ABAAF1E637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514512"/>
              </p:ext>
            </p:extLst>
          </p:nvPr>
        </p:nvGraphicFramePr>
        <p:xfrm>
          <a:off x="477274" y="1203960"/>
          <a:ext cx="11144161" cy="469392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735961">
                  <a:extLst>
                    <a:ext uri="{9D8B030D-6E8A-4147-A177-3AD203B41FA5}">
                      <a16:colId xmlns:a16="http://schemas.microsoft.com/office/drawing/2014/main" val="2721542763"/>
                    </a:ext>
                  </a:extLst>
                </a:gridCol>
                <a:gridCol w="1080897">
                  <a:extLst>
                    <a:ext uri="{9D8B030D-6E8A-4147-A177-3AD203B41FA5}">
                      <a16:colId xmlns:a16="http://schemas.microsoft.com/office/drawing/2014/main" val="3206151870"/>
                    </a:ext>
                  </a:extLst>
                </a:gridCol>
                <a:gridCol w="1855915">
                  <a:extLst>
                    <a:ext uri="{9D8B030D-6E8A-4147-A177-3AD203B41FA5}">
                      <a16:colId xmlns:a16="http://schemas.microsoft.com/office/drawing/2014/main" val="2950052765"/>
                    </a:ext>
                  </a:extLst>
                </a:gridCol>
                <a:gridCol w="1674305">
                  <a:extLst>
                    <a:ext uri="{9D8B030D-6E8A-4147-A177-3AD203B41FA5}">
                      <a16:colId xmlns:a16="http://schemas.microsoft.com/office/drawing/2014/main" val="3559196217"/>
                    </a:ext>
                  </a:extLst>
                </a:gridCol>
                <a:gridCol w="3797083">
                  <a:extLst>
                    <a:ext uri="{9D8B030D-6E8A-4147-A177-3AD203B41FA5}">
                      <a16:colId xmlns:a16="http://schemas.microsoft.com/office/drawing/2014/main" val="2913896579"/>
                    </a:ext>
                  </a:extLst>
                </a:gridCol>
              </a:tblGrid>
              <a:tr h="293298">
                <a:tc>
                  <a:txBody>
                    <a:bodyPr/>
                    <a:lstStyle/>
                    <a:p>
                      <a:r>
                        <a:rPr lang="es-CL" sz="1600" dirty="0"/>
                        <a:t>Tipo de gasto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Cantidad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Solicitado a FFCC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Aporte Externo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Describa por qué necesita este apoyo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54694633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r>
                        <a:rPr lang="es-CL" sz="1600" dirty="0">
                          <a:solidFill>
                            <a:srgbClr val="AC2335"/>
                          </a:solidFill>
                        </a:rPr>
                        <a:t>Honorarios …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100" dirty="0"/>
                        <a:t>(si son varios tipos, especifique cada uno en líneas separadas).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4797022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r>
                        <a:rPr lang="es-CL" sz="1600" dirty="0">
                          <a:solidFill>
                            <a:srgbClr val="AC2335"/>
                          </a:solidFill>
                        </a:rPr>
                        <a:t>Material promocional …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86233509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r>
                        <a:rPr lang="es-CL" sz="1600" dirty="0">
                          <a:solidFill>
                            <a:srgbClr val="AC2335"/>
                          </a:solidFill>
                        </a:rPr>
                        <a:t>Transporte …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10617193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r>
                        <a:rPr lang="es-CL" sz="1600" dirty="0">
                          <a:solidFill>
                            <a:srgbClr val="AC2335"/>
                          </a:solidFill>
                        </a:rPr>
                        <a:t>Hotel …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  <a:endParaRPr kumimoji="0" lang="es-CL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46008830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r>
                        <a:rPr lang="es-CL" sz="1600" dirty="0">
                          <a:solidFill>
                            <a:srgbClr val="AC2335"/>
                          </a:solidFill>
                        </a:rPr>
                        <a:t>Servicio de Alimentación …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  <a:endParaRPr kumimoji="0" lang="es-CL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  <a:endParaRPr kumimoji="0" lang="es-CL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26639027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r>
                        <a:rPr lang="es-CL" sz="1600" dirty="0">
                          <a:solidFill>
                            <a:srgbClr val="AC2335"/>
                          </a:solidFill>
                        </a:rPr>
                        <a:t>Materiales o Insumos …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  <a:endParaRPr kumimoji="0" lang="es-CL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  <a:endParaRPr kumimoji="0" lang="es-CL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16411836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r>
                        <a:rPr lang="es-CL" sz="1600" dirty="0">
                          <a:solidFill>
                            <a:srgbClr val="AC2335"/>
                          </a:solidFill>
                        </a:rPr>
                        <a:t>Etc, etc…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02056083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endParaRPr lang="es-CL" sz="1600" dirty="0">
                        <a:solidFill>
                          <a:srgbClr val="AC2335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/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/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01291006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endParaRPr lang="es-CL" sz="1600" dirty="0">
                        <a:solidFill>
                          <a:srgbClr val="AC2335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3911820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endParaRPr lang="es-CL" sz="1600" dirty="0">
                        <a:solidFill>
                          <a:srgbClr val="AC2335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44229177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endParaRPr lang="es-CL" sz="1600" dirty="0">
                        <a:solidFill>
                          <a:srgbClr val="AC2335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51970264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endParaRPr lang="es-CL" sz="1600" dirty="0">
                        <a:solidFill>
                          <a:srgbClr val="AC2335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84581294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r>
                        <a:rPr lang="es-CL" sz="1600" dirty="0">
                          <a:solidFill>
                            <a:srgbClr val="AC2335"/>
                          </a:solidFill>
                        </a:rPr>
                        <a:t>TOTAL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$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$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4879368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194C17E0-5413-49E6-9D62-F0FD8B05A701}"/>
              </a:ext>
            </a:extLst>
          </p:cNvPr>
          <p:cNvSpPr txBox="1"/>
          <p:nvPr/>
        </p:nvSpPr>
        <p:spPr>
          <a:xfrm>
            <a:off x="477274" y="6211669"/>
            <a:ext cx="11465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 dirty="0">
                <a:solidFill>
                  <a:srgbClr val="FF0000"/>
                </a:solidFill>
              </a:rPr>
              <a:t>Nota importante: Este fondo no financiará el pago de honorarios para los participantes del proyecto. Tampoco se financiará servicios de café o catering.</a:t>
            </a:r>
          </a:p>
          <a:p>
            <a:pPr algn="ctr"/>
            <a:r>
              <a:rPr lang="es-CL" sz="1200" dirty="0">
                <a:solidFill>
                  <a:srgbClr val="FF0000"/>
                </a:solidFill>
              </a:rPr>
              <a:t>En la columna “Solicitado a FFC” debe poner lo que esta pidiendo a la UNAB a través de este fondo. </a:t>
            </a:r>
          </a:p>
          <a:p>
            <a:pPr algn="ctr"/>
            <a:r>
              <a:rPr lang="es-CL" sz="1200" dirty="0">
                <a:solidFill>
                  <a:srgbClr val="FF0000"/>
                </a:solidFill>
              </a:rPr>
              <a:t>En la columna “Aporte Externo” debe poner el valor en dinero o valorizado que será puesto por personas u organizaciones externas a la UNAB</a:t>
            </a:r>
          </a:p>
        </p:txBody>
      </p:sp>
    </p:spTree>
    <p:extLst>
      <p:ext uri="{BB962C8B-B14F-4D97-AF65-F5344CB8AC3E}">
        <p14:creationId xmlns:p14="http://schemas.microsoft.com/office/powerpoint/2010/main" val="148590075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7561</TotalTime>
  <Words>568</Words>
  <Application>Microsoft Office PowerPoint</Application>
  <PresentationFormat>Panorámica</PresentationFormat>
  <Paragraphs>109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Symbol</vt:lpstr>
      <vt:lpstr>1_Tema de Office</vt:lpstr>
      <vt:lpstr>Tema de Office</vt:lpstr>
      <vt:lpstr>Presentación de PowerPoint</vt:lpstr>
      <vt:lpstr>Condiciones de Bases Fondos Proyectos asignaturas del Plan de VcM  </vt:lpstr>
      <vt:lpstr>Antecedentes Generales de la Actividad </vt:lpstr>
      <vt:lpstr>Contribución Interna </vt:lpstr>
      <vt:lpstr>Contribución Interna </vt:lpstr>
      <vt:lpstr>Contribución Externa </vt:lpstr>
      <vt:lpstr>Contribución Externa </vt:lpstr>
      <vt:lpstr>INGRESOS ESPERADOS DEL PROYECTO</vt:lpstr>
      <vt:lpstr>Estructura de Gastos del Proyecto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de Marketing y Comunicaciones</dc:title>
  <dc:creator>Barbara Duran Magnere</dc:creator>
  <cp:lastModifiedBy>María Jesús Cabello Gordon</cp:lastModifiedBy>
  <cp:revision>18</cp:revision>
  <dcterms:created xsi:type="dcterms:W3CDTF">2018-05-04T14:21:08Z</dcterms:created>
  <dcterms:modified xsi:type="dcterms:W3CDTF">2022-05-11T19:20:44Z</dcterms:modified>
</cp:coreProperties>
</file>