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303" r:id="rId5"/>
    <p:sldId id="308" r:id="rId6"/>
    <p:sldId id="316" r:id="rId7"/>
    <p:sldId id="315" r:id="rId8"/>
    <p:sldId id="314" r:id="rId9"/>
    <p:sldId id="309" r:id="rId10"/>
    <p:sldId id="317" r:id="rId11"/>
    <p:sldId id="310" r:id="rId12"/>
    <p:sldId id="318" r:id="rId13"/>
    <p:sldId id="319" r:id="rId14"/>
    <p:sldId id="320" r:id="rId15"/>
    <p:sldId id="321" r:id="rId16"/>
    <p:sldId id="322" r:id="rId17"/>
    <p:sldId id="323" r:id="rId18"/>
    <p:sldId id="324" r:id="rId19"/>
    <p:sldId id="327" r:id="rId20"/>
    <p:sldId id="328" r:id="rId21"/>
    <p:sldId id="325" r:id="rId22"/>
    <p:sldId id="326" r:id="rId23"/>
    <p:sldId id="329" r:id="rId24"/>
    <p:sldId id="313" r:id="rId2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47"/>
    <p:restoredTop sz="94680"/>
  </p:normalViewPr>
  <p:slideViewPr>
    <p:cSldViewPr snapToGrid="0">
      <p:cViewPr varScale="1">
        <p:scale>
          <a:sx n="68" d="100"/>
          <a:sy n="68" d="100"/>
        </p:scale>
        <p:origin x="9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a Belen Arias Ovalle" userId="1fdd818f-d0c3-4647-be92-3650cdf4f172" providerId="ADAL" clId="{ABC8E232-B247-4B7A-9F46-C8B9FC169388}"/>
    <pc:docChg chg="undo custSel addSld delSld modSld sldOrd">
      <pc:chgData name="Francisca Belen Arias Ovalle" userId="1fdd818f-d0c3-4647-be92-3650cdf4f172" providerId="ADAL" clId="{ABC8E232-B247-4B7A-9F46-C8B9FC169388}" dt="2024-01-22T21:18:26.363" v="941" actId="478"/>
      <pc:docMkLst>
        <pc:docMk/>
      </pc:docMkLst>
      <pc:sldChg chg="del">
        <pc:chgData name="Francisca Belen Arias Ovalle" userId="1fdd818f-d0c3-4647-be92-3650cdf4f172" providerId="ADAL" clId="{ABC8E232-B247-4B7A-9F46-C8B9FC169388}" dt="2024-01-22T21:08:35.855" v="33" actId="2696"/>
        <pc:sldMkLst>
          <pc:docMk/>
          <pc:sldMk cId="2885921916" sldId="311"/>
        </pc:sldMkLst>
      </pc:sldChg>
      <pc:sldChg chg="modSp mod">
        <pc:chgData name="Francisca Belen Arias Ovalle" userId="1fdd818f-d0c3-4647-be92-3650cdf4f172" providerId="ADAL" clId="{ABC8E232-B247-4B7A-9F46-C8B9FC169388}" dt="2024-01-22T21:15:42.691" v="901" actId="20577"/>
        <pc:sldMkLst>
          <pc:docMk/>
          <pc:sldMk cId="1031173756" sldId="325"/>
        </pc:sldMkLst>
        <pc:spChg chg="mod">
          <ac:chgData name="Francisca Belen Arias Ovalle" userId="1fdd818f-d0c3-4647-be92-3650cdf4f172" providerId="ADAL" clId="{ABC8E232-B247-4B7A-9F46-C8B9FC169388}" dt="2024-01-22T21:15:42.691" v="901" actId="20577"/>
          <ac:spMkLst>
            <pc:docMk/>
            <pc:sldMk cId="1031173756" sldId="325"/>
            <ac:spMk id="10" creationId="{CF6C1A35-81E7-A4D4-3F98-EDA82ED4EE4E}"/>
          </ac:spMkLst>
        </pc:spChg>
      </pc:sldChg>
      <pc:sldChg chg="modSp mod">
        <pc:chgData name="Francisca Belen Arias Ovalle" userId="1fdd818f-d0c3-4647-be92-3650cdf4f172" providerId="ADAL" clId="{ABC8E232-B247-4B7A-9F46-C8B9FC169388}" dt="2024-01-22T21:16:24.731" v="903" actId="20577"/>
        <pc:sldMkLst>
          <pc:docMk/>
          <pc:sldMk cId="965193439" sldId="326"/>
        </pc:sldMkLst>
        <pc:spChg chg="mod">
          <ac:chgData name="Francisca Belen Arias Ovalle" userId="1fdd818f-d0c3-4647-be92-3650cdf4f172" providerId="ADAL" clId="{ABC8E232-B247-4B7A-9F46-C8B9FC169388}" dt="2024-01-22T21:16:24.731" v="903" actId="20577"/>
          <ac:spMkLst>
            <pc:docMk/>
            <pc:sldMk cId="965193439" sldId="326"/>
            <ac:spMk id="10" creationId="{CF6C1A35-81E7-A4D4-3F98-EDA82ED4EE4E}"/>
          </ac:spMkLst>
        </pc:spChg>
      </pc:sldChg>
      <pc:sldChg chg="modSp add mod ord">
        <pc:chgData name="Francisca Belen Arias Ovalle" userId="1fdd818f-d0c3-4647-be92-3650cdf4f172" providerId="ADAL" clId="{ABC8E232-B247-4B7A-9F46-C8B9FC169388}" dt="2024-01-22T21:07:51.955" v="32" actId="20577"/>
        <pc:sldMkLst>
          <pc:docMk/>
          <pc:sldMk cId="1330956721" sldId="328"/>
        </pc:sldMkLst>
        <pc:spChg chg="mod">
          <ac:chgData name="Francisca Belen Arias Ovalle" userId="1fdd818f-d0c3-4647-be92-3650cdf4f172" providerId="ADAL" clId="{ABC8E232-B247-4B7A-9F46-C8B9FC169388}" dt="2024-01-22T21:07:51.955" v="32" actId="20577"/>
          <ac:spMkLst>
            <pc:docMk/>
            <pc:sldMk cId="1330956721" sldId="328"/>
            <ac:spMk id="10" creationId="{CF6C1A35-81E7-A4D4-3F98-EDA82ED4EE4E}"/>
          </ac:spMkLst>
        </pc:spChg>
      </pc:sldChg>
      <pc:sldChg chg="delSp modSp add mod ord">
        <pc:chgData name="Francisca Belen Arias Ovalle" userId="1fdd818f-d0c3-4647-be92-3650cdf4f172" providerId="ADAL" clId="{ABC8E232-B247-4B7A-9F46-C8B9FC169388}" dt="2024-01-22T21:18:26.363" v="941" actId="478"/>
        <pc:sldMkLst>
          <pc:docMk/>
          <pc:sldMk cId="3408434008" sldId="329"/>
        </pc:sldMkLst>
        <pc:spChg chg="mod">
          <ac:chgData name="Francisca Belen Arias Ovalle" userId="1fdd818f-d0c3-4647-be92-3650cdf4f172" providerId="ADAL" clId="{ABC8E232-B247-4B7A-9F46-C8B9FC169388}" dt="2024-01-22T21:18:13.721" v="939" actId="1076"/>
          <ac:spMkLst>
            <pc:docMk/>
            <pc:sldMk cId="3408434008" sldId="329"/>
            <ac:spMk id="7" creationId="{CF6C1A35-81E7-A4D4-3F98-EDA82ED4EE4E}"/>
          </ac:spMkLst>
        </pc:spChg>
        <pc:spChg chg="del">
          <ac:chgData name="Francisca Belen Arias Ovalle" userId="1fdd818f-d0c3-4647-be92-3650cdf4f172" providerId="ADAL" clId="{ABC8E232-B247-4B7A-9F46-C8B9FC169388}" dt="2024-01-22T21:18:26.363" v="941" actId="478"/>
          <ac:spMkLst>
            <pc:docMk/>
            <pc:sldMk cId="3408434008" sldId="329"/>
            <ac:spMk id="8" creationId="{37C14744-3FCD-7072-1FBD-0261B42A12FB}"/>
          </ac:spMkLst>
        </pc:spChg>
        <pc:spChg chg="del">
          <ac:chgData name="Francisca Belen Arias Ovalle" userId="1fdd818f-d0c3-4647-be92-3650cdf4f172" providerId="ADAL" clId="{ABC8E232-B247-4B7A-9F46-C8B9FC169388}" dt="2024-01-22T21:18:24.055" v="940" actId="478"/>
          <ac:spMkLst>
            <pc:docMk/>
            <pc:sldMk cId="3408434008" sldId="329"/>
            <ac:spMk id="10" creationId="{000931EC-44BF-2AFC-4057-215237B5B5E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DC1AA-B74F-4687-A355-2F0E8384DF4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93903D93-8DB4-4B8B-AC16-82642F9C7D4F}">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dirty="0"/>
            <a:t>Fundada el 8 de septiembre de 1959, por el Obispo Monseñor Alejandro Menchaca Lira, constituyéndose en la primera institución de Educación Superior de la Región de La Araucanía.</a:t>
          </a:r>
        </a:p>
        <a:p>
          <a:endParaRPr lang="es-ES" dirty="0"/>
        </a:p>
      </dgm:t>
    </dgm:pt>
    <dgm:pt modelId="{65E65359-F216-4ACC-BA07-0F561437AD16}" type="parTrans" cxnId="{22B372AA-12E4-45B2-B390-FDFB276CE8A9}">
      <dgm:prSet/>
      <dgm:spPr/>
      <dgm:t>
        <a:bodyPr/>
        <a:lstStyle/>
        <a:p>
          <a:endParaRPr lang="es-ES"/>
        </a:p>
      </dgm:t>
    </dgm:pt>
    <dgm:pt modelId="{7FDAFA6A-186E-4748-9CFF-40D6A92BA066}" type="sibTrans" cxnId="{22B372AA-12E4-45B2-B390-FDFB276CE8A9}">
      <dgm:prSet/>
      <dgm:spPr/>
      <dgm:t>
        <a:bodyPr/>
        <a:lstStyle/>
        <a:p>
          <a:endParaRPr lang="es-ES"/>
        </a:p>
      </dgm:t>
    </dgm:pt>
    <dgm:pt modelId="{1D55569A-DF8F-46AF-9B20-29432B0E959B}">
      <dgm:prSet phldrT="[Texto]"/>
      <dgm:spPr/>
      <dgm:t>
        <a:bodyPr/>
        <a:lstStyle/>
        <a:p>
          <a:pPr marL="0" marR="0" indent="0" defTabSz="400050" eaLnBrk="1" fontAlgn="auto" latinLnBrk="0" hangingPunct="1">
            <a:lnSpc>
              <a:spcPct val="90000"/>
            </a:lnSpc>
            <a:spcBef>
              <a:spcPct val="0"/>
            </a:spcBef>
            <a:spcAft>
              <a:spcPct val="35000"/>
            </a:spcAft>
            <a:buClrTx/>
            <a:buSzTx/>
            <a:buFontTx/>
            <a:buNone/>
            <a:tabLst/>
            <a:defRPr/>
          </a:pPr>
          <a:r>
            <a:rPr lang="es-ES" dirty="0"/>
            <a:t>5 años de acreditación (2019-2024) en las áreas de docencia de pregrado, gestión institucional, investigación y vinculación con el medio.</a:t>
          </a:r>
        </a:p>
        <a:p>
          <a:pPr defTabSz="400050">
            <a:lnSpc>
              <a:spcPct val="90000"/>
            </a:lnSpc>
            <a:spcBef>
              <a:spcPct val="0"/>
            </a:spcBef>
            <a:spcAft>
              <a:spcPct val="35000"/>
            </a:spcAft>
          </a:pPr>
          <a:endParaRPr lang="es-ES" dirty="0"/>
        </a:p>
      </dgm:t>
    </dgm:pt>
    <dgm:pt modelId="{20BBEF6D-D580-4A72-9E13-45B832F4E950}" type="parTrans" cxnId="{8C7E6AF7-F601-4847-A8C2-B2C2CDEAA0AE}">
      <dgm:prSet/>
      <dgm:spPr/>
      <dgm:t>
        <a:bodyPr/>
        <a:lstStyle/>
        <a:p>
          <a:endParaRPr lang="es-ES"/>
        </a:p>
      </dgm:t>
    </dgm:pt>
    <dgm:pt modelId="{57055FFD-F34B-479B-AB39-B9A6AAC34208}" type="sibTrans" cxnId="{8C7E6AF7-F601-4847-A8C2-B2C2CDEAA0AE}">
      <dgm:prSet/>
      <dgm:spPr/>
      <dgm:t>
        <a:bodyPr/>
        <a:lstStyle/>
        <a:p>
          <a:endParaRPr lang="es-ES"/>
        </a:p>
      </dgm:t>
    </dgm:pt>
    <dgm:pt modelId="{283E40B3-E549-47DE-84D5-F1A426FC5E18}">
      <dgm:prSet phldrT="[Texto]"/>
      <dgm:spPr/>
      <dgm:t>
        <a:bodyPr/>
        <a:lstStyle/>
        <a:p>
          <a:r>
            <a:rPr lang="es-ES" b="1" dirty="0"/>
            <a:t>+</a:t>
          </a:r>
          <a:r>
            <a:rPr lang="es-ES" dirty="0"/>
            <a:t> de 13 mil estudiantes de pregrado</a:t>
          </a:r>
        </a:p>
        <a:p>
          <a:r>
            <a:rPr lang="es-ES" b="1" dirty="0"/>
            <a:t>+</a:t>
          </a:r>
          <a:r>
            <a:rPr lang="es-ES" dirty="0"/>
            <a:t> de 40 carreras de pregrado</a:t>
          </a:r>
        </a:p>
        <a:p>
          <a:r>
            <a:rPr lang="es-ES" b="1" dirty="0"/>
            <a:t>+ </a:t>
          </a:r>
          <a:r>
            <a:rPr lang="es-ES" dirty="0"/>
            <a:t>de 17 programas de magíster, </a:t>
          </a:r>
        </a:p>
        <a:p>
          <a:r>
            <a:rPr lang="es-ES" dirty="0"/>
            <a:t>4 doctorados </a:t>
          </a:r>
        </a:p>
        <a:p>
          <a:r>
            <a:rPr lang="es-ES" dirty="0"/>
            <a:t>y una variada oferta de Educación Continua</a:t>
          </a:r>
        </a:p>
      </dgm:t>
    </dgm:pt>
    <dgm:pt modelId="{FBE21FA2-A2F3-45C2-985D-E214BB32672E}" type="parTrans" cxnId="{075087EB-6A99-45D1-8612-1A9E630B468B}">
      <dgm:prSet/>
      <dgm:spPr/>
      <dgm:t>
        <a:bodyPr/>
        <a:lstStyle/>
        <a:p>
          <a:endParaRPr lang="es-ES"/>
        </a:p>
      </dgm:t>
    </dgm:pt>
    <dgm:pt modelId="{FE8AA4E3-31D9-4364-9B50-8497399E293F}" type="sibTrans" cxnId="{075087EB-6A99-45D1-8612-1A9E630B468B}">
      <dgm:prSet/>
      <dgm:spPr/>
      <dgm:t>
        <a:bodyPr/>
        <a:lstStyle/>
        <a:p>
          <a:endParaRPr lang="es-ES"/>
        </a:p>
      </dgm:t>
    </dgm:pt>
    <dgm:pt modelId="{E75A4E0A-A458-4BA4-BCCC-0FC26D31D893}">
      <dgm:prSet phldrT="[Texto]"/>
      <dgm:spPr/>
      <dgm:t>
        <a:bodyPr/>
        <a:lstStyle/>
        <a:p>
          <a:r>
            <a:rPr lang="es-ES" dirty="0"/>
            <a:t>8 Facultades + TEC-UCT</a:t>
          </a:r>
        </a:p>
        <a:p>
          <a:r>
            <a:rPr lang="es-ES" dirty="0"/>
            <a:t>5 campus universitarios</a:t>
          </a:r>
        </a:p>
      </dgm:t>
    </dgm:pt>
    <dgm:pt modelId="{DCF136F2-88F5-439E-A295-90407F5B674F}" type="parTrans" cxnId="{249BBA5A-D2D3-41F0-972F-A7223A032878}">
      <dgm:prSet/>
      <dgm:spPr/>
      <dgm:t>
        <a:bodyPr/>
        <a:lstStyle/>
        <a:p>
          <a:endParaRPr lang="es-ES"/>
        </a:p>
      </dgm:t>
    </dgm:pt>
    <dgm:pt modelId="{2A35C634-5F52-4142-89EA-8A324CD4A33D}" type="sibTrans" cxnId="{249BBA5A-D2D3-41F0-972F-A7223A032878}">
      <dgm:prSet/>
      <dgm:spPr/>
      <dgm:t>
        <a:bodyPr/>
        <a:lstStyle/>
        <a:p>
          <a:endParaRPr lang="es-ES"/>
        </a:p>
      </dgm:t>
    </dgm:pt>
    <dgm:pt modelId="{26732671-C043-4F34-8D32-55F0BB523B5D}" type="pres">
      <dgm:prSet presAssocID="{93EDC1AA-B74F-4687-A355-2F0E8384DF42}" presName="diagram" presStyleCnt="0">
        <dgm:presLayoutVars>
          <dgm:dir/>
          <dgm:resizeHandles val="exact"/>
        </dgm:presLayoutVars>
      </dgm:prSet>
      <dgm:spPr/>
    </dgm:pt>
    <dgm:pt modelId="{B7C46E79-4257-44B0-A242-5C9E281C5AFF}" type="pres">
      <dgm:prSet presAssocID="{93903D93-8DB4-4B8B-AC16-82642F9C7D4F}" presName="node" presStyleLbl="node1" presStyleIdx="0" presStyleCnt="4" custLinFactNeighborY="-2991">
        <dgm:presLayoutVars>
          <dgm:bulletEnabled val="1"/>
        </dgm:presLayoutVars>
      </dgm:prSet>
      <dgm:spPr/>
    </dgm:pt>
    <dgm:pt modelId="{163D8491-93C0-4547-BFD6-F437E902F371}" type="pres">
      <dgm:prSet presAssocID="{7FDAFA6A-186E-4748-9CFF-40D6A92BA066}" presName="sibTrans" presStyleCnt="0"/>
      <dgm:spPr/>
    </dgm:pt>
    <dgm:pt modelId="{32FCBC7B-75E3-4E34-9D85-76A2540708E7}" type="pres">
      <dgm:prSet presAssocID="{1D55569A-DF8F-46AF-9B20-29432B0E959B}" presName="node" presStyleLbl="node1" presStyleIdx="1" presStyleCnt="4">
        <dgm:presLayoutVars>
          <dgm:bulletEnabled val="1"/>
        </dgm:presLayoutVars>
      </dgm:prSet>
      <dgm:spPr/>
    </dgm:pt>
    <dgm:pt modelId="{B686BEBA-CBA8-4B40-8A2E-A93509B909F4}" type="pres">
      <dgm:prSet presAssocID="{57055FFD-F34B-479B-AB39-B9A6AAC34208}" presName="sibTrans" presStyleCnt="0"/>
      <dgm:spPr/>
    </dgm:pt>
    <dgm:pt modelId="{8D821570-1638-42F7-94BA-76C2846D6C5E}" type="pres">
      <dgm:prSet presAssocID="{283E40B3-E549-47DE-84D5-F1A426FC5E18}" presName="node" presStyleLbl="node1" presStyleIdx="2" presStyleCnt="4">
        <dgm:presLayoutVars>
          <dgm:bulletEnabled val="1"/>
        </dgm:presLayoutVars>
      </dgm:prSet>
      <dgm:spPr/>
    </dgm:pt>
    <dgm:pt modelId="{D027918B-C293-4EDD-80AB-D6AFF9CC22C7}" type="pres">
      <dgm:prSet presAssocID="{FE8AA4E3-31D9-4364-9B50-8497399E293F}" presName="sibTrans" presStyleCnt="0"/>
      <dgm:spPr/>
    </dgm:pt>
    <dgm:pt modelId="{EF2E97BD-DC53-4AD2-A90B-B6A83E297169}" type="pres">
      <dgm:prSet presAssocID="{E75A4E0A-A458-4BA4-BCCC-0FC26D31D893}" presName="node" presStyleLbl="node1" presStyleIdx="3" presStyleCnt="4">
        <dgm:presLayoutVars>
          <dgm:bulletEnabled val="1"/>
        </dgm:presLayoutVars>
      </dgm:prSet>
      <dgm:spPr/>
    </dgm:pt>
  </dgm:ptLst>
  <dgm:cxnLst>
    <dgm:cxn modelId="{54B9603A-0A0B-4EAC-AAD7-1F23300B6208}" type="presOf" srcId="{93EDC1AA-B74F-4687-A355-2F0E8384DF42}" destId="{26732671-C043-4F34-8D32-55F0BB523B5D}" srcOrd="0" destOrd="0" presId="urn:microsoft.com/office/officeart/2005/8/layout/default"/>
    <dgm:cxn modelId="{44DB1A43-9129-4337-8EEA-C3A3823092A8}" type="presOf" srcId="{283E40B3-E549-47DE-84D5-F1A426FC5E18}" destId="{8D821570-1638-42F7-94BA-76C2846D6C5E}" srcOrd="0" destOrd="0" presId="urn:microsoft.com/office/officeart/2005/8/layout/default"/>
    <dgm:cxn modelId="{07B22C6C-F5E2-43B2-A743-7955228E460E}" type="presOf" srcId="{93903D93-8DB4-4B8B-AC16-82642F9C7D4F}" destId="{B7C46E79-4257-44B0-A242-5C9E281C5AFF}" srcOrd="0" destOrd="0" presId="urn:microsoft.com/office/officeart/2005/8/layout/default"/>
    <dgm:cxn modelId="{40DDC577-37A3-476D-AF88-8D6EFC480CF9}" type="presOf" srcId="{1D55569A-DF8F-46AF-9B20-29432B0E959B}" destId="{32FCBC7B-75E3-4E34-9D85-76A2540708E7}" srcOrd="0" destOrd="0" presId="urn:microsoft.com/office/officeart/2005/8/layout/default"/>
    <dgm:cxn modelId="{249BBA5A-D2D3-41F0-972F-A7223A032878}" srcId="{93EDC1AA-B74F-4687-A355-2F0E8384DF42}" destId="{E75A4E0A-A458-4BA4-BCCC-0FC26D31D893}" srcOrd="3" destOrd="0" parTransId="{DCF136F2-88F5-439E-A295-90407F5B674F}" sibTransId="{2A35C634-5F52-4142-89EA-8A324CD4A33D}"/>
    <dgm:cxn modelId="{22B372AA-12E4-45B2-B390-FDFB276CE8A9}" srcId="{93EDC1AA-B74F-4687-A355-2F0E8384DF42}" destId="{93903D93-8DB4-4B8B-AC16-82642F9C7D4F}" srcOrd="0" destOrd="0" parTransId="{65E65359-F216-4ACC-BA07-0F561437AD16}" sibTransId="{7FDAFA6A-186E-4748-9CFF-40D6A92BA066}"/>
    <dgm:cxn modelId="{B60075D4-6966-4FA7-B0A6-120A55890E37}" type="presOf" srcId="{E75A4E0A-A458-4BA4-BCCC-0FC26D31D893}" destId="{EF2E97BD-DC53-4AD2-A90B-B6A83E297169}" srcOrd="0" destOrd="0" presId="urn:microsoft.com/office/officeart/2005/8/layout/default"/>
    <dgm:cxn modelId="{075087EB-6A99-45D1-8612-1A9E630B468B}" srcId="{93EDC1AA-B74F-4687-A355-2F0E8384DF42}" destId="{283E40B3-E549-47DE-84D5-F1A426FC5E18}" srcOrd="2" destOrd="0" parTransId="{FBE21FA2-A2F3-45C2-985D-E214BB32672E}" sibTransId="{FE8AA4E3-31D9-4364-9B50-8497399E293F}"/>
    <dgm:cxn modelId="{8C7E6AF7-F601-4847-A8C2-B2C2CDEAA0AE}" srcId="{93EDC1AA-B74F-4687-A355-2F0E8384DF42}" destId="{1D55569A-DF8F-46AF-9B20-29432B0E959B}" srcOrd="1" destOrd="0" parTransId="{20BBEF6D-D580-4A72-9E13-45B832F4E950}" sibTransId="{57055FFD-F34B-479B-AB39-B9A6AAC34208}"/>
    <dgm:cxn modelId="{88599B94-B326-482D-A71D-C8822B99ADDF}" type="presParOf" srcId="{26732671-C043-4F34-8D32-55F0BB523B5D}" destId="{B7C46E79-4257-44B0-A242-5C9E281C5AFF}" srcOrd="0" destOrd="0" presId="urn:microsoft.com/office/officeart/2005/8/layout/default"/>
    <dgm:cxn modelId="{77BA664A-31B7-4B99-B2BF-AE97D0C81981}" type="presParOf" srcId="{26732671-C043-4F34-8D32-55F0BB523B5D}" destId="{163D8491-93C0-4547-BFD6-F437E902F371}" srcOrd="1" destOrd="0" presId="urn:microsoft.com/office/officeart/2005/8/layout/default"/>
    <dgm:cxn modelId="{4C68944A-AAEA-4C23-B8A5-11D072833B60}" type="presParOf" srcId="{26732671-C043-4F34-8D32-55F0BB523B5D}" destId="{32FCBC7B-75E3-4E34-9D85-76A2540708E7}" srcOrd="2" destOrd="0" presId="urn:microsoft.com/office/officeart/2005/8/layout/default"/>
    <dgm:cxn modelId="{8F0EDFD8-FCC0-4D19-B5C4-83B8E3D7E226}" type="presParOf" srcId="{26732671-C043-4F34-8D32-55F0BB523B5D}" destId="{B686BEBA-CBA8-4B40-8A2E-A93509B909F4}" srcOrd="3" destOrd="0" presId="urn:microsoft.com/office/officeart/2005/8/layout/default"/>
    <dgm:cxn modelId="{403E689B-EAEE-46A5-AA01-E4DCA0F4BD1B}" type="presParOf" srcId="{26732671-C043-4F34-8D32-55F0BB523B5D}" destId="{8D821570-1638-42F7-94BA-76C2846D6C5E}" srcOrd="4" destOrd="0" presId="urn:microsoft.com/office/officeart/2005/8/layout/default"/>
    <dgm:cxn modelId="{99B1AA11-EFB8-4C3A-B1CF-A1B5AFFF3386}" type="presParOf" srcId="{26732671-C043-4F34-8D32-55F0BB523B5D}" destId="{D027918B-C293-4EDD-80AB-D6AFF9CC22C7}" srcOrd="5" destOrd="0" presId="urn:microsoft.com/office/officeart/2005/8/layout/default"/>
    <dgm:cxn modelId="{AB87CA37-B76C-421A-B2DC-E4B0E6B234D2}" type="presParOf" srcId="{26732671-C043-4F34-8D32-55F0BB523B5D}" destId="{EF2E97BD-DC53-4AD2-A90B-B6A83E297169}"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EDC1AA-B74F-4687-A355-2F0E8384DF4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S"/>
        </a:p>
      </dgm:t>
    </dgm:pt>
    <dgm:pt modelId="{93903D93-8DB4-4B8B-AC16-82642F9C7D4F}">
      <dgm:prSet phldrT="[Texto]"/>
      <dgm:spPr/>
      <dgm:t>
        <a:bodyPr/>
        <a:lstStyle/>
        <a:p>
          <a:r>
            <a:rPr lang="es-ES" dirty="0"/>
            <a:t>Provincias de Cautín (sur) y provincia de </a:t>
          </a:r>
          <a:r>
            <a:rPr lang="es-ES" dirty="0" err="1"/>
            <a:t>Malleco</a:t>
          </a:r>
          <a:r>
            <a:rPr lang="es-ES" dirty="0"/>
            <a:t> (norte)</a:t>
          </a:r>
        </a:p>
        <a:p>
          <a:endParaRPr lang="es-ES" dirty="0"/>
        </a:p>
        <a:p>
          <a:r>
            <a:rPr lang="es-ES" dirty="0"/>
            <a:t>32 comunas</a:t>
          </a:r>
        </a:p>
      </dgm:t>
    </dgm:pt>
    <dgm:pt modelId="{65E65359-F216-4ACC-BA07-0F561437AD16}" type="parTrans" cxnId="{22B372AA-12E4-45B2-B390-FDFB276CE8A9}">
      <dgm:prSet/>
      <dgm:spPr/>
      <dgm:t>
        <a:bodyPr/>
        <a:lstStyle/>
        <a:p>
          <a:endParaRPr lang="es-ES"/>
        </a:p>
      </dgm:t>
    </dgm:pt>
    <dgm:pt modelId="{7FDAFA6A-186E-4748-9CFF-40D6A92BA066}" type="sibTrans" cxnId="{22B372AA-12E4-45B2-B390-FDFB276CE8A9}">
      <dgm:prSet/>
      <dgm:spPr/>
      <dgm:t>
        <a:bodyPr/>
        <a:lstStyle/>
        <a:p>
          <a:endParaRPr lang="es-ES"/>
        </a:p>
      </dgm:t>
    </dgm:pt>
    <dgm:pt modelId="{1D55569A-DF8F-46AF-9B20-29432B0E959B}">
      <dgm:prSet phldrT="[Texto]" custT="1"/>
      <dgm:spPr/>
      <dgm:t>
        <a:bodyPr/>
        <a:lstStyle/>
        <a:p>
          <a:endParaRPr lang="es-ES" sz="1200" dirty="0"/>
        </a:p>
        <a:p>
          <a:r>
            <a:rPr lang="es-ES" sz="1600" dirty="0"/>
            <a:t>Según el Censo del año 2017, la población de </a:t>
          </a:r>
        </a:p>
        <a:p>
          <a:r>
            <a:rPr lang="es-ES" sz="1600" dirty="0"/>
            <a:t>esta región es de </a:t>
          </a:r>
          <a:r>
            <a:rPr lang="es-ES" sz="1600" b="1" dirty="0"/>
            <a:t>957.224 habitantes </a:t>
          </a:r>
        </a:p>
        <a:p>
          <a:r>
            <a:rPr lang="es-ES" sz="1600" b="1" dirty="0"/>
            <a:t>492.093 </a:t>
          </a:r>
          <a:r>
            <a:rPr lang="es-ES" sz="1600" b="0" dirty="0"/>
            <a:t>mujeres</a:t>
          </a:r>
          <a:r>
            <a:rPr lang="es-ES" sz="1600" b="1" dirty="0"/>
            <a:t> </a:t>
          </a:r>
        </a:p>
        <a:p>
          <a:r>
            <a:rPr lang="es-ES" sz="1600" b="1" dirty="0"/>
            <a:t>465.131  </a:t>
          </a:r>
          <a:r>
            <a:rPr lang="es-ES" sz="1600" b="0" dirty="0"/>
            <a:t>hombres</a:t>
          </a:r>
          <a:r>
            <a:rPr lang="es-ES" sz="1600" b="1" dirty="0"/>
            <a:t>. </a:t>
          </a:r>
        </a:p>
        <a:p>
          <a:endParaRPr lang="es-ES" sz="1600" b="1" dirty="0"/>
        </a:p>
        <a:p>
          <a:r>
            <a:rPr lang="es-ES" sz="1600" b="1" dirty="0"/>
            <a:t>70,9%</a:t>
          </a:r>
          <a:r>
            <a:rPr lang="es-ES" sz="1600" dirty="0"/>
            <a:t> vive en el área urbana </a:t>
          </a:r>
        </a:p>
        <a:p>
          <a:r>
            <a:rPr lang="es-ES" sz="1600" dirty="0"/>
            <a:t> </a:t>
          </a:r>
          <a:r>
            <a:rPr lang="es-ES" sz="1600" b="1" dirty="0"/>
            <a:t>29,1%</a:t>
          </a:r>
          <a:r>
            <a:rPr lang="es-ES" sz="1600" dirty="0"/>
            <a:t> en área rural </a:t>
          </a:r>
        </a:p>
      </dgm:t>
    </dgm:pt>
    <dgm:pt modelId="{20BBEF6D-D580-4A72-9E13-45B832F4E950}" type="parTrans" cxnId="{8C7E6AF7-F601-4847-A8C2-B2C2CDEAA0AE}">
      <dgm:prSet/>
      <dgm:spPr/>
      <dgm:t>
        <a:bodyPr/>
        <a:lstStyle/>
        <a:p>
          <a:endParaRPr lang="es-ES"/>
        </a:p>
      </dgm:t>
    </dgm:pt>
    <dgm:pt modelId="{57055FFD-F34B-479B-AB39-B9A6AAC34208}" type="sibTrans" cxnId="{8C7E6AF7-F601-4847-A8C2-B2C2CDEAA0AE}">
      <dgm:prSet/>
      <dgm:spPr/>
      <dgm:t>
        <a:bodyPr/>
        <a:lstStyle/>
        <a:p>
          <a:endParaRPr lang="es-ES"/>
        </a:p>
      </dgm:t>
    </dgm:pt>
    <dgm:pt modelId="{283E40B3-E549-47DE-84D5-F1A426FC5E18}">
      <dgm:prSet phldrT="[Texto]"/>
      <dgm:spPr/>
      <dgm:t>
        <a:bodyPr/>
        <a:lstStyle/>
        <a:p>
          <a:r>
            <a:rPr lang="es-ES" dirty="0"/>
            <a:t>Territorio de muchísima diversidad social y cultural.</a:t>
          </a:r>
        </a:p>
      </dgm:t>
    </dgm:pt>
    <dgm:pt modelId="{FBE21FA2-A2F3-45C2-985D-E214BB32672E}" type="parTrans" cxnId="{075087EB-6A99-45D1-8612-1A9E630B468B}">
      <dgm:prSet/>
      <dgm:spPr/>
      <dgm:t>
        <a:bodyPr/>
        <a:lstStyle/>
        <a:p>
          <a:endParaRPr lang="es-ES"/>
        </a:p>
      </dgm:t>
    </dgm:pt>
    <dgm:pt modelId="{FE8AA4E3-31D9-4364-9B50-8497399E293F}" type="sibTrans" cxnId="{075087EB-6A99-45D1-8612-1A9E630B468B}">
      <dgm:prSet/>
      <dgm:spPr/>
      <dgm:t>
        <a:bodyPr/>
        <a:lstStyle/>
        <a:p>
          <a:endParaRPr lang="es-ES"/>
        </a:p>
      </dgm:t>
    </dgm:pt>
    <dgm:pt modelId="{26732671-C043-4F34-8D32-55F0BB523B5D}" type="pres">
      <dgm:prSet presAssocID="{93EDC1AA-B74F-4687-A355-2F0E8384DF42}" presName="diagram" presStyleCnt="0">
        <dgm:presLayoutVars>
          <dgm:dir/>
          <dgm:resizeHandles val="exact"/>
        </dgm:presLayoutVars>
      </dgm:prSet>
      <dgm:spPr/>
    </dgm:pt>
    <dgm:pt modelId="{B7C46E79-4257-44B0-A242-5C9E281C5AFF}" type="pres">
      <dgm:prSet presAssocID="{93903D93-8DB4-4B8B-AC16-82642F9C7D4F}" presName="node" presStyleLbl="node1" presStyleIdx="0" presStyleCnt="3">
        <dgm:presLayoutVars>
          <dgm:bulletEnabled val="1"/>
        </dgm:presLayoutVars>
      </dgm:prSet>
      <dgm:spPr/>
    </dgm:pt>
    <dgm:pt modelId="{163D8491-93C0-4547-BFD6-F437E902F371}" type="pres">
      <dgm:prSet presAssocID="{7FDAFA6A-186E-4748-9CFF-40D6A92BA066}" presName="sibTrans" presStyleCnt="0"/>
      <dgm:spPr/>
    </dgm:pt>
    <dgm:pt modelId="{32FCBC7B-75E3-4E34-9D85-76A2540708E7}" type="pres">
      <dgm:prSet presAssocID="{1D55569A-DF8F-46AF-9B20-29432B0E959B}" presName="node" presStyleLbl="node1" presStyleIdx="1" presStyleCnt="3" custScaleX="136044" custScaleY="155420">
        <dgm:presLayoutVars>
          <dgm:bulletEnabled val="1"/>
        </dgm:presLayoutVars>
      </dgm:prSet>
      <dgm:spPr/>
    </dgm:pt>
    <dgm:pt modelId="{B686BEBA-CBA8-4B40-8A2E-A93509B909F4}" type="pres">
      <dgm:prSet presAssocID="{57055FFD-F34B-479B-AB39-B9A6AAC34208}" presName="sibTrans" presStyleCnt="0"/>
      <dgm:spPr/>
    </dgm:pt>
    <dgm:pt modelId="{8D821570-1638-42F7-94BA-76C2846D6C5E}" type="pres">
      <dgm:prSet presAssocID="{283E40B3-E549-47DE-84D5-F1A426FC5E18}" presName="node" presStyleLbl="node1" presStyleIdx="2" presStyleCnt="3">
        <dgm:presLayoutVars>
          <dgm:bulletEnabled val="1"/>
        </dgm:presLayoutVars>
      </dgm:prSet>
      <dgm:spPr/>
    </dgm:pt>
  </dgm:ptLst>
  <dgm:cxnLst>
    <dgm:cxn modelId="{54B9603A-0A0B-4EAC-AAD7-1F23300B6208}" type="presOf" srcId="{93EDC1AA-B74F-4687-A355-2F0E8384DF42}" destId="{26732671-C043-4F34-8D32-55F0BB523B5D}" srcOrd="0" destOrd="0" presId="urn:microsoft.com/office/officeart/2005/8/layout/default"/>
    <dgm:cxn modelId="{44DB1A43-9129-4337-8EEA-C3A3823092A8}" type="presOf" srcId="{283E40B3-E549-47DE-84D5-F1A426FC5E18}" destId="{8D821570-1638-42F7-94BA-76C2846D6C5E}" srcOrd="0" destOrd="0" presId="urn:microsoft.com/office/officeart/2005/8/layout/default"/>
    <dgm:cxn modelId="{07B22C6C-F5E2-43B2-A743-7955228E460E}" type="presOf" srcId="{93903D93-8DB4-4B8B-AC16-82642F9C7D4F}" destId="{B7C46E79-4257-44B0-A242-5C9E281C5AFF}" srcOrd="0" destOrd="0" presId="urn:microsoft.com/office/officeart/2005/8/layout/default"/>
    <dgm:cxn modelId="{40DDC577-37A3-476D-AF88-8D6EFC480CF9}" type="presOf" srcId="{1D55569A-DF8F-46AF-9B20-29432B0E959B}" destId="{32FCBC7B-75E3-4E34-9D85-76A2540708E7}" srcOrd="0" destOrd="0" presId="urn:microsoft.com/office/officeart/2005/8/layout/default"/>
    <dgm:cxn modelId="{22B372AA-12E4-45B2-B390-FDFB276CE8A9}" srcId="{93EDC1AA-B74F-4687-A355-2F0E8384DF42}" destId="{93903D93-8DB4-4B8B-AC16-82642F9C7D4F}" srcOrd="0" destOrd="0" parTransId="{65E65359-F216-4ACC-BA07-0F561437AD16}" sibTransId="{7FDAFA6A-186E-4748-9CFF-40D6A92BA066}"/>
    <dgm:cxn modelId="{075087EB-6A99-45D1-8612-1A9E630B468B}" srcId="{93EDC1AA-B74F-4687-A355-2F0E8384DF42}" destId="{283E40B3-E549-47DE-84D5-F1A426FC5E18}" srcOrd="2" destOrd="0" parTransId="{FBE21FA2-A2F3-45C2-985D-E214BB32672E}" sibTransId="{FE8AA4E3-31D9-4364-9B50-8497399E293F}"/>
    <dgm:cxn modelId="{8C7E6AF7-F601-4847-A8C2-B2C2CDEAA0AE}" srcId="{93EDC1AA-B74F-4687-A355-2F0E8384DF42}" destId="{1D55569A-DF8F-46AF-9B20-29432B0E959B}" srcOrd="1" destOrd="0" parTransId="{20BBEF6D-D580-4A72-9E13-45B832F4E950}" sibTransId="{57055FFD-F34B-479B-AB39-B9A6AAC34208}"/>
    <dgm:cxn modelId="{88599B94-B326-482D-A71D-C8822B99ADDF}" type="presParOf" srcId="{26732671-C043-4F34-8D32-55F0BB523B5D}" destId="{B7C46E79-4257-44B0-A242-5C9E281C5AFF}" srcOrd="0" destOrd="0" presId="urn:microsoft.com/office/officeart/2005/8/layout/default"/>
    <dgm:cxn modelId="{77BA664A-31B7-4B99-B2BF-AE97D0C81981}" type="presParOf" srcId="{26732671-C043-4F34-8D32-55F0BB523B5D}" destId="{163D8491-93C0-4547-BFD6-F437E902F371}" srcOrd="1" destOrd="0" presId="urn:microsoft.com/office/officeart/2005/8/layout/default"/>
    <dgm:cxn modelId="{4C68944A-AAEA-4C23-B8A5-11D072833B60}" type="presParOf" srcId="{26732671-C043-4F34-8D32-55F0BB523B5D}" destId="{32FCBC7B-75E3-4E34-9D85-76A2540708E7}" srcOrd="2" destOrd="0" presId="urn:microsoft.com/office/officeart/2005/8/layout/default"/>
    <dgm:cxn modelId="{8F0EDFD8-FCC0-4D19-B5C4-83B8E3D7E226}" type="presParOf" srcId="{26732671-C043-4F34-8D32-55F0BB523B5D}" destId="{B686BEBA-CBA8-4B40-8A2E-A93509B909F4}" srcOrd="3" destOrd="0" presId="urn:microsoft.com/office/officeart/2005/8/layout/default"/>
    <dgm:cxn modelId="{403E689B-EAEE-46A5-AA01-E4DCA0F4BD1B}" type="presParOf" srcId="{26732671-C043-4F34-8D32-55F0BB523B5D}" destId="{8D821570-1638-42F7-94BA-76C2846D6C5E}"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D2DE82-0C50-4102-8B48-F85B11BC8CD4}"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ES"/>
        </a:p>
      </dgm:t>
    </dgm:pt>
    <dgm:pt modelId="{6216EDB5-FE81-4DBD-B1C1-FC4850618411}">
      <dgm:prSet phldrT="[Texto]" custT="1"/>
      <dgm:spPr/>
      <dgm:t>
        <a:bodyPr/>
        <a:lstStyle/>
        <a:p>
          <a:r>
            <a:rPr lang="es-ES" sz="1400" b="1" dirty="0"/>
            <a:t>Unidades de Vinculación</a:t>
          </a:r>
        </a:p>
      </dgm:t>
    </dgm:pt>
    <dgm:pt modelId="{D2E536CC-1EB1-47F3-8576-CCD0720EF754}" type="parTrans" cxnId="{C4F6897A-CC62-40AD-A0DE-AC9F8330BF6C}">
      <dgm:prSet/>
      <dgm:spPr/>
      <dgm:t>
        <a:bodyPr/>
        <a:lstStyle/>
        <a:p>
          <a:endParaRPr lang="es-ES"/>
        </a:p>
      </dgm:t>
    </dgm:pt>
    <dgm:pt modelId="{795E079D-DB91-4D44-B0D4-583B0DD9756B}" type="sibTrans" cxnId="{C4F6897A-CC62-40AD-A0DE-AC9F8330BF6C}">
      <dgm:prSet/>
      <dgm:spPr/>
      <dgm:t>
        <a:bodyPr/>
        <a:lstStyle/>
        <a:p>
          <a:endParaRPr lang="es-ES"/>
        </a:p>
      </dgm:t>
    </dgm:pt>
    <dgm:pt modelId="{586D052E-B5B8-4F11-9C36-8FFCB640434A}">
      <dgm:prSet phldrT="[Texto]"/>
      <dgm:spPr/>
      <dgm:t>
        <a:bodyPr/>
        <a:lstStyle/>
        <a:p>
          <a:pPr algn="ctr"/>
          <a:r>
            <a:rPr lang="es-ES" u="sng" dirty="0"/>
            <a:t>Centros, laboratorios, programas</a:t>
          </a:r>
        </a:p>
        <a:p>
          <a:pPr algn="l"/>
          <a:r>
            <a:rPr lang="es-ES" dirty="0"/>
            <a:t>- </a:t>
          </a:r>
          <a:r>
            <a:rPr lang="es-ES" b="0" i="0" u="none" dirty="0"/>
            <a:t>Centro de Resolución Alternativa de Conflictos CREA UCT</a:t>
          </a:r>
        </a:p>
        <a:p>
          <a:pPr algn="l"/>
          <a:r>
            <a:rPr lang="es-ES" b="0" i="0" u="none" dirty="0"/>
            <a:t>- Laboratorio de Planificación Territorial LPT</a:t>
          </a:r>
        </a:p>
        <a:p>
          <a:pPr algn="l"/>
          <a:r>
            <a:rPr lang="es-ES" b="0" i="0" u="none" dirty="0"/>
            <a:t>- Observatorio de Dinámicas Sociales del Sur ODISUR</a:t>
          </a:r>
        </a:p>
        <a:p>
          <a:pPr algn="l"/>
          <a:r>
            <a:rPr lang="es-ES" b="0" i="0" u="none" dirty="0"/>
            <a:t>- Laboratorio de </a:t>
          </a:r>
          <a:r>
            <a:rPr lang="es-ES" b="0" i="0" u="none" dirty="0" err="1"/>
            <a:t>Limnología</a:t>
          </a:r>
          <a:r>
            <a:rPr lang="es-ES" b="0" i="0" u="none" dirty="0"/>
            <a:t> y Recursos Hídricos</a:t>
          </a:r>
        </a:p>
        <a:p>
          <a:pPr algn="l"/>
          <a:r>
            <a:rPr lang="es-ES" b="0" i="0" u="none" dirty="0"/>
            <a:t>- Centro de Evaluación y Estimulación Temprana Universitaria CEETU</a:t>
          </a:r>
        </a:p>
        <a:p>
          <a:pPr algn="l"/>
          <a:r>
            <a:rPr lang="es-ES" b="0" i="0" u="none" dirty="0"/>
            <a:t>- Entre otros.</a:t>
          </a:r>
          <a:endParaRPr lang="es-ES" dirty="0"/>
        </a:p>
      </dgm:t>
    </dgm:pt>
    <dgm:pt modelId="{A0CDECFA-6287-4C94-9D2D-3A0EFF882D2A}" type="parTrans" cxnId="{407463B1-3C2A-43D8-982B-24DBD0DCA41B}">
      <dgm:prSet/>
      <dgm:spPr/>
      <dgm:t>
        <a:bodyPr/>
        <a:lstStyle/>
        <a:p>
          <a:endParaRPr lang="es-ES"/>
        </a:p>
      </dgm:t>
    </dgm:pt>
    <dgm:pt modelId="{FEF2ACB5-D11A-4584-9D16-BE415C8CEB6F}" type="sibTrans" cxnId="{407463B1-3C2A-43D8-982B-24DBD0DCA41B}">
      <dgm:prSet/>
      <dgm:spPr/>
      <dgm:t>
        <a:bodyPr/>
        <a:lstStyle/>
        <a:p>
          <a:endParaRPr lang="es-ES"/>
        </a:p>
      </dgm:t>
    </dgm:pt>
    <dgm:pt modelId="{6FEA2AD5-4552-4F33-B41B-E2F1D601E15F}">
      <dgm:prSet phldrT="[Texto]"/>
      <dgm:spPr/>
      <dgm:t>
        <a:bodyPr/>
        <a:lstStyle/>
        <a:p>
          <a:pPr algn="ctr"/>
          <a:r>
            <a:rPr lang="es-ES" u="sng" dirty="0"/>
            <a:t>Centros de incidencia pública</a:t>
          </a:r>
        </a:p>
        <a:p>
          <a:pPr algn="l"/>
          <a:r>
            <a:rPr lang="es-ES" dirty="0"/>
            <a:t>- Centro de Políticas Públicas CPP-UCT</a:t>
          </a:r>
        </a:p>
        <a:p>
          <a:pPr algn="l"/>
          <a:r>
            <a:rPr lang="es-ES" dirty="0"/>
            <a:t>- Instituto Ta </a:t>
          </a:r>
          <a:r>
            <a:rPr lang="es-ES" dirty="0" err="1"/>
            <a:t>Iñ</a:t>
          </a:r>
          <a:r>
            <a:rPr lang="es-ES" dirty="0"/>
            <a:t> </a:t>
          </a:r>
          <a:r>
            <a:rPr lang="es-ES" dirty="0" err="1"/>
            <a:t>Pewam</a:t>
          </a:r>
          <a:endParaRPr lang="es-ES" dirty="0"/>
        </a:p>
        <a:p>
          <a:pPr algn="l"/>
          <a:r>
            <a:rPr lang="es-ES" dirty="0"/>
            <a:t>- Cátedra Fray Bartolomé de Las Casas</a:t>
          </a:r>
        </a:p>
        <a:p>
          <a:pPr algn="l"/>
          <a:r>
            <a:rPr lang="es-ES" dirty="0"/>
            <a:t>- Centro de Fortalecimiento Integral de Capacidades Locales CEFIC</a:t>
          </a:r>
        </a:p>
      </dgm:t>
    </dgm:pt>
    <dgm:pt modelId="{C072C0A8-D10B-44F3-876C-54C2EA46BBA2}" type="parTrans" cxnId="{F59EBBCA-C611-4C7B-A1A1-F90CF9769E73}">
      <dgm:prSet/>
      <dgm:spPr/>
      <dgm:t>
        <a:bodyPr/>
        <a:lstStyle/>
        <a:p>
          <a:endParaRPr lang="es-ES"/>
        </a:p>
      </dgm:t>
    </dgm:pt>
    <dgm:pt modelId="{9BC4FF08-5CF4-4551-8945-FEBA9BF2FD0C}" type="sibTrans" cxnId="{F59EBBCA-C611-4C7B-A1A1-F90CF9769E73}">
      <dgm:prSet/>
      <dgm:spPr/>
      <dgm:t>
        <a:bodyPr/>
        <a:lstStyle/>
        <a:p>
          <a:endParaRPr lang="es-ES"/>
        </a:p>
      </dgm:t>
    </dgm:pt>
    <dgm:pt modelId="{8FB922A3-C627-4115-A893-A5A14463117B}" type="pres">
      <dgm:prSet presAssocID="{87D2DE82-0C50-4102-8B48-F85B11BC8CD4}" presName="Name0" presStyleCnt="0">
        <dgm:presLayoutVars>
          <dgm:chPref val="1"/>
          <dgm:dir/>
          <dgm:animOne val="branch"/>
          <dgm:animLvl val="lvl"/>
          <dgm:resizeHandles/>
        </dgm:presLayoutVars>
      </dgm:prSet>
      <dgm:spPr/>
    </dgm:pt>
    <dgm:pt modelId="{EFDD3ECD-1FFC-47B0-992D-28CDD8846A20}" type="pres">
      <dgm:prSet presAssocID="{6216EDB5-FE81-4DBD-B1C1-FC4850618411}" presName="vertOne" presStyleCnt="0"/>
      <dgm:spPr/>
    </dgm:pt>
    <dgm:pt modelId="{2E23A73C-D459-4543-8FF6-E62B32807E5E}" type="pres">
      <dgm:prSet presAssocID="{6216EDB5-FE81-4DBD-B1C1-FC4850618411}" presName="txOne" presStyleLbl="node0" presStyleIdx="0" presStyleCnt="1" custScaleX="100176" custScaleY="13513">
        <dgm:presLayoutVars>
          <dgm:chPref val="3"/>
        </dgm:presLayoutVars>
      </dgm:prSet>
      <dgm:spPr/>
    </dgm:pt>
    <dgm:pt modelId="{3BFCF1A9-BD3C-410D-8C8B-433D129B3857}" type="pres">
      <dgm:prSet presAssocID="{6216EDB5-FE81-4DBD-B1C1-FC4850618411}" presName="parTransOne" presStyleCnt="0"/>
      <dgm:spPr/>
    </dgm:pt>
    <dgm:pt modelId="{C9841F97-6C3E-414C-820F-D332DF64ADCB}" type="pres">
      <dgm:prSet presAssocID="{6216EDB5-FE81-4DBD-B1C1-FC4850618411}" presName="horzOne" presStyleCnt="0"/>
      <dgm:spPr/>
    </dgm:pt>
    <dgm:pt modelId="{FA98E340-F892-4FA8-9844-3654E8A9AE6B}" type="pres">
      <dgm:prSet presAssocID="{586D052E-B5B8-4F11-9C36-8FFCB640434A}" presName="vertTwo" presStyleCnt="0"/>
      <dgm:spPr/>
    </dgm:pt>
    <dgm:pt modelId="{0B54F142-0D1E-4E91-BF15-32EEA4111807}" type="pres">
      <dgm:prSet presAssocID="{586D052E-B5B8-4F11-9C36-8FFCB640434A}" presName="txTwo" presStyleLbl="node2" presStyleIdx="0" presStyleCnt="2" custScaleY="126203">
        <dgm:presLayoutVars>
          <dgm:chPref val="3"/>
        </dgm:presLayoutVars>
      </dgm:prSet>
      <dgm:spPr/>
    </dgm:pt>
    <dgm:pt modelId="{F191EFB3-9E3B-495F-B342-D550DE7B0400}" type="pres">
      <dgm:prSet presAssocID="{586D052E-B5B8-4F11-9C36-8FFCB640434A}" presName="horzTwo" presStyleCnt="0"/>
      <dgm:spPr/>
    </dgm:pt>
    <dgm:pt modelId="{074955D9-E354-4BC1-8825-A1274A726940}" type="pres">
      <dgm:prSet presAssocID="{FEF2ACB5-D11A-4584-9D16-BE415C8CEB6F}" presName="sibSpaceTwo" presStyleCnt="0"/>
      <dgm:spPr/>
    </dgm:pt>
    <dgm:pt modelId="{A8B54C4B-C972-4F85-BD28-D76323FE3A05}" type="pres">
      <dgm:prSet presAssocID="{6FEA2AD5-4552-4F33-B41B-E2F1D601E15F}" presName="vertTwo" presStyleCnt="0"/>
      <dgm:spPr/>
    </dgm:pt>
    <dgm:pt modelId="{EADC55D6-5267-49E2-B825-6520EBCC990A}" type="pres">
      <dgm:prSet presAssocID="{6FEA2AD5-4552-4F33-B41B-E2F1D601E15F}" presName="txTwo" presStyleLbl="node2" presStyleIdx="1" presStyleCnt="2" custScaleY="128467">
        <dgm:presLayoutVars>
          <dgm:chPref val="3"/>
        </dgm:presLayoutVars>
      </dgm:prSet>
      <dgm:spPr/>
    </dgm:pt>
    <dgm:pt modelId="{F03BA7E8-3D86-42A9-91A6-4FB076483B10}" type="pres">
      <dgm:prSet presAssocID="{6FEA2AD5-4552-4F33-B41B-E2F1D601E15F}" presName="horzTwo" presStyleCnt="0"/>
      <dgm:spPr/>
    </dgm:pt>
  </dgm:ptLst>
  <dgm:cxnLst>
    <dgm:cxn modelId="{6B219002-7E52-4793-8D72-A0DF7BBCB7F6}" type="presOf" srcId="{586D052E-B5B8-4F11-9C36-8FFCB640434A}" destId="{0B54F142-0D1E-4E91-BF15-32EEA4111807}" srcOrd="0" destOrd="0" presId="urn:microsoft.com/office/officeart/2005/8/layout/hierarchy4"/>
    <dgm:cxn modelId="{403C4D23-D5D1-4DE3-88A4-D66DBDEF70AB}" type="presOf" srcId="{87D2DE82-0C50-4102-8B48-F85B11BC8CD4}" destId="{8FB922A3-C627-4115-A893-A5A14463117B}" srcOrd="0" destOrd="0" presId="urn:microsoft.com/office/officeart/2005/8/layout/hierarchy4"/>
    <dgm:cxn modelId="{4867D023-89F1-4FF9-B647-C053877A187C}" type="presOf" srcId="{6216EDB5-FE81-4DBD-B1C1-FC4850618411}" destId="{2E23A73C-D459-4543-8FF6-E62B32807E5E}" srcOrd="0" destOrd="0" presId="urn:microsoft.com/office/officeart/2005/8/layout/hierarchy4"/>
    <dgm:cxn modelId="{C4F6897A-CC62-40AD-A0DE-AC9F8330BF6C}" srcId="{87D2DE82-0C50-4102-8B48-F85B11BC8CD4}" destId="{6216EDB5-FE81-4DBD-B1C1-FC4850618411}" srcOrd="0" destOrd="0" parTransId="{D2E536CC-1EB1-47F3-8576-CCD0720EF754}" sibTransId="{795E079D-DB91-4D44-B0D4-583B0DD9756B}"/>
    <dgm:cxn modelId="{407463B1-3C2A-43D8-982B-24DBD0DCA41B}" srcId="{6216EDB5-FE81-4DBD-B1C1-FC4850618411}" destId="{586D052E-B5B8-4F11-9C36-8FFCB640434A}" srcOrd="0" destOrd="0" parTransId="{A0CDECFA-6287-4C94-9D2D-3A0EFF882D2A}" sibTransId="{FEF2ACB5-D11A-4584-9D16-BE415C8CEB6F}"/>
    <dgm:cxn modelId="{4387A4B3-609C-42DE-8923-868033FD01A1}" type="presOf" srcId="{6FEA2AD5-4552-4F33-B41B-E2F1D601E15F}" destId="{EADC55D6-5267-49E2-B825-6520EBCC990A}" srcOrd="0" destOrd="0" presId="urn:microsoft.com/office/officeart/2005/8/layout/hierarchy4"/>
    <dgm:cxn modelId="{F59EBBCA-C611-4C7B-A1A1-F90CF9769E73}" srcId="{6216EDB5-FE81-4DBD-B1C1-FC4850618411}" destId="{6FEA2AD5-4552-4F33-B41B-E2F1D601E15F}" srcOrd="1" destOrd="0" parTransId="{C072C0A8-D10B-44F3-876C-54C2EA46BBA2}" sibTransId="{9BC4FF08-5CF4-4551-8945-FEBA9BF2FD0C}"/>
    <dgm:cxn modelId="{2716610D-FA82-4013-B3BA-C09D83A2760C}" type="presParOf" srcId="{8FB922A3-C627-4115-A893-A5A14463117B}" destId="{EFDD3ECD-1FFC-47B0-992D-28CDD8846A20}" srcOrd="0" destOrd="0" presId="urn:microsoft.com/office/officeart/2005/8/layout/hierarchy4"/>
    <dgm:cxn modelId="{C2D8C57B-FFD3-4120-B4EA-89716A7FA843}" type="presParOf" srcId="{EFDD3ECD-1FFC-47B0-992D-28CDD8846A20}" destId="{2E23A73C-D459-4543-8FF6-E62B32807E5E}" srcOrd="0" destOrd="0" presId="urn:microsoft.com/office/officeart/2005/8/layout/hierarchy4"/>
    <dgm:cxn modelId="{CDE5009B-3CBD-44FF-8252-92474967752F}" type="presParOf" srcId="{EFDD3ECD-1FFC-47B0-992D-28CDD8846A20}" destId="{3BFCF1A9-BD3C-410D-8C8B-433D129B3857}" srcOrd="1" destOrd="0" presId="urn:microsoft.com/office/officeart/2005/8/layout/hierarchy4"/>
    <dgm:cxn modelId="{54713A99-E591-442E-955E-86897E88DD5D}" type="presParOf" srcId="{EFDD3ECD-1FFC-47B0-992D-28CDD8846A20}" destId="{C9841F97-6C3E-414C-820F-D332DF64ADCB}" srcOrd="2" destOrd="0" presId="urn:microsoft.com/office/officeart/2005/8/layout/hierarchy4"/>
    <dgm:cxn modelId="{5D9FF81E-0E6B-4B46-8742-326823419063}" type="presParOf" srcId="{C9841F97-6C3E-414C-820F-D332DF64ADCB}" destId="{FA98E340-F892-4FA8-9844-3654E8A9AE6B}" srcOrd="0" destOrd="0" presId="urn:microsoft.com/office/officeart/2005/8/layout/hierarchy4"/>
    <dgm:cxn modelId="{DA38853C-384C-4A33-A58B-81F96052B496}" type="presParOf" srcId="{FA98E340-F892-4FA8-9844-3654E8A9AE6B}" destId="{0B54F142-0D1E-4E91-BF15-32EEA4111807}" srcOrd="0" destOrd="0" presId="urn:microsoft.com/office/officeart/2005/8/layout/hierarchy4"/>
    <dgm:cxn modelId="{E0520652-C769-40AC-9DBE-E18A8116D899}" type="presParOf" srcId="{FA98E340-F892-4FA8-9844-3654E8A9AE6B}" destId="{F191EFB3-9E3B-495F-B342-D550DE7B0400}" srcOrd="1" destOrd="0" presId="urn:microsoft.com/office/officeart/2005/8/layout/hierarchy4"/>
    <dgm:cxn modelId="{79A38590-06B2-42EE-919D-1846F2758D24}" type="presParOf" srcId="{C9841F97-6C3E-414C-820F-D332DF64ADCB}" destId="{074955D9-E354-4BC1-8825-A1274A726940}" srcOrd="1" destOrd="0" presId="urn:microsoft.com/office/officeart/2005/8/layout/hierarchy4"/>
    <dgm:cxn modelId="{BD3B6DCB-89BB-4203-A598-0FCD720B6E29}" type="presParOf" srcId="{C9841F97-6C3E-414C-820F-D332DF64ADCB}" destId="{A8B54C4B-C972-4F85-BD28-D76323FE3A05}" srcOrd="2" destOrd="0" presId="urn:microsoft.com/office/officeart/2005/8/layout/hierarchy4"/>
    <dgm:cxn modelId="{DF36738F-3750-4909-A3D9-D650E737A4B3}" type="presParOf" srcId="{A8B54C4B-C972-4F85-BD28-D76323FE3A05}" destId="{EADC55D6-5267-49E2-B825-6520EBCC990A}" srcOrd="0" destOrd="0" presId="urn:microsoft.com/office/officeart/2005/8/layout/hierarchy4"/>
    <dgm:cxn modelId="{5880015C-8C61-4944-8256-19D27CB1D40B}" type="presParOf" srcId="{A8B54C4B-C972-4F85-BD28-D76323FE3A05}" destId="{F03BA7E8-3D86-42A9-91A6-4FB076483B10}"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A6501F-4B95-4945-8D4C-ECD07CA9447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E98ED8F8-2D29-4707-B92B-DCDAAEC99F2A}">
      <dgm:prSet phldrT="[Texto]"/>
      <dgm:spPr/>
      <dgm:t>
        <a:bodyPr/>
        <a:lstStyle/>
        <a:p>
          <a:r>
            <a:rPr lang="es-ES" dirty="0"/>
            <a:t>Enfoque metodológico:</a:t>
          </a:r>
        </a:p>
        <a:p>
          <a:endParaRPr lang="es-ES" dirty="0"/>
        </a:p>
      </dgm:t>
    </dgm:pt>
    <dgm:pt modelId="{4DDBB350-3A2B-4C29-9B52-436C17CD897E}" type="parTrans" cxnId="{1A407ED7-2983-4FA8-BB47-4F2D763E093B}">
      <dgm:prSet/>
      <dgm:spPr/>
      <dgm:t>
        <a:bodyPr/>
        <a:lstStyle/>
        <a:p>
          <a:endParaRPr lang="es-ES"/>
        </a:p>
      </dgm:t>
    </dgm:pt>
    <dgm:pt modelId="{B0DE1769-6B8F-4EAF-B10F-ED3E5AD61387}" type="sibTrans" cxnId="{1A407ED7-2983-4FA8-BB47-4F2D763E093B}">
      <dgm:prSet/>
      <dgm:spPr/>
      <dgm:t>
        <a:bodyPr/>
        <a:lstStyle/>
        <a:p>
          <a:endParaRPr lang="es-ES"/>
        </a:p>
      </dgm:t>
    </dgm:pt>
    <dgm:pt modelId="{E93DF5EA-AC54-4746-A15B-6A385843EF2D}">
      <dgm:prSet phldrT="[Texto]"/>
      <dgm:spPr/>
      <dgm:t>
        <a:bodyPr/>
        <a:lstStyle/>
        <a:p>
          <a:r>
            <a:rPr lang="es-ES" dirty="0"/>
            <a:t>Año 2017 el enfoque fue de investigación cuantitativo, cuyo alcance es de carácter exploratorio - descriptivo, donde se buscó especificar propiedades y características importantes de las unidades de vinculación de la UC Temuco. </a:t>
          </a:r>
        </a:p>
      </dgm:t>
    </dgm:pt>
    <dgm:pt modelId="{E2CC7F22-4130-4812-B333-F000EF84649F}" type="parTrans" cxnId="{C6FE00B5-6C67-4211-96A9-EEEEAD887C8A}">
      <dgm:prSet/>
      <dgm:spPr/>
      <dgm:t>
        <a:bodyPr/>
        <a:lstStyle/>
        <a:p>
          <a:endParaRPr lang="es-ES"/>
        </a:p>
      </dgm:t>
    </dgm:pt>
    <dgm:pt modelId="{4A619A67-134E-4910-9185-581ABB11C9C5}" type="sibTrans" cxnId="{C6FE00B5-6C67-4211-96A9-EEEEAD887C8A}">
      <dgm:prSet/>
      <dgm:spPr/>
      <dgm:t>
        <a:bodyPr/>
        <a:lstStyle/>
        <a:p>
          <a:endParaRPr lang="es-ES"/>
        </a:p>
      </dgm:t>
    </dgm:pt>
    <dgm:pt modelId="{1DDD21DA-0FA6-4093-A6D5-D36F1A2432FD}">
      <dgm:prSet phldrT="[Texto]"/>
      <dgm:spPr/>
      <dgm:t>
        <a:bodyPr/>
        <a:lstStyle/>
        <a:p>
          <a:r>
            <a:rPr lang="es-ES" dirty="0"/>
            <a:t>Año 2020, el alcance fue de carácter descriptivo comparativo, donde se buscó especificar propiedades y características importantes de las unidades de vinculación de la UC Temuco, así como también comparar su nivel de desarrollo en dos periodos. </a:t>
          </a:r>
        </a:p>
      </dgm:t>
    </dgm:pt>
    <dgm:pt modelId="{6B2FBE53-2B80-4A6F-BE2C-190FE01A33F1}" type="parTrans" cxnId="{21795D38-268D-48C7-B85E-4CD3AD3CD15C}">
      <dgm:prSet/>
      <dgm:spPr/>
      <dgm:t>
        <a:bodyPr/>
        <a:lstStyle/>
        <a:p>
          <a:endParaRPr lang="es-ES"/>
        </a:p>
      </dgm:t>
    </dgm:pt>
    <dgm:pt modelId="{5683B79E-6C22-4084-ABB5-2FF4280119B3}" type="sibTrans" cxnId="{21795D38-268D-48C7-B85E-4CD3AD3CD15C}">
      <dgm:prSet/>
      <dgm:spPr/>
      <dgm:t>
        <a:bodyPr/>
        <a:lstStyle/>
        <a:p>
          <a:endParaRPr lang="es-ES"/>
        </a:p>
      </dgm:t>
    </dgm:pt>
    <dgm:pt modelId="{268A30AB-5F0F-442B-86E3-1EC7E5E0A669}">
      <dgm:prSet phldrT="[Texto]"/>
      <dgm:spPr/>
      <dgm:t>
        <a:bodyPr/>
        <a:lstStyle/>
        <a:p>
          <a:r>
            <a:rPr lang="es-ES" dirty="0"/>
            <a:t>Año 2023, se incorporaron elementos cruciales para determinar los valores cuantitativos y los correspondientes niveles de desarrollo de cada Unidad. Este proceso se llevó a cabo mediante una transformación y agregación de variables, utilizando las respuestas proporcionadas en la Encuesta de Caracterización.</a:t>
          </a:r>
        </a:p>
      </dgm:t>
    </dgm:pt>
    <dgm:pt modelId="{8410303A-E62F-4BDA-9998-6E6BB0E2F827}" type="parTrans" cxnId="{792F93C1-62F9-4185-8A69-61AB69AA578A}">
      <dgm:prSet/>
      <dgm:spPr/>
      <dgm:t>
        <a:bodyPr/>
        <a:lstStyle/>
        <a:p>
          <a:endParaRPr lang="es-ES"/>
        </a:p>
      </dgm:t>
    </dgm:pt>
    <dgm:pt modelId="{0A16374F-12B0-473B-A259-83B9D5B7C508}" type="sibTrans" cxnId="{792F93C1-62F9-4185-8A69-61AB69AA578A}">
      <dgm:prSet/>
      <dgm:spPr/>
      <dgm:t>
        <a:bodyPr/>
        <a:lstStyle/>
        <a:p>
          <a:endParaRPr lang="es-ES"/>
        </a:p>
      </dgm:t>
    </dgm:pt>
    <dgm:pt modelId="{1E212954-3278-4674-94B2-B7868760F8FC}" type="pres">
      <dgm:prSet presAssocID="{ABA6501F-4B95-4945-8D4C-ECD07CA94470}" presName="Name0" presStyleCnt="0">
        <dgm:presLayoutVars>
          <dgm:chPref val="1"/>
          <dgm:dir/>
          <dgm:animOne val="branch"/>
          <dgm:animLvl val="lvl"/>
          <dgm:resizeHandles val="exact"/>
        </dgm:presLayoutVars>
      </dgm:prSet>
      <dgm:spPr/>
    </dgm:pt>
    <dgm:pt modelId="{94DF1EEF-5D97-4550-900A-9AF2C5ED9867}" type="pres">
      <dgm:prSet presAssocID="{E98ED8F8-2D29-4707-B92B-DCDAAEC99F2A}" presName="root1" presStyleCnt="0"/>
      <dgm:spPr/>
    </dgm:pt>
    <dgm:pt modelId="{A471A880-7BA7-4957-83C3-26193DE85554}" type="pres">
      <dgm:prSet presAssocID="{E98ED8F8-2D29-4707-B92B-DCDAAEC99F2A}" presName="LevelOneTextNode" presStyleLbl="node0" presStyleIdx="0" presStyleCnt="1" custScaleY="92786">
        <dgm:presLayoutVars>
          <dgm:chPref val="3"/>
        </dgm:presLayoutVars>
      </dgm:prSet>
      <dgm:spPr/>
    </dgm:pt>
    <dgm:pt modelId="{57A1BC1F-E0B3-4519-8FFE-CBD4B0DE045D}" type="pres">
      <dgm:prSet presAssocID="{E98ED8F8-2D29-4707-B92B-DCDAAEC99F2A}" presName="level2hierChild" presStyleCnt="0"/>
      <dgm:spPr/>
    </dgm:pt>
    <dgm:pt modelId="{B229056B-6955-4219-8D6A-2F560CF26D46}" type="pres">
      <dgm:prSet presAssocID="{E2CC7F22-4130-4812-B333-F000EF84649F}" presName="conn2-1" presStyleLbl="parChTrans1D2" presStyleIdx="0" presStyleCnt="3"/>
      <dgm:spPr/>
    </dgm:pt>
    <dgm:pt modelId="{7C69ABAE-CA2F-43DB-8E7D-8027454B397F}" type="pres">
      <dgm:prSet presAssocID="{E2CC7F22-4130-4812-B333-F000EF84649F}" presName="connTx" presStyleLbl="parChTrans1D2" presStyleIdx="0" presStyleCnt="3"/>
      <dgm:spPr/>
    </dgm:pt>
    <dgm:pt modelId="{CCC021E4-1CDD-4DFF-9FD5-54856D84E7DE}" type="pres">
      <dgm:prSet presAssocID="{E93DF5EA-AC54-4746-A15B-6A385843EF2D}" presName="root2" presStyleCnt="0"/>
      <dgm:spPr/>
    </dgm:pt>
    <dgm:pt modelId="{C2BBC317-79B4-4312-8254-FE8E194D3EC9}" type="pres">
      <dgm:prSet presAssocID="{E93DF5EA-AC54-4746-A15B-6A385843EF2D}" presName="LevelTwoTextNode" presStyleLbl="node2" presStyleIdx="0" presStyleCnt="3" custScaleX="202696" custScaleY="151841">
        <dgm:presLayoutVars>
          <dgm:chPref val="3"/>
        </dgm:presLayoutVars>
      </dgm:prSet>
      <dgm:spPr/>
    </dgm:pt>
    <dgm:pt modelId="{19B5A133-9D5E-4F3C-A9F4-12155B981D99}" type="pres">
      <dgm:prSet presAssocID="{E93DF5EA-AC54-4746-A15B-6A385843EF2D}" presName="level3hierChild" presStyleCnt="0"/>
      <dgm:spPr/>
    </dgm:pt>
    <dgm:pt modelId="{AC77C162-EF09-4246-976A-5DB0A68E439E}" type="pres">
      <dgm:prSet presAssocID="{6B2FBE53-2B80-4A6F-BE2C-190FE01A33F1}" presName="conn2-1" presStyleLbl="parChTrans1D2" presStyleIdx="1" presStyleCnt="3"/>
      <dgm:spPr/>
    </dgm:pt>
    <dgm:pt modelId="{33768904-73EA-4C9A-BD01-B43D2CF9D254}" type="pres">
      <dgm:prSet presAssocID="{6B2FBE53-2B80-4A6F-BE2C-190FE01A33F1}" presName="connTx" presStyleLbl="parChTrans1D2" presStyleIdx="1" presStyleCnt="3"/>
      <dgm:spPr/>
    </dgm:pt>
    <dgm:pt modelId="{319960DB-93D4-4E9C-AF46-58B2C6654CB6}" type="pres">
      <dgm:prSet presAssocID="{1DDD21DA-0FA6-4093-A6D5-D36F1A2432FD}" presName="root2" presStyleCnt="0"/>
      <dgm:spPr/>
    </dgm:pt>
    <dgm:pt modelId="{0D45D3E0-1F6F-45D5-82AE-4367EB48FCE3}" type="pres">
      <dgm:prSet presAssocID="{1DDD21DA-0FA6-4093-A6D5-D36F1A2432FD}" presName="LevelTwoTextNode" presStyleLbl="node2" presStyleIdx="1" presStyleCnt="3" custScaleX="203653" custScaleY="143733">
        <dgm:presLayoutVars>
          <dgm:chPref val="3"/>
        </dgm:presLayoutVars>
      </dgm:prSet>
      <dgm:spPr/>
    </dgm:pt>
    <dgm:pt modelId="{8466990D-2DDB-4BAE-9EF2-CF95E3EF3847}" type="pres">
      <dgm:prSet presAssocID="{1DDD21DA-0FA6-4093-A6D5-D36F1A2432FD}" presName="level3hierChild" presStyleCnt="0"/>
      <dgm:spPr/>
    </dgm:pt>
    <dgm:pt modelId="{5ED3F6CE-34BC-4BD8-BDB3-20655827FF3B}" type="pres">
      <dgm:prSet presAssocID="{8410303A-E62F-4BDA-9998-6E6BB0E2F827}" presName="conn2-1" presStyleLbl="parChTrans1D2" presStyleIdx="2" presStyleCnt="3"/>
      <dgm:spPr/>
    </dgm:pt>
    <dgm:pt modelId="{62E7CC7F-7567-4E57-A5EB-A2573D9D4622}" type="pres">
      <dgm:prSet presAssocID="{8410303A-E62F-4BDA-9998-6E6BB0E2F827}" presName="connTx" presStyleLbl="parChTrans1D2" presStyleIdx="2" presStyleCnt="3"/>
      <dgm:spPr/>
    </dgm:pt>
    <dgm:pt modelId="{31131BCE-FA25-49E5-97A4-BBA8F136753F}" type="pres">
      <dgm:prSet presAssocID="{268A30AB-5F0F-442B-86E3-1EC7E5E0A669}" presName="root2" presStyleCnt="0"/>
      <dgm:spPr/>
    </dgm:pt>
    <dgm:pt modelId="{D4B5D0D6-A57E-455A-AC38-676088835FC9}" type="pres">
      <dgm:prSet presAssocID="{268A30AB-5F0F-442B-86E3-1EC7E5E0A669}" presName="LevelTwoTextNode" presStyleLbl="node2" presStyleIdx="2" presStyleCnt="3" custScaleX="204291" custScaleY="151261">
        <dgm:presLayoutVars>
          <dgm:chPref val="3"/>
        </dgm:presLayoutVars>
      </dgm:prSet>
      <dgm:spPr/>
    </dgm:pt>
    <dgm:pt modelId="{515DDEA4-F345-4E79-8226-1ACFA965502D}" type="pres">
      <dgm:prSet presAssocID="{268A30AB-5F0F-442B-86E3-1EC7E5E0A669}" presName="level3hierChild" presStyleCnt="0"/>
      <dgm:spPr/>
    </dgm:pt>
  </dgm:ptLst>
  <dgm:cxnLst>
    <dgm:cxn modelId="{77123900-22A6-4D46-9368-27090E0BE279}" type="presOf" srcId="{ABA6501F-4B95-4945-8D4C-ECD07CA94470}" destId="{1E212954-3278-4674-94B2-B7868760F8FC}" srcOrd="0" destOrd="0" presId="urn:microsoft.com/office/officeart/2008/layout/HorizontalMultiLevelHierarchy"/>
    <dgm:cxn modelId="{9B0C7103-0078-494D-8E2E-592887A1597C}" type="presOf" srcId="{1DDD21DA-0FA6-4093-A6D5-D36F1A2432FD}" destId="{0D45D3E0-1F6F-45D5-82AE-4367EB48FCE3}" srcOrd="0" destOrd="0" presId="urn:microsoft.com/office/officeart/2008/layout/HorizontalMultiLevelHierarchy"/>
    <dgm:cxn modelId="{7939A715-9F66-4D34-8D9C-C1B42CE7A690}" type="presOf" srcId="{6B2FBE53-2B80-4A6F-BE2C-190FE01A33F1}" destId="{AC77C162-EF09-4246-976A-5DB0A68E439E}" srcOrd="0" destOrd="0" presId="urn:microsoft.com/office/officeart/2008/layout/HorizontalMultiLevelHierarchy"/>
    <dgm:cxn modelId="{21795D38-268D-48C7-B85E-4CD3AD3CD15C}" srcId="{E98ED8F8-2D29-4707-B92B-DCDAAEC99F2A}" destId="{1DDD21DA-0FA6-4093-A6D5-D36F1A2432FD}" srcOrd="1" destOrd="0" parTransId="{6B2FBE53-2B80-4A6F-BE2C-190FE01A33F1}" sibTransId="{5683B79E-6C22-4084-ABB5-2FF4280119B3}"/>
    <dgm:cxn modelId="{B0158238-6725-4D14-9E9C-6358D54ED466}" type="presOf" srcId="{E2CC7F22-4130-4812-B333-F000EF84649F}" destId="{B229056B-6955-4219-8D6A-2F560CF26D46}" srcOrd="0" destOrd="0" presId="urn:microsoft.com/office/officeart/2008/layout/HorizontalMultiLevelHierarchy"/>
    <dgm:cxn modelId="{0500EE63-053E-4A38-A7DC-9352219FBF60}" type="presOf" srcId="{8410303A-E62F-4BDA-9998-6E6BB0E2F827}" destId="{5ED3F6CE-34BC-4BD8-BDB3-20655827FF3B}" srcOrd="0" destOrd="0" presId="urn:microsoft.com/office/officeart/2008/layout/HorizontalMultiLevelHierarchy"/>
    <dgm:cxn modelId="{829A6C76-482B-468D-9D9D-9FA0299DEA50}" type="presOf" srcId="{E93DF5EA-AC54-4746-A15B-6A385843EF2D}" destId="{C2BBC317-79B4-4312-8254-FE8E194D3EC9}" srcOrd="0" destOrd="0" presId="urn:microsoft.com/office/officeart/2008/layout/HorizontalMultiLevelHierarchy"/>
    <dgm:cxn modelId="{8DF8FF59-49CD-4D98-8D91-65C14715557A}" type="presOf" srcId="{E98ED8F8-2D29-4707-B92B-DCDAAEC99F2A}" destId="{A471A880-7BA7-4957-83C3-26193DE85554}" srcOrd="0" destOrd="0" presId="urn:microsoft.com/office/officeart/2008/layout/HorizontalMultiLevelHierarchy"/>
    <dgm:cxn modelId="{BCC8518E-8C6E-46CB-94A2-B02F31020380}" type="presOf" srcId="{6B2FBE53-2B80-4A6F-BE2C-190FE01A33F1}" destId="{33768904-73EA-4C9A-BD01-B43D2CF9D254}" srcOrd="1" destOrd="0" presId="urn:microsoft.com/office/officeart/2008/layout/HorizontalMultiLevelHierarchy"/>
    <dgm:cxn modelId="{98969FA9-0765-4FC2-AF6C-444F785FA08F}" type="presOf" srcId="{268A30AB-5F0F-442B-86E3-1EC7E5E0A669}" destId="{D4B5D0D6-A57E-455A-AC38-676088835FC9}" srcOrd="0" destOrd="0" presId="urn:microsoft.com/office/officeart/2008/layout/HorizontalMultiLevelHierarchy"/>
    <dgm:cxn modelId="{C6FE00B5-6C67-4211-96A9-EEEEAD887C8A}" srcId="{E98ED8F8-2D29-4707-B92B-DCDAAEC99F2A}" destId="{E93DF5EA-AC54-4746-A15B-6A385843EF2D}" srcOrd="0" destOrd="0" parTransId="{E2CC7F22-4130-4812-B333-F000EF84649F}" sibTransId="{4A619A67-134E-4910-9185-581ABB11C9C5}"/>
    <dgm:cxn modelId="{792F93C1-62F9-4185-8A69-61AB69AA578A}" srcId="{E98ED8F8-2D29-4707-B92B-DCDAAEC99F2A}" destId="{268A30AB-5F0F-442B-86E3-1EC7E5E0A669}" srcOrd="2" destOrd="0" parTransId="{8410303A-E62F-4BDA-9998-6E6BB0E2F827}" sibTransId="{0A16374F-12B0-473B-A259-83B9D5B7C508}"/>
    <dgm:cxn modelId="{DB617FD2-61D2-4FDD-B8D2-6D8399AEA0C4}" type="presOf" srcId="{8410303A-E62F-4BDA-9998-6E6BB0E2F827}" destId="{62E7CC7F-7567-4E57-A5EB-A2573D9D4622}" srcOrd="1" destOrd="0" presId="urn:microsoft.com/office/officeart/2008/layout/HorizontalMultiLevelHierarchy"/>
    <dgm:cxn modelId="{1A407ED7-2983-4FA8-BB47-4F2D763E093B}" srcId="{ABA6501F-4B95-4945-8D4C-ECD07CA94470}" destId="{E98ED8F8-2D29-4707-B92B-DCDAAEC99F2A}" srcOrd="0" destOrd="0" parTransId="{4DDBB350-3A2B-4C29-9B52-436C17CD897E}" sibTransId="{B0DE1769-6B8F-4EAF-B10F-ED3E5AD61387}"/>
    <dgm:cxn modelId="{B0FC11DF-43E7-4AA4-860C-40EBCDC77986}" type="presOf" srcId="{E2CC7F22-4130-4812-B333-F000EF84649F}" destId="{7C69ABAE-CA2F-43DB-8E7D-8027454B397F}" srcOrd="1" destOrd="0" presId="urn:microsoft.com/office/officeart/2008/layout/HorizontalMultiLevelHierarchy"/>
    <dgm:cxn modelId="{8C1D8736-4C87-498B-87E8-E23012744430}" type="presParOf" srcId="{1E212954-3278-4674-94B2-B7868760F8FC}" destId="{94DF1EEF-5D97-4550-900A-9AF2C5ED9867}" srcOrd="0" destOrd="0" presId="urn:microsoft.com/office/officeart/2008/layout/HorizontalMultiLevelHierarchy"/>
    <dgm:cxn modelId="{6C2765F5-2C45-404E-A99E-4AAB2491F640}" type="presParOf" srcId="{94DF1EEF-5D97-4550-900A-9AF2C5ED9867}" destId="{A471A880-7BA7-4957-83C3-26193DE85554}" srcOrd="0" destOrd="0" presId="urn:microsoft.com/office/officeart/2008/layout/HorizontalMultiLevelHierarchy"/>
    <dgm:cxn modelId="{3F238378-77A6-49A8-9193-69268E1A5DCA}" type="presParOf" srcId="{94DF1EEF-5D97-4550-900A-9AF2C5ED9867}" destId="{57A1BC1F-E0B3-4519-8FFE-CBD4B0DE045D}" srcOrd="1" destOrd="0" presId="urn:microsoft.com/office/officeart/2008/layout/HorizontalMultiLevelHierarchy"/>
    <dgm:cxn modelId="{FD471944-70F3-42A2-84B2-3B5CC17E732F}" type="presParOf" srcId="{57A1BC1F-E0B3-4519-8FFE-CBD4B0DE045D}" destId="{B229056B-6955-4219-8D6A-2F560CF26D46}" srcOrd="0" destOrd="0" presId="urn:microsoft.com/office/officeart/2008/layout/HorizontalMultiLevelHierarchy"/>
    <dgm:cxn modelId="{89D534D4-7872-4AED-A3AC-2D2714F4B08F}" type="presParOf" srcId="{B229056B-6955-4219-8D6A-2F560CF26D46}" destId="{7C69ABAE-CA2F-43DB-8E7D-8027454B397F}" srcOrd="0" destOrd="0" presId="urn:microsoft.com/office/officeart/2008/layout/HorizontalMultiLevelHierarchy"/>
    <dgm:cxn modelId="{3C62129C-AC27-4523-B84E-0AA3E3545AED}" type="presParOf" srcId="{57A1BC1F-E0B3-4519-8FFE-CBD4B0DE045D}" destId="{CCC021E4-1CDD-4DFF-9FD5-54856D84E7DE}" srcOrd="1" destOrd="0" presId="urn:microsoft.com/office/officeart/2008/layout/HorizontalMultiLevelHierarchy"/>
    <dgm:cxn modelId="{CF9DB6F7-66F1-4495-A66E-3AA12E3D079C}" type="presParOf" srcId="{CCC021E4-1CDD-4DFF-9FD5-54856D84E7DE}" destId="{C2BBC317-79B4-4312-8254-FE8E194D3EC9}" srcOrd="0" destOrd="0" presId="urn:microsoft.com/office/officeart/2008/layout/HorizontalMultiLevelHierarchy"/>
    <dgm:cxn modelId="{A164712D-CFE6-4284-AC4D-488FDD5CDF77}" type="presParOf" srcId="{CCC021E4-1CDD-4DFF-9FD5-54856D84E7DE}" destId="{19B5A133-9D5E-4F3C-A9F4-12155B981D99}" srcOrd="1" destOrd="0" presId="urn:microsoft.com/office/officeart/2008/layout/HorizontalMultiLevelHierarchy"/>
    <dgm:cxn modelId="{152AAE8C-405E-48E9-BE00-9223D9CA3B64}" type="presParOf" srcId="{57A1BC1F-E0B3-4519-8FFE-CBD4B0DE045D}" destId="{AC77C162-EF09-4246-976A-5DB0A68E439E}" srcOrd="2" destOrd="0" presId="urn:microsoft.com/office/officeart/2008/layout/HorizontalMultiLevelHierarchy"/>
    <dgm:cxn modelId="{34922A91-94E7-4E47-AC83-152CDC8E2CFC}" type="presParOf" srcId="{AC77C162-EF09-4246-976A-5DB0A68E439E}" destId="{33768904-73EA-4C9A-BD01-B43D2CF9D254}" srcOrd="0" destOrd="0" presId="urn:microsoft.com/office/officeart/2008/layout/HorizontalMultiLevelHierarchy"/>
    <dgm:cxn modelId="{A0694FE0-E449-4C33-BA34-A02D5FC56A9A}" type="presParOf" srcId="{57A1BC1F-E0B3-4519-8FFE-CBD4B0DE045D}" destId="{319960DB-93D4-4E9C-AF46-58B2C6654CB6}" srcOrd="3" destOrd="0" presId="urn:microsoft.com/office/officeart/2008/layout/HorizontalMultiLevelHierarchy"/>
    <dgm:cxn modelId="{55E01EA0-C239-42E6-93DB-CB529EED0521}" type="presParOf" srcId="{319960DB-93D4-4E9C-AF46-58B2C6654CB6}" destId="{0D45D3E0-1F6F-45D5-82AE-4367EB48FCE3}" srcOrd="0" destOrd="0" presId="urn:microsoft.com/office/officeart/2008/layout/HorizontalMultiLevelHierarchy"/>
    <dgm:cxn modelId="{05260562-972A-4F64-B4CF-8C297E06C568}" type="presParOf" srcId="{319960DB-93D4-4E9C-AF46-58B2C6654CB6}" destId="{8466990D-2DDB-4BAE-9EF2-CF95E3EF3847}" srcOrd="1" destOrd="0" presId="urn:microsoft.com/office/officeart/2008/layout/HorizontalMultiLevelHierarchy"/>
    <dgm:cxn modelId="{88411DC8-38C9-4AED-9A28-C0CC4ADE9771}" type="presParOf" srcId="{57A1BC1F-E0B3-4519-8FFE-CBD4B0DE045D}" destId="{5ED3F6CE-34BC-4BD8-BDB3-20655827FF3B}" srcOrd="4" destOrd="0" presId="urn:microsoft.com/office/officeart/2008/layout/HorizontalMultiLevelHierarchy"/>
    <dgm:cxn modelId="{0A013760-CCDA-4105-B165-62DA32FE439E}" type="presParOf" srcId="{5ED3F6CE-34BC-4BD8-BDB3-20655827FF3B}" destId="{62E7CC7F-7567-4E57-A5EB-A2573D9D4622}" srcOrd="0" destOrd="0" presId="urn:microsoft.com/office/officeart/2008/layout/HorizontalMultiLevelHierarchy"/>
    <dgm:cxn modelId="{C7855A83-AD36-4469-ADFE-F7D1E94E3DF3}" type="presParOf" srcId="{57A1BC1F-E0B3-4519-8FFE-CBD4B0DE045D}" destId="{31131BCE-FA25-49E5-97A4-BBA8F136753F}" srcOrd="5" destOrd="0" presId="urn:microsoft.com/office/officeart/2008/layout/HorizontalMultiLevelHierarchy"/>
    <dgm:cxn modelId="{2057E864-4D27-46F1-A67A-8DDDD5D7323D}" type="presParOf" srcId="{31131BCE-FA25-49E5-97A4-BBA8F136753F}" destId="{D4B5D0D6-A57E-455A-AC38-676088835FC9}" srcOrd="0" destOrd="0" presId="urn:microsoft.com/office/officeart/2008/layout/HorizontalMultiLevelHierarchy"/>
    <dgm:cxn modelId="{5BC7EF14-07D3-4FAA-98FF-97BC111E5832}" type="presParOf" srcId="{31131BCE-FA25-49E5-97A4-BBA8F136753F}" destId="{515DDEA4-F345-4E79-8226-1ACFA965502D}"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46E79-4257-44B0-A242-5C9E281C5AFF}">
      <dsp:nvSpPr>
        <dsp:cNvPr id="0" name=""/>
        <dsp:cNvSpPr/>
      </dsp:nvSpPr>
      <dsp:spPr>
        <a:xfrm>
          <a:off x="723675" y="0"/>
          <a:ext cx="3329895" cy="19979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700" kern="1200" dirty="0"/>
            <a:t>Fundada el 8 de septiembre de 1959, por el Obispo Monseñor Alejandro Menchaca Lira, constituyéndose en la primera institución de Educación Superior de la Región de La Araucanía.</a:t>
          </a:r>
        </a:p>
        <a:p>
          <a:pPr lvl="0" algn="ctr">
            <a:spcBef>
              <a:spcPct val="0"/>
            </a:spcBef>
            <a:buNone/>
          </a:pPr>
          <a:endParaRPr lang="es-ES" sz="1700" kern="1200" dirty="0"/>
        </a:p>
      </dsp:txBody>
      <dsp:txXfrm>
        <a:off x="723675" y="0"/>
        <a:ext cx="3329895" cy="1997937"/>
      </dsp:txXfrm>
    </dsp:sp>
    <dsp:sp modelId="{32FCBC7B-75E3-4E34-9D85-76A2540708E7}">
      <dsp:nvSpPr>
        <dsp:cNvPr id="0" name=""/>
        <dsp:cNvSpPr/>
      </dsp:nvSpPr>
      <dsp:spPr>
        <a:xfrm>
          <a:off x="4386559" y="1705"/>
          <a:ext cx="3329895" cy="19979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lang="es-ES" sz="1700" kern="1200" dirty="0"/>
            <a:t>5 años de acreditación (2019-2024) en las áreas de docencia de pregrado, gestión institucional, investigación y vinculación con el medio.</a:t>
          </a:r>
        </a:p>
        <a:p>
          <a:pPr lvl="0" algn="ctr" defTabSz="400050">
            <a:lnSpc>
              <a:spcPct val="90000"/>
            </a:lnSpc>
            <a:spcBef>
              <a:spcPct val="0"/>
            </a:spcBef>
            <a:spcAft>
              <a:spcPct val="35000"/>
            </a:spcAft>
            <a:buNone/>
          </a:pPr>
          <a:endParaRPr lang="es-ES" sz="1700" kern="1200" dirty="0"/>
        </a:p>
      </dsp:txBody>
      <dsp:txXfrm>
        <a:off x="4386559" y="1705"/>
        <a:ext cx="3329895" cy="1997937"/>
      </dsp:txXfrm>
    </dsp:sp>
    <dsp:sp modelId="{8D821570-1638-42F7-94BA-76C2846D6C5E}">
      <dsp:nvSpPr>
        <dsp:cNvPr id="0" name=""/>
        <dsp:cNvSpPr/>
      </dsp:nvSpPr>
      <dsp:spPr>
        <a:xfrm>
          <a:off x="723675" y="2332632"/>
          <a:ext cx="3329895" cy="199793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1" kern="1200" dirty="0"/>
            <a:t>+</a:t>
          </a:r>
          <a:r>
            <a:rPr lang="es-ES" sz="1700" kern="1200" dirty="0"/>
            <a:t> de 13 mil estudiantes de pregrado</a:t>
          </a:r>
        </a:p>
        <a:p>
          <a:pPr marL="0" lvl="0" indent="0" algn="ctr" defTabSz="755650">
            <a:lnSpc>
              <a:spcPct val="90000"/>
            </a:lnSpc>
            <a:spcBef>
              <a:spcPct val="0"/>
            </a:spcBef>
            <a:spcAft>
              <a:spcPct val="35000"/>
            </a:spcAft>
            <a:buNone/>
          </a:pPr>
          <a:r>
            <a:rPr lang="es-ES" sz="1700" b="1" kern="1200" dirty="0"/>
            <a:t>+</a:t>
          </a:r>
          <a:r>
            <a:rPr lang="es-ES" sz="1700" kern="1200" dirty="0"/>
            <a:t> de 40 carreras de pregrado</a:t>
          </a:r>
        </a:p>
        <a:p>
          <a:pPr marL="0" lvl="0" indent="0" algn="ctr" defTabSz="755650">
            <a:lnSpc>
              <a:spcPct val="90000"/>
            </a:lnSpc>
            <a:spcBef>
              <a:spcPct val="0"/>
            </a:spcBef>
            <a:spcAft>
              <a:spcPct val="35000"/>
            </a:spcAft>
            <a:buNone/>
          </a:pPr>
          <a:r>
            <a:rPr lang="es-ES" sz="1700" b="1" kern="1200" dirty="0"/>
            <a:t>+ </a:t>
          </a:r>
          <a:r>
            <a:rPr lang="es-ES" sz="1700" kern="1200" dirty="0"/>
            <a:t>de 17 programas de magíster, </a:t>
          </a:r>
        </a:p>
        <a:p>
          <a:pPr marL="0" lvl="0" indent="0" algn="ctr" defTabSz="755650">
            <a:lnSpc>
              <a:spcPct val="90000"/>
            </a:lnSpc>
            <a:spcBef>
              <a:spcPct val="0"/>
            </a:spcBef>
            <a:spcAft>
              <a:spcPct val="35000"/>
            </a:spcAft>
            <a:buNone/>
          </a:pPr>
          <a:r>
            <a:rPr lang="es-ES" sz="1700" kern="1200" dirty="0"/>
            <a:t>4 doctorados </a:t>
          </a:r>
        </a:p>
        <a:p>
          <a:pPr marL="0" lvl="0" indent="0" algn="ctr" defTabSz="755650">
            <a:lnSpc>
              <a:spcPct val="90000"/>
            </a:lnSpc>
            <a:spcBef>
              <a:spcPct val="0"/>
            </a:spcBef>
            <a:spcAft>
              <a:spcPct val="35000"/>
            </a:spcAft>
            <a:buNone/>
          </a:pPr>
          <a:r>
            <a:rPr lang="es-ES" sz="1700" kern="1200" dirty="0"/>
            <a:t>y una variada oferta de Educación Continua</a:t>
          </a:r>
        </a:p>
      </dsp:txBody>
      <dsp:txXfrm>
        <a:off x="723675" y="2332632"/>
        <a:ext cx="3329895" cy="1997937"/>
      </dsp:txXfrm>
    </dsp:sp>
    <dsp:sp modelId="{EF2E97BD-DC53-4AD2-A90B-B6A83E297169}">
      <dsp:nvSpPr>
        <dsp:cNvPr id="0" name=""/>
        <dsp:cNvSpPr/>
      </dsp:nvSpPr>
      <dsp:spPr>
        <a:xfrm>
          <a:off x="4386559" y="2332632"/>
          <a:ext cx="3329895" cy="199793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8 Facultades + TEC-UCT</a:t>
          </a:r>
        </a:p>
        <a:p>
          <a:pPr marL="0" lvl="0" indent="0" algn="ctr" defTabSz="755650">
            <a:lnSpc>
              <a:spcPct val="90000"/>
            </a:lnSpc>
            <a:spcBef>
              <a:spcPct val="0"/>
            </a:spcBef>
            <a:spcAft>
              <a:spcPct val="35000"/>
            </a:spcAft>
            <a:buNone/>
          </a:pPr>
          <a:r>
            <a:rPr lang="es-ES" sz="1700" kern="1200" dirty="0"/>
            <a:t>5 campus universitarios</a:t>
          </a:r>
        </a:p>
      </dsp:txBody>
      <dsp:txXfrm>
        <a:off x="4386559" y="2332632"/>
        <a:ext cx="3329895" cy="1997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46E79-4257-44B0-A242-5C9E281C5AFF}">
      <dsp:nvSpPr>
        <dsp:cNvPr id="0" name=""/>
        <dsp:cNvSpPr/>
      </dsp:nvSpPr>
      <dsp:spPr>
        <a:xfrm>
          <a:off x="1949" y="1015201"/>
          <a:ext cx="3001075" cy="180064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Provincias de Cautín (sur) y provincia de </a:t>
          </a:r>
          <a:r>
            <a:rPr lang="es-ES" sz="2000" kern="1200" dirty="0" err="1"/>
            <a:t>Malleco</a:t>
          </a:r>
          <a:r>
            <a:rPr lang="es-ES" sz="2000" kern="1200" dirty="0"/>
            <a:t> (norte)</a:t>
          </a:r>
        </a:p>
        <a:p>
          <a:pPr marL="0" lvl="0" indent="0" algn="ctr" defTabSz="889000">
            <a:lnSpc>
              <a:spcPct val="90000"/>
            </a:lnSpc>
            <a:spcBef>
              <a:spcPct val="0"/>
            </a:spcBef>
            <a:spcAft>
              <a:spcPct val="35000"/>
            </a:spcAft>
            <a:buNone/>
          </a:pPr>
          <a:endParaRPr lang="es-ES" sz="2000" kern="1200" dirty="0"/>
        </a:p>
        <a:p>
          <a:pPr marL="0" lvl="0" indent="0" algn="ctr" defTabSz="889000">
            <a:lnSpc>
              <a:spcPct val="90000"/>
            </a:lnSpc>
            <a:spcBef>
              <a:spcPct val="0"/>
            </a:spcBef>
            <a:spcAft>
              <a:spcPct val="35000"/>
            </a:spcAft>
            <a:buNone/>
          </a:pPr>
          <a:r>
            <a:rPr lang="es-ES" sz="2000" kern="1200" dirty="0"/>
            <a:t>32 comunas</a:t>
          </a:r>
        </a:p>
      </dsp:txBody>
      <dsp:txXfrm>
        <a:off x="1949" y="1015201"/>
        <a:ext cx="3001075" cy="1800645"/>
      </dsp:txXfrm>
    </dsp:sp>
    <dsp:sp modelId="{32FCBC7B-75E3-4E34-9D85-76A2540708E7}">
      <dsp:nvSpPr>
        <dsp:cNvPr id="0" name=""/>
        <dsp:cNvSpPr/>
      </dsp:nvSpPr>
      <dsp:spPr>
        <a:xfrm>
          <a:off x="3303132" y="516242"/>
          <a:ext cx="4082783" cy="279856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s-ES" sz="1200" kern="1200" dirty="0"/>
        </a:p>
        <a:p>
          <a:pPr marL="0" lvl="0" indent="0" algn="ctr" defTabSz="533400">
            <a:lnSpc>
              <a:spcPct val="90000"/>
            </a:lnSpc>
            <a:spcBef>
              <a:spcPct val="0"/>
            </a:spcBef>
            <a:spcAft>
              <a:spcPct val="35000"/>
            </a:spcAft>
            <a:buNone/>
          </a:pPr>
          <a:r>
            <a:rPr lang="es-ES" sz="1600" kern="1200" dirty="0"/>
            <a:t>Según el Censo del año 2017, la población de </a:t>
          </a:r>
        </a:p>
        <a:p>
          <a:pPr marL="0" lvl="0" indent="0" algn="ctr" defTabSz="533400">
            <a:lnSpc>
              <a:spcPct val="90000"/>
            </a:lnSpc>
            <a:spcBef>
              <a:spcPct val="0"/>
            </a:spcBef>
            <a:spcAft>
              <a:spcPct val="35000"/>
            </a:spcAft>
            <a:buNone/>
          </a:pPr>
          <a:r>
            <a:rPr lang="es-ES" sz="1600" kern="1200" dirty="0"/>
            <a:t>esta región es de </a:t>
          </a:r>
          <a:r>
            <a:rPr lang="es-ES" sz="1600" b="1" kern="1200" dirty="0"/>
            <a:t>957.224 habitantes </a:t>
          </a:r>
        </a:p>
        <a:p>
          <a:pPr marL="0" lvl="0" indent="0" algn="ctr" defTabSz="533400">
            <a:lnSpc>
              <a:spcPct val="90000"/>
            </a:lnSpc>
            <a:spcBef>
              <a:spcPct val="0"/>
            </a:spcBef>
            <a:spcAft>
              <a:spcPct val="35000"/>
            </a:spcAft>
            <a:buNone/>
          </a:pPr>
          <a:r>
            <a:rPr lang="es-ES" sz="1600" b="1" kern="1200" dirty="0"/>
            <a:t>492.093 </a:t>
          </a:r>
          <a:r>
            <a:rPr lang="es-ES" sz="1600" b="0" kern="1200" dirty="0"/>
            <a:t>mujeres</a:t>
          </a:r>
          <a:r>
            <a:rPr lang="es-ES" sz="1600" b="1" kern="1200" dirty="0"/>
            <a:t> </a:t>
          </a:r>
        </a:p>
        <a:p>
          <a:pPr marL="0" lvl="0" indent="0" algn="ctr" defTabSz="533400">
            <a:lnSpc>
              <a:spcPct val="90000"/>
            </a:lnSpc>
            <a:spcBef>
              <a:spcPct val="0"/>
            </a:spcBef>
            <a:spcAft>
              <a:spcPct val="35000"/>
            </a:spcAft>
            <a:buNone/>
          </a:pPr>
          <a:r>
            <a:rPr lang="es-ES" sz="1600" b="1" kern="1200" dirty="0"/>
            <a:t>465.131  </a:t>
          </a:r>
          <a:r>
            <a:rPr lang="es-ES" sz="1600" b="0" kern="1200" dirty="0"/>
            <a:t>hombres</a:t>
          </a:r>
          <a:r>
            <a:rPr lang="es-ES" sz="1600" b="1" kern="1200" dirty="0"/>
            <a:t>. </a:t>
          </a:r>
        </a:p>
        <a:p>
          <a:pPr marL="0" lvl="0" indent="0" algn="ctr" defTabSz="533400">
            <a:lnSpc>
              <a:spcPct val="90000"/>
            </a:lnSpc>
            <a:spcBef>
              <a:spcPct val="0"/>
            </a:spcBef>
            <a:spcAft>
              <a:spcPct val="35000"/>
            </a:spcAft>
            <a:buNone/>
          </a:pPr>
          <a:endParaRPr lang="es-ES" sz="1600" b="1" kern="1200" dirty="0"/>
        </a:p>
        <a:p>
          <a:pPr marL="0" lvl="0" indent="0" algn="ctr" defTabSz="533400">
            <a:lnSpc>
              <a:spcPct val="90000"/>
            </a:lnSpc>
            <a:spcBef>
              <a:spcPct val="0"/>
            </a:spcBef>
            <a:spcAft>
              <a:spcPct val="35000"/>
            </a:spcAft>
            <a:buNone/>
          </a:pPr>
          <a:r>
            <a:rPr lang="es-ES" sz="1600" b="1" kern="1200" dirty="0"/>
            <a:t>70,9%</a:t>
          </a:r>
          <a:r>
            <a:rPr lang="es-ES" sz="1600" kern="1200" dirty="0"/>
            <a:t> vive en el área urbana </a:t>
          </a:r>
        </a:p>
        <a:p>
          <a:pPr marL="0" lvl="0" indent="0" algn="ctr" defTabSz="533400">
            <a:lnSpc>
              <a:spcPct val="90000"/>
            </a:lnSpc>
            <a:spcBef>
              <a:spcPct val="0"/>
            </a:spcBef>
            <a:spcAft>
              <a:spcPct val="35000"/>
            </a:spcAft>
            <a:buNone/>
          </a:pPr>
          <a:r>
            <a:rPr lang="es-ES" sz="1600" kern="1200" dirty="0"/>
            <a:t> </a:t>
          </a:r>
          <a:r>
            <a:rPr lang="es-ES" sz="1600" b="1" kern="1200" dirty="0"/>
            <a:t>29,1%</a:t>
          </a:r>
          <a:r>
            <a:rPr lang="es-ES" sz="1600" kern="1200" dirty="0"/>
            <a:t> en área rural </a:t>
          </a:r>
        </a:p>
      </dsp:txBody>
      <dsp:txXfrm>
        <a:off x="3303132" y="516242"/>
        <a:ext cx="4082783" cy="2798563"/>
      </dsp:txXfrm>
    </dsp:sp>
    <dsp:sp modelId="{8D821570-1638-42F7-94BA-76C2846D6C5E}">
      <dsp:nvSpPr>
        <dsp:cNvPr id="0" name=""/>
        <dsp:cNvSpPr/>
      </dsp:nvSpPr>
      <dsp:spPr>
        <a:xfrm>
          <a:off x="7686023" y="1015201"/>
          <a:ext cx="3001075" cy="180064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Territorio de muchísima diversidad social y cultural.</a:t>
          </a:r>
        </a:p>
      </dsp:txBody>
      <dsp:txXfrm>
        <a:off x="7686023" y="1015201"/>
        <a:ext cx="3001075" cy="18006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3A73C-D459-4543-8FF6-E62B32807E5E}">
      <dsp:nvSpPr>
        <dsp:cNvPr id="0" name=""/>
        <dsp:cNvSpPr/>
      </dsp:nvSpPr>
      <dsp:spPr>
        <a:xfrm>
          <a:off x="5257" y="671"/>
          <a:ext cx="10315513" cy="3693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Unidades de Vinculación</a:t>
          </a:r>
        </a:p>
      </dsp:txBody>
      <dsp:txXfrm>
        <a:off x="16075" y="11489"/>
        <a:ext cx="10293877" cy="347726"/>
      </dsp:txXfrm>
    </dsp:sp>
    <dsp:sp modelId="{0B54F142-0D1E-4E91-BF15-32EEA4111807}">
      <dsp:nvSpPr>
        <dsp:cNvPr id="0" name=""/>
        <dsp:cNvSpPr/>
      </dsp:nvSpPr>
      <dsp:spPr>
        <a:xfrm>
          <a:off x="24370" y="741609"/>
          <a:ext cx="4931520" cy="34496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u="sng" kern="1200" dirty="0"/>
            <a:t>Centros, laboratorios, programas</a:t>
          </a:r>
        </a:p>
        <a:p>
          <a:pPr marL="0" lvl="0" indent="0" algn="l" defTabSz="800100">
            <a:lnSpc>
              <a:spcPct val="90000"/>
            </a:lnSpc>
            <a:spcBef>
              <a:spcPct val="0"/>
            </a:spcBef>
            <a:spcAft>
              <a:spcPct val="35000"/>
            </a:spcAft>
            <a:buNone/>
          </a:pPr>
          <a:r>
            <a:rPr lang="es-ES" sz="1800" kern="1200" dirty="0"/>
            <a:t>- </a:t>
          </a:r>
          <a:r>
            <a:rPr lang="es-ES" sz="1800" b="0" i="0" u="none" kern="1200" dirty="0"/>
            <a:t>Centro de Resolución Alternativa de Conflictos CREA UCT</a:t>
          </a:r>
        </a:p>
        <a:p>
          <a:pPr marL="0" lvl="0" indent="0" algn="l" defTabSz="800100">
            <a:lnSpc>
              <a:spcPct val="90000"/>
            </a:lnSpc>
            <a:spcBef>
              <a:spcPct val="0"/>
            </a:spcBef>
            <a:spcAft>
              <a:spcPct val="35000"/>
            </a:spcAft>
            <a:buNone/>
          </a:pPr>
          <a:r>
            <a:rPr lang="es-ES" sz="1800" b="0" i="0" u="none" kern="1200" dirty="0"/>
            <a:t>- Laboratorio de Planificación Territorial LPT</a:t>
          </a:r>
        </a:p>
        <a:p>
          <a:pPr marL="0" lvl="0" indent="0" algn="l" defTabSz="800100">
            <a:lnSpc>
              <a:spcPct val="90000"/>
            </a:lnSpc>
            <a:spcBef>
              <a:spcPct val="0"/>
            </a:spcBef>
            <a:spcAft>
              <a:spcPct val="35000"/>
            </a:spcAft>
            <a:buNone/>
          </a:pPr>
          <a:r>
            <a:rPr lang="es-ES" sz="1800" b="0" i="0" u="none" kern="1200" dirty="0"/>
            <a:t>- Observatorio de Dinámicas Sociales del Sur ODISUR</a:t>
          </a:r>
        </a:p>
        <a:p>
          <a:pPr marL="0" lvl="0" indent="0" algn="l" defTabSz="800100">
            <a:lnSpc>
              <a:spcPct val="90000"/>
            </a:lnSpc>
            <a:spcBef>
              <a:spcPct val="0"/>
            </a:spcBef>
            <a:spcAft>
              <a:spcPct val="35000"/>
            </a:spcAft>
            <a:buNone/>
          </a:pPr>
          <a:r>
            <a:rPr lang="es-ES" sz="1800" b="0" i="0" u="none" kern="1200" dirty="0"/>
            <a:t>- Laboratorio de </a:t>
          </a:r>
          <a:r>
            <a:rPr lang="es-ES" sz="1800" b="0" i="0" u="none" kern="1200" dirty="0" err="1"/>
            <a:t>Limnología</a:t>
          </a:r>
          <a:r>
            <a:rPr lang="es-ES" sz="1800" b="0" i="0" u="none" kern="1200" dirty="0"/>
            <a:t> y Recursos Hídricos</a:t>
          </a:r>
        </a:p>
        <a:p>
          <a:pPr marL="0" lvl="0" indent="0" algn="l" defTabSz="800100">
            <a:lnSpc>
              <a:spcPct val="90000"/>
            </a:lnSpc>
            <a:spcBef>
              <a:spcPct val="0"/>
            </a:spcBef>
            <a:spcAft>
              <a:spcPct val="35000"/>
            </a:spcAft>
            <a:buNone/>
          </a:pPr>
          <a:r>
            <a:rPr lang="es-ES" sz="1800" b="0" i="0" u="none" kern="1200" dirty="0"/>
            <a:t>- Centro de Evaluación y Estimulación Temprana Universitaria CEETU</a:t>
          </a:r>
        </a:p>
        <a:p>
          <a:pPr marL="0" lvl="0" indent="0" algn="l" defTabSz="800100">
            <a:lnSpc>
              <a:spcPct val="90000"/>
            </a:lnSpc>
            <a:spcBef>
              <a:spcPct val="0"/>
            </a:spcBef>
            <a:spcAft>
              <a:spcPct val="35000"/>
            </a:spcAft>
            <a:buNone/>
          </a:pPr>
          <a:r>
            <a:rPr lang="es-ES" sz="1800" b="0" i="0" u="none" kern="1200" dirty="0"/>
            <a:t>- Entre otros.</a:t>
          </a:r>
          <a:endParaRPr lang="es-ES" sz="1800" kern="1200" dirty="0"/>
        </a:p>
      </dsp:txBody>
      <dsp:txXfrm>
        <a:off x="125406" y="842645"/>
        <a:ext cx="4729448" cy="3247541"/>
      </dsp:txXfrm>
    </dsp:sp>
    <dsp:sp modelId="{EADC55D6-5267-49E2-B825-6520EBCC990A}">
      <dsp:nvSpPr>
        <dsp:cNvPr id="0" name=""/>
        <dsp:cNvSpPr/>
      </dsp:nvSpPr>
      <dsp:spPr>
        <a:xfrm>
          <a:off x="5370138" y="741609"/>
          <a:ext cx="4931520" cy="35114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u="sng" kern="1200" dirty="0"/>
            <a:t>Centros de incidencia pública</a:t>
          </a:r>
        </a:p>
        <a:p>
          <a:pPr marL="0" lvl="0" indent="0" algn="l" defTabSz="800100">
            <a:lnSpc>
              <a:spcPct val="90000"/>
            </a:lnSpc>
            <a:spcBef>
              <a:spcPct val="0"/>
            </a:spcBef>
            <a:spcAft>
              <a:spcPct val="35000"/>
            </a:spcAft>
            <a:buNone/>
          </a:pPr>
          <a:r>
            <a:rPr lang="es-ES" sz="1800" kern="1200" dirty="0"/>
            <a:t>- Centro de Políticas Públicas CPP-UCT</a:t>
          </a:r>
        </a:p>
        <a:p>
          <a:pPr marL="0" lvl="0" indent="0" algn="l" defTabSz="800100">
            <a:lnSpc>
              <a:spcPct val="90000"/>
            </a:lnSpc>
            <a:spcBef>
              <a:spcPct val="0"/>
            </a:spcBef>
            <a:spcAft>
              <a:spcPct val="35000"/>
            </a:spcAft>
            <a:buNone/>
          </a:pPr>
          <a:r>
            <a:rPr lang="es-ES" sz="1800" kern="1200" dirty="0"/>
            <a:t>- Instituto Ta </a:t>
          </a:r>
          <a:r>
            <a:rPr lang="es-ES" sz="1800" kern="1200" dirty="0" err="1"/>
            <a:t>Iñ</a:t>
          </a:r>
          <a:r>
            <a:rPr lang="es-ES" sz="1800" kern="1200" dirty="0"/>
            <a:t> </a:t>
          </a:r>
          <a:r>
            <a:rPr lang="es-ES" sz="1800" kern="1200" dirty="0" err="1"/>
            <a:t>Pewam</a:t>
          </a:r>
          <a:endParaRPr lang="es-ES" sz="1800" kern="1200" dirty="0"/>
        </a:p>
        <a:p>
          <a:pPr marL="0" lvl="0" indent="0" algn="l" defTabSz="800100">
            <a:lnSpc>
              <a:spcPct val="90000"/>
            </a:lnSpc>
            <a:spcBef>
              <a:spcPct val="0"/>
            </a:spcBef>
            <a:spcAft>
              <a:spcPct val="35000"/>
            </a:spcAft>
            <a:buNone/>
          </a:pPr>
          <a:r>
            <a:rPr lang="es-ES" sz="1800" kern="1200" dirty="0"/>
            <a:t>- Cátedra Fray Bartolomé de Las Casas</a:t>
          </a:r>
        </a:p>
        <a:p>
          <a:pPr marL="0" lvl="0" indent="0" algn="l" defTabSz="800100">
            <a:lnSpc>
              <a:spcPct val="90000"/>
            </a:lnSpc>
            <a:spcBef>
              <a:spcPct val="0"/>
            </a:spcBef>
            <a:spcAft>
              <a:spcPct val="35000"/>
            </a:spcAft>
            <a:buNone/>
          </a:pPr>
          <a:r>
            <a:rPr lang="es-ES" sz="1800" kern="1200" dirty="0"/>
            <a:t>- Centro de Fortalecimiento Integral de Capacidades Locales CEFIC</a:t>
          </a:r>
        </a:p>
      </dsp:txBody>
      <dsp:txXfrm>
        <a:off x="5472986" y="844457"/>
        <a:ext cx="4725824" cy="33058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3F6CE-34BC-4BD8-BDB3-20655827FF3B}">
      <dsp:nvSpPr>
        <dsp:cNvPr id="0" name=""/>
        <dsp:cNvSpPr/>
      </dsp:nvSpPr>
      <dsp:spPr>
        <a:xfrm>
          <a:off x="2115411" y="2211917"/>
          <a:ext cx="551386" cy="1452323"/>
        </a:xfrm>
        <a:custGeom>
          <a:avLst/>
          <a:gdLst/>
          <a:ahLst/>
          <a:cxnLst/>
          <a:rect l="0" t="0" r="0" b="0"/>
          <a:pathLst>
            <a:path>
              <a:moveTo>
                <a:pt x="0" y="0"/>
              </a:moveTo>
              <a:lnTo>
                <a:pt x="275693" y="0"/>
              </a:lnTo>
              <a:lnTo>
                <a:pt x="275693" y="1452323"/>
              </a:lnTo>
              <a:lnTo>
                <a:pt x="551386" y="14523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352267" y="2899242"/>
        <a:ext cx="77673" cy="77673"/>
      </dsp:txXfrm>
    </dsp:sp>
    <dsp:sp modelId="{AC77C162-EF09-4246-976A-5DB0A68E439E}">
      <dsp:nvSpPr>
        <dsp:cNvPr id="0" name=""/>
        <dsp:cNvSpPr/>
      </dsp:nvSpPr>
      <dsp:spPr>
        <a:xfrm>
          <a:off x="2115411" y="2166197"/>
          <a:ext cx="551386" cy="91440"/>
        </a:xfrm>
        <a:custGeom>
          <a:avLst/>
          <a:gdLst/>
          <a:ahLst/>
          <a:cxnLst/>
          <a:rect l="0" t="0" r="0" b="0"/>
          <a:pathLst>
            <a:path>
              <a:moveTo>
                <a:pt x="0" y="45720"/>
              </a:moveTo>
              <a:lnTo>
                <a:pt x="275693" y="45720"/>
              </a:lnTo>
              <a:lnTo>
                <a:pt x="275693" y="48157"/>
              </a:lnTo>
              <a:lnTo>
                <a:pt x="551386" y="481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377319" y="2198132"/>
        <a:ext cx="27569" cy="27569"/>
      </dsp:txXfrm>
    </dsp:sp>
    <dsp:sp modelId="{B229056B-6955-4219-8D6A-2F560CF26D46}">
      <dsp:nvSpPr>
        <dsp:cNvPr id="0" name=""/>
        <dsp:cNvSpPr/>
      </dsp:nvSpPr>
      <dsp:spPr>
        <a:xfrm>
          <a:off x="2115411" y="762030"/>
          <a:ext cx="551386" cy="1449886"/>
        </a:xfrm>
        <a:custGeom>
          <a:avLst/>
          <a:gdLst/>
          <a:ahLst/>
          <a:cxnLst/>
          <a:rect l="0" t="0" r="0" b="0"/>
          <a:pathLst>
            <a:path>
              <a:moveTo>
                <a:pt x="0" y="1449886"/>
              </a:moveTo>
              <a:lnTo>
                <a:pt x="275693" y="1449886"/>
              </a:lnTo>
              <a:lnTo>
                <a:pt x="275693" y="0"/>
              </a:lnTo>
              <a:lnTo>
                <a:pt x="55138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352324" y="1448194"/>
        <a:ext cx="77559" cy="77559"/>
      </dsp:txXfrm>
    </dsp:sp>
    <dsp:sp modelId="{A471A880-7BA7-4957-83C3-26193DE85554}">
      <dsp:nvSpPr>
        <dsp:cNvPr id="0" name=""/>
        <dsp:cNvSpPr/>
      </dsp:nvSpPr>
      <dsp:spPr>
        <a:xfrm rot="16200000">
          <a:off x="-357202" y="1791652"/>
          <a:ext cx="4104698" cy="8405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t>Enfoque metodológico:</a:t>
          </a:r>
        </a:p>
        <a:p>
          <a:pPr marL="0" lvl="0" indent="0" algn="ctr" defTabSz="1066800">
            <a:lnSpc>
              <a:spcPct val="90000"/>
            </a:lnSpc>
            <a:spcBef>
              <a:spcPct val="0"/>
            </a:spcBef>
            <a:spcAft>
              <a:spcPct val="35000"/>
            </a:spcAft>
            <a:buNone/>
          </a:pPr>
          <a:endParaRPr lang="es-ES" sz="2400" kern="1200" dirty="0"/>
        </a:p>
      </dsp:txBody>
      <dsp:txXfrm>
        <a:off x="-357202" y="1791652"/>
        <a:ext cx="4104698" cy="840528"/>
      </dsp:txXfrm>
    </dsp:sp>
    <dsp:sp modelId="{C2BBC317-79B4-4312-8254-FE8E194D3EC9}">
      <dsp:nvSpPr>
        <dsp:cNvPr id="0" name=""/>
        <dsp:cNvSpPr/>
      </dsp:nvSpPr>
      <dsp:spPr>
        <a:xfrm>
          <a:off x="2666797" y="123897"/>
          <a:ext cx="5588193" cy="12762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Año 2017 el enfoque fue de investigación cuantitativo, cuyo alcance es de carácter exploratorio - descriptivo, donde se buscó especificar propiedades y características importantes de las unidades de vinculación de la UC Temuco. </a:t>
          </a:r>
        </a:p>
      </dsp:txBody>
      <dsp:txXfrm>
        <a:off x="2666797" y="123897"/>
        <a:ext cx="5588193" cy="1276266"/>
      </dsp:txXfrm>
    </dsp:sp>
    <dsp:sp modelId="{0D45D3E0-1F6F-45D5-82AE-4367EB48FCE3}">
      <dsp:nvSpPr>
        <dsp:cNvPr id="0" name=""/>
        <dsp:cNvSpPr/>
      </dsp:nvSpPr>
      <dsp:spPr>
        <a:xfrm>
          <a:off x="2666797" y="1610296"/>
          <a:ext cx="5614577" cy="12081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Año 2020, el alcance fue de carácter descriptivo comparativo, donde se buscó especificar propiedades y características importantes de las unidades de vinculación de la UC Temuco, así como también comparar su nivel de desarrollo en dos periodos. </a:t>
          </a:r>
        </a:p>
      </dsp:txBody>
      <dsp:txXfrm>
        <a:off x="2666797" y="1610296"/>
        <a:ext cx="5614577" cy="1208116"/>
      </dsp:txXfrm>
    </dsp:sp>
    <dsp:sp modelId="{D4B5D0D6-A57E-455A-AC38-676088835FC9}">
      <dsp:nvSpPr>
        <dsp:cNvPr id="0" name=""/>
        <dsp:cNvSpPr/>
      </dsp:nvSpPr>
      <dsp:spPr>
        <a:xfrm>
          <a:off x="2666797" y="3028545"/>
          <a:ext cx="5632166" cy="12713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S" sz="1000" kern="1200" dirty="0"/>
            <a:t>Año 2023, se incorporaron elementos cruciales para determinar los valores cuantitativos y los correspondientes niveles de desarrollo de cada Unidad. Este proceso se llevó a cabo mediante una transformación y agregación de variables, utilizando las respuestas proporcionadas en la Encuesta de Caracterización.</a:t>
          </a:r>
        </a:p>
      </dsp:txBody>
      <dsp:txXfrm>
        <a:off x="2666797" y="3028545"/>
        <a:ext cx="5632166" cy="12713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0F4AFE-E828-A392-677A-6FDB51EAE40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L"/>
          </a:p>
        </p:txBody>
      </p:sp>
      <p:sp>
        <p:nvSpPr>
          <p:cNvPr id="3" name="Subtítulo 2">
            <a:extLst>
              <a:ext uri="{FF2B5EF4-FFF2-40B4-BE49-F238E27FC236}">
                <a16:creationId xmlns:a16="http://schemas.microsoft.com/office/drawing/2014/main" id="{A08A6D8D-B5B3-3BB2-0F92-A74E0BF5E3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
        <p:nvSpPr>
          <p:cNvPr id="4" name="Marcador de fecha 3">
            <a:extLst>
              <a:ext uri="{FF2B5EF4-FFF2-40B4-BE49-F238E27FC236}">
                <a16:creationId xmlns:a16="http://schemas.microsoft.com/office/drawing/2014/main" id="{81390714-6B01-92AF-11A9-2B71FAEEFA11}"/>
              </a:ext>
            </a:extLst>
          </p:cNvPr>
          <p:cNvSpPr>
            <a:spLocks noGrp="1"/>
          </p:cNvSpPr>
          <p:nvPr>
            <p:ph type="dt" sz="half" idx="10"/>
          </p:nvPr>
        </p:nvSpPr>
        <p:spPr/>
        <p:txBody>
          <a:bodyPr/>
          <a:lstStyle/>
          <a:p>
            <a:fld id="{692D4C45-F581-5C4B-ADFC-6E5A1F276905}" type="datetimeFigureOut">
              <a:rPr lang="es-CL" smtClean="0"/>
              <a:t>22-01-2024</a:t>
            </a:fld>
            <a:endParaRPr lang="es-CL"/>
          </a:p>
        </p:txBody>
      </p:sp>
      <p:sp>
        <p:nvSpPr>
          <p:cNvPr id="5" name="Marcador de pie de página 4">
            <a:extLst>
              <a:ext uri="{FF2B5EF4-FFF2-40B4-BE49-F238E27FC236}">
                <a16:creationId xmlns:a16="http://schemas.microsoft.com/office/drawing/2014/main" id="{BCF6EB82-3DB8-8ADD-8835-E408E94A3EF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B330685-226A-F4B2-C44A-8B1EBB2CA95C}"/>
              </a:ext>
            </a:extLst>
          </p:cNvPr>
          <p:cNvSpPr>
            <a:spLocks noGrp="1"/>
          </p:cNvSpPr>
          <p:nvPr>
            <p:ph type="sldNum" sz="quarter" idx="12"/>
          </p:nvPr>
        </p:nvSpPr>
        <p:spPr/>
        <p:txBody>
          <a:bodyPr/>
          <a:lstStyle/>
          <a:p>
            <a:fld id="{B4079CAC-3E35-5C49-B015-6F50220738F1}" type="slidenum">
              <a:rPr lang="es-CL" smtClean="0"/>
              <a:t>‹Nº›</a:t>
            </a:fld>
            <a:endParaRPr lang="es-CL"/>
          </a:p>
        </p:txBody>
      </p:sp>
    </p:spTree>
    <p:extLst>
      <p:ext uri="{BB962C8B-B14F-4D97-AF65-F5344CB8AC3E}">
        <p14:creationId xmlns:p14="http://schemas.microsoft.com/office/powerpoint/2010/main" val="2519403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D6E8EA-2017-C888-9F20-8DC2C56DDEC2}"/>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7F7CBB22-5AAE-9387-68F6-63DA52B94E55}"/>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F8E64F90-4245-9F3D-12A6-0EFBEDE0154B}"/>
              </a:ext>
            </a:extLst>
          </p:cNvPr>
          <p:cNvSpPr>
            <a:spLocks noGrp="1"/>
          </p:cNvSpPr>
          <p:nvPr>
            <p:ph type="dt" sz="half" idx="10"/>
          </p:nvPr>
        </p:nvSpPr>
        <p:spPr/>
        <p:txBody>
          <a:bodyPr/>
          <a:lstStyle/>
          <a:p>
            <a:fld id="{692D4C45-F581-5C4B-ADFC-6E5A1F276905}" type="datetimeFigureOut">
              <a:rPr lang="es-CL" smtClean="0"/>
              <a:t>22-01-2024</a:t>
            </a:fld>
            <a:endParaRPr lang="es-CL"/>
          </a:p>
        </p:txBody>
      </p:sp>
      <p:sp>
        <p:nvSpPr>
          <p:cNvPr id="5" name="Marcador de pie de página 4">
            <a:extLst>
              <a:ext uri="{FF2B5EF4-FFF2-40B4-BE49-F238E27FC236}">
                <a16:creationId xmlns:a16="http://schemas.microsoft.com/office/drawing/2014/main" id="{C1E62B9D-9745-5D43-0D9E-B6B741FB165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E09B16B-62F7-8357-1DA4-FC249D8AEACC}"/>
              </a:ext>
            </a:extLst>
          </p:cNvPr>
          <p:cNvSpPr>
            <a:spLocks noGrp="1"/>
          </p:cNvSpPr>
          <p:nvPr>
            <p:ph type="sldNum" sz="quarter" idx="12"/>
          </p:nvPr>
        </p:nvSpPr>
        <p:spPr/>
        <p:txBody>
          <a:bodyPr/>
          <a:lstStyle/>
          <a:p>
            <a:fld id="{B4079CAC-3E35-5C49-B015-6F50220738F1}" type="slidenum">
              <a:rPr lang="es-CL" smtClean="0"/>
              <a:t>‹Nº›</a:t>
            </a:fld>
            <a:endParaRPr lang="es-CL"/>
          </a:p>
        </p:txBody>
      </p:sp>
    </p:spTree>
    <p:extLst>
      <p:ext uri="{BB962C8B-B14F-4D97-AF65-F5344CB8AC3E}">
        <p14:creationId xmlns:p14="http://schemas.microsoft.com/office/powerpoint/2010/main" val="132942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E263797-6612-8D16-4C85-EA4863FDE146}"/>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FD344D40-09CA-46E9-7C94-81327D30B9B3}"/>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36FE4122-757A-ED26-342B-F3F082330C50}"/>
              </a:ext>
            </a:extLst>
          </p:cNvPr>
          <p:cNvSpPr>
            <a:spLocks noGrp="1"/>
          </p:cNvSpPr>
          <p:nvPr>
            <p:ph type="dt" sz="half" idx="10"/>
          </p:nvPr>
        </p:nvSpPr>
        <p:spPr/>
        <p:txBody>
          <a:bodyPr/>
          <a:lstStyle/>
          <a:p>
            <a:fld id="{692D4C45-F581-5C4B-ADFC-6E5A1F276905}" type="datetimeFigureOut">
              <a:rPr lang="es-CL" smtClean="0"/>
              <a:t>22-01-2024</a:t>
            </a:fld>
            <a:endParaRPr lang="es-CL"/>
          </a:p>
        </p:txBody>
      </p:sp>
      <p:sp>
        <p:nvSpPr>
          <p:cNvPr id="5" name="Marcador de pie de página 4">
            <a:extLst>
              <a:ext uri="{FF2B5EF4-FFF2-40B4-BE49-F238E27FC236}">
                <a16:creationId xmlns:a16="http://schemas.microsoft.com/office/drawing/2014/main" id="{9943C07F-A925-12E4-339D-C494BC3E33F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916E3C5-C814-54A1-07EF-0F0331210680}"/>
              </a:ext>
            </a:extLst>
          </p:cNvPr>
          <p:cNvSpPr>
            <a:spLocks noGrp="1"/>
          </p:cNvSpPr>
          <p:nvPr>
            <p:ph type="sldNum" sz="quarter" idx="12"/>
          </p:nvPr>
        </p:nvSpPr>
        <p:spPr/>
        <p:txBody>
          <a:bodyPr/>
          <a:lstStyle/>
          <a:p>
            <a:fld id="{B4079CAC-3E35-5C49-B015-6F50220738F1}" type="slidenum">
              <a:rPr lang="es-CL" smtClean="0"/>
              <a:t>‹Nº›</a:t>
            </a:fld>
            <a:endParaRPr lang="es-CL"/>
          </a:p>
        </p:txBody>
      </p:sp>
    </p:spTree>
    <p:extLst>
      <p:ext uri="{BB962C8B-B14F-4D97-AF65-F5344CB8AC3E}">
        <p14:creationId xmlns:p14="http://schemas.microsoft.com/office/powerpoint/2010/main" val="183550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EF7CEC-7185-2B89-17CD-A191F212205F}"/>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6BA39BAA-C8AB-0AFB-CB34-08AEA2D483D1}"/>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62E4D355-FAB0-6B4D-53B2-F3550B3D3B8E}"/>
              </a:ext>
            </a:extLst>
          </p:cNvPr>
          <p:cNvSpPr>
            <a:spLocks noGrp="1"/>
          </p:cNvSpPr>
          <p:nvPr>
            <p:ph type="dt" sz="half" idx="10"/>
          </p:nvPr>
        </p:nvSpPr>
        <p:spPr/>
        <p:txBody>
          <a:bodyPr/>
          <a:lstStyle/>
          <a:p>
            <a:fld id="{692D4C45-F581-5C4B-ADFC-6E5A1F276905}" type="datetimeFigureOut">
              <a:rPr lang="es-CL" smtClean="0"/>
              <a:t>22-01-2024</a:t>
            </a:fld>
            <a:endParaRPr lang="es-CL"/>
          </a:p>
        </p:txBody>
      </p:sp>
      <p:sp>
        <p:nvSpPr>
          <p:cNvPr id="5" name="Marcador de pie de página 4">
            <a:extLst>
              <a:ext uri="{FF2B5EF4-FFF2-40B4-BE49-F238E27FC236}">
                <a16:creationId xmlns:a16="http://schemas.microsoft.com/office/drawing/2014/main" id="{AE799DC5-BDA8-8363-FDD1-80D26F7FF4C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5E36B06-2823-7DEA-D54D-D7FF6B52102F}"/>
              </a:ext>
            </a:extLst>
          </p:cNvPr>
          <p:cNvSpPr>
            <a:spLocks noGrp="1"/>
          </p:cNvSpPr>
          <p:nvPr>
            <p:ph type="sldNum" sz="quarter" idx="12"/>
          </p:nvPr>
        </p:nvSpPr>
        <p:spPr/>
        <p:txBody>
          <a:bodyPr/>
          <a:lstStyle/>
          <a:p>
            <a:fld id="{B4079CAC-3E35-5C49-B015-6F50220738F1}" type="slidenum">
              <a:rPr lang="es-CL" smtClean="0"/>
              <a:t>‹Nº›</a:t>
            </a:fld>
            <a:endParaRPr lang="es-CL"/>
          </a:p>
        </p:txBody>
      </p:sp>
    </p:spTree>
    <p:extLst>
      <p:ext uri="{BB962C8B-B14F-4D97-AF65-F5344CB8AC3E}">
        <p14:creationId xmlns:p14="http://schemas.microsoft.com/office/powerpoint/2010/main" val="2334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D4F6D0-6BA9-A5BA-1ECE-B66B2C0F1D72}"/>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FC05EC79-CFAB-2AD3-6059-D1862CA23F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6B0AC755-EA7B-8E65-734A-226352AD5B9D}"/>
              </a:ext>
            </a:extLst>
          </p:cNvPr>
          <p:cNvSpPr>
            <a:spLocks noGrp="1"/>
          </p:cNvSpPr>
          <p:nvPr>
            <p:ph type="dt" sz="half" idx="10"/>
          </p:nvPr>
        </p:nvSpPr>
        <p:spPr/>
        <p:txBody>
          <a:bodyPr/>
          <a:lstStyle/>
          <a:p>
            <a:fld id="{692D4C45-F581-5C4B-ADFC-6E5A1F276905}" type="datetimeFigureOut">
              <a:rPr lang="es-CL" smtClean="0"/>
              <a:t>22-01-2024</a:t>
            </a:fld>
            <a:endParaRPr lang="es-CL"/>
          </a:p>
        </p:txBody>
      </p:sp>
      <p:sp>
        <p:nvSpPr>
          <p:cNvPr id="5" name="Marcador de pie de página 4">
            <a:extLst>
              <a:ext uri="{FF2B5EF4-FFF2-40B4-BE49-F238E27FC236}">
                <a16:creationId xmlns:a16="http://schemas.microsoft.com/office/drawing/2014/main" id="{B11C3DFC-CCFE-6295-1E6B-F3E7266562F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C07C52A-E37A-054B-B806-085F65C5827F}"/>
              </a:ext>
            </a:extLst>
          </p:cNvPr>
          <p:cNvSpPr>
            <a:spLocks noGrp="1"/>
          </p:cNvSpPr>
          <p:nvPr>
            <p:ph type="sldNum" sz="quarter" idx="12"/>
          </p:nvPr>
        </p:nvSpPr>
        <p:spPr/>
        <p:txBody>
          <a:bodyPr/>
          <a:lstStyle/>
          <a:p>
            <a:fld id="{B4079CAC-3E35-5C49-B015-6F50220738F1}" type="slidenum">
              <a:rPr lang="es-CL" smtClean="0"/>
              <a:t>‹Nº›</a:t>
            </a:fld>
            <a:endParaRPr lang="es-CL"/>
          </a:p>
        </p:txBody>
      </p:sp>
    </p:spTree>
    <p:extLst>
      <p:ext uri="{BB962C8B-B14F-4D97-AF65-F5344CB8AC3E}">
        <p14:creationId xmlns:p14="http://schemas.microsoft.com/office/powerpoint/2010/main" val="52719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A7667E-0645-AFDA-0D1C-D54FCA55EB2F}"/>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B5167A60-C85A-9CFE-9B2A-CE31C3790ECE}"/>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contenido 3">
            <a:extLst>
              <a:ext uri="{FF2B5EF4-FFF2-40B4-BE49-F238E27FC236}">
                <a16:creationId xmlns:a16="http://schemas.microsoft.com/office/drawing/2014/main" id="{035AA794-C493-4709-3DFC-D40021468ECB}"/>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fecha 4">
            <a:extLst>
              <a:ext uri="{FF2B5EF4-FFF2-40B4-BE49-F238E27FC236}">
                <a16:creationId xmlns:a16="http://schemas.microsoft.com/office/drawing/2014/main" id="{5BA8273A-47C1-1B98-1CEE-A4F25F40F9FC}"/>
              </a:ext>
            </a:extLst>
          </p:cNvPr>
          <p:cNvSpPr>
            <a:spLocks noGrp="1"/>
          </p:cNvSpPr>
          <p:nvPr>
            <p:ph type="dt" sz="half" idx="10"/>
          </p:nvPr>
        </p:nvSpPr>
        <p:spPr/>
        <p:txBody>
          <a:bodyPr/>
          <a:lstStyle/>
          <a:p>
            <a:fld id="{692D4C45-F581-5C4B-ADFC-6E5A1F276905}" type="datetimeFigureOut">
              <a:rPr lang="es-CL" smtClean="0"/>
              <a:t>22-01-2024</a:t>
            </a:fld>
            <a:endParaRPr lang="es-CL"/>
          </a:p>
        </p:txBody>
      </p:sp>
      <p:sp>
        <p:nvSpPr>
          <p:cNvPr id="6" name="Marcador de pie de página 5">
            <a:extLst>
              <a:ext uri="{FF2B5EF4-FFF2-40B4-BE49-F238E27FC236}">
                <a16:creationId xmlns:a16="http://schemas.microsoft.com/office/drawing/2014/main" id="{E77FE171-F1FD-805E-4E74-7F01731FB38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6402027-E189-D3DA-C740-F0996ABA86CD}"/>
              </a:ext>
            </a:extLst>
          </p:cNvPr>
          <p:cNvSpPr>
            <a:spLocks noGrp="1"/>
          </p:cNvSpPr>
          <p:nvPr>
            <p:ph type="sldNum" sz="quarter" idx="12"/>
          </p:nvPr>
        </p:nvSpPr>
        <p:spPr/>
        <p:txBody>
          <a:bodyPr/>
          <a:lstStyle/>
          <a:p>
            <a:fld id="{B4079CAC-3E35-5C49-B015-6F50220738F1}" type="slidenum">
              <a:rPr lang="es-CL" smtClean="0"/>
              <a:t>‹Nº›</a:t>
            </a:fld>
            <a:endParaRPr lang="es-CL"/>
          </a:p>
        </p:txBody>
      </p:sp>
    </p:spTree>
    <p:extLst>
      <p:ext uri="{BB962C8B-B14F-4D97-AF65-F5344CB8AC3E}">
        <p14:creationId xmlns:p14="http://schemas.microsoft.com/office/powerpoint/2010/main" val="2816302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6189D7-BFB8-E6AC-1291-07DA91041544}"/>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3DCBE9C1-41E7-3420-4BD3-AA25285BF8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4D22CFA8-98B4-7663-0A24-6B68E433D42C}"/>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texto 4">
            <a:extLst>
              <a:ext uri="{FF2B5EF4-FFF2-40B4-BE49-F238E27FC236}">
                <a16:creationId xmlns:a16="http://schemas.microsoft.com/office/drawing/2014/main" id="{2AF47C45-97C4-73A2-2B6B-5C45E57315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1BC687E-895A-6639-3F95-67E74F59A2C8}"/>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7" name="Marcador de fecha 6">
            <a:extLst>
              <a:ext uri="{FF2B5EF4-FFF2-40B4-BE49-F238E27FC236}">
                <a16:creationId xmlns:a16="http://schemas.microsoft.com/office/drawing/2014/main" id="{FBDA5729-8F82-72C5-E245-A52132D05C7B}"/>
              </a:ext>
            </a:extLst>
          </p:cNvPr>
          <p:cNvSpPr>
            <a:spLocks noGrp="1"/>
          </p:cNvSpPr>
          <p:nvPr>
            <p:ph type="dt" sz="half" idx="10"/>
          </p:nvPr>
        </p:nvSpPr>
        <p:spPr/>
        <p:txBody>
          <a:bodyPr/>
          <a:lstStyle/>
          <a:p>
            <a:fld id="{692D4C45-F581-5C4B-ADFC-6E5A1F276905}" type="datetimeFigureOut">
              <a:rPr lang="es-CL" smtClean="0"/>
              <a:t>22-01-2024</a:t>
            </a:fld>
            <a:endParaRPr lang="es-CL"/>
          </a:p>
        </p:txBody>
      </p:sp>
      <p:sp>
        <p:nvSpPr>
          <p:cNvPr id="8" name="Marcador de pie de página 7">
            <a:extLst>
              <a:ext uri="{FF2B5EF4-FFF2-40B4-BE49-F238E27FC236}">
                <a16:creationId xmlns:a16="http://schemas.microsoft.com/office/drawing/2014/main" id="{E1427577-8724-6A74-13A1-8BA1684A2D5A}"/>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D31200F6-A864-2E33-E1D6-CE374F516A4F}"/>
              </a:ext>
            </a:extLst>
          </p:cNvPr>
          <p:cNvSpPr>
            <a:spLocks noGrp="1"/>
          </p:cNvSpPr>
          <p:nvPr>
            <p:ph type="sldNum" sz="quarter" idx="12"/>
          </p:nvPr>
        </p:nvSpPr>
        <p:spPr/>
        <p:txBody>
          <a:bodyPr/>
          <a:lstStyle/>
          <a:p>
            <a:fld id="{B4079CAC-3E35-5C49-B015-6F50220738F1}" type="slidenum">
              <a:rPr lang="es-CL" smtClean="0"/>
              <a:t>‹Nº›</a:t>
            </a:fld>
            <a:endParaRPr lang="es-CL"/>
          </a:p>
        </p:txBody>
      </p:sp>
    </p:spTree>
    <p:extLst>
      <p:ext uri="{BB962C8B-B14F-4D97-AF65-F5344CB8AC3E}">
        <p14:creationId xmlns:p14="http://schemas.microsoft.com/office/powerpoint/2010/main" val="26552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C8ADA0-0826-8EE8-5B80-BA38E3E1984D}"/>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fecha 2">
            <a:extLst>
              <a:ext uri="{FF2B5EF4-FFF2-40B4-BE49-F238E27FC236}">
                <a16:creationId xmlns:a16="http://schemas.microsoft.com/office/drawing/2014/main" id="{D59EE6B9-AF8E-CCC8-8991-E6D25E432842}"/>
              </a:ext>
            </a:extLst>
          </p:cNvPr>
          <p:cNvSpPr>
            <a:spLocks noGrp="1"/>
          </p:cNvSpPr>
          <p:nvPr>
            <p:ph type="dt" sz="half" idx="10"/>
          </p:nvPr>
        </p:nvSpPr>
        <p:spPr/>
        <p:txBody>
          <a:bodyPr/>
          <a:lstStyle/>
          <a:p>
            <a:fld id="{692D4C45-F581-5C4B-ADFC-6E5A1F276905}" type="datetimeFigureOut">
              <a:rPr lang="es-CL" smtClean="0"/>
              <a:t>22-01-2024</a:t>
            </a:fld>
            <a:endParaRPr lang="es-CL"/>
          </a:p>
        </p:txBody>
      </p:sp>
      <p:sp>
        <p:nvSpPr>
          <p:cNvPr id="4" name="Marcador de pie de página 3">
            <a:extLst>
              <a:ext uri="{FF2B5EF4-FFF2-40B4-BE49-F238E27FC236}">
                <a16:creationId xmlns:a16="http://schemas.microsoft.com/office/drawing/2014/main" id="{7302B168-9CBB-A91E-F42C-DAD01AAFF448}"/>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E9D9B258-D413-3690-B4AB-66F1B96B57C2}"/>
              </a:ext>
            </a:extLst>
          </p:cNvPr>
          <p:cNvSpPr>
            <a:spLocks noGrp="1"/>
          </p:cNvSpPr>
          <p:nvPr>
            <p:ph type="sldNum" sz="quarter" idx="12"/>
          </p:nvPr>
        </p:nvSpPr>
        <p:spPr/>
        <p:txBody>
          <a:bodyPr/>
          <a:lstStyle/>
          <a:p>
            <a:fld id="{B4079CAC-3E35-5C49-B015-6F50220738F1}" type="slidenum">
              <a:rPr lang="es-CL" smtClean="0"/>
              <a:t>‹Nº›</a:t>
            </a:fld>
            <a:endParaRPr lang="es-CL"/>
          </a:p>
        </p:txBody>
      </p:sp>
    </p:spTree>
    <p:extLst>
      <p:ext uri="{BB962C8B-B14F-4D97-AF65-F5344CB8AC3E}">
        <p14:creationId xmlns:p14="http://schemas.microsoft.com/office/powerpoint/2010/main" val="39430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7BA03E-C5C9-71B5-9B10-D11E93CE38EF}"/>
              </a:ext>
            </a:extLst>
          </p:cNvPr>
          <p:cNvSpPr>
            <a:spLocks noGrp="1"/>
          </p:cNvSpPr>
          <p:nvPr>
            <p:ph type="dt" sz="half" idx="10"/>
          </p:nvPr>
        </p:nvSpPr>
        <p:spPr/>
        <p:txBody>
          <a:bodyPr/>
          <a:lstStyle/>
          <a:p>
            <a:fld id="{692D4C45-F581-5C4B-ADFC-6E5A1F276905}" type="datetimeFigureOut">
              <a:rPr lang="es-CL" smtClean="0"/>
              <a:t>22-01-2024</a:t>
            </a:fld>
            <a:endParaRPr lang="es-CL"/>
          </a:p>
        </p:txBody>
      </p:sp>
      <p:sp>
        <p:nvSpPr>
          <p:cNvPr id="3" name="Marcador de pie de página 2">
            <a:extLst>
              <a:ext uri="{FF2B5EF4-FFF2-40B4-BE49-F238E27FC236}">
                <a16:creationId xmlns:a16="http://schemas.microsoft.com/office/drawing/2014/main" id="{AA8CBC5D-DD84-9B57-0EC8-5202E74076EE}"/>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FC019631-3E4E-CCCF-9787-7EF81828A3CF}"/>
              </a:ext>
            </a:extLst>
          </p:cNvPr>
          <p:cNvSpPr>
            <a:spLocks noGrp="1"/>
          </p:cNvSpPr>
          <p:nvPr>
            <p:ph type="sldNum" sz="quarter" idx="12"/>
          </p:nvPr>
        </p:nvSpPr>
        <p:spPr/>
        <p:txBody>
          <a:bodyPr/>
          <a:lstStyle/>
          <a:p>
            <a:fld id="{B4079CAC-3E35-5C49-B015-6F50220738F1}" type="slidenum">
              <a:rPr lang="es-CL" smtClean="0"/>
              <a:t>‹Nº›</a:t>
            </a:fld>
            <a:endParaRPr lang="es-CL"/>
          </a:p>
        </p:txBody>
      </p:sp>
    </p:spTree>
    <p:extLst>
      <p:ext uri="{BB962C8B-B14F-4D97-AF65-F5344CB8AC3E}">
        <p14:creationId xmlns:p14="http://schemas.microsoft.com/office/powerpoint/2010/main" val="255123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E3E38-85CB-1256-8A73-F9DE6D52CD6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BEBF902C-0992-632A-A20C-ADC7E8B007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texto 3">
            <a:extLst>
              <a:ext uri="{FF2B5EF4-FFF2-40B4-BE49-F238E27FC236}">
                <a16:creationId xmlns:a16="http://schemas.microsoft.com/office/drawing/2014/main" id="{3A6BFB7B-F6EA-EA07-9D96-8213BAEB3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9A6477F-4BC0-E26D-324C-C178CBCEB913}"/>
              </a:ext>
            </a:extLst>
          </p:cNvPr>
          <p:cNvSpPr>
            <a:spLocks noGrp="1"/>
          </p:cNvSpPr>
          <p:nvPr>
            <p:ph type="dt" sz="half" idx="10"/>
          </p:nvPr>
        </p:nvSpPr>
        <p:spPr/>
        <p:txBody>
          <a:bodyPr/>
          <a:lstStyle/>
          <a:p>
            <a:fld id="{692D4C45-F581-5C4B-ADFC-6E5A1F276905}" type="datetimeFigureOut">
              <a:rPr lang="es-CL" smtClean="0"/>
              <a:t>22-01-2024</a:t>
            </a:fld>
            <a:endParaRPr lang="es-CL"/>
          </a:p>
        </p:txBody>
      </p:sp>
      <p:sp>
        <p:nvSpPr>
          <p:cNvPr id="6" name="Marcador de pie de página 5">
            <a:extLst>
              <a:ext uri="{FF2B5EF4-FFF2-40B4-BE49-F238E27FC236}">
                <a16:creationId xmlns:a16="http://schemas.microsoft.com/office/drawing/2014/main" id="{B7767DB1-E41C-7B6C-A8A2-66532A856C8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07189823-BF71-AE4C-B387-AC386856841D}"/>
              </a:ext>
            </a:extLst>
          </p:cNvPr>
          <p:cNvSpPr>
            <a:spLocks noGrp="1"/>
          </p:cNvSpPr>
          <p:nvPr>
            <p:ph type="sldNum" sz="quarter" idx="12"/>
          </p:nvPr>
        </p:nvSpPr>
        <p:spPr/>
        <p:txBody>
          <a:bodyPr/>
          <a:lstStyle/>
          <a:p>
            <a:fld id="{B4079CAC-3E35-5C49-B015-6F50220738F1}" type="slidenum">
              <a:rPr lang="es-CL" smtClean="0"/>
              <a:t>‹Nº›</a:t>
            </a:fld>
            <a:endParaRPr lang="es-CL"/>
          </a:p>
        </p:txBody>
      </p:sp>
    </p:spTree>
    <p:extLst>
      <p:ext uri="{BB962C8B-B14F-4D97-AF65-F5344CB8AC3E}">
        <p14:creationId xmlns:p14="http://schemas.microsoft.com/office/powerpoint/2010/main" val="143085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38A1D6-AD5A-BD32-0BAE-939489A8E6C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posición de imagen 2">
            <a:extLst>
              <a:ext uri="{FF2B5EF4-FFF2-40B4-BE49-F238E27FC236}">
                <a16:creationId xmlns:a16="http://schemas.microsoft.com/office/drawing/2014/main" id="{E73A286D-CE7E-8DBC-C048-BB40202D4D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10A8A427-D29F-A580-DE92-1DD419A6B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60D0D884-1002-BE40-5283-690A169CEA4A}"/>
              </a:ext>
            </a:extLst>
          </p:cNvPr>
          <p:cNvSpPr>
            <a:spLocks noGrp="1"/>
          </p:cNvSpPr>
          <p:nvPr>
            <p:ph type="dt" sz="half" idx="10"/>
          </p:nvPr>
        </p:nvSpPr>
        <p:spPr/>
        <p:txBody>
          <a:bodyPr/>
          <a:lstStyle/>
          <a:p>
            <a:fld id="{692D4C45-F581-5C4B-ADFC-6E5A1F276905}" type="datetimeFigureOut">
              <a:rPr lang="es-CL" smtClean="0"/>
              <a:t>22-01-2024</a:t>
            </a:fld>
            <a:endParaRPr lang="es-CL"/>
          </a:p>
        </p:txBody>
      </p:sp>
      <p:sp>
        <p:nvSpPr>
          <p:cNvPr id="6" name="Marcador de pie de página 5">
            <a:extLst>
              <a:ext uri="{FF2B5EF4-FFF2-40B4-BE49-F238E27FC236}">
                <a16:creationId xmlns:a16="http://schemas.microsoft.com/office/drawing/2014/main" id="{224428C3-6DCA-C0D9-6EEF-2DAFC366F68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B27BDFA-D842-1382-FB2B-C6DE784799F1}"/>
              </a:ext>
            </a:extLst>
          </p:cNvPr>
          <p:cNvSpPr>
            <a:spLocks noGrp="1"/>
          </p:cNvSpPr>
          <p:nvPr>
            <p:ph type="sldNum" sz="quarter" idx="12"/>
          </p:nvPr>
        </p:nvSpPr>
        <p:spPr/>
        <p:txBody>
          <a:bodyPr/>
          <a:lstStyle/>
          <a:p>
            <a:fld id="{B4079CAC-3E35-5C49-B015-6F50220738F1}" type="slidenum">
              <a:rPr lang="es-CL" smtClean="0"/>
              <a:t>‹Nº›</a:t>
            </a:fld>
            <a:endParaRPr lang="es-CL"/>
          </a:p>
        </p:txBody>
      </p:sp>
    </p:spTree>
    <p:extLst>
      <p:ext uri="{BB962C8B-B14F-4D97-AF65-F5344CB8AC3E}">
        <p14:creationId xmlns:p14="http://schemas.microsoft.com/office/powerpoint/2010/main" val="1879695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B3948BB-6AFB-34B1-34B0-7B87739806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029A4C57-79A3-975F-F2F5-D12DBF4D90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7F4E34AD-6A61-CBB7-C18C-2E3914D3B8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D4C45-F581-5C4B-ADFC-6E5A1F276905}" type="datetimeFigureOut">
              <a:rPr lang="es-CL" smtClean="0"/>
              <a:t>22-01-2024</a:t>
            </a:fld>
            <a:endParaRPr lang="es-CL"/>
          </a:p>
        </p:txBody>
      </p:sp>
      <p:sp>
        <p:nvSpPr>
          <p:cNvPr id="5" name="Marcador de pie de página 4">
            <a:extLst>
              <a:ext uri="{FF2B5EF4-FFF2-40B4-BE49-F238E27FC236}">
                <a16:creationId xmlns:a16="http://schemas.microsoft.com/office/drawing/2014/main" id="{3281B6D6-51C4-51BE-72F2-5474F49DF1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56F3C6BD-3552-F1F5-8B14-46BEA32464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79CAC-3E35-5C49-B015-6F50220738F1}" type="slidenum">
              <a:rPr lang="es-CL" smtClean="0"/>
              <a:t>‹Nº›</a:t>
            </a:fld>
            <a:endParaRPr lang="es-CL"/>
          </a:p>
        </p:txBody>
      </p:sp>
    </p:spTree>
    <p:extLst>
      <p:ext uri="{BB962C8B-B14F-4D97-AF65-F5344CB8AC3E}">
        <p14:creationId xmlns:p14="http://schemas.microsoft.com/office/powerpoint/2010/main" val="2669052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emf"/><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emf"/><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emf"/><Relationship Id="rId7" Type="http://schemas.openxmlformats.org/officeDocument/2006/relationships/diagramColors" Target="../diagrams/colors4.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FB49A97-52A3-447E-5FDB-45A185F42B71}"/>
              </a:ext>
            </a:extLst>
          </p:cNvPr>
          <p:cNvPicPr>
            <a:picLocks noChangeAspect="1"/>
          </p:cNvPicPr>
          <p:nvPr/>
        </p:nvPicPr>
        <p:blipFill>
          <a:blip r:embed="rId3"/>
          <a:stretch>
            <a:fillRect/>
          </a:stretch>
        </p:blipFill>
        <p:spPr>
          <a:xfrm>
            <a:off x="667679" y="530768"/>
            <a:ext cx="4076700" cy="622300"/>
          </a:xfrm>
          <a:prstGeom prst="rect">
            <a:avLst/>
          </a:prstGeom>
        </p:spPr>
      </p:pic>
      <p:sp>
        <p:nvSpPr>
          <p:cNvPr id="7" name="CuadroTexto 6">
            <a:extLst>
              <a:ext uri="{FF2B5EF4-FFF2-40B4-BE49-F238E27FC236}">
                <a16:creationId xmlns:a16="http://schemas.microsoft.com/office/drawing/2014/main" id="{CF6C1A35-81E7-A4D4-3F98-EDA82ED4EE4E}"/>
              </a:ext>
            </a:extLst>
          </p:cNvPr>
          <p:cNvSpPr txBox="1"/>
          <p:nvPr/>
        </p:nvSpPr>
        <p:spPr>
          <a:xfrm>
            <a:off x="667679" y="1799002"/>
            <a:ext cx="11043675" cy="1569660"/>
          </a:xfrm>
          <a:prstGeom prst="rect">
            <a:avLst/>
          </a:prstGeom>
          <a:noFill/>
        </p:spPr>
        <p:txBody>
          <a:bodyPr wrap="square" rtlCol="0">
            <a:spAutoFit/>
          </a:bodyPr>
          <a:lstStyle/>
          <a:p>
            <a:pPr lvl="0" algn="just"/>
            <a:r>
              <a:rPr lang="es-ES" sz="3200" b="1" dirty="0">
                <a:solidFill>
                  <a:schemeClr val="accent4"/>
                </a:solidFill>
              </a:rPr>
              <a:t>Estudio de caracterización y evaluación de unidades de vinculación como mecanismo de monitoreo y aglutinación de experiencias en Vinculación con el Medio</a:t>
            </a:r>
          </a:p>
        </p:txBody>
      </p:sp>
      <p:sp>
        <p:nvSpPr>
          <p:cNvPr id="8" name="CuadroTexto 7">
            <a:extLst>
              <a:ext uri="{FF2B5EF4-FFF2-40B4-BE49-F238E27FC236}">
                <a16:creationId xmlns:a16="http://schemas.microsoft.com/office/drawing/2014/main" id="{37C14744-3FCD-7072-1FBD-0261B42A12FB}"/>
              </a:ext>
            </a:extLst>
          </p:cNvPr>
          <p:cNvSpPr txBox="1"/>
          <p:nvPr/>
        </p:nvSpPr>
        <p:spPr>
          <a:xfrm>
            <a:off x="667679" y="5419271"/>
            <a:ext cx="2571707"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sz="1400" dirty="0">
                <a:solidFill>
                  <a:prstClr val="white"/>
                </a:solidFill>
                <a:latin typeface="Montserrat" pitchFamily="2" charset="0"/>
              </a:rPr>
              <a:t>17 de e</a:t>
            </a:r>
            <a:r>
              <a:rPr kumimoji="0" lang="es-CL" sz="1400" b="0" i="0" u="none" strike="noStrike" kern="1200" cap="none" spc="0" normalizeH="0" baseline="0" noProof="0" dirty="0" err="1">
                <a:ln>
                  <a:noFill/>
                </a:ln>
                <a:solidFill>
                  <a:prstClr val="white"/>
                </a:solidFill>
                <a:effectLst/>
                <a:uLnTx/>
                <a:uFillTx/>
                <a:latin typeface="Montserrat" pitchFamily="2" charset="0"/>
                <a:ea typeface="+mn-ea"/>
                <a:cs typeface="+mn-cs"/>
              </a:rPr>
              <a:t>nero</a:t>
            </a:r>
            <a:r>
              <a:rPr kumimoji="0" lang="es-CL" sz="1400" b="0" i="0" u="none" strike="noStrike" kern="1200" cap="none" spc="0" normalizeH="0" baseline="0" noProof="0" dirty="0">
                <a:ln>
                  <a:noFill/>
                </a:ln>
                <a:solidFill>
                  <a:prstClr val="white"/>
                </a:solidFill>
                <a:effectLst/>
                <a:uLnTx/>
                <a:uFillTx/>
                <a:latin typeface="Montserrat" pitchFamily="2" charset="0"/>
                <a:ea typeface="+mn-ea"/>
                <a:cs typeface="+mn-cs"/>
              </a:rPr>
              <a:t> 2024</a:t>
            </a:r>
          </a:p>
        </p:txBody>
      </p:sp>
      <p:pic>
        <p:nvPicPr>
          <p:cNvPr id="3" name="Imagen 2">
            <a:extLst>
              <a:ext uri="{FF2B5EF4-FFF2-40B4-BE49-F238E27FC236}">
                <a16:creationId xmlns:a16="http://schemas.microsoft.com/office/drawing/2014/main" id="{B1212704-5CCC-D1B7-5732-49BE0D1F151D}"/>
              </a:ext>
            </a:extLst>
          </p:cNvPr>
          <p:cNvPicPr>
            <a:picLocks noChangeAspect="1"/>
          </p:cNvPicPr>
          <p:nvPr/>
        </p:nvPicPr>
        <p:blipFill>
          <a:blip r:embed="rId4"/>
          <a:stretch>
            <a:fillRect/>
          </a:stretch>
        </p:blipFill>
        <p:spPr>
          <a:xfrm>
            <a:off x="8899445" y="4423838"/>
            <a:ext cx="3204631" cy="2298644"/>
          </a:xfrm>
          <a:prstGeom prst="rect">
            <a:avLst/>
          </a:prstGeom>
        </p:spPr>
      </p:pic>
      <p:sp>
        <p:nvSpPr>
          <p:cNvPr id="10" name="Subtítulo 6">
            <a:extLst>
              <a:ext uri="{FF2B5EF4-FFF2-40B4-BE49-F238E27FC236}">
                <a16:creationId xmlns:a16="http://schemas.microsoft.com/office/drawing/2014/main" id="{000931EC-44BF-2AFC-4057-215237B5B5E1}"/>
              </a:ext>
            </a:extLst>
          </p:cNvPr>
          <p:cNvSpPr txBox="1">
            <a:spLocks/>
          </p:cNvSpPr>
          <p:nvPr/>
        </p:nvSpPr>
        <p:spPr>
          <a:xfrm>
            <a:off x="667679" y="4249663"/>
            <a:ext cx="5915904" cy="696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white"/>
                </a:solidFill>
                <a:effectLst/>
                <a:uLnTx/>
                <a:uFillTx/>
                <a:latin typeface="Montserrat Medium" pitchFamily="2" charset="0"/>
                <a:ea typeface="+mn-ea"/>
                <a:cs typeface="+mn-cs"/>
              </a:rPr>
              <a:t>Alfredo Valeria </a:t>
            </a:r>
            <a:r>
              <a:rPr kumimoji="0" lang="es-ES" sz="1200" b="0" i="0" u="none" strike="noStrike" kern="1200" cap="none" spc="0" normalizeH="0" baseline="0" noProof="0" dirty="0" err="1">
                <a:ln>
                  <a:noFill/>
                </a:ln>
                <a:solidFill>
                  <a:prstClr val="white"/>
                </a:solidFill>
                <a:effectLst/>
                <a:uLnTx/>
                <a:uFillTx/>
                <a:latin typeface="Montserrat Medium" pitchFamily="2" charset="0"/>
                <a:ea typeface="+mn-ea"/>
                <a:cs typeface="+mn-cs"/>
              </a:rPr>
              <a:t>Celedón</a:t>
            </a:r>
            <a:endParaRPr kumimoji="0" lang="es-ES" sz="1200" b="0" i="0" u="none" strike="noStrike" kern="1200" cap="none" spc="0" normalizeH="0" baseline="0" noProof="0" dirty="0">
              <a:ln>
                <a:noFill/>
              </a:ln>
              <a:solidFill>
                <a:prstClr val="white"/>
              </a:solidFill>
              <a:effectLst/>
              <a:uLnTx/>
              <a:uFillTx/>
              <a:latin typeface="Montserrat Medium" pitchFamily="2" charset="0"/>
              <a:ea typeface="+mn-ea"/>
              <a:cs typeface="+mn-cs"/>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s-ES" sz="1200" dirty="0">
                <a:solidFill>
                  <a:prstClr val="white"/>
                </a:solidFill>
                <a:latin typeface="Montserrat Medium" pitchFamily="2" charset="0"/>
              </a:rPr>
              <a:t>avaleria@uct.cl</a:t>
            </a:r>
            <a:endParaRPr kumimoji="0" lang="es-ES" sz="1200" b="0" i="0" u="none" strike="noStrike" kern="1200" cap="none" spc="0" normalizeH="0" baseline="0" noProof="0" dirty="0">
              <a:ln>
                <a:noFill/>
              </a:ln>
              <a:solidFill>
                <a:prstClr val="white"/>
              </a:solidFill>
              <a:effectLst/>
              <a:uLnTx/>
              <a:uFillTx/>
              <a:latin typeface="Montserrat Medium" pitchFamily="2"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1200" dirty="0">
                <a:solidFill>
                  <a:prstClr val="white"/>
                </a:solidFill>
                <a:latin typeface="Montserrat Medium" pitchFamily="2" charset="0"/>
              </a:rPr>
              <a:t>Universidad Católica de Temuco</a:t>
            </a:r>
            <a:endParaRPr kumimoji="0" lang="es-CL" sz="1200" b="0" i="0" u="none" strike="noStrike" kern="1200" cap="none" spc="0" normalizeH="0" baseline="0" noProof="0" dirty="0">
              <a:ln>
                <a:noFill/>
              </a:ln>
              <a:solidFill>
                <a:prstClr val="white"/>
              </a:solidFill>
              <a:effectLst/>
              <a:uLnTx/>
              <a:uFillTx/>
              <a:latin typeface="Montserrat Medium" pitchFamily="2" charset="0"/>
              <a:ea typeface="+mn-ea"/>
              <a:cs typeface="+mn-cs"/>
            </a:endParaRPr>
          </a:p>
        </p:txBody>
      </p:sp>
    </p:spTree>
    <p:extLst>
      <p:ext uri="{BB962C8B-B14F-4D97-AF65-F5344CB8AC3E}">
        <p14:creationId xmlns:p14="http://schemas.microsoft.com/office/powerpoint/2010/main" val="1749556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FB49A97-52A3-447E-5FDB-45A185F42B71}"/>
              </a:ext>
            </a:extLst>
          </p:cNvPr>
          <p:cNvPicPr>
            <a:picLocks noChangeAspect="1"/>
          </p:cNvPicPr>
          <p:nvPr/>
        </p:nvPicPr>
        <p:blipFill>
          <a:blip r:embed="rId3"/>
          <a:stretch>
            <a:fillRect/>
          </a:stretch>
        </p:blipFill>
        <p:spPr>
          <a:xfrm>
            <a:off x="321105" y="503429"/>
            <a:ext cx="4076700" cy="622300"/>
          </a:xfrm>
          <a:prstGeom prst="rect">
            <a:avLst/>
          </a:prstGeom>
        </p:spPr>
      </p:pic>
      <p:sp>
        <p:nvSpPr>
          <p:cNvPr id="10" name="CuadroTexto 9">
            <a:extLst>
              <a:ext uri="{FF2B5EF4-FFF2-40B4-BE49-F238E27FC236}">
                <a16:creationId xmlns:a16="http://schemas.microsoft.com/office/drawing/2014/main" id="{CF6C1A35-81E7-A4D4-3F98-EDA82ED4EE4E}"/>
              </a:ext>
            </a:extLst>
          </p:cNvPr>
          <p:cNvSpPr txBox="1"/>
          <p:nvPr/>
        </p:nvSpPr>
        <p:spPr>
          <a:xfrm>
            <a:off x="164988" y="1319806"/>
            <a:ext cx="11511231" cy="1661993"/>
          </a:xfrm>
          <a:prstGeom prst="rect">
            <a:avLst/>
          </a:prstGeom>
          <a:noFill/>
        </p:spPr>
        <p:txBody>
          <a:bodyPr wrap="square" rtlCol="0">
            <a:spAutoFit/>
          </a:bodyPr>
          <a:lstStyle/>
          <a:p>
            <a:r>
              <a:rPr lang="es-CL" sz="2400" b="1" dirty="0">
                <a:solidFill>
                  <a:schemeClr val="accent4"/>
                </a:solidFill>
              </a:rPr>
              <a:t>3. Estudio de caracterización y evaluación:</a:t>
            </a:r>
          </a:p>
          <a:p>
            <a:endParaRPr lang="es-ES" dirty="0">
              <a:solidFill>
                <a:schemeClr val="accent4"/>
              </a:solidFill>
            </a:endParaRPr>
          </a:p>
          <a:p>
            <a:r>
              <a:rPr lang="es-ES" sz="2000" dirty="0">
                <a:solidFill>
                  <a:schemeClr val="accent4"/>
                </a:solidFill>
              </a:rPr>
              <a:t>En los estudios del año 2016 y 2019 se analizaron </a:t>
            </a:r>
            <a:r>
              <a:rPr lang="es-ES" sz="2000" b="1" dirty="0">
                <a:solidFill>
                  <a:schemeClr val="accent4"/>
                </a:solidFill>
              </a:rPr>
              <a:t>16 variables </a:t>
            </a:r>
            <a:r>
              <a:rPr lang="es-ES" sz="2000" dirty="0">
                <a:solidFill>
                  <a:schemeClr val="accent4"/>
                </a:solidFill>
              </a:rPr>
              <a:t>agrupadas en dos dimensiones; </a:t>
            </a:r>
            <a:r>
              <a:rPr lang="es-ES" sz="2000" b="1" dirty="0">
                <a:solidFill>
                  <a:schemeClr val="accent4"/>
                </a:solidFill>
              </a:rPr>
              <a:t>institucionalización y desarrollo académico</a:t>
            </a:r>
            <a:r>
              <a:rPr lang="es-ES" sz="2000" dirty="0">
                <a:solidFill>
                  <a:schemeClr val="accent4"/>
                </a:solidFill>
              </a:rPr>
              <a:t>, con siete variables en la primera y ocho en la segunda, no considerando variables asociadas al aseguramiento de la calidad.</a:t>
            </a:r>
            <a:endParaRPr lang="es-CL" sz="2000" dirty="0">
              <a:solidFill>
                <a:schemeClr val="accent4"/>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3029180910"/>
              </p:ext>
            </p:extLst>
          </p:nvPr>
        </p:nvGraphicFramePr>
        <p:xfrm>
          <a:off x="1154014" y="3192195"/>
          <a:ext cx="3461948" cy="3419619"/>
        </p:xfrm>
        <a:graphic>
          <a:graphicData uri="http://schemas.openxmlformats.org/drawingml/2006/table">
            <a:tbl>
              <a:tblPr firstRow="1" firstCol="1" bandRow="1">
                <a:tableStyleId>{0505E3EF-67EA-436B-97B2-0124C06EBD24}</a:tableStyleId>
              </a:tblPr>
              <a:tblGrid>
                <a:gridCol w="881919">
                  <a:extLst>
                    <a:ext uri="{9D8B030D-6E8A-4147-A177-3AD203B41FA5}">
                      <a16:colId xmlns:a16="http://schemas.microsoft.com/office/drawing/2014/main" val="3915193691"/>
                    </a:ext>
                  </a:extLst>
                </a:gridCol>
                <a:gridCol w="1067549">
                  <a:extLst>
                    <a:ext uri="{9D8B030D-6E8A-4147-A177-3AD203B41FA5}">
                      <a16:colId xmlns:a16="http://schemas.microsoft.com/office/drawing/2014/main" val="1044217987"/>
                    </a:ext>
                  </a:extLst>
                </a:gridCol>
                <a:gridCol w="650063">
                  <a:extLst>
                    <a:ext uri="{9D8B030D-6E8A-4147-A177-3AD203B41FA5}">
                      <a16:colId xmlns:a16="http://schemas.microsoft.com/office/drawing/2014/main" val="3255914730"/>
                    </a:ext>
                  </a:extLst>
                </a:gridCol>
                <a:gridCol w="862417">
                  <a:extLst>
                    <a:ext uri="{9D8B030D-6E8A-4147-A177-3AD203B41FA5}">
                      <a16:colId xmlns:a16="http://schemas.microsoft.com/office/drawing/2014/main" val="1953803828"/>
                    </a:ext>
                  </a:extLst>
                </a:gridCol>
              </a:tblGrid>
              <a:tr h="512943">
                <a:tc gridSpan="4">
                  <a:txBody>
                    <a:bodyPr/>
                    <a:lstStyle/>
                    <a:p>
                      <a:pPr algn="ctr">
                        <a:spcAft>
                          <a:spcPts val="0"/>
                        </a:spcAft>
                      </a:pPr>
                      <a:r>
                        <a:rPr lang="es-ES" sz="800" dirty="0">
                          <a:effectLst/>
                        </a:rPr>
                        <a:t>Tabla 1: variables del instrumento de caracterización asociadas a las dimensiones de institucionalización, desarrollo académico y aseguramiento de la calidad.</a:t>
                      </a:r>
                      <a:endParaRPr lang="en-US" sz="1000" b="1" dirty="0">
                        <a:effectLst/>
                        <a:latin typeface="Times New Roman" panose="02020603050405020304" pitchFamily="18" charset="0"/>
                        <a:ea typeface="MS Mincho"/>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9663263"/>
                  </a:ext>
                </a:extLst>
              </a:tr>
              <a:tr h="512943">
                <a:tc>
                  <a:txBody>
                    <a:bodyPr/>
                    <a:lstStyle/>
                    <a:p>
                      <a:pPr>
                        <a:spcAft>
                          <a:spcPts val="0"/>
                        </a:spcAft>
                      </a:pPr>
                      <a:r>
                        <a:rPr lang="es-ES" sz="800">
                          <a:effectLst/>
                        </a:rPr>
                        <a:t>Variables</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spcAft>
                          <a:spcPts val="0"/>
                        </a:spcAft>
                      </a:pPr>
                      <a:r>
                        <a:rPr lang="es-ES" sz="800">
                          <a:effectLst/>
                        </a:rPr>
                        <a:t>Institucionalización</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spcAft>
                          <a:spcPts val="0"/>
                        </a:spcAft>
                      </a:pPr>
                      <a:r>
                        <a:rPr lang="es-ES" sz="800">
                          <a:effectLst/>
                        </a:rPr>
                        <a:t>Desarrollo académico</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spcAft>
                          <a:spcPts val="0"/>
                        </a:spcAft>
                      </a:pPr>
                      <a:r>
                        <a:rPr lang="es-ES" sz="800">
                          <a:effectLst/>
                        </a:rPr>
                        <a:t>Aseguramiento de la calidad</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216167605"/>
                  </a:ext>
                </a:extLst>
              </a:tr>
              <a:tr h="170980">
                <a:tc>
                  <a:txBody>
                    <a:bodyPr/>
                    <a:lstStyle/>
                    <a:p>
                      <a:pPr>
                        <a:spcAft>
                          <a:spcPts val="0"/>
                        </a:spcAft>
                      </a:pPr>
                      <a:r>
                        <a:rPr lang="es-ES" sz="800">
                          <a:effectLst/>
                        </a:rPr>
                        <a:t>Responsable</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X</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442470038"/>
                  </a:ext>
                </a:extLst>
              </a:tr>
              <a:tr h="512943">
                <a:tc>
                  <a:txBody>
                    <a:bodyPr/>
                    <a:lstStyle/>
                    <a:p>
                      <a:pPr>
                        <a:spcAft>
                          <a:spcPts val="0"/>
                        </a:spcAft>
                      </a:pPr>
                      <a:r>
                        <a:rPr lang="es-ES" sz="800">
                          <a:effectLst/>
                        </a:rPr>
                        <a:t>Inicio de funcionamiento</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X</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203541601"/>
                  </a:ext>
                </a:extLst>
              </a:tr>
              <a:tr h="512943">
                <a:tc>
                  <a:txBody>
                    <a:bodyPr/>
                    <a:lstStyle/>
                    <a:p>
                      <a:pPr>
                        <a:spcAft>
                          <a:spcPts val="0"/>
                        </a:spcAft>
                      </a:pPr>
                      <a:r>
                        <a:rPr lang="es-ES" sz="800">
                          <a:effectLst/>
                        </a:rPr>
                        <a:t>Existe decreto, resolución o instrucción</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dirty="0">
                          <a:effectLst/>
                        </a:rPr>
                        <a:t>X</a:t>
                      </a:r>
                      <a:endParaRPr lang="en-US" sz="1000" b="1"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794560856"/>
                  </a:ext>
                </a:extLst>
              </a:tr>
              <a:tr h="341962">
                <a:tc>
                  <a:txBody>
                    <a:bodyPr/>
                    <a:lstStyle/>
                    <a:p>
                      <a:pPr>
                        <a:spcAft>
                          <a:spcPts val="0"/>
                        </a:spcAft>
                      </a:pPr>
                      <a:r>
                        <a:rPr lang="es-ES" sz="800">
                          <a:effectLst/>
                        </a:rPr>
                        <a:t>Existencia de reglamento</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X</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850454921"/>
                  </a:ext>
                </a:extLst>
              </a:tr>
              <a:tr h="854905">
                <a:tc>
                  <a:txBody>
                    <a:bodyPr/>
                    <a:lstStyle/>
                    <a:p>
                      <a:pPr>
                        <a:spcAft>
                          <a:spcPts val="0"/>
                        </a:spcAft>
                      </a:pPr>
                      <a:r>
                        <a:rPr lang="es-ES" sz="800" dirty="0">
                          <a:effectLst/>
                        </a:rPr>
                        <a:t>Dependencia (Vicerrectoría, facultad, departamento, otro)</a:t>
                      </a:r>
                      <a:endParaRPr lang="en-US" sz="1000" b="1"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X</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spcAft>
                          <a:spcPts val="0"/>
                        </a:spcAft>
                      </a:pPr>
                      <a:r>
                        <a:rPr lang="es-ES" sz="800" dirty="0">
                          <a:effectLst/>
                        </a:rPr>
                        <a:t> </a:t>
                      </a:r>
                      <a:endParaRPr lang="en-US" sz="1000" b="1" dirty="0">
                        <a:effectLst/>
                        <a:latin typeface="Times New Roman" panose="0202060305040502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916813303"/>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998384493"/>
              </p:ext>
            </p:extLst>
          </p:nvPr>
        </p:nvGraphicFramePr>
        <p:xfrm>
          <a:off x="5920603" y="3275184"/>
          <a:ext cx="3531128" cy="3336629"/>
        </p:xfrm>
        <a:graphic>
          <a:graphicData uri="http://schemas.openxmlformats.org/drawingml/2006/table">
            <a:tbl>
              <a:tblPr firstRow="1" firstCol="1" bandRow="1">
                <a:tableStyleId>{0505E3EF-67EA-436B-97B2-0124C06EBD24}</a:tableStyleId>
              </a:tblPr>
              <a:tblGrid>
                <a:gridCol w="899543">
                  <a:extLst>
                    <a:ext uri="{9D8B030D-6E8A-4147-A177-3AD203B41FA5}">
                      <a16:colId xmlns:a16="http://schemas.microsoft.com/office/drawing/2014/main" val="4069315305"/>
                    </a:ext>
                  </a:extLst>
                </a:gridCol>
                <a:gridCol w="1088881">
                  <a:extLst>
                    <a:ext uri="{9D8B030D-6E8A-4147-A177-3AD203B41FA5}">
                      <a16:colId xmlns:a16="http://schemas.microsoft.com/office/drawing/2014/main" val="1693014872"/>
                    </a:ext>
                  </a:extLst>
                </a:gridCol>
                <a:gridCol w="663053">
                  <a:extLst>
                    <a:ext uri="{9D8B030D-6E8A-4147-A177-3AD203B41FA5}">
                      <a16:colId xmlns:a16="http://schemas.microsoft.com/office/drawing/2014/main" val="208549307"/>
                    </a:ext>
                  </a:extLst>
                </a:gridCol>
                <a:gridCol w="879651">
                  <a:extLst>
                    <a:ext uri="{9D8B030D-6E8A-4147-A177-3AD203B41FA5}">
                      <a16:colId xmlns:a16="http://schemas.microsoft.com/office/drawing/2014/main" val="3667146294"/>
                    </a:ext>
                  </a:extLst>
                </a:gridCol>
              </a:tblGrid>
              <a:tr h="476662">
                <a:tc>
                  <a:txBody>
                    <a:bodyPr/>
                    <a:lstStyle/>
                    <a:p>
                      <a:pPr>
                        <a:spcAft>
                          <a:spcPts val="0"/>
                        </a:spcAft>
                      </a:pPr>
                      <a:r>
                        <a:rPr lang="es-ES" sz="800">
                          <a:effectLst/>
                        </a:rPr>
                        <a:t>Área de conocimiento/ intervención</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dirty="0">
                          <a:effectLst/>
                        </a:rPr>
                        <a:t> </a:t>
                      </a:r>
                      <a:endParaRPr lang="en-US" sz="1000" b="1"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X</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808918782"/>
                  </a:ext>
                </a:extLst>
              </a:tr>
              <a:tr h="317774">
                <a:tc>
                  <a:txBody>
                    <a:bodyPr/>
                    <a:lstStyle/>
                    <a:p>
                      <a:pPr>
                        <a:spcAft>
                          <a:spcPts val="0"/>
                        </a:spcAft>
                      </a:pPr>
                      <a:r>
                        <a:rPr lang="es-ES" sz="800">
                          <a:effectLst/>
                        </a:rPr>
                        <a:t>Área de acción territorial</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X</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398779551"/>
                  </a:ext>
                </a:extLst>
              </a:tr>
              <a:tr h="476662">
                <a:tc>
                  <a:txBody>
                    <a:bodyPr/>
                    <a:lstStyle/>
                    <a:p>
                      <a:pPr>
                        <a:spcAft>
                          <a:spcPts val="0"/>
                        </a:spcAft>
                      </a:pPr>
                      <a:r>
                        <a:rPr lang="es-ES" sz="800">
                          <a:effectLst/>
                        </a:rPr>
                        <a:t>Producción intelectual e investigación</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X</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4143283247"/>
                  </a:ext>
                </a:extLst>
              </a:tr>
              <a:tr h="317774">
                <a:tc>
                  <a:txBody>
                    <a:bodyPr/>
                    <a:lstStyle/>
                    <a:p>
                      <a:pPr>
                        <a:spcAft>
                          <a:spcPts val="0"/>
                        </a:spcAft>
                      </a:pPr>
                      <a:r>
                        <a:rPr lang="es-ES" sz="800">
                          <a:effectLst/>
                        </a:rPr>
                        <a:t>Actividades de extensión</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X</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804185976"/>
                  </a:ext>
                </a:extLst>
              </a:tr>
              <a:tr h="317774">
                <a:tc>
                  <a:txBody>
                    <a:bodyPr/>
                    <a:lstStyle/>
                    <a:p>
                      <a:pPr>
                        <a:spcAft>
                          <a:spcPts val="0"/>
                        </a:spcAft>
                      </a:pPr>
                      <a:r>
                        <a:rPr lang="es-ES" sz="800">
                          <a:effectLst/>
                        </a:rPr>
                        <a:t>Actividades de docencia</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X</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266163228"/>
                  </a:ext>
                </a:extLst>
              </a:tr>
              <a:tr h="317774">
                <a:tc>
                  <a:txBody>
                    <a:bodyPr/>
                    <a:lstStyle/>
                    <a:p>
                      <a:pPr>
                        <a:spcAft>
                          <a:spcPts val="0"/>
                        </a:spcAft>
                      </a:pPr>
                      <a:r>
                        <a:rPr lang="es-ES" sz="800">
                          <a:effectLst/>
                        </a:rPr>
                        <a:t>Fuente de financiamiento</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dirty="0">
                          <a:effectLst/>
                        </a:rPr>
                        <a:t>X</a:t>
                      </a:r>
                      <a:endParaRPr lang="en-US" sz="1000" b="1"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634839919"/>
                  </a:ext>
                </a:extLst>
              </a:tr>
              <a:tr h="317774">
                <a:tc>
                  <a:txBody>
                    <a:bodyPr/>
                    <a:lstStyle/>
                    <a:p>
                      <a:pPr>
                        <a:spcAft>
                          <a:spcPts val="0"/>
                        </a:spcAft>
                      </a:pPr>
                      <a:r>
                        <a:rPr lang="es-ES" sz="800">
                          <a:effectLst/>
                        </a:rPr>
                        <a:t>Estructura organizacional</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X</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800290175"/>
                  </a:ext>
                </a:extLst>
              </a:tr>
              <a:tr h="317774">
                <a:tc>
                  <a:txBody>
                    <a:bodyPr/>
                    <a:lstStyle/>
                    <a:p>
                      <a:pPr>
                        <a:spcAft>
                          <a:spcPts val="0"/>
                        </a:spcAft>
                      </a:pPr>
                      <a:r>
                        <a:rPr lang="es-ES" sz="800">
                          <a:effectLst/>
                        </a:rPr>
                        <a:t>Público beneficiado</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X</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959214926"/>
                  </a:ext>
                </a:extLst>
              </a:tr>
              <a:tr h="158887">
                <a:tc>
                  <a:txBody>
                    <a:bodyPr/>
                    <a:lstStyle/>
                    <a:p>
                      <a:pPr>
                        <a:spcAft>
                          <a:spcPts val="0"/>
                        </a:spcAft>
                      </a:pPr>
                      <a:r>
                        <a:rPr lang="es-ES" sz="800">
                          <a:effectLst/>
                        </a:rPr>
                        <a:t>Vinculación</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X</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4017548316"/>
                  </a:ext>
                </a:extLst>
              </a:tr>
              <a:tr h="317774">
                <a:tc>
                  <a:txBody>
                    <a:bodyPr/>
                    <a:lstStyle/>
                    <a:p>
                      <a:pPr>
                        <a:spcAft>
                          <a:spcPts val="0"/>
                        </a:spcAft>
                      </a:pPr>
                      <a:r>
                        <a:rPr lang="es-ES" sz="800">
                          <a:effectLst/>
                        </a:rPr>
                        <a:t>Campos de interacción</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ctr">
                        <a:spcAft>
                          <a:spcPts val="0"/>
                        </a:spcAft>
                      </a:pPr>
                      <a:r>
                        <a:rPr lang="es-ES" sz="800">
                          <a:effectLst/>
                        </a:rPr>
                        <a:t>X</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spcAft>
                          <a:spcPts val="0"/>
                        </a:spcAft>
                      </a:pPr>
                      <a:r>
                        <a:rPr lang="es-ES" sz="800" dirty="0">
                          <a:effectLst/>
                        </a:rPr>
                        <a:t> </a:t>
                      </a:r>
                      <a:endParaRPr lang="en-US" sz="1000" b="1" dirty="0">
                        <a:effectLst/>
                        <a:latin typeface="Times New Roman" panose="0202060305040502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78035374"/>
                  </a:ext>
                </a:extLst>
              </a:tr>
            </a:tbl>
          </a:graphicData>
        </a:graphic>
      </p:graphicFrame>
    </p:spTree>
    <p:extLst>
      <p:ext uri="{BB962C8B-B14F-4D97-AF65-F5344CB8AC3E}">
        <p14:creationId xmlns:p14="http://schemas.microsoft.com/office/powerpoint/2010/main" val="83297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FB49A97-52A3-447E-5FDB-45A185F42B71}"/>
              </a:ext>
            </a:extLst>
          </p:cNvPr>
          <p:cNvPicPr>
            <a:picLocks noChangeAspect="1"/>
          </p:cNvPicPr>
          <p:nvPr/>
        </p:nvPicPr>
        <p:blipFill>
          <a:blip r:embed="rId3"/>
          <a:stretch>
            <a:fillRect/>
          </a:stretch>
        </p:blipFill>
        <p:spPr>
          <a:xfrm>
            <a:off x="321105" y="503429"/>
            <a:ext cx="4076700" cy="622300"/>
          </a:xfrm>
          <a:prstGeom prst="rect">
            <a:avLst/>
          </a:prstGeom>
        </p:spPr>
      </p:pic>
      <p:sp>
        <p:nvSpPr>
          <p:cNvPr id="10" name="CuadroTexto 9">
            <a:extLst>
              <a:ext uri="{FF2B5EF4-FFF2-40B4-BE49-F238E27FC236}">
                <a16:creationId xmlns:a16="http://schemas.microsoft.com/office/drawing/2014/main" id="{CF6C1A35-81E7-A4D4-3F98-EDA82ED4EE4E}"/>
              </a:ext>
            </a:extLst>
          </p:cNvPr>
          <p:cNvSpPr txBox="1"/>
          <p:nvPr/>
        </p:nvSpPr>
        <p:spPr>
          <a:xfrm>
            <a:off x="164988" y="1319806"/>
            <a:ext cx="11511231" cy="2400657"/>
          </a:xfrm>
          <a:prstGeom prst="rect">
            <a:avLst/>
          </a:prstGeom>
          <a:noFill/>
        </p:spPr>
        <p:txBody>
          <a:bodyPr wrap="square" rtlCol="0">
            <a:spAutoFit/>
          </a:bodyPr>
          <a:lstStyle/>
          <a:p>
            <a:r>
              <a:rPr lang="es-CL" sz="2400" b="1" dirty="0">
                <a:solidFill>
                  <a:schemeClr val="accent4"/>
                </a:solidFill>
              </a:rPr>
              <a:t>3. Estudio de caracterización y evaluación:</a:t>
            </a:r>
          </a:p>
          <a:p>
            <a:endParaRPr lang="es-ES" dirty="0">
              <a:solidFill>
                <a:schemeClr val="accent4"/>
              </a:solidFill>
            </a:endParaRPr>
          </a:p>
          <a:p>
            <a:r>
              <a:rPr lang="es-ES" dirty="0">
                <a:solidFill>
                  <a:schemeClr val="accent4"/>
                </a:solidFill>
              </a:rPr>
              <a:t>Al analizar estas variables se concluye que se deben incluir dos elementos centrales del carácter académico de la </a:t>
            </a:r>
            <a:r>
              <a:rPr lang="es-ES" dirty="0" err="1">
                <a:solidFill>
                  <a:schemeClr val="accent4"/>
                </a:solidFill>
              </a:rPr>
              <a:t>VcM</a:t>
            </a:r>
            <a:r>
              <a:rPr lang="es-ES" dirty="0">
                <a:solidFill>
                  <a:schemeClr val="accent4"/>
                </a:solidFill>
              </a:rPr>
              <a:t>: la </a:t>
            </a:r>
            <a:r>
              <a:rPr lang="es-ES" dirty="0" err="1">
                <a:solidFill>
                  <a:schemeClr val="accent4"/>
                </a:solidFill>
              </a:rPr>
              <a:t>bidireccionalidad</a:t>
            </a:r>
            <a:r>
              <a:rPr lang="es-ES" dirty="0">
                <a:solidFill>
                  <a:schemeClr val="accent4"/>
                </a:solidFill>
              </a:rPr>
              <a:t> y la transversalidad. Ambos son atributos que considera la política de VCM de la UCT.</a:t>
            </a:r>
          </a:p>
          <a:p>
            <a:endParaRPr lang="es-ES" dirty="0">
              <a:solidFill>
                <a:schemeClr val="accent4"/>
              </a:solidFill>
            </a:endParaRPr>
          </a:p>
          <a:p>
            <a:r>
              <a:rPr lang="es-ES" dirty="0">
                <a:solidFill>
                  <a:schemeClr val="accent4"/>
                </a:solidFill>
              </a:rPr>
              <a:t>El estudio 2023 y a diferencia de sus predecesores, esta edición incorpora nuevos elementos derivados de la actual política de vinculación con el medio, tales como </a:t>
            </a:r>
            <a:r>
              <a:rPr lang="es-ES" b="1" dirty="0">
                <a:solidFill>
                  <a:schemeClr val="accent4"/>
                </a:solidFill>
              </a:rPr>
              <a:t>contribuciones internas y externas</a:t>
            </a:r>
            <a:r>
              <a:rPr lang="es-ES" dirty="0">
                <a:solidFill>
                  <a:schemeClr val="accent4"/>
                </a:solidFill>
              </a:rPr>
              <a:t>, </a:t>
            </a:r>
            <a:r>
              <a:rPr lang="es-ES" b="1" dirty="0" err="1">
                <a:solidFill>
                  <a:schemeClr val="accent4"/>
                </a:solidFill>
              </a:rPr>
              <a:t>bidireccionalidad</a:t>
            </a:r>
            <a:r>
              <a:rPr lang="es-ES" dirty="0">
                <a:solidFill>
                  <a:schemeClr val="accent4"/>
                </a:solidFill>
              </a:rPr>
              <a:t>, </a:t>
            </a:r>
            <a:r>
              <a:rPr lang="es-ES" b="1" dirty="0">
                <a:solidFill>
                  <a:schemeClr val="accent4"/>
                </a:solidFill>
              </a:rPr>
              <a:t>grupos relevantes de interés</a:t>
            </a:r>
            <a:r>
              <a:rPr lang="es-ES" dirty="0">
                <a:solidFill>
                  <a:schemeClr val="accent4"/>
                </a:solidFill>
              </a:rPr>
              <a:t>, </a:t>
            </a:r>
            <a:r>
              <a:rPr lang="es-ES" b="1" dirty="0">
                <a:solidFill>
                  <a:schemeClr val="accent4"/>
                </a:solidFill>
              </a:rPr>
              <a:t>ámbitos priorizados</a:t>
            </a:r>
            <a:r>
              <a:rPr lang="es-ES" dirty="0">
                <a:solidFill>
                  <a:schemeClr val="accent4"/>
                </a:solidFill>
              </a:rPr>
              <a:t>, así como aspectos vinculados al </a:t>
            </a:r>
            <a:r>
              <a:rPr lang="es-ES" b="1" dirty="0">
                <a:solidFill>
                  <a:schemeClr val="accent4"/>
                </a:solidFill>
              </a:rPr>
              <a:t>aseguramiento de la calidad.</a:t>
            </a:r>
          </a:p>
        </p:txBody>
      </p:sp>
    </p:spTree>
    <p:extLst>
      <p:ext uri="{BB962C8B-B14F-4D97-AF65-F5344CB8AC3E}">
        <p14:creationId xmlns:p14="http://schemas.microsoft.com/office/powerpoint/2010/main" val="2791065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FB49A97-52A3-447E-5FDB-45A185F42B71}"/>
              </a:ext>
            </a:extLst>
          </p:cNvPr>
          <p:cNvPicPr>
            <a:picLocks noChangeAspect="1"/>
          </p:cNvPicPr>
          <p:nvPr/>
        </p:nvPicPr>
        <p:blipFill>
          <a:blip r:embed="rId3"/>
          <a:stretch>
            <a:fillRect/>
          </a:stretch>
        </p:blipFill>
        <p:spPr>
          <a:xfrm>
            <a:off x="321105" y="503429"/>
            <a:ext cx="4076700" cy="622300"/>
          </a:xfrm>
          <a:prstGeom prst="rect">
            <a:avLst/>
          </a:prstGeom>
        </p:spPr>
      </p:pic>
      <p:sp>
        <p:nvSpPr>
          <p:cNvPr id="10" name="CuadroTexto 9">
            <a:extLst>
              <a:ext uri="{FF2B5EF4-FFF2-40B4-BE49-F238E27FC236}">
                <a16:creationId xmlns:a16="http://schemas.microsoft.com/office/drawing/2014/main" id="{CF6C1A35-81E7-A4D4-3F98-EDA82ED4EE4E}"/>
              </a:ext>
            </a:extLst>
          </p:cNvPr>
          <p:cNvSpPr txBox="1"/>
          <p:nvPr/>
        </p:nvSpPr>
        <p:spPr>
          <a:xfrm>
            <a:off x="164988" y="1319806"/>
            <a:ext cx="11511231" cy="738664"/>
          </a:xfrm>
          <a:prstGeom prst="rect">
            <a:avLst/>
          </a:prstGeom>
          <a:noFill/>
        </p:spPr>
        <p:txBody>
          <a:bodyPr wrap="square" rtlCol="0">
            <a:spAutoFit/>
          </a:bodyPr>
          <a:lstStyle/>
          <a:p>
            <a:r>
              <a:rPr lang="es-CL" sz="2400" b="1" dirty="0">
                <a:solidFill>
                  <a:schemeClr val="accent4"/>
                </a:solidFill>
              </a:rPr>
              <a:t>3. Estudio de caracterización y evaluación:</a:t>
            </a:r>
          </a:p>
          <a:p>
            <a:endParaRPr lang="es-ES" dirty="0">
              <a:solidFill>
                <a:schemeClr val="accent4"/>
              </a:solidFill>
              <a:latin typeface="Montserrat Medium" pitchFamily="2" charset="0"/>
            </a:endParaRPr>
          </a:p>
        </p:txBody>
      </p:sp>
      <p:pic>
        <p:nvPicPr>
          <p:cNvPr id="11" name="Imagen 10" descr="https://lh7-us.googleusercontent.com/jJZQrgPpsU579QV7fWh9difKrQ3X-_gtjAph5hxwxDZH2KcUc1tV8TKJzECjjF3WKaImyGxbYRZKkN3aMdKIWpJ4sI77SMuJ7b41qcPkl-0RwTxDzY7GPrhQEBEJ5l0L42guHFFXlVuW6eQLcxrI2Q"/>
          <p:cNvPicPr/>
          <p:nvPr/>
        </p:nvPicPr>
        <p:blipFill>
          <a:blip r:embed="rId4">
            <a:extLst>
              <a:ext uri="{28A0092B-C50C-407E-A947-70E740481C1C}">
                <a14:useLocalDpi xmlns:a14="http://schemas.microsoft.com/office/drawing/2010/main" val="0"/>
              </a:ext>
            </a:extLst>
          </a:blip>
          <a:srcRect/>
          <a:stretch>
            <a:fillRect/>
          </a:stretch>
        </p:blipFill>
        <p:spPr bwMode="auto">
          <a:xfrm>
            <a:off x="1266092" y="2058470"/>
            <a:ext cx="8915399" cy="3375176"/>
          </a:xfrm>
          <a:prstGeom prst="rect">
            <a:avLst/>
          </a:prstGeom>
          <a:noFill/>
          <a:ln>
            <a:noFill/>
          </a:ln>
        </p:spPr>
      </p:pic>
      <p:sp>
        <p:nvSpPr>
          <p:cNvPr id="4" name="CuadroTexto 3"/>
          <p:cNvSpPr txBox="1"/>
          <p:nvPr/>
        </p:nvSpPr>
        <p:spPr>
          <a:xfrm>
            <a:off x="321105" y="5652834"/>
            <a:ext cx="11721157" cy="923330"/>
          </a:xfrm>
          <a:prstGeom prst="rect">
            <a:avLst/>
          </a:prstGeom>
          <a:noFill/>
        </p:spPr>
        <p:txBody>
          <a:bodyPr wrap="none" rtlCol="0">
            <a:spAutoFit/>
          </a:bodyPr>
          <a:lstStyle/>
          <a:p>
            <a:r>
              <a:rPr lang="es-ES" dirty="0">
                <a:solidFill>
                  <a:srgbClr val="FFC000"/>
                </a:solidFill>
              </a:rPr>
              <a:t>Para el caso de DESARROLLO ACADÉMICO y ASEGURAMIENTO DE LA CALIDAD se realizó el análisis en función de 16</a:t>
            </a:r>
          </a:p>
          <a:p>
            <a:r>
              <a:rPr lang="es-ES" dirty="0">
                <a:solidFill>
                  <a:srgbClr val="FFC000"/>
                </a:solidFill>
              </a:rPr>
              <a:t>Mecanismos de </a:t>
            </a:r>
            <a:r>
              <a:rPr lang="es-ES" dirty="0" err="1">
                <a:solidFill>
                  <a:srgbClr val="FFC000"/>
                </a:solidFill>
              </a:rPr>
              <a:t>VcM</a:t>
            </a:r>
            <a:r>
              <a:rPr lang="es-ES" dirty="0">
                <a:solidFill>
                  <a:srgbClr val="FFC000"/>
                </a:solidFill>
              </a:rPr>
              <a:t>, entre los cuales se encuentran proyectos internos y externos, investigación patrocinada por la</a:t>
            </a:r>
          </a:p>
          <a:p>
            <a:r>
              <a:rPr lang="es-ES" dirty="0">
                <a:solidFill>
                  <a:srgbClr val="FFC000"/>
                </a:solidFill>
              </a:rPr>
              <a:t>Industria, emprendimientos, educación continua, cooperación al desarrollo social, organización de eventos académicos, etc.</a:t>
            </a:r>
            <a:endParaRPr lang="en-US" dirty="0">
              <a:solidFill>
                <a:srgbClr val="FFC000"/>
              </a:solidFill>
            </a:endParaRPr>
          </a:p>
        </p:txBody>
      </p:sp>
    </p:spTree>
    <p:extLst>
      <p:ext uri="{BB962C8B-B14F-4D97-AF65-F5344CB8AC3E}">
        <p14:creationId xmlns:p14="http://schemas.microsoft.com/office/powerpoint/2010/main" val="2888923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FB49A97-52A3-447E-5FDB-45A185F42B71}"/>
              </a:ext>
            </a:extLst>
          </p:cNvPr>
          <p:cNvPicPr>
            <a:picLocks noChangeAspect="1"/>
          </p:cNvPicPr>
          <p:nvPr/>
        </p:nvPicPr>
        <p:blipFill>
          <a:blip r:embed="rId3"/>
          <a:stretch>
            <a:fillRect/>
          </a:stretch>
        </p:blipFill>
        <p:spPr>
          <a:xfrm>
            <a:off x="321105" y="503429"/>
            <a:ext cx="4076700" cy="622300"/>
          </a:xfrm>
          <a:prstGeom prst="rect">
            <a:avLst/>
          </a:prstGeom>
        </p:spPr>
      </p:pic>
      <p:sp>
        <p:nvSpPr>
          <p:cNvPr id="10" name="CuadroTexto 9">
            <a:extLst>
              <a:ext uri="{FF2B5EF4-FFF2-40B4-BE49-F238E27FC236}">
                <a16:creationId xmlns:a16="http://schemas.microsoft.com/office/drawing/2014/main" id="{CF6C1A35-81E7-A4D4-3F98-EDA82ED4EE4E}"/>
              </a:ext>
            </a:extLst>
          </p:cNvPr>
          <p:cNvSpPr txBox="1"/>
          <p:nvPr/>
        </p:nvSpPr>
        <p:spPr>
          <a:xfrm>
            <a:off x="208433" y="1109411"/>
            <a:ext cx="11511231" cy="2585323"/>
          </a:xfrm>
          <a:prstGeom prst="rect">
            <a:avLst/>
          </a:prstGeom>
          <a:noFill/>
        </p:spPr>
        <p:txBody>
          <a:bodyPr wrap="square" rtlCol="0">
            <a:spAutoFit/>
          </a:bodyPr>
          <a:lstStyle/>
          <a:p>
            <a:r>
              <a:rPr lang="es-CL" sz="2400" b="1" dirty="0">
                <a:solidFill>
                  <a:schemeClr val="accent4"/>
                </a:solidFill>
              </a:rPr>
              <a:t>3. Estudio de caracterización y evaluación:</a:t>
            </a:r>
          </a:p>
          <a:p>
            <a:r>
              <a:rPr lang="es-CL" sz="2400" b="1" dirty="0">
                <a:solidFill>
                  <a:schemeClr val="accent4"/>
                </a:solidFill>
              </a:rPr>
              <a:t>Resultados:</a:t>
            </a:r>
          </a:p>
          <a:p>
            <a:endParaRPr lang="es-CL" sz="2400" b="1" dirty="0">
              <a:solidFill>
                <a:schemeClr val="accent4"/>
              </a:solidFill>
            </a:endParaRPr>
          </a:p>
          <a:p>
            <a:r>
              <a:rPr lang="es-CL" sz="2400" dirty="0">
                <a:solidFill>
                  <a:schemeClr val="accent4"/>
                </a:solidFill>
              </a:rPr>
              <a:t>Dimensión INSTITUCIONALIZACIÓN:</a:t>
            </a:r>
          </a:p>
          <a:p>
            <a:endParaRPr lang="es-CL" sz="2400" dirty="0">
              <a:solidFill>
                <a:schemeClr val="accent4"/>
              </a:solidFill>
              <a:latin typeface="Montserrat Medium" pitchFamily="2" charset="0"/>
            </a:endParaRPr>
          </a:p>
          <a:p>
            <a:endParaRPr lang="es-CL" sz="2400" dirty="0">
              <a:solidFill>
                <a:schemeClr val="accent4"/>
              </a:solidFill>
              <a:latin typeface="Montserrat Medium" pitchFamily="2" charset="0"/>
            </a:endParaRPr>
          </a:p>
          <a:p>
            <a:endParaRPr lang="es-ES" dirty="0">
              <a:solidFill>
                <a:schemeClr val="accent4"/>
              </a:solidFill>
              <a:latin typeface="Montserrat Medium" pitchFamily="2"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488936684"/>
              </p:ext>
            </p:extLst>
          </p:nvPr>
        </p:nvGraphicFramePr>
        <p:xfrm>
          <a:off x="321104" y="2941070"/>
          <a:ext cx="5735856" cy="2844269"/>
        </p:xfrm>
        <a:graphic>
          <a:graphicData uri="http://schemas.openxmlformats.org/drawingml/2006/table">
            <a:tbl>
              <a:tblPr firstRow="1" firstCol="1" bandRow="1">
                <a:tableStyleId>{7DF18680-E054-41AD-8BC1-D1AEF772440D}</a:tableStyleId>
              </a:tblPr>
              <a:tblGrid>
                <a:gridCol w="960712">
                  <a:extLst>
                    <a:ext uri="{9D8B030D-6E8A-4147-A177-3AD203B41FA5}">
                      <a16:colId xmlns:a16="http://schemas.microsoft.com/office/drawing/2014/main" val="4243352241"/>
                    </a:ext>
                  </a:extLst>
                </a:gridCol>
                <a:gridCol w="1016452">
                  <a:extLst>
                    <a:ext uri="{9D8B030D-6E8A-4147-A177-3AD203B41FA5}">
                      <a16:colId xmlns:a16="http://schemas.microsoft.com/office/drawing/2014/main" val="3621058917"/>
                    </a:ext>
                  </a:extLst>
                </a:gridCol>
                <a:gridCol w="1016452">
                  <a:extLst>
                    <a:ext uri="{9D8B030D-6E8A-4147-A177-3AD203B41FA5}">
                      <a16:colId xmlns:a16="http://schemas.microsoft.com/office/drawing/2014/main" val="1476163847"/>
                    </a:ext>
                  </a:extLst>
                </a:gridCol>
                <a:gridCol w="898412">
                  <a:extLst>
                    <a:ext uri="{9D8B030D-6E8A-4147-A177-3AD203B41FA5}">
                      <a16:colId xmlns:a16="http://schemas.microsoft.com/office/drawing/2014/main" val="2535908466"/>
                    </a:ext>
                  </a:extLst>
                </a:gridCol>
                <a:gridCol w="667801">
                  <a:extLst>
                    <a:ext uri="{9D8B030D-6E8A-4147-A177-3AD203B41FA5}">
                      <a16:colId xmlns:a16="http://schemas.microsoft.com/office/drawing/2014/main" val="3221738880"/>
                    </a:ext>
                  </a:extLst>
                </a:gridCol>
                <a:gridCol w="612060">
                  <a:extLst>
                    <a:ext uri="{9D8B030D-6E8A-4147-A177-3AD203B41FA5}">
                      <a16:colId xmlns:a16="http://schemas.microsoft.com/office/drawing/2014/main" val="436436518"/>
                    </a:ext>
                  </a:extLst>
                </a:gridCol>
                <a:gridCol w="563967">
                  <a:extLst>
                    <a:ext uri="{9D8B030D-6E8A-4147-A177-3AD203B41FA5}">
                      <a16:colId xmlns:a16="http://schemas.microsoft.com/office/drawing/2014/main" val="3954965662"/>
                    </a:ext>
                  </a:extLst>
                </a:gridCol>
              </a:tblGrid>
              <a:tr h="812649">
                <a:tc gridSpan="7">
                  <a:txBody>
                    <a:bodyPr/>
                    <a:lstStyle/>
                    <a:p>
                      <a:pPr algn="just">
                        <a:spcAft>
                          <a:spcPts val="0"/>
                        </a:spcAft>
                      </a:pPr>
                      <a:r>
                        <a:rPr lang="es-ES" sz="900" dirty="0">
                          <a:effectLst/>
                        </a:rPr>
                        <a:t>Puntaje promedio por ámbito y nivel de desarrollo de la dimensión institucionalización</a:t>
                      </a:r>
                      <a:endParaRPr lang="en-US" sz="900" b="1" dirty="0">
                        <a:effectLst/>
                        <a:latin typeface="Times New Roman" panose="02020603050405020304" pitchFamily="18" charset="0"/>
                        <a:ea typeface="MS Mincho"/>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6038403"/>
                  </a:ext>
                </a:extLst>
              </a:tr>
              <a:tr h="406322">
                <a:tc rowSpan="2">
                  <a:txBody>
                    <a:bodyPr/>
                    <a:lstStyle/>
                    <a:p>
                      <a:pPr algn="just">
                        <a:spcAft>
                          <a:spcPts val="0"/>
                        </a:spcAft>
                      </a:pPr>
                      <a:r>
                        <a:rPr lang="es-ES" sz="900">
                          <a:effectLst/>
                        </a:rPr>
                        <a:t> </a:t>
                      </a:r>
                      <a:endParaRPr lang="en-US" sz="900" b="1">
                        <a:effectLst/>
                        <a:latin typeface="Times New Roman" panose="02020603050405020304" pitchFamily="18" charset="0"/>
                        <a:ea typeface="MS Mincho"/>
                        <a:cs typeface="Times New Roman" panose="02020603050405020304" pitchFamily="18" charset="0"/>
                      </a:endParaRPr>
                    </a:p>
                  </a:txBody>
                  <a:tcPr marL="68580" marR="68580" marT="0" marB="0"/>
                </a:tc>
                <a:tc gridSpan="4">
                  <a:txBody>
                    <a:bodyPr/>
                    <a:lstStyle/>
                    <a:p>
                      <a:pPr algn="ctr">
                        <a:spcAft>
                          <a:spcPts val="0"/>
                        </a:spcAft>
                      </a:pPr>
                      <a:r>
                        <a:rPr lang="es-ES" sz="900" dirty="0">
                          <a:effectLst/>
                        </a:rPr>
                        <a:t>Ámbitos</a:t>
                      </a:r>
                      <a:endParaRPr lang="en-US" sz="900" b="1" dirty="0">
                        <a:effectLst/>
                        <a:latin typeface="Times New Roman" panose="02020603050405020304" pitchFamily="18" charset="0"/>
                        <a:ea typeface="MS Mincho"/>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just">
                        <a:spcAft>
                          <a:spcPts val="0"/>
                        </a:spcAft>
                      </a:pPr>
                      <a:r>
                        <a:rPr lang="es-ES" sz="900" dirty="0">
                          <a:effectLst/>
                        </a:rPr>
                        <a:t>Puntaje</a:t>
                      </a:r>
                      <a:endParaRPr lang="en-US" sz="900" b="1" dirty="0">
                        <a:effectLst/>
                        <a:latin typeface="Times New Roman" panose="02020603050405020304" pitchFamily="18" charset="0"/>
                        <a:ea typeface="MS Mincho"/>
                        <a:cs typeface="Times New Roman" panose="02020603050405020304" pitchFamily="18" charset="0"/>
                      </a:endParaRPr>
                    </a:p>
                  </a:txBody>
                  <a:tcPr marL="68580" marR="68580" marT="0" marB="0"/>
                </a:tc>
                <a:tc rowSpan="2">
                  <a:txBody>
                    <a:bodyPr/>
                    <a:lstStyle/>
                    <a:p>
                      <a:pPr algn="just">
                        <a:spcAft>
                          <a:spcPts val="0"/>
                        </a:spcAft>
                      </a:pPr>
                      <a:r>
                        <a:rPr lang="es-ES" sz="900" dirty="0">
                          <a:effectLst/>
                        </a:rPr>
                        <a:t>Nivel</a:t>
                      </a:r>
                      <a:endParaRPr lang="en-US" sz="900" b="1" dirty="0">
                        <a:effectLst/>
                        <a:latin typeface="Times New Roman" panose="0202060305040502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22484811"/>
                  </a:ext>
                </a:extLst>
              </a:tr>
              <a:tr h="812649">
                <a:tc vMerge="1">
                  <a:txBody>
                    <a:bodyPr/>
                    <a:lstStyle/>
                    <a:p>
                      <a:endParaRPr lang="en-US"/>
                    </a:p>
                  </a:txBody>
                  <a:tcPr/>
                </a:tc>
                <a:tc>
                  <a:txBody>
                    <a:bodyPr/>
                    <a:lstStyle/>
                    <a:p>
                      <a:pPr algn="just">
                        <a:spcAft>
                          <a:spcPts val="0"/>
                        </a:spcAft>
                      </a:pPr>
                      <a:r>
                        <a:rPr lang="es-ES" sz="900" b="1" dirty="0">
                          <a:effectLst/>
                        </a:rPr>
                        <a:t>Formalización</a:t>
                      </a:r>
                      <a:endParaRPr lang="en-US" sz="900" b="1"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just">
                        <a:spcAft>
                          <a:spcPts val="0"/>
                        </a:spcAft>
                      </a:pPr>
                      <a:r>
                        <a:rPr lang="es-ES" sz="900" b="1" dirty="0">
                          <a:effectLst/>
                        </a:rPr>
                        <a:t>Financiamiento</a:t>
                      </a:r>
                      <a:endParaRPr lang="en-US" sz="900" b="1"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just">
                        <a:spcAft>
                          <a:spcPts val="0"/>
                        </a:spcAft>
                      </a:pPr>
                      <a:r>
                        <a:rPr lang="es-ES" sz="900" b="1" dirty="0">
                          <a:effectLst/>
                        </a:rPr>
                        <a:t>Planificación</a:t>
                      </a:r>
                      <a:endParaRPr lang="en-US" sz="900" b="1"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just">
                        <a:spcAft>
                          <a:spcPts val="0"/>
                        </a:spcAft>
                      </a:pPr>
                      <a:r>
                        <a:rPr lang="es-ES" sz="900" b="1" dirty="0">
                          <a:effectLst/>
                        </a:rPr>
                        <a:t>Personal</a:t>
                      </a:r>
                      <a:endParaRPr lang="en-US" sz="900" b="1" dirty="0">
                        <a:effectLst/>
                        <a:latin typeface="Times New Roman" panose="02020603050405020304" pitchFamily="18" charset="0"/>
                        <a:ea typeface="MS Mincho"/>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84361807"/>
                  </a:ext>
                </a:extLst>
              </a:tr>
              <a:tr h="812649">
                <a:tc>
                  <a:txBody>
                    <a:bodyPr/>
                    <a:lstStyle/>
                    <a:p>
                      <a:pPr algn="just">
                        <a:spcAft>
                          <a:spcPts val="0"/>
                        </a:spcAft>
                      </a:pPr>
                      <a:r>
                        <a:rPr lang="es-ES" sz="900" dirty="0">
                          <a:effectLst/>
                        </a:rPr>
                        <a:t>Promedio</a:t>
                      </a:r>
                      <a:endParaRPr lang="en-US" sz="900" b="1"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just">
                        <a:spcAft>
                          <a:spcPts val="0"/>
                        </a:spcAft>
                      </a:pPr>
                      <a:r>
                        <a:rPr lang="es-ES" sz="900" dirty="0">
                          <a:effectLst/>
                        </a:rPr>
                        <a:t>3.9</a:t>
                      </a:r>
                      <a:endParaRPr lang="en-US" sz="900" b="1"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just">
                        <a:spcAft>
                          <a:spcPts val="0"/>
                        </a:spcAft>
                      </a:pPr>
                      <a:r>
                        <a:rPr lang="es-ES" sz="900" u="none" dirty="0">
                          <a:effectLst/>
                        </a:rPr>
                        <a:t>2.3</a:t>
                      </a:r>
                      <a:endParaRPr lang="en-US" sz="900" b="1" u="none"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just">
                        <a:spcAft>
                          <a:spcPts val="0"/>
                        </a:spcAft>
                      </a:pPr>
                      <a:r>
                        <a:rPr lang="es-ES" sz="900" dirty="0">
                          <a:effectLst/>
                        </a:rPr>
                        <a:t>3.7</a:t>
                      </a:r>
                      <a:endParaRPr lang="en-US" sz="900" b="1"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just">
                        <a:spcAft>
                          <a:spcPts val="0"/>
                        </a:spcAft>
                      </a:pPr>
                      <a:r>
                        <a:rPr lang="es-ES" sz="900" dirty="0">
                          <a:effectLst/>
                        </a:rPr>
                        <a:t>2.7</a:t>
                      </a:r>
                      <a:endParaRPr lang="en-US" sz="900" b="1"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just">
                        <a:spcAft>
                          <a:spcPts val="0"/>
                        </a:spcAft>
                      </a:pPr>
                      <a:r>
                        <a:rPr lang="es-ES" sz="900" dirty="0">
                          <a:effectLst/>
                        </a:rPr>
                        <a:t>3.1</a:t>
                      </a:r>
                      <a:endParaRPr lang="en-US" sz="900" b="1"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just">
                        <a:spcAft>
                          <a:spcPts val="0"/>
                        </a:spcAft>
                      </a:pPr>
                      <a:r>
                        <a:rPr lang="es-ES" sz="900" b="1" u="sng" dirty="0">
                          <a:effectLst/>
                        </a:rPr>
                        <a:t>Medio</a:t>
                      </a:r>
                      <a:endParaRPr lang="en-US" sz="900" b="1" u="sng" dirty="0">
                        <a:effectLst/>
                        <a:latin typeface="Times New Roman" panose="0202060305040502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568409316"/>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960579454"/>
              </p:ext>
            </p:extLst>
          </p:nvPr>
        </p:nvGraphicFramePr>
        <p:xfrm>
          <a:off x="6445470" y="2945509"/>
          <a:ext cx="5274195" cy="2532103"/>
        </p:xfrm>
        <a:graphic>
          <a:graphicData uri="http://schemas.openxmlformats.org/drawingml/2006/table">
            <a:tbl>
              <a:tblPr>
                <a:tableStyleId>{22838BEF-8BB2-4498-84A7-C5851F593DF1}</a:tableStyleId>
              </a:tblPr>
              <a:tblGrid>
                <a:gridCol w="1758065">
                  <a:extLst>
                    <a:ext uri="{9D8B030D-6E8A-4147-A177-3AD203B41FA5}">
                      <a16:colId xmlns:a16="http://schemas.microsoft.com/office/drawing/2014/main" val="3508165009"/>
                    </a:ext>
                  </a:extLst>
                </a:gridCol>
                <a:gridCol w="1758065">
                  <a:extLst>
                    <a:ext uri="{9D8B030D-6E8A-4147-A177-3AD203B41FA5}">
                      <a16:colId xmlns:a16="http://schemas.microsoft.com/office/drawing/2014/main" val="1775460672"/>
                    </a:ext>
                  </a:extLst>
                </a:gridCol>
                <a:gridCol w="1758065">
                  <a:extLst>
                    <a:ext uri="{9D8B030D-6E8A-4147-A177-3AD203B41FA5}">
                      <a16:colId xmlns:a16="http://schemas.microsoft.com/office/drawing/2014/main" val="78001560"/>
                    </a:ext>
                  </a:extLst>
                </a:gridCol>
              </a:tblGrid>
              <a:tr h="361729">
                <a:tc>
                  <a:txBody>
                    <a:bodyPr/>
                    <a:lstStyle/>
                    <a:p>
                      <a:pPr algn="ctr" rtl="0" fontAlgn="t">
                        <a:spcBef>
                          <a:spcPts val="0"/>
                        </a:spcBef>
                        <a:spcAft>
                          <a:spcPts val="0"/>
                        </a:spcAft>
                      </a:pPr>
                      <a:r>
                        <a:rPr lang="en-US" sz="900" b="1" u="none" strike="noStrike" dirty="0" err="1">
                          <a:effectLst/>
                        </a:rPr>
                        <a:t>Nivel</a:t>
                      </a:r>
                      <a:endParaRPr lang="en-US" b="1" dirty="0">
                        <a:effectLst/>
                      </a:endParaRPr>
                    </a:p>
                  </a:txBody>
                  <a:tcPr marL="68580" marR="68580"/>
                </a:tc>
                <a:tc>
                  <a:txBody>
                    <a:bodyPr/>
                    <a:lstStyle/>
                    <a:p>
                      <a:pPr algn="ctr" rtl="0" fontAlgn="t">
                        <a:spcBef>
                          <a:spcPts val="0"/>
                        </a:spcBef>
                        <a:spcAft>
                          <a:spcPts val="0"/>
                        </a:spcAft>
                      </a:pPr>
                      <a:r>
                        <a:rPr lang="en-US" sz="900" b="1" u="none" strike="noStrike" dirty="0">
                          <a:effectLst/>
                        </a:rPr>
                        <a:t>N° </a:t>
                      </a:r>
                      <a:r>
                        <a:rPr lang="en-US" sz="900" b="1" u="none" strike="noStrike" dirty="0" err="1">
                          <a:effectLst/>
                        </a:rPr>
                        <a:t>Unidades</a:t>
                      </a:r>
                      <a:endParaRPr lang="en-US" b="1" dirty="0">
                        <a:effectLst/>
                      </a:endParaRPr>
                    </a:p>
                  </a:txBody>
                  <a:tcPr marL="68580" marR="68580"/>
                </a:tc>
                <a:tc>
                  <a:txBody>
                    <a:bodyPr/>
                    <a:lstStyle/>
                    <a:p>
                      <a:pPr algn="ctr" rtl="0" fontAlgn="t">
                        <a:spcBef>
                          <a:spcPts val="0"/>
                        </a:spcBef>
                        <a:spcAft>
                          <a:spcPts val="0"/>
                        </a:spcAft>
                      </a:pPr>
                      <a:r>
                        <a:rPr lang="en-US" sz="900" b="1" u="none" strike="noStrike" dirty="0" err="1">
                          <a:effectLst/>
                        </a:rPr>
                        <a:t>Proporción</a:t>
                      </a:r>
                      <a:endParaRPr lang="en-US" b="1" dirty="0">
                        <a:effectLst/>
                      </a:endParaRPr>
                    </a:p>
                  </a:txBody>
                  <a:tcPr marL="68580" marR="68580"/>
                </a:tc>
                <a:extLst>
                  <a:ext uri="{0D108BD9-81ED-4DB2-BD59-A6C34878D82A}">
                    <a16:rowId xmlns:a16="http://schemas.microsoft.com/office/drawing/2014/main" val="1033553195"/>
                  </a:ext>
                </a:extLst>
              </a:tr>
              <a:tr h="361729">
                <a:tc>
                  <a:txBody>
                    <a:bodyPr/>
                    <a:lstStyle/>
                    <a:p>
                      <a:pPr algn="ctr" rtl="0" fontAlgn="t">
                        <a:spcBef>
                          <a:spcPts val="0"/>
                        </a:spcBef>
                        <a:spcAft>
                          <a:spcPts val="0"/>
                        </a:spcAft>
                      </a:pPr>
                      <a:r>
                        <a:rPr lang="en-US" sz="900" b="1" u="none" strike="noStrike" dirty="0" err="1">
                          <a:effectLst/>
                        </a:rPr>
                        <a:t>Muy</a:t>
                      </a:r>
                      <a:r>
                        <a:rPr lang="en-US" sz="900" b="1" u="none" strike="noStrike" dirty="0">
                          <a:effectLst/>
                        </a:rPr>
                        <a:t> alto</a:t>
                      </a:r>
                      <a:endParaRPr lang="en-US" b="1" dirty="0">
                        <a:effectLst/>
                      </a:endParaRPr>
                    </a:p>
                  </a:txBody>
                  <a:tcPr marL="68580" marR="68580"/>
                </a:tc>
                <a:tc>
                  <a:txBody>
                    <a:bodyPr/>
                    <a:lstStyle/>
                    <a:p>
                      <a:pPr algn="ctr" rtl="0" fontAlgn="t">
                        <a:spcBef>
                          <a:spcPts val="0"/>
                        </a:spcBef>
                        <a:spcAft>
                          <a:spcPts val="0"/>
                        </a:spcAft>
                      </a:pPr>
                      <a:r>
                        <a:rPr lang="en-US" sz="900" u="none" strike="noStrike">
                          <a:effectLst/>
                        </a:rPr>
                        <a:t>-</a:t>
                      </a:r>
                      <a:endParaRPr lang="en-US">
                        <a:effectLst/>
                      </a:endParaRPr>
                    </a:p>
                  </a:txBody>
                  <a:tcPr marL="68580" marR="68580"/>
                </a:tc>
                <a:tc>
                  <a:txBody>
                    <a:bodyPr/>
                    <a:lstStyle/>
                    <a:p>
                      <a:pPr algn="ctr" rtl="0" fontAlgn="t">
                        <a:spcBef>
                          <a:spcPts val="0"/>
                        </a:spcBef>
                        <a:spcAft>
                          <a:spcPts val="0"/>
                        </a:spcAft>
                      </a:pPr>
                      <a:r>
                        <a:rPr lang="en-US" sz="900" u="none" strike="noStrike">
                          <a:effectLst/>
                        </a:rPr>
                        <a:t>-</a:t>
                      </a:r>
                      <a:endParaRPr lang="en-US">
                        <a:effectLst/>
                      </a:endParaRPr>
                    </a:p>
                  </a:txBody>
                  <a:tcPr marL="68580" marR="68580"/>
                </a:tc>
                <a:extLst>
                  <a:ext uri="{0D108BD9-81ED-4DB2-BD59-A6C34878D82A}">
                    <a16:rowId xmlns:a16="http://schemas.microsoft.com/office/drawing/2014/main" val="4234010724"/>
                  </a:ext>
                </a:extLst>
              </a:tr>
              <a:tr h="361729">
                <a:tc>
                  <a:txBody>
                    <a:bodyPr/>
                    <a:lstStyle/>
                    <a:p>
                      <a:pPr algn="ctr" rtl="0" fontAlgn="t">
                        <a:spcBef>
                          <a:spcPts val="0"/>
                        </a:spcBef>
                        <a:spcAft>
                          <a:spcPts val="0"/>
                        </a:spcAft>
                      </a:pPr>
                      <a:r>
                        <a:rPr lang="en-US" sz="900" b="1" u="none" strike="noStrike" dirty="0">
                          <a:effectLst/>
                        </a:rPr>
                        <a:t>Alto</a:t>
                      </a:r>
                      <a:endParaRPr lang="en-US" b="1" dirty="0">
                        <a:effectLst/>
                      </a:endParaRPr>
                    </a:p>
                  </a:txBody>
                  <a:tcPr marL="68580" marR="68580"/>
                </a:tc>
                <a:tc>
                  <a:txBody>
                    <a:bodyPr/>
                    <a:lstStyle/>
                    <a:p>
                      <a:pPr algn="ctr" rtl="0" fontAlgn="t">
                        <a:spcBef>
                          <a:spcPts val="0"/>
                        </a:spcBef>
                        <a:spcAft>
                          <a:spcPts val="0"/>
                        </a:spcAft>
                      </a:pPr>
                      <a:r>
                        <a:rPr lang="en-US" sz="900" u="none" strike="noStrike" dirty="0">
                          <a:effectLst/>
                        </a:rPr>
                        <a:t>10</a:t>
                      </a:r>
                      <a:endParaRPr lang="en-US" dirty="0">
                        <a:effectLst/>
                      </a:endParaRPr>
                    </a:p>
                  </a:txBody>
                  <a:tcPr marL="68580" marR="68580"/>
                </a:tc>
                <a:tc>
                  <a:txBody>
                    <a:bodyPr/>
                    <a:lstStyle/>
                    <a:p>
                      <a:pPr algn="ctr" rtl="0" fontAlgn="t">
                        <a:spcBef>
                          <a:spcPts val="0"/>
                        </a:spcBef>
                        <a:spcAft>
                          <a:spcPts val="0"/>
                        </a:spcAft>
                      </a:pPr>
                      <a:r>
                        <a:rPr lang="en-US" sz="900" u="none" strike="noStrike">
                          <a:effectLst/>
                        </a:rPr>
                        <a:t>21,7%</a:t>
                      </a:r>
                      <a:endParaRPr lang="en-US">
                        <a:effectLst/>
                      </a:endParaRPr>
                    </a:p>
                  </a:txBody>
                  <a:tcPr marL="68580" marR="68580"/>
                </a:tc>
                <a:extLst>
                  <a:ext uri="{0D108BD9-81ED-4DB2-BD59-A6C34878D82A}">
                    <a16:rowId xmlns:a16="http://schemas.microsoft.com/office/drawing/2014/main" val="2672533618"/>
                  </a:ext>
                </a:extLst>
              </a:tr>
              <a:tr h="361729">
                <a:tc>
                  <a:txBody>
                    <a:bodyPr/>
                    <a:lstStyle/>
                    <a:p>
                      <a:pPr algn="ctr" rtl="0" fontAlgn="t">
                        <a:spcBef>
                          <a:spcPts val="0"/>
                        </a:spcBef>
                        <a:spcAft>
                          <a:spcPts val="0"/>
                        </a:spcAft>
                      </a:pPr>
                      <a:r>
                        <a:rPr lang="en-US" sz="900" b="1" u="none" strike="noStrike" dirty="0">
                          <a:effectLst/>
                        </a:rPr>
                        <a:t>Medio</a:t>
                      </a:r>
                      <a:endParaRPr lang="en-US" b="1" dirty="0">
                        <a:effectLst/>
                      </a:endParaRPr>
                    </a:p>
                  </a:txBody>
                  <a:tcPr marL="68580" marR="68580"/>
                </a:tc>
                <a:tc>
                  <a:txBody>
                    <a:bodyPr/>
                    <a:lstStyle/>
                    <a:p>
                      <a:pPr algn="ctr" rtl="0" fontAlgn="t">
                        <a:spcBef>
                          <a:spcPts val="0"/>
                        </a:spcBef>
                        <a:spcAft>
                          <a:spcPts val="0"/>
                        </a:spcAft>
                      </a:pPr>
                      <a:r>
                        <a:rPr lang="en-US" sz="900" u="none" strike="noStrike" dirty="0">
                          <a:effectLst/>
                        </a:rPr>
                        <a:t>20</a:t>
                      </a:r>
                      <a:endParaRPr lang="en-US" dirty="0">
                        <a:effectLst/>
                      </a:endParaRPr>
                    </a:p>
                  </a:txBody>
                  <a:tcPr marL="68580" marR="68580"/>
                </a:tc>
                <a:tc>
                  <a:txBody>
                    <a:bodyPr/>
                    <a:lstStyle/>
                    <a:p>
                      <a:pPr algn="ctr" rtl="0" fontAlgn="t">
                        <a:spcBef>
                          <a:spcPts val="0"/>
                        </a:spcBef>
                        <a:spcAft>
                          <a:spcPts val="0"/>
                        </a:spcAft>
                      </a:pPr>
                      <a:r>
                        <a:rPr lang="en-US" sz="900" u="none" strike="noStrike">
                          <a:effectLst/>
                        </a:rPr>
                        <a:t>43,5%</a:t>
                      </a:r>
                      <a:endParaRPr lang="en-US">
                        <a:effectLst/>
                      </a:endParaRPr>
                    </a:p>
                  </a:txBody>
                  <a:tcPr marL="68580" marR="68580"/>
                </a:tc>
                <a:extLst>
                  <a:ext uri="{0D108BD9-81ED-4DB2-BD59-A6C34878D82A}">
                    <a16:rowId xmlns:a16="http://schemas.microsoft.com/office/drawing/2014/main" val="2912586736"/>
                  </a:ext>
                </a:extLst>
              </a:tr>
              <a:tr h="361729">
                <a:tc>
                  <a:txBody>
                    <a:bodyPr/>
                    <a:lstStyle/>
                    <a:p>
                      <a:pPr algn="ctr" rtl="0" fontAlgn="t">
                        <a:spcBef>
                          <a:spcPts val="0"/>
                        </a:spcBef>
                        <a:spcAft>
                          <a:spcPts val="0"/>
                        </a:spcAft>
                      </a:pPr>
                      <a:r>
                        <a:rPr lang="en-US" sz="900" b="1" u="none" strike="noStrike" dirty="0" err="1">
                          <a:effectLst/>
                        </a:rPr>
                        <a:t>Bajo</a:t>
                      </a:r>
                      <a:endParaRPr lang="en-US" b="1" dirty="0">
                        <a:effectLst/>
                      </a:endParaRPr>
                    </a:p>
                  </a:txBody>
                  <a:tcPr marL="68580" marR="68580"/>
                </a:tc>
                <a:tc>
                  <a:txBody>
                    <a:bodyPr/>
                    <a:lstStyle/>
                    <a:p>
                      <a:pPr algn="ctr" rtl="0" fontAlgn="t">
                        <a:spcBef>
                          <a:spcPts val="0"/>
                        </a:spcBef>
                        <a:spcAft>
                          <a:spcPts val="0"/>
                        </a:spcAft>
                      </a:pPr>
                      <a:r>
                        <a:rPr lang="en-US" sz="900" u="none" strike="noStrike">
                          <a:effectLst/>
                        </a:rPr>
                        <a:t>13</a:t>
                      </a:r>
                      <a:endParaRPr lang="en-US">
                        <a:effectLst/>
                      </a:endParaRPr>
                    </a:p>
                  </a:txBody>
                  <a:tcPr marL="68580" marR="68580"/>
                </a:tc>
                <a:tc>
                  <a:txBody>
                    <a:bodyPr/>
                    <a:lstStyle/>
                    <a:p>
                      <a:pPr algn="ctr" rtl="0" fontAlgn="t">
                        <a:spcBef>
                          <a:spcPts val="0"/>
                        </a:spcBef>
                        <a:spcAft>
                          <a:spcPts val="0"/>
                        </a:spcAft>
                      </a:pPr>
                      <a:r>
                        <a:rPr lang="en-US" sz="900" u="none" strike="noStrike">
                          <a:effectLst/>
                        </a:rPr>
                        <a:t>28,3%</a:t>
                      </a:r>
                      <a:endParaRPr lang="en-US">
                        <a:effectLst/>
                      </a:endParaRPr>
                    </a:p>
                  </a:txBody>
                  <a:tcPr marL="68580" marR="68580"/>
                </a:tc>
                <a:extLst>
                  <a:ext uri="{0D108BD9-81ED-4DB2-BD59-A6C34878D82A}">
                    <a16:rowId xmlns:a16="http://schemas.microsoft.com/office/drawing/2014/main" val="92751361"/>
                  </a:ext>
                </a:extLst>
              </a:tr>
              <a:tr h="361729">
                <a:tc>
                  <a:txBody>
                    <a:bodyPr/>
                    <a:lstStyle/>
                    <a:p>
                      <a:pPr algn="ctr" rtl="0" fontAlgn="t">
                        <a:spcBef>
                          <a:spcPts val="0"/>
                        </a:spcBef>
                        <a:spcAft>
                          <a:spcPts val="0"/>
                        </a:spcAft>
                      </a:pPr>
                      <a:r>
                        <a:rPr lang="en-US" sz="900" b="1" u="none" strike="noStrike" dirty="0" err="1">
                          <a:effectLst/>
                        </a:rPr>
                        <a:t>Muy</a:t>
                      </a:r>
                      <a:r>
                        <a:rPr lang="en-US" sz="900" b="1" u="none" strike="noStrike" dirty="0">
                          <a:effectLst/>
                        </a:rPr>
                        <a:t> </a:t>
                      </a:r>
                      <a:r>
                        <a:rPr lang="en-US" sz="900" b="1" u="none" strike="noStrike" dirty="0" err="1">
                          <a:effectLst/>
                        </a:rPr>
                        <a:t>bajo</a:t>
                      </a:r>
                      <a:endParaRPr lang="en-US" b="1" dirty="0">
                        <a:effectLst/>
                      </a:endParaRPr>
                    </a:p>
                  </a:txBody>
                  <a:tcPr marL="68580" marR="68580"/>
                </a:tc>
                <a:tc>
                  <a:txBody>
                    <a:bodyPr/>
                    <a:lstStyle/>
                    <a:p>
                      <a:pPr algn="ctr" rtl="0" fontAlgn="t">
                        <a:spcBef>
                          <a:spcPts val="0"/>
                        </a:spcBef>
                        <a:spcAft>
                          <a:spcPts val="0"/>
                        </a:spcAft>
                      </a:pPr>
                      <a:r>
                        <a:rPr lang="en-US" sz="900" u="none" strike="noStrike">
                          <a:effectLst/>
                        </a:rPr>
                        <a:t>3</a:t>
                      </a:r>
                      <a:endParaRPr lang="en-US">
                        <a:effectLst/>
                      </a:endParaRPr>
                    </a:p>
                  </a:txBody>
                  <a:tcPr marL="68580" marR="68580"/>
                </a:tc>
                <a:tc>
                  <a:txBody>
                    <a:bodyPr/>
                    <a:lstStyle/>
                    <a:p>
                      <a:pPr algn="ctr" rtl="0" fontAlgn="t">
                        <a:spcBef>
                          <a:spcPts val="0"/>
                        </a:spcBef>
                        <a:spcAft>
                          <a:spcPts val="0"/>
                        </a:spcAft>
                      </a:pPr>
                      <a:r>
                        <a:rPr lang="en-US" sz="900" u="none" strike="noStrike">
                          <a:effectLst/>
                        </a:rPr>
                        <a:t>6,5%</a:t>
                      </a:r>
                      <a:endParaRPr lang="en-US">
                        <a:effectLst/>
                      </a:endParaRPr>
                    </a:p>
                  </a:txBody>
                  <a:tcPr marL="68580" marR="68580"/>
                </a:tc>
                <a:extLst>
                  <a:ext uri="{0D108BD9-81ED-4DB2-BD59-A6C34878D82A}">
                    <a16:rowId xmlns:a16="http://schemas.microsoft.com/office/drawing/2014/main" val="3953928031"/>
                  </a:ext>
                </a:extLst>
              </a:tr>
              <a:tr h="361729">
                <a:tc>
                  <a:txBody>
                    <a:bodyPr/>
                    <a:lstStyle/>
                    <a:p>
                      <a:pPr algn="ctr" rtl="0" fontAlgn="t">
                        <a:spcBef>
                          <a:spcPts val="0"/>
                        </a:spcBef>
                        <a:spcAft>
                          <a:spcPts val="0"/>
                        </a:spcAft>
                      </a:pPr>
                      <a:r>
                        <a:rPr lang="en-US" sz="900" b="1" u="none" strike="noStrike" dirty="0">
                          <a:effectLst/>
                        </a:rPr>
                        <a:t>Total</a:t>
                      </a:r>
                      <a:endParaRPr lang="en-US" b="1" dirty="0">
                        <a:effectLst/>
                      </a:endParaRPr>
                    </a:p>
                  </a:txBody>
                  <a:tcPr marL="68580" marR="68580"/>
                </a:tc>
                <a:tc>
                  <a:txBody>
                    <a:bodyPr/>
                    <a:lstStyle/>
                    <a:p>
                      <a:pPr algn="ctr" rtl="0" fontAlgn="t">
                        <a:spcBef>
                          <a:spcPts val="0"/>
                        </a:spcBef>
                        <a:spcAft>
                          <a:spcPts val="0"/>
                        </a:spcAft>
                      </a:pPr>
                      <a:r>
                        <a:rPr lang="en-US" sz="900" u="none" strike="noStrike">
                          <a:effectLst/>
                        </a:rPr>
                        <a:t>46</a:t>
                      </a:r>
                      <a:endParaRPr lang="en-US">
                        <a:effectLst/>
                      </a:endParaRPr>
                    </a:p>
                  </a:txBody>
                  <a:tcPr marL="68580" marR="68580"/>
                </a:tc>
                <a:tc>
                  <a:txBody>
                    <a:bodyPr/>
                    <a:lstStyle/>
                    <a:p>
                      <a:pPr algn="ctr" rtl="0" fontAlgn="t">
                        <a:spcBef>
                          <a:spcPts val="0"/>
                        </a:spcBef>
                        <a:spcAft>
                          <a:spcPts val="0"/>
                        </a:spcAft>
                      </a:pPr>
                      <a:r>
                        <a:rPr lang="en-US" sz="900" u="none" strike="noStrike" dirty="0">
                          <a:effectLst/>
                        </a:rPr>
                        <a:t>100,0%</a:t>
                      </a:r>
                      <a:endParaRPr lang="en-US" dirty="0">
                        <a:effectLst/>
                      </a:endParaRPr>
                    </a:p>
                  </a:txBody>
                  <a:tcPr marL="68580" marR="68580"/>
                </a:tc>
                <a:extLst>
                  <a:ext uri="{0D108BD9-81ED-4DB2-BD59-A6C34878D82A}">
                    <a16:rowId xmlns:a16="http://schemas.microsoft.com/office/drawing/2014/main" val="3409465072"/>
                  </a:ext>
                </a:extLst>
              </a:tr>
            </a:tbl>
          </a:graphicData>
        </a:graphic>
      </p:graphicFrame>
      <p:sp>
        <p:nvSpPr>
          <p:cNvPr id="12" name="Rectangle 3"/>
          <p:cNvSpPr>
            <a:spLocks noChangeArrowheads="1"/>
          </p:cNvSpPr>
          <p:nvPr/>
        </p:nvSpPr>
        <p:spPr bwMode="auto">
          <a:xfrm>
            <a:off x="6445469" y="2679460"/>
            <a:ext cx="45465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b="1" dirty="0" err="1">
                <a:solidFill>
                  <a:schemeClr val="bg1"/>
                </a:solidFill>
                <a:latin typeface="Calibri" panose="020F0502020204030204" pitchFamily="34" charset="0"/>
                <a:cs typeface="Calibri" panose="020F0502020204030204" pitchFamily="34" charset="0"/>
              </a:rPr>
              <a:t>U</a:t>
            </a:r>
            <a:r>
              <a:rPr kumimoji="0" lang="en-US" altLang="en-US" sz="10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nidades</a:t>
            </a:r>
            <a:r>
              <a:rPr kumimoji="0" lang="en-US" alt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VCM </a:t>
            </a:r>
            <a:r>
              <a:rPr kumimoji="0" lang="en-US" altLang="en-US" sz="10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según</a:t>
            </a:r>
            <a:r>
              <a:rPr kumimoji="0" lang="en-US" alt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r>
              <a:rPr kumimoji="0" lang="en-US" altLang="en-US" sz="10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nivel</a:t>
            </a:r>
            <a:r>
              <a:rPr kumimoji="0" lang="en-US" alt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de </a:t>
            </a:r>
            <a:r>
              <a:rPr kumimoji="0" lang="en-US" altLang="en-US" sz="10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desarrollo</a:t>
            </a:r>
            <a:r>
              <a:rPr kumimoji="0" lang="en-US" alt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r>
              <a:rPr kumimoji="0" lang="en-US" altLang="en-US" sz="10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dimensión</a:t>
            </a:r>
            <a:r>
              <a:rPr kumimoji="0" lang="en-US" alt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r>
              <a:rPr kumimoji="0" lang="en-US" altLang="en-US" sz="10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Institucionalización</a:t>
            </a:r>
            <a:endParaRPr kumimoji="0" lang="en-US" altLang="en-US" sz="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872343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FB49A97-52A3-447E-5FDB-45A185F42B71}"/>
              </a:ext>
            </a:extLst>
          </p:cNvPr>
          <p:cNvPicPr>
            <a:picLocks noChangeAspect="1"/>
          </p:cNvPicPr>
          <p:nvPr/>
        </p:nvPicPr>
        <p:blipFill>
          <a:blip r:embed="rId3"/>
          <a:stretch>
            <a:fillRect/>
          </a:stretch>
        </p:blipFill>
        <p:spPr>
          <a:xfrm>
            <a:off x="321105" y="503429"/>
            <a:ext cx="4076700" cy="622300"/>
          </a:xfrm>
          <a:prstGeom prst="rect">
            <a:avLst/>
          </a:prstGeom>
        </p:spPr>
      </p:pic>
      <p:sp>
        <p:nvSpPr>
          <p:cNvPr id="10" name="CuadroTexto 9">
            <a:extLst>
              <a:ext uri="{FF2B5EF4-FFF2-40B4-BE49-F238E27FC236}">
                <a16:creationId xmlns:a16="http://schemas.microsoft.com/office/drawing/2014/main" id="{CF6C1A35-81E7-A4D4-3F98-EDA82ED4EE4E}"/>
              </a:ext>
            </a:extLst>
          </p:cNvPr>
          <p:cNvSpPr txBox="1"/>
          <p:nvPr/>
        </p:nvSpPr>
        <p:spPr>
          <a:xfrm>
            <a:off x="164988" y="1319806"/>
            <a:ext cx="11511231" cy="2585323"/>
          </a:xfrm>
          <a:prstGeom prst="rect">
            <a:avLst/>
          </a:prstGeom>
          <a:noFill/>
        </p:spPr>
        <p:txBody>
          <a:bodyPr wrap="square" rtlCol="0">
            <a:spAutoFit/>
          </a:bodyPr>
          <a:lstStyle/>
          <a:p>
            <a:r>
              <a:rPr lang="es-CL" sz="2400" b="1" dirty="0">
                <a:solidFill>
                  <a:schemeClr val="accent4"/>
                </a:solidFill>
              </a:rPr>
              <a:t>3. Estudio de caracterización y evaluación:</a:t>
            </a:r>
          </a:p>
          <a:p>
            <a:r>
              <a:rPr lang="es-CL" sz="2400" b="1" dirty="0">
                <a:solidFill>
                  <a:schemeClr val="accent4"/>
                </a:solidFill>
              </a:rPr>
              <a:t>Resultados:</a:t>
            </a:r>
          </a:p>
          <a:p>
            <a:endParaRPr lang="es-CL" sz="2400" b="1" dirty="0">
              <a:solidFill>
                <a:schemeClr val="accent4"/>
              </a:solidFill>
            </a:endParaRPr>
          </a:p>
          <a:p>
            <a:r>
              <a:rPr lang="es-CL" sz="2400" dirty="0">
                <a:solidFill>
                  <a:schemeClr val="accent4"/>
                </a:solidFill>
              </a:rPr>
              <a:t>Dimensión DESARROLLO ACADÉMICO:</a:t>
            </a:r>
          </a:p>
          <a:p>
            <a:endParaRPr lang="es-CL" sz="2400" dirty="0">
              <a:solidFill>
                <a:schemeClr val="accent4"/>
              </a:solidFill>
              <a:latin typeface="Montserrat Medium" pitchFamily="2" charset="0"/>
            </a:endParaRPr>
          </a:p>
          <a:p>
            <a:endParaRPr lang="es-CL" sz="2400" dirty="0">
              <a:solidFill>
                <a:schemeClr val="accent4"/>
              </a:solidFill>
              <a:latin typeface="Montserrat Medium" pitchFamily="2" charset="0"/>
            </a:endParaRPr>
          </a:p>
          <a:p>
            <a:endParaRPr lang="es-ES" dirty="0">
              <a:solidFill>
                <a:schemeClr val="accent4"/>
              </a:solidFill>
              <a:latin typeface="Montserrat Medium" pitchFamily="2"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590012007"/>
              </p:ext>
            </p:extLst>
          </p:nvPr>
        </p:nvGraphicFramePr>
        <p:xfrm>
          <a:off x="321105" y="3150817"/>
          <a:ext cx="5886262" cy="2423506"/>
        </p:xfrm>
        <a:graphic>
          <a:graphicData uri="http://schemas.openxmlformats.org/drawingml/2006/table">
            <a:tbl>
              <a:tblPr firstRow="1" firstCol="1" bandRow="1">
                <a:tableStyleId>{5C22544A-7EE6-4342-B048-85BDC9FD1C3A}</a:tableStyleId>
              </a:tblPr>
              <a:tblGrid>
                <a:gridCol w="1282221">
                  <a:extLst>
                    <a:ext uri="{9D8B030D-6E8A-4147-A177-3AD203B41FA5}">
                      <a16:colId xmlns:a16="http://schemas.microsoft.com/office/drawing/2014/main" val="1698720192"/>
                    </a:ext>
                  </a:extLst>
                </a:gridCol>
                <a:gridCol w="1282221">
                  <a:extLst>
                    <a:ext uri="{9D8B030D-6E8A-4147-A177-3AD203B41FA5}">
                      <a16:colId xmlns:a16="http://schemas.microsoft.com/office/drawing/2014/main" val="3415564676"/>
                    </a:ext>
                  </a:extLst>
                </a:gridCol>
                <a:gridCol w="1012736">
                  <a:extLst>
                    <a:ext uri="{9D8B030D-6E8A-4147-A177-3AD203B41FA5}">
                      <a16:colId xmlns:a16="http://schemas.microsoft.com/office/drawing/2014/main" val="1704672636"/>
                    </a:ext>
                  </a:extLst>
                </a:gridCol>
                <a:gridCol w="1012736">
                  <a:extLst>
                    <a:ext uri="{9D8B030D-6E8A-4147-A177-3AD203B41FA5}">
                      <a16:colId xmlns:a16="http://schemas.microsoft.com/office/drawing/2014/main" val="169518884"/>
                    </a:ext>
                  </a:extLst>
                </a:gridCol>
                <a:gridCol w="676969">
                  <a:extLst>
                    <a:ext uri="{9D8B030D-6E8A-4147-A177-3AD203B41FA5}">
                      <a16:colId xmlns:a16="http://schemas.microsoft.com/office/drawing/2014/main" val="297263786"/>
                    </a:ext>
                  </a:extLst>
                </a:gridCol>
                <a:gridCol w="619379">
                  <a:extLst>
                    <a:ext uri="{9D8B030D-6E8A-4147-A177-3AD203B41FA5}">
                      <a16:colId xmlns:a16="http://schemas.microsoft.com/office/drawing/2014/main" val="2931020357"/>
                    </a:ext>
                  </a:extLst>
                </a:gridCol>
              </a:tblGrid>
              <a:tr h="692430">
                <a:tc gridSpan="6">
                  <a:txBody>
                    <a:bodyPr/>
                    <a:lstStyle/>
                    <a:p>
                      <a:pPr algn="just">
                        <a:spcAft>
                          <a:spcPts val="0"/>
                        </a:spcAft>
                      </a:pPr>
                      <a:r>
                        <a:rPr lang="es-ES" sz="1000" dirty="0">
                          <a:effectLst/>
                        </a:rPr>
                        <a:t>Tabla 2: Puntaje promedio de logro alcanzado por ámbito y nivel de desarrollo de la dimensión desarrollo académico</a:t>
                      </a:r>
                      <a:endParaRPr lang="en-US" sz="1000" b="1" dirty="0">
                        <a:effectLst/>
                        <a:latin typeface="Times New Roman" panose="02020603050405020304" pitchFamily="18" charset="0"/>
                        <a:ea typeface="MS Mincho"/>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1822890"/>
                  </a:ext>
                </a:extLst>
              </a:tr>
              <a:tr h="346216">
                <a:tc rowSpan="2">
                  <a:txBody>
                    <a:bodyPr/>
                    <a:lstStyle/>
                    <a:p>
                      <a:pPr algn="just">
                        <a:spcAft>
                          <a:spcPts val="0"/>
                        </a:spcAft>
                      </a:pPr>
                      <a:r>
                        <a:rPr lang="es-ES" sz="1000">
                          <a:effectLst/>
                        </a:rPr>
                        <a:t> </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gridSpan="3">
                  <a:txBody>
                    <a:bodyPr/>
                    <a:lstStyle/>
                    <a:p>
                      <a:pPr algn="ctr">
                        <a:spcAft>
                          <a:spcPts val="0"/>
                        </a:spcAft>
                      </a:pPr>
                      <a:r>
                        <a:rPr lang="es-ES" sz="1000" b="1" dirty="0">
                          <a:effectLst/>
                        </a:rPr>
                        <a:t>Ámbitos</a:t>
                      </a:r>
                      <a:endParaRPr lang="en-US" sz="1000" b="1" dirty="0">
                        <a:effectLst/>
                        <a:latin typeface="Times New Roman" panose="02020603050405020304" pitchFamily="18" charset="0"/>
                        <a:ea typeface="MS Mincho"/>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rowSpan="2">
                  <a:txBody>
                    <a:bodyPr/>
                    <a:lstStyle/>
                    <a:p>
                      <a:pPr algn="just">
                        <a:spcAft>
                          <a:spcPts val="0"/>
                        </a:spcAft>
                      </a:pPr>
                      <a:r>
                        <a:rPr lang="es-ES" sz="1000" dirty="0">
                          <a:effectLst/>
                        </a:rPr>
                        <a:t>Puntaje</a:t>
                      </a:r>
                      <a:endParaRPr lang="en-US" sz="1000" b="1" dirty="0">
                        <a:effectLst/>
                        <a:latin typeface="Times New Roman" panose="02020603050405020304" pitchFamily="18" charset="0"/>
                        <a:ea typeface="MS Mincho"/>
                        <a:cs typeface="Times New Roman" panose="02020603050405020304" pitchFamily="18" charset="0"/>
                      </a:endParaRPr>
                    </a:p>
                  </a:txBody>
                  <a:tcPr marL="68580" marR="68580" marT="0" marB="0"/>
                </a:tc>
                <a:tc rowSpan="2">
                  <a:txBody>
                    <a:bodyPr/>
                    <a:lstStyle/>
                    <a:p>
                      <a:pPr algn="just">
                        <a:spcAft>
                          <a:spcPts val="0"/>
                        </a:spcAft>
                      </a:pPr>
                      <a:r>
                        <a:rPr lang="es-ES" sz="1000" dirty="0">
                          <a:effectLst/>
                        </a:rPr>
                        <a:t>Nivel</a:t>
                      </a:r>
                      <a:endParaRPr lang="en-US" sz="1000" b="1" dirty="0">
                        <a:effectLst/>
                        <a:latin typeface="Times New Roman" panose="0202060305040502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524032000"/>
                  </a:ext>
                </a:extLst>
              </a:tr>
              <a:tr h="692430">
                <a:tc vMerge="1">
                  <a:txBody>
                    <a:bodyPr/>
                    <a:lstStyle/>
                    <a:p>
                      <a:endParaRPr lang="en-US"/>
                    </a:p>
                  </a:txBody>
                  <a:tcPr/>
                </a:tc>
                <a:tc>
                  <a:txBody>
                    <a:bodyPr/>
                    <a:lstStyle/>
                    <a:p>
                      <a:pPr algn="just">
                        <a:spcAft>
                          <a:spcPts val="0"/>
                        </a:spcAft>
                      </a:pPr>
                      <a:r>
                        <a:rPr lang="es-ES" sz="1000" dirty="0" err="1">
                          <a:effectLst/>
                        </a:rPr>
                        <a:t>Bidireccionalidad</a:t>
                      </a:r>
                      <a:endParaRPr lang="en-US" sz="1000" b="1"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just">
                        <a:spcAft>
                          <a:spcPts val="0"/>
                        </a:spcAft>
                      </a:pPr>
                      <a:r>
                        <a:rPr lang="es-ES" sz="1000" dirty="0">
                          <a:effectLst/>
                        </a:rPr>
                        <a:t>Contribución externa</a:t>
                      </a:r>
                      <a:endParaRPr lang="en-US" sz="1000" b="1"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just">
                        <a:spcAft>
                          <a:spcPts val="0"/>
                        </a:spcAft>
                      </a:pPr>
                      <a:r>
                        <a:rPr lang="es-ES" sz="1000" dirty="0">
                          <a:effectLst/>
                        </a:rPr>
                        <a:t>Contribución interna</a:t>
                      </a:r>
                      <a:endParaRPr lang="en-US" sz="1000" b="1" dirty="0">
                        <a:effectLst/>
                        <a:latin typeface="Times New Roman" panose="02020603050405020304" pitchFamily="18" charset="0"/>
                        <a:ea typeface="MS Mincho"/>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37891741"/>
                  </a:ext>
                </a:extLst>
              </a:tr>
              <a:tr h="692430">
                <a:tc>
                  <a:txBody>
                    <a:bodyPr/>
                    <a:lstStyle/>
                    <a:p>
                      <a:pPr algn="just">
                        <a:spcAft>
                          <a:spcPts val="0"/>
                        </a:spcAft>
                      </a:pPr>
                      <a:r>
                        <a:rPr lang="es-ES" sz="1000">
                          <a:effectLst/>
                        </a:rPr>
                        <a:t>Promedio</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just">
                        <a:spcAft>
                          <a:spcPts val="0"/>
                        </a:spcAft>
                      </a:pPr>
                      <a:r>
                        <a:rPr lang="es-ES" sz="1000">
                          <a:effectLst/>
                        </a:rPr>
                        <a:t>3.9</a:t>
                      </a:r>
                      <a:endParaRPr lang="en-US" sz="1000" b="1">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just">
                        <a:spcAft>
                          <a:spcPts val="0"/>
                        </a:spcAft>
                      </a:pPr>
                      <a:r>
                        <a:rPr lang="es-ES" sz="1000" dirty="0">
                          <a:effectLst/>
                        </a:rPr>
                        <a:t>3.4</a:t>
                      </a:r>
                      <a:endParaRPr lang="en-US" sz="1000" b="1"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just">
                        <a:spcAft>
                          <a:spcPts val="0"/>
                        </a:spcAft>
                      </a:pPr>
                      <a:r>
                        <a:rPr lang="es-ES" sz="1000" dirty="0">
                          <a:effectLst/>
                        </a:rPr>
                        <a:t>4.0</a:t>
                      </a:r>
                      <a:endParaRPr lang="en-US" sz="1000" b="1"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just">
                        <a:spcAft>
                          <a:spcPts val="0"/>
                        </a:spcAft>
                      </a:pPr>
                      <a:r>
                        <a:rPr lang="es-ES" sz="1000" dirty="0">
                          <a:effectLst/>
                        </a:rPr>
                        <a:t>3.8</a:t>
                      </a:r>
                      <a:endParaRPr lang="en-US" sz="1000" b="1" dirty="0">
                        <a:effectLst/>
                        <a:latin typeface="Times New Roman" panose="02020603050405020304" pitchFamily="18" charset="0"/>
                        <a:ea typeface="MS Mincho"/>
                        <a:cs typeface="Times New Roman" panose="02020603050405020304" pitchFamily="18" charset="0"/>
                      </a:endParaRPr>
                    </a:p>
                  </a:txBody>
                  <a:tcPr marL="68580" marR="68580" marT="0" marB="0"/>
                </a:tc>
                <a:tc>
                  <a:txBody>
                    <a:bodyPr/>
                    <a:lstStyle/>
                    <a:p>
                      <a:pPr algn="just">
                        <a:spcAft>
                          <a:spcPts val="0"/>
                        </a:spcAft>
                      </a:pPr>
                      <a:r>
                        <a:rPr lang="es-ES" sz="1000" b="1" u="sng" dirty="0">
                          <a:effectLst/>
                        </a:rPr>
                        <a:t>Medio</a:t>
                      </a:r>
                      <a:endParaRPr lang="en-US" sz="1000" b="1" u="sng" dirty="0">
                        <a:effectLst/>
                        <a:latin typeface="Times New Roman" panose="0202060305040502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382467866"/>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225216174"/>
              </p:ext>
            </p:extLst>
          </p:nvPr>
        </p:nvGraphicFramePr>
        <p:xfrm>
          <a:off x="6522846" y="3142025"/>
          <a:ext cx="5153373" cy="2423505"/>
        </p:xfrm>
        <a:graphic>
          <a:graphicData uri="http://schemas.openxmlformats.org/drawingml/2006/table">
            <a:tbl>
              <a:tblPr>
                <a:tableStyleId>{22838BEF-8BB2-4498-84A7-C5851F593DF1}</a:tableStyleId>
              </a:tblPr>
              <a:tblGrid>
                <a:gridCol w="1717791">
                  <a:extLst>
                    <a:ext uri="{9D8B030D-6E8A-4147-A177-3AD203B41FA5}">
                      <a16:colId xmlns:a16="http://schemas.microsoft.com/office/drawing/2014/main" val="3298319597"/>
                    </a:ext>
                  </a:extLst>
                </a:gridCol>
                <a:gridCol w="1717791">
                  <a:extLst>
                    <a:ext uri="{9D8B030D-6E8A-4147-A177-3AD203B41FA5}">
                      <a16:colId xmlns:a16="http://schemas.microsoft.com/office/drawing/2014/main" val="1944544628"/>
                    </a:ext>
                  </a:extLst>
                </a:gridCol>
                <a:gridCol w="1717791">
                  <a:extLst>
                    <a:ext uri="{9D8B030D-6E8A-4147-A177-3AD203B41FA5}">
                      <a16:colId xmlns:a16="http://schemas.microsoft.com/office/drawing/2014/main" val="1817605899"/>
                    </a:ext>
                  </a:extLst>
                </a:gridCol>
              </a:tblGrid>
              <a:tr h="346215">
                <a:tc>
                  <a:txBody>
                    <a:bodyPr/>
                    <a:lstStyle/>
                    <a:p>
                      <a:pPr algn="ctr" rtl="0" fontAlgn="t">
                        <a:spcBef>
                          <a:spcPts val="0"/>
                        </a:spcBef>
                        <a:spcAft>
                          <a:spcPts val="0"/>
                        </a:spcAft>
                      </a:pPr>
                      <a:r>
                        <a:rPr lang="en-US" sz="900" b="1" u="none" strike="noStrike" dirty="0" err="1">
                          <a:effectLst/>
                        </a:rPr>
                        <a:t>Nivel</a:t>
                      </a:r>
                      <a:endParaRPr lang="en-US" b="1" dirty="0">
                        <a:effectLst/>
                      </a:endParaRPr>
                    </a:p>
                  </a:txBody>
                  <a:tcPr marL="68580" marR="68580"/>
                </a:tc>
                <a:tc>
                  <a:txBody>
                    <a:bodyPr/>
                    <a:lstStyle/>
                    <a:p>
                      <a:pPr algn="ctr" rtl="0" fontAlgn="t">
                        <a:spcBef>
                          <a:spcPts val="0"/>
                        </a:spcBef>
                        <a:spcAft>
                          <a:spcPts val="0"/>
                        </a:spcAft>
                      </a:pPr>
                      <a:r>
                        <a:rPr lang="en-US" sz="900" b="1" u="none" strike="noStrike" dirty="0">
                          <a:effectLst/>
                        </a:rPr>
                        <a:t>N° </a:t>
                      </a:r>
                      <a:r>
                        <a:rPr lang="en-US" sz="900" b="1" u="none" strike="noStrike" dirty="0" err="1">
                          <a:effectLst/>
                        </a:rPr>
                        <a:t>Unidades</a:t>
                      </a:r>
                      <a:endParaRPr lang="en-US" b="1" dirty="0">
                        <a:effectLst/>
                      </a:endParaRPr>
                    </a:p>
                  </a:txBody>
                  <a:tcPr marL="68580" marR="68580"/>
                </a:tc>
                <a:tc>
                  <a:txBody>
                    <a:bodyPr/>
                    <a:lstStyle/>
                    <a:p>
                      <a:pPr algn="ctr" rtl="0" fontAlgn="t">
                        <a:spcBef>
                          <a:spcPts val="0"/>
                        </a:spcBef>
                        <a:spcAft>
                          <a:spcPts val="0"/>
                        </a:spcAft>
                      </a:pPr>
                      <a:r>
                        <a:rPr lang="en-US" sz="900" b="1" u="none" strike="noStrike" dirty="0" err="1">
                          <a:effectLst/>
                        </a:rPr>
                        <a:t>Proporción</a:t>
                      </a:r>
                      <a:endParaRPr lang="en-US" b="1" dirty="0">
                        <a:effectLst/>
                      </a:endParaRPr>
                    </a:p>
                  </a:txBody>
                  <a:tcPr marL="68580" marR="68580"/>
                </a:tc>
                <a:extLst>
                  <a:ext uri="{0D108BD9-81ED-4DB2-BD59-A6C34878D82A}">
                    <a16:rowId xmlns:a16="http://schemas.microsoft.com/office/drawing/2014/main" val="540247284"/>
                  </a:ext>
                </a:extLst>
              </a:tr>
              <a:tr h="346215">
                <a:tc>
                  <a:txBody>
                    <a:bodyPr/>
                    <a:lstStyle/>
                    <a:p>
                      <a:pPr algn="ctr" rtl="0" fontAlgn="t">
                        <a:spcBef>
                          <a:spcPts val="0"/>
                        </a:spcBef>
                        <a:spcAft>
                          <a:spcPts val="0"/>
                        </a:spcAft>
                      </a:pPr>
                      <a:r>
                        <a:rPr lang="en-US" sz="900" b="1" u="none" strike="noStrike" dirty="0" err="1">
                          <a:effectLst/>
                        </a:rPr>
                        <a:t>Muy</a:t>
                      </a:r>
                      <a:r>
                        <a:rPr lang="en-US" sz="900" b="1" u="none" strike="noStrike" dirty="0">
                          <a:effectLst/>
                        </a:rPr>
                        <a:t> alto</a:t>
                      </a:r>
                      <a:endParaRPr lang="en-US" b="1" dirty="0">
                        <a:effectLst/>
                      </a:endParaRPr>
                    </a:p>
                  </a:txBody>
                  <a:tcPr marL="68580" marR="68580"/>
                </a:tc>
                <a:tc>
                  <a:txBody>
                    <a:bodyPr/>
                    <a:lstStyle/>
                    <a:p>
                      <a:pPr algn="ctr" rtl="0" fontAlgn="t">
                        <a:spcBef>
                          <a:spcPts val="0"/>
                        </a:spcBef>
                        <a:spcAft>
                          <a:spcPts val="0"/>
                        </a:spcAft>
                      </a:pPr>
                      <a:r>
                        <a:rPr lang="en-US" sz="900" u="none" strike="noStrike">
                          <a:effectLst/>
                        </a:rPr>
                        <a:t>4</a:t>
                      </a:r>
                      <a:endParaRPr lang="en-US">
                        <a:effectLst/>
                      </a:endParaRPr>
                    </a:p>
                  </a:txBody>
                  <a:tcPr marL="68580" marR="68580"/>
                </a:tc>
                <a:tc>
                  <a:txBody>
                    <a:bodyPr/>
                    <a:lstStyle/>
                    <a:p>
                      <a:pPr algn="ctr" rtl="0" fontAlgn="t">
                        <a:spcBef>
                          <a:spcPts val="0"/>
                        </a:spcBef>
                        <a:spcAft>
                          <a:spcPts val="0"/>
                        </a:spcAft>
                      </a:pPr>
                      <a:r>
                        <a:rPr lang="en-US" sz="900" u="none" strike="noStrike">
                          <a:effectLst/>
                        </a:rPr>
                        <a:t>8,7%</a:t>
                      </a:r>
                      <a:endParaRPr lang="en-US">
                        <a:effectLst/>
                      </a:endParaRPr>
                    </a:p>
                  </a:txBody>
                  <a:tcPr marL="68580" marR="68580"/>
                </a:tc>
                <a:extLst>
                  <a:ext uri="{0D108BD9-81ED-4DB2-BD59-A6C34878D82A}">
                    <a16:rowId xmlns:a16="http://schemas.microsoft.com/office/drawing/2014/main" val="2276951252"/>
                  </a:ext>
                </a:extLst>
              </a:tr>
              <a:tr h="346215">
                <a:tc>
                  <a:txBody>
                    <a:bodyPr/>
                    <a:lstStyle/>
                    <a:p>
                      <a:pPr algn="ctr" rtl="0" fontAlgn="t">
                        <a:spcBef>
                          <a:spcPts val="0"/>
                        </a:spcBef>
                        <a:spcAft>
                          <a:spcPts val="0"/>
                        </a:spcAft>
                      </a:pPr>
                      <a:r>
                        <a:rPr lang="en-US" sz="900" b="1" u="none" strike="noStrike" dirty="0">
                          <a:effectLst/>
                        </a:rPr>
                        <a:t>Alto</a:t>
                      </a:r>
                      <a:endParaRPr lang="en-US" b="1" dirty="0">
                        <a:effectLst/>
                      </a:endParaRPr>
                    </a:p>
                  </a:txBody>
                  <a:tcPr marL="68580" marR="68580"/>
                </a:tc>
                <a:tc>
                  <a:txBody>
                    <a:bodyPr/>
                    <a:lstStyle/>
                    <a:p>
                      <a:pPr algn="ctr" rtl="0" fontAlgn="t">
                        <a:spcBef>
                          <a:spcPts val="0"/>
                        </a:spcBef>
                        <a:spcAft>
                          <a:spcPts val="0"/>
                        </a:spcAft>
                      </a:pPr>
                      <a:r>
                        <a:rPr lang="en-US" sz="900" u="none" strike="noStrike">
                          <a:effectLst/>
                        </a:rPr>
                        <a:t>12</a:t>
                      </a:r>
                      <a:endParaRPr lang="en-US">
                        <a:effectLst/>
                      </a:endParaRPr>
                    </a:p>
                  </a:txBody>
                  <a:tcPr marL="68580" marR="68580"/>
                </a:tc>
                <a:tc>
                  <a:txBody>
                    <a:bodyPr/>
                    <a:lstStyle/>
                    <a:p>
                      <a:pPr algn="ctr" rtl="0" fontAlgn="t">
                        <a:spcBef>
                          <a:spcPts val="0"/>
                        </a:spcBef>
                        <a:spcAft>
                          <a:spcPts val="0"/>
                        </a:spcAft>
                      </a:pPr>
                      <a:r>
                        <a:rPr lang="en-US" sz="900" u="none" strike="noStrike">
                          <a:effectLst/>
                        </a:rPr>
                        <a:t>26,1%</a:t>
                      </a:r>
                      <a:endParaRPr lang="en-US">
                        <a:effectLst/>
                      </a:endParaRPr>
                    </a:p>
                  </a:txBody>
                  <a:tcPr marL="68580" marR="68580"/>
                </a:tc>
                <a:extLst>
                  <a:ext uri="{0D108BD9-81ED-4DB2-BD59-A6C34878D82A}">
                    <a16:rowId xmlns:a16="http://schemas.microsoft.com/office/drawing/2014/main" val="3014582897"/>
                  </a:ext>
                </a:extLst>
              </a:tr>
              <a:tr h="346215">
                <a:tc>
                  <a:txBody>
                    <a:bodyPr/>
                    <a:lstStyle/>
                    <a:p>
                      <a:pPr algn="ctr" rtl="0" fontAlgn="t">
                        <a:spcBef>
                          <a:spcPts val="0"/>
                        </a:spcBef>
                        <a:spcAft>
                          <a:spcPts val="0"/>
                        </a:spcAft>
                      </a:pPr>
                      <a:r>
                        <a:rPr lang="en-US" sz="900" b="1" u="none" strike="noStrike" dirty="0">
                          <a:effectLst/>
                        </a:rPr>
                        <a:t>Medio</a:t>
                      </a:r>
                      <a:endParaRPr lang="en-US" b="1" dirty="0">
                        <a:effectLst/>
                      </a:endParaRPr>
                    </a:p>
                  </a:txBody>
                  <a:tcPr marL="68580" marR="68580"/>
                </a:tc>
                <a:tc>
                  <a:txBody>
                    <a:bodyPr/>
                    <a:lstStyle/>
                    <a:p>
                      <a:pPr algn="ctr" rtl="0" fontAlgn="t">
                        <a:spcBef>
                          <a:spcPts val="0"/>
                        </a:spcBef>
                        <a:spcAft>
                          <a:spcPts val="0"/>
                        </a:spcAft>
                      </a:pPr>
                      <a:r>
                        <a:rPr lang="en-US" sz="900" u="none" strike="noStrike" dirty="0">
                          <a:effectLst/>
                        </a:rPr>
                        <a:t>24</a:t>
                      </a:r>
                      <a:endParaRPr lang="en-US" dirty="0">
                        <a:effectLst/>
                      </a:endParaRPr>
                    </a:p>
                  </a:txBody>
                  <a:tcPr marL="68580" marR="68580"/>
                </a:tc>
                <a:tc>
                  <a:txBody>
                    <a:bodyPr/>
                    <a:lstStyle/>
                    <a:p>
                      <a:pPr algn="ctr" rtl="0" fontAlgn="t">
                        <a:spcBef>
                          <a:spcPts val="0"/>
                        </a:spcBef>
                        <a:spcAft>
                          <a:spcPts val="0"/>
                        </a:spcAft>
                      </a:pPr>
                      <a:r>
                        <a:rPr lang="en-US" sz="900" u="none" strike="noStrike">
                          <a:effectLst/>
                        </a:rPr>
                        <a:t>52,2%</a:t>
                      </a:r>
                      <a:endParaRPr lang="en-US">
                        <a:effectLst/>
                      </a:endParaRPr>
                    </a:p>
                  </a:txBody>
                  <a:tcPr marL="68580" marR="68580"/>
                </a:tc>
                <a:extLst>
                  <a:ext uri="{0D108BD9-81ED-4DB2-BD59-A6C34878D82A}">
                    <a16:rowId xmlns:a16="http://schemas.microsoft.com/office/drawing/2014/main" val="2316757127"/>
                  </a:ext>
                </a:extLst>
              </a:tr>
              <a:tr h="346215">
                <a:tc>
                  <a:txBody>
                    <a:bodyPr/>
                    <a:lstStyle/>
                    <a:p>
                      <a:pPr algn="ctr" rtl="0" fontAlgn="t">
                        <a:spcBef>
                          <a:spcPts val="0"/>
                        </a:spcBef>
                        <a:spcAft>
                          <a:spcPts val="0"/>
                        </a:spcAft>
                      </a:pPr>
                      <a:r>
                        <a:rPr lang="en-US" sz="900" b="1" u="none" strike="noStrike" dirty="0" err="1">
                          <a:effectLst/>
                        </a:rPr>
                        <a:t>Bajo</a:t>
                      </a:r>
                      <a:endParaRPr lang="en-US" b="1" dirty="0">
                        <a:effectLst/>
                      </a:endParaRPr>
                    </a:p>
                  </a:txBody>
                  <a:tcPr marL="68580" marR="68580"/>
                </a:tc>
                <a:tc>
                  <a:txBody>
                    <a:bodyPr/>
                    <a:lstStyle/>
                    <a:p>
                      <a:pPr algn="ctr" rtl="0" fontAlgn="t">
                        <a:spcBef>
                          <a:spcPts val="0"/>
                        </a:spcBef>
                        <a:spcAft>
                          <a:spcPts val="0"/>
                        </a:spcAft>
                      </a:pPr>
                      <a:r>
                        <a:rPr lang="en-US" sz="900" u="none" strike="noStrike" dirty="0">
                          <a:effectLst/>
                        </a:rPr>
                        <a:t>5</a:t>
                      </a:r>
                      <a:endParaRPr lang="en-US" dirty="0">
                        <a:effectLst/>
                      </a:endParaRPr>
                    </a:p>
                  </a:txBody>
                  <a:tcPr marL="68580" marR="68580"/>
                </a:tc>
                <a:tc>
                  <a:txBody>
                    <a:bodyPr/>
                    <a:lstStyle/>
                    <a:p>
                      <a:pPr algn="ctr" rtl="0" fontAlgn="t">
                        <a:spcBef>
                          <a:spcPts val="0"/>
                        </a:spcBef>
                        <a:spcAft>
                          <a:spcPts val="0"/>
                        </a:spcAft>
                      </a:pPr>
                      <a:r>
                        <a:rPr lang="en-US" sz="900" u="none" strike="noStrike">
                          <a:effectLst/>
                        </a:rPr>
                        <a:t>10,9%</a:t>
                      </a:r>
                      <a:endParaRPr lang="en-US">
                        <a:effectLst/>
                      </a:endParaRPr>
                    </a:p>
                  </a:txBody>
                  <a:tcPr marL="68580" marR="68580"/>
                </a:tc>
                <a:extLst>
                  <a:ext uri="{0D108BD9-81ED-4DB2-BD59-A6C34878D82A}">
                    <a16:rowId xmlns:a16="http://schemas.microsoft.com/office/drawing/2014/main" val="3608056811"/>
                  </a:ext>
                </a:extLst>
              </a:tr>
              <a:tr h="346215">
                <a:tc>
                  <a:txBody>
                    <a:bodyPr/>
                    <a:lstStyle/>
                    <a:p>
                      <a:pPr algn="ctr" rtl="0" fontAlgn="t">
                        <a:spcBef>
                          <a:spcPts val="0"/>
                        </a:spcBef>
                        <a:spcAft>
                          <a:spcPts val="0"/>
                        </a:spcAft>
                      </a:pPr>
                      <a:r>
                        <a:rPr lang="en-US" sz="900" b="1" u="none" strike="noStrike" dirty="0" err="1">
                          <a:effectLst/>
                        </a:rPr>
                        <a:t>Muy</a:t>
                      </a:r>
                      <a:r>
                        <a:rPr lang="en-US" sz="900" b="1" u="none" strike="noStrike" dirty="0">
                          <a:effectLst/>
                        </a:rPr>
                        <a:t> </a:t>
                      </a:r>
                      <a:r>
                        <a:rPr lang="en-US" sz="900" b="1" u="none" strike="noStrike" dirty="0" err="1">
                          <a:effectLst/>
                        </a:rPr>
                        <a:t>bajo</a:t>
                      </a:r>
                      <a:endParaRPr lang="en-US" b="1" dirty="0">
                        <a:effectLst/>
                      </a:endParaRPr>
                    </a:p>
                  </a:txBody>
                  <a:tcPr marL="68580" marR="68580"/>
                </a:tc>
                <a:tc>
                  <a:txBody>
                    <a:bodyPr/>
                    <a:lstStyle/>
                    <a:p>
                      <a:pPr algn="ctr" rtl="0" fontAlgn="t">
                        <a:spcBef>
                          <a:spcPts val="0"/>
                        </a:spcBef>
                        <a:spcAft>
                          <a:spcPts val="0"/>
                        </a:spcAft>
                      </a:pPr>
                      <a:r>
                        <a:rPr lang="en-US" sz="900" u="none" strike="noStrike">
                          <a:effectLst/>
                        </a:rPr>
                        <a:t>1</a:t>
                      </a:r>
                      <a:endParaRPr lang="en-US">
                        <a:effectLst/>
                      </a:endParaRPr>
                    </a:p>
                  </a:txBody>
                  <a:tcPr marL="68580" marR="68580"/>
                </a:tc>
                <a:tc>
                  <a:txBody>
                    <a:bodyPr/>
                    <a:lstStyle/>
                    <a:p>
                      <a:pPr algn="ctr" rtl="0" fontAlgn="t">
                        <a:spcBef>
                          <a:spcPts val="0"/>
                        </a:spcBef>
                        <a:spcAft>
                          <a:spcPts val="0"/>
                        </a:spcAft>
                      </a:pPr>
                      <a:r>
                        <a:rPr lang="en-US" sz="900" u="none" strike="noStrike">
                          <a:effectLst/>
                        </a:rPr>
                        <a:t>2,1%</a:t>
                      </a:r>
                      <a:endParaRPr lang="en-US">
                        <a:effectLst/>
                      </a:endParaRPr>
                    </a:p>
                  </a:txBody>
                  <a:tcPr marL="68580" marR="68580"/>
                </a:tc>
                <a:extLst>
                  <a:ext uri="{0D108BD9-81ED-4DB2-BD59-A6C34878D82A}">
                    <a16:rowId xmlns:a16="http://schemas.microsoft.com/office/drawing/2014/main" val="634311804"/>
                  </a:ext>
                </a:extLst>
              </a:tr>
              <a:tr h="346215">
                <a:tc>
                  <a:txBody>
                    <a:bodyPr/>
                    <a:lstStyle/>
                    <a:p>
                      <a:pPr algn="ctr" rtl="0" fontAlgn="t">
                        <a:spcBef>
                          <a:spcPts val="0"/>
                        </a:spcBef>
                        <a:spcAft>
                          <a:spcPts val="0"/>
                        </a:spcAft>
                      </a:pPr>
                      <a:r>
                        <a:rPr lang="en-US" sz="900" b="1" u="none" strike="noStrike" dirty="0">
                          <a:effectLst/>
                        </a:rPr>
                        <a:t>Total</a:t>
                      </a:r>
                      <a:endParaRPr lang="en-US" b="1" dirty="0">
                        <a:effectLst/>
                      </a:endParaRPr>
                    </a:p>
                  </a:txBody>
                  <a:tcPr marL="68580" marR="68580"/>
                </a:tc>
                <a:tc>
                  <a:txBody>
                    <a:bodyPr/>
                    <a:lstStyle/>
                    <a:p>
                      <a:pPr algn="ctr" rtl="0" fontAlgn="t">
                        <a:spcBef>
                          <a:spcPts val="0"/>
                        </a:spcBef>
                        <a:spcAft>
                          <a:spcPts val="0"/>
                        </a:spcAft>
                      </a:pPr>
                      <a:r>
                        <a:rPr lang="en-US" sz="900" u="none" strike="noStrike">
                          <a:effectLst/>
                        </a:rPr>
                        <a:t>46</a:t>
                      </a:r>
                      <a:endParaRPr lang="en-US">
                        <a:effectLst/>
                      </a:endParaRPr>
                    </a:p>
                  </a:txBody>
                  <a:tcPr marL="68580" marR="68580"/>
                </a:tc>
                <a:tc>
                  <a:txBody>
                    <a:bodyPr/>
                    <a:lstStyle/>
                    <a:p>
                      <a:pPr algn="ctr" rtl="0" fontAlgn="t">
                        <a:spcBef>
                          <a:spcPts val="0"/>
                        </a:spcBef>
                        <a:spcAft>
                          <a:spcPts val="0"/>
                        </a:spcAft>
                      </a:pPr>
                      <a:r>
                        <a:rPr lang="en-US" sz="900" u="none" strike="noStrike" dirty="0">
                          <a:effectLst/>
                        </a:rPr>
                        <a:t>100,0%</a:t>
                      </a:r>
                      <a:endParaRPr lang="en-US" dirty="0">
                        <a:effectLst/>
                      </a:endParaRPr>
                    </a:p>
                  </a:txBody>
                  <a:tcPr marL="68580" marR="68580"/>
                </a:tc>
                <a:extLst>
                  <a:ext uri="{0D108BD9-81ED-4DB2-BD59-A6C34878D82A}">
                    <a16:rowId xmlns:a16="http://schemas.microsoft.com/office/drawing/2014/main" val="243797207"/>
                  </a:ext>
                </a:extLst>
              </a:tr>
            </a:tbl>
          </a:graphicData>
        </a:graphic>
      </p:graphicFrame>
      <p:sp>
        <p:nvSpPr>
          <p:cNvPr id="6" name="Rectangle 1"/>
          <p:cNvSpPr>
            <a:spLocks noChangeArrowheads="1"/>
          </p:cNvSpPr>
          <p:nvPr/>
        </p:nvSpPr>
        <p:spPr bwMode="auto">
          <a:xfrm>
            <a:off x="6363484" y="2782970"/>
            <a:ext cx="4320413"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lang="en-US" altLang="en-US" sz="1000" b="1" dirty="0" err="1">
                <a:solidFill>
                  <a:schemeClr val="bg1"/>
                </a:solidFill>
                <a:latin typeface="Calibri" panose="020F0502020204030204" pitchFamily="34" charset="0"/>
                <a:cs typeface="Calibri" panose="020F0502020204030204" pitchFamily="34" charset="0"/>
              </a:rPr>
              <a:t>U</a:t>
            </a:r>
            <a:r>
              <a:rPr kumimoji="0" lang="en-US" altLang="en-US" sz="10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nidades</a:t>
            </a:r>
            <a:r>
              <a:rPr kumimoji="0" lang="en-US" alt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de VCM </a:t>
            </a:r>
            <a:r>
              <a:rPr kumimoji="0" lang="en-US" altLang="en-US" sz="10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según</a:t>
            </a:r>
            <a:r>
              <a:rPr kumimoji="0" lang="en-US" alt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r>
              <a:rPr kumimoji="0" lang="en-US" altLang="en-US" sz="10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nivel</a:t>
            </a:r>
            <a:r>
              <a:rPr kumimoji="0" lang="en-US" alt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de </a:t>
            </a:r>
            <a:r>
              <a:rPr kumimoji="0" lang="en-US" altLang="en-US" sz="10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desarrollo</a:t>
            </a:r>
            <a:r>
              <a:rPr kumimoji="0" lang="en-US" alt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r>
              <a:rPr kumimoji="0" lang="en-US" altLang="en-US" sz="10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dimensión</a:t>
            </a:r>
            <a:r>
              <a:rPr kumimoji="0" lang="en-US" alt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r>
              <a:rPr kumimoji="0" lang="en-US" altLang="en-US" sz="10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Desarrollo</a:t>
            </a:r>
            <a:r>
              <a:rPr kumimoji="0" lang="en-US" alt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r>
              <a:rPr kumimoji="0" lang="en-US" altLang="en-US" sz="10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Académico</a:t>
            </a:r>
            <a:r>
              <a:rPr kumimoji="0" lang="en-US" alt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endParaRPr kumimoji="0" lang="en-US" altLang="en-US" sz="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879656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FB49A97-52A3-447E-5FDB-45A185F42B71}"/>
              </a:ext>
            </a:extLst>
          </p:cNvPr>
          <p:cNvPicPr>
            <a:picLocks noChangeAspect="1"/>
          </p:cNvPicPr>
          <p:nvPr/>
        </p:nvPicPr>
        <p:blipFill>
          <a:blip r:embed="rId3"/>
          <a:stretch>
            <a:fillRect/>
          </a:stretch>
        </p:blipFill>
        <p:spPr>
          <a:xfrm>
            <a:off x="321105" y="503429"/>
            <a:ext cx="4076700" cy="622300"/>
          </a:xfrm>
          <a:prstGeom prst="rect">
            <a:avLst/>
          </a:prstGeom>
        </p:spPr>
      </p:pic>
      <p:sp>
        <p:nvSpPr>
          <p:cNvPr id="10" name="CuadroTexto 9">
            <a:extLst>
              <a:ext uri="{FF2B5EF4-FFF2-40B4-BE49-F238E27FC236}">
                <a16:creationId xmlns:a16="http://schemas.microsoft.com/office/drawing/2014/main" id="{CF6C1A35-81E7-A4D4-3F98-EDA82ED4EE4E}"/>
              </a:ext>
            </a:extLst>
          </p:cNvPr>
          <p:cNvSpPr txBox="1"/>
          <p:nvPr/>
        </p:nvSpPr>
        <p:spPr>
          <a:xfrm>
            <a:off x="164988" y="1319806"/>
            <a:ext cx="11511231" cy="2492990"/>
          </a:xfrm>
          <a:prstGeom prst="rect">
            <a:avLst/>
          </a:prstGeom>
          <a:noFill/>
        </p:spPr>
        <p:txBody>
          <a:bodyPr wrap="square" rtlCol="0">
            <a:spAutoFit/>
          </a:bodyPr>
          <a:lstStyle/>
          <a:p>
            <a:r>
              <a:rPr lang="es-CL" sz="2400" b="1" dirty="0">
                <a:solidFill>
                  <a:schemeClr val="accent4"/>
                </a:solidFill>
              </a:rPr>
              <a:t>3. Estudio de caracterización y evaluación:</a:t>
            </a:r>
          </a:p>
          <a:p>
            <a:r>
              <a:rPr lang="es-CL" sz="2400" b="1" dirty="0">
                <a:solidFill>
                  <a:schemeClr val="accent4"/>
                </a:solidFill>
              </a:rPr>
              <a:t>Resultados:</a:t>
            </a:r>
          </a:p>
          <a:p>
            <a:endParaRPr lang="es-CL" sz="2400" b="1" dirty="0">
              <a:solidFill>
                <a:schemeClr val="accent4"/>
              </a:solidFill>
            </a:endParaRPr>
          </a:p>
          <a:p>
            <a:r>
              <a:rPr lang="es-CL" sz="2400" dirty="0">
                <a:solidFill>
                  <a:schemeClr val="accent4"/>
                </a:solidFill>
              </a:rPr>
              <a:t>Dimensión ASEGURAMIENTO DE LA CALIDAD:</a:t>
            </a:r>
          </a:p>
          <a:p>
            <a:endParaRPr lang="es-CL" sz="2400" dirty="0">
              <a:solidFill>
                <a:schemeClr val="accent4"/>
              </a:solidFill>
            </a:endParaRPr>
          </a:p>
          <a:p>
            <a:r>
              <a:rPr lang="es-ES" dirty="0">
                <a:solidFill>
                  <a:schemeClr val="bg1"/>
                </a:solidFill>
              </a:rPr>
              <a:t>La dimensión ASEGURAMIENTO DE LA CALIDAD logró un nivel de desarrollo “</a:t>
            </a:r>
            <a:r>
              <a:rPr lang="es-ES" b="1" dirty="0">
                <a:solidFill>
                  <a:schemeClr val="bg1"/>
                </a:solidFill>
              </a:rPr>
              <a:t>ALTO (4,3)</a:t>
            </a:r>
            <a:r>
              <a:rPr lang="es-ES" dirty="0">
                <a:solidFill>
                  <a:schemeClr val="bg1"/>
                </a:solidFill>
              </a:rPr>
              <a:t>”.</a:t>
            </a:r>
            <a:endParaRPr lang="es-CL" sz="2400" dirty="0">
              <a:solidFill>
                <a:schemeClr val="bg1"/>
              </a:solidFill>
            </a:endParaRPr>
          </a:p>
          <a:p>
            <a:endParaRPr lang="es-ES" dirty="0">
              <a:solidFill>
                <a:schemeClr val="accent4"/>
              </a:solidFill>
              <a:latin typeface="Montserrat Medium" pitchFamily="2"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310814323"/>
              </p:ext>
            </p:extLst>
          </p:nvPr>
        </p:nvGraphicFramePr>
        <p:xfrm>
          <a:off x="2630301" y="4124557"/>
          <a:ext cx="5889444" cy="2364166"/>
        </p:xfrm>
        <a:graphic>
          <a:graphicData uri="http://schemas.openxmlformats.org/drawingml/2006/table">
            <a:tbl>
              <a:tblPr>
                <a:tableStyleId>{22838BEF-8BB2-4498-84A7-C5851F593DF1}</a:tableStyleId>
              </a:tblPr>
              <a:tblGrid>
                <a:gridCol w="1963148">
                  <a:extLst>
                    <a:ext uri="{9D8B030D-6E8A-4147-A177-3AD203B41FA5}">
                      <a16:colId xmlns:a16="http://schemas.microsoft.com/office/drawing/2014/main" val="4283265791"/>
                    </a:ext>
                  </a:extLst>
                </a:gridCol>
                <a:gridCol w="1963148">
                  <a:extLst>
                    <a:ext uri="{9D8B030D-6E8A-4147-A177-3AD203B41FA5}">
                      <a16:colId xmlns:a16="http://schemas.microsoft.com/office/drawing/2014/main" val="515119816"/>
                    </a:ext>
                  </a:extLst>
                </a:gridCol>
                <a:gridCol w="1963148">
                  <a:extLst>
                    <a:ext uri="{9D8B030D-6E8A-4147-A177-3AD203B41FA5}">
                      <a16:colId xmlns:a16="http://schemas.microsoft.com/office/drawing/2014/main" val="505754273"/>
                    </a:ext>
                  </a:extLst>
                </a:gridCol>
              </a:tblGrid>
              <a:tr h="337738">
                <a:tc>
                  <a:txBody>
                    <a:bodyPr/>
                    <a:lstStyle/>
                    <a:p>
                      <a:pPr algn="ctr" rtl="0" fontAlgn="t">
                        <a:spcBef>
                          <a:spcPts val="0"/>
                        </a:spcBef>
                        <a:spcAft>
                          <a:spcPts val="0"/>
                        </a:spcAft>
                      </a:pPr>
                      <a:r>
                        <a:rPr lang="en-US" sz="900" b="1" u="none" strike="noStrike" dirty="0" err="1">
                          <a:effectLst/>
                        </a:rPr>
                        <a:t>Nivel</a:t>
                      </a:r>
                      <a:endParaRPr lang="en-US" b="1" dirty="0">
                        <a:effectLst/>
                      </a:endParaRPr>
                    </a:p>
                  </a:txBody>
                  <a:tcPr marL="68580" marR="68580"/>
                </a:tc>
                <a:tc>
                  <a:txBody>
                    <a:bodyPr/>
                    <a:lstStyle/>
                    <a:p>
                      <a:pPr algn="ctr" rtl="0" fontAlgn="t">
                        <a:spcBef>
                          <a:spcPts val="0"/>
                        </a:spcBef>
                        <a:spcAft>
                          <a:spcPts val="0"/>
                        </a:spcAft>
                      </a:pPr>
                      <a:r>
                        <a:rPr lang="en-US" sz="900" b="1" u="none" strike="noStrike" dirty="0">
                          <a:effectLst/>
                        </a:rPr>
                        <a:t>N° </a:t>
                      </a:r>
                      <a:r>
                        <a:rPr lang="en-US" sz="900" b="1" u="none" strike="noStrike" dirty="0" err="1">
                          <a:effectLst/>
                        </a:rPr>
                        <a:t>Unidades</a:t>
                      </a:r>
                      <a:endParaRPr lang="en-US" b="1" dirty="0">
                        <a:effectLst/>
                      </a:endParaRPr>
                    </a:p>
                  </a:txBody>
                  <a:tcPr marL="68580" marR="68580"/>
                </a:tc>
                <a:tc>
                  <a:txBody>
                    <a:bodyPr/>
                    <a:lstStyle/>
                    <a:p>
                      <a:pPr algn="ctr" rtl="0" fontAlgn="t">
                        <a:spcBef>
                          <a:spcPts val="0"/>
                        </a:spcBef>
                        <a:spcAft>
                          <a:spcPts val="0"/>
                        </a:spcAft>
                      </a:pPr>
                      <a:r>
                        <a:rPr lang="en-US" sz="900" b="1" u="none" strike="noStrike" dirty="0" err="1">
                          <a:effectLst/>
                        </a:rPr>
                        <a:t>Proporción</a:t>
                      </a:r>
                      <a:endParaRPr lang="en-US" b="1" dirty="0">
                        <a:effectLst/>
                      </a:endParaRPr>
                    </a:p>
                  </a:txBody>
                  <a:tcPr marL="68580" marR="68580"/>
                </a:tc>
                <a:extLst>
                  <a:ext uri="{0D108BD9-81ED-4DB2-BD59-A6C34878D82A}">
                    <a16:rowId xmlns:a16="http://schemas.microsoft.com/office/drawing/2014/main" val="1251709914"/>
                  </a:ext>
                </a:extLst>
              </a:tr>
              <a:tr h="337738">
                <a:tc>
                  <a:txBody>
                    <a:bodyPr/>
                    <a:lstStyle/>
                    <a:p>
                      <a:pPr algn="ctr" rtl="0" fontAlgn="t">
                        <a:spcBef>
                          <a:spcPts val="0"/>
                        </a:spcBef>
                        <a:spcAft>
                          <a:spcPts val="0"/>
                        </a:spcAft>
                      </a:pPr>
                      <a:r>
                        <a:rPr lang="en-US" sz="900" b="1" u="none" strike="noStrike" dirty="0" err="1">
                          <a:effectLst/>
                        </a:rPr>
                        <a:t>Muy</a:t>
                      </a:r>
                      <a:r>
                        <a:rPr lang="en-US" sz="900" b="1" u="none" strike="noStrike" dirty="0">
                          <a:effectLst/>
                        </a:rPr>
                        <a:t> alto</a:t>
                      </a:r>
                      <a:endParaRPr lang="en-US" b="1" dirty="0">
                        <a:effectLst/>
                      </a:endParaRPr>
                    </a:p>
                  </a:txBody>
                  <a:tcPr marL="68580" marR="68580"/>
                </a:tc>
                <a:tc>
                  <a:txBody>
                    <a:bodyPr/>
                    <a:lstStyle/>
                    <a:p>
                      <a:pPr algn="ctr" rtl="0" fontAlgn="t">
                        <a:spcBef>
                          <a:spcPts val="0"/>
                        </a:spcBef>
                        <a:spcAft>
                          <a:spcPts val="0"/>
                        </a:spcAft>
                      </a:pPr>
                      <a:r>
                        <a:rPr lang="en-US" sz="900" u="none" strike="noStrike" dirty="0">
                          <a:effectLst/>
                        </a:rPr>
                        <a:t>21</a:t>
                      </a:r>
                      <a:endParaRPr lang="en-US" dirty="0">
                        <a:effectLst/>
                      </a:endParaRPr>
                    </a:p>
                  </a:txBody>
                  <a:tcPr marL="68580" marR="68580"/>
                </a:tc>
                <a:tc>
                  <a:txBody>
                    <a:bodyPr/>
                    <a:lstStyle/>
                    <a:p>
                      <a:pPr algn="ctr" rtl="0" fontAlgn="t">
                        <a:spcBef>
                          <a:spcPts val="0"/>
                        </a:spcBef>
                        <a:spcAft>
                          <a:spcPts val="0"/>
                        </a:spcAft>
                      </a:pPr>
                      <a:r>
                        <a:rPr lang="en-US" sz="900" u="none" strike="noStrike" dirty="0">
                          <a:effectLst/>
                        </a:rPr>
                        <a:t>45,7%</a:t>
                      </a:r>
                      <a:endParaRPr lang="en-US" dirty="0">
                        <a:effectLst/>
                      </a:endParaRPr>
                    </a:p>
                  </a:txBody>
                  <a:tcPr marL="68580" marR="68580"/>
                </a:tc>
                <a:extLst>
                  <a:ext uri="{0D108BD9-81ED-4DB2-BD59-A6C34878D82A}">
                    <a16:rowId xmlns:a16="http://schemas.microsoft.com/office/drawing/2014/main" val="3774952648"/>
                  </a:ext>
                </a:extLst>
              </a:tr>
              <a:tr h="337738">
                <a:tc>
                  <a:txBody>
                    <a:bodyPr/>
                    <a:lstStyle/>
                    <a:p>
                      <a:pPr algn="ctr" rtl="0" fontAlgn="t">
                        <a:spcBef>
                          <a:spcPts val="0"/>
                        </a:spcBef>
                        <a:spcAft>
                          <a:spcPts val="0"/>
                        </a:spcAft>
                      </a:pPr>
                      <a:r>
                        <a:rPr lang="en-US" sz="900" b="1" u="none" strike="noStrike" dirty="0">
                          <a:effectLst/>
                        </a:rPr>
                        <a:t>Alto</a:t>
                      </a:r>
                      <a:endParaRPr lang="en-US" b="1" dirty="0">
                        <a:effectLst/>
                      </a:endParaRPr>
                    </a:p>
                  </a:txBody>
                  <a:tcPr marL="68580" marR="68580"/>
                </a:tc>
                <a:tc>
                  <a:txBody>
                    <a:bodyPr/>
                    <a:lstStyle/>
                    <a:p>
                      <a:pPr algn="ctr" rtl="0" fontAlgn="t">
                        <a:spcBef>
                          <a:spcPts val="0"/>
                        </a:spcBef>
                        <a:spcAft>
                          <a:spcPts val="0"/>
                        </a:spcAft>
                      </a:pPr>
                      <a:r>
                        <a:rPr lang="en-US" sz="900" u="none" strike="noStrike">
                          <a:effectLst/>
                        </a:rPr>
                        <a:t>20</a:t>
                      </a:r>
                      <a:endParaRPr lang="en-US">
                        <a:effectLst/>
                      </a:endParaRPr>
                    </a:p>
                  </a:txBody>
                  <a:tcPr marL="68580" marR="68580"/>
                </a:tc>
                <a:tc>
                  <a:txBody>
                    <a:bodyPr/>
                    <a:lstStyle/>
                    <a:p>
                      <a:pPr algn="ctr" rtl="0" fontAlgn="t">
                        <a:spcBef>
                          <a:spcPts val="0"/>
                        </a:spcBef>
                        <a:spcAft>
                          <a:spcPts val="0"/>
                        </a:spcAft>
                      </a:pPr>
                      <a:r>
                        <a:rPr lang="en-US" sz="900" u="none" strike="noStrike">
                          <a:effectLst/>
                        </a:rPr>
                        <a:t>43,5%</a:t>
                      </a:r>
                      <a:endParaRPr lang="en-US">
                        <a:effectLst/>
                      </a:endParaRPr>
                    </a:p>
                  </a:txBody>
                  <a:tcPr marL="68580" marR="68580"/>
                </a:tc>
                <a:extLst>
                  <a:ext uri="{0D108BD9-81ED-4DB2-BD59-A6C34878D82A}">
                    <a16:rowId xmlns:a16="http://schemas.microsoft.com/office/drawing/2014/main" val="3020192994"/>
                  </a:ext>
                </a:extLst>
              </a:tr>
              <a:tr h="337738">
                <a:tc>
                  <a:txBody>
                    <a:bodyPr/>
                    <a:lstStyle/>
                    <a:p>
                      <a:pPr algn="ctr" rtl="0" fontAlgn="t">
                        <a:spcBef>
                          <a:spcPts val="0"/>
                        </a:spcBef>
                        <a:spcAft>
                          <a:spcPts val="0"/>
                        </a:spcAft>
                      </a:pPr>
                      <a:r>
                        <a:rPr lang="en-US" sz="900" b="1" u="none" strike="noStrike" dirty="0">
                          <a:effectLst/>
                        </a:rPr>
                        <a:t>Medio</a:t>
                      </a:r>
                      <a:endParaRPr lang="en-US" b="1" dirty="0">
                        <a:effectLst/>
                      </a:endParaRPr>
                    </a:p>
                  </a:txBody>
                  <a:tcPr marL="68580" marR="68580"/>
                </a:tc>
                <a:tc>
                  <a:txBody>
                    <a:bodyPr/>
                    <a:lstStyle/>
                    <a:p>
                      <a:pPr algn="ctr" rtl="0" fontAlgn="t">
                        <a:spcBef>
                          <a:spcPts val="0"/>
                        </a:spcBef>
                        <a:spcAft>
                          <a:spcPts val="0"/>
                        </a:spcAft>
                      </a:pPr>
                      <a:r>
                        <a:rPr lang="en-US" sz="900" u="none" strike="noStrike">
                          <a:effectLst/>
                        </a:rPr>
                        <a:t>5</a:t>
                      </a:r>
                      <a:endParaRPr lang="en-US">
                        <a:effectLst/>
                      </a:endParaRPr>
                    </a:p>
                  </a:txBody>
                  <a:tcPr marL="68580" marR="68580"/>
                </a:tc>
                <a:tc>
                  <a:txBody>
                    <a:bodyPr/>
                    <a:lstStyle/>
                    <a:p>
                      <a:pPr algn="ctr" rtl="0" fontAlgn="t">
                        <a:spcBef>
                          <a:spcPts val="0"/>
                        </a:spcBef>
                        <a:spcAft>
                          <a:spcPts val="0"/>
                        </a:spcAft>
                      </a:pPr>
                      <a:r>
                        <a:rPr lang="en-US" sz="900" u="none" strike="noStrike">
                          <a:effectLst/>
                        </a:rPr>
                        <a:t>10,8%</a:t>
                      </a:r>
                      <a:endParaRPr lang="en-US">
                        <a:effectLst/>
                      </a:endParaRPr>
                    </a:p>
                  </a:txBody>
                  <a:tcPr marL="68580" marR="68580"/>
                </a:tc>
                <a:extLst>
                  <a:ext uri="{0D108BD9-81ED-4DB2-BD59-A6C34878D82A}">
                    <a16:rowId xmlns:a16="http://schemas.microsoft.com/office/drawing/2014/main" val="1891034280"/>
                  </a:ext>
                </a:extLst>
              </a:tr>
              <a:tr h="337738">
                <a:tc>
                  <a:txBody>
                    <a:bodyPr/>
                    <a:lstStyle/>
                    <a:p>
                      <a:pPr algn="ctr" rtl="0" fontAlgn="t">
                        <a:spcBef>
                          <a:spcPts val="0"/>
                        </a:spcBef>
                        <a:spcAft>
                          <a:spcPts val="0"/>
                        </a:spcAft>
                      </a:pPr>
                      <a:r>
                        <a:rPr lang="en-US" sz="900" b="1" u="none" strike="noStrike" dirty="0" err="1">
                          <a:effectLst/>
                        </a:rPr>
                        <a:t>Bajo</a:t>
                      </a:r>
                      <a:endParaRPr lang="en-US" b="1" dirty="0">
                        <a:effectLst/>
                      </a:endParaRPr>
                    </a:p>
                  </a:txBody>
                  <a:tcPr marL="68580" marR="68580"/>
                </a:tc>
                <a:tc>
                  <a:txBody>
                    <a:bodyPr/>
                    <a:lstStyle/>
                    <a:p>
                      <a:pPr algn="ctr" rtl="0" fontAlgn="t">
                        <a:spcBef>
                          <a:spcPts val="0"/>
                        </a:spcBef>
                        <a:spcAft>
                          <a:spcPts val="0"/>
                        </a:spcAft>
                      </a:pPr>
                      <a:r>
                        <a:rPr lang="en-US" sz="900" u="none" strike="noStrike">
                          <a:effectLst/>
                        </a:rPr>
                        <a:t>-</a:t>
                      </a:r>
                      <a:endParaRPr lang="en-US">
                        <a:effectLst/>
                      </a:endParaRPr>
                    </a:p>
                  </a:txBody>
                  <a:tcPr marL="68580" marR="68580"/>
                </a:tc>
                <a:tc>
                  <a:txBody>
                    <a:bodyPr/>
                    <a:lstStyle/>
                    <a:p>
                      <a:pPr algn="ctr" rtl="0" fontAlgn="t">
                        <a:spcBef>
                          <a:spcPts val="0"/>
                        </a:spcBef>
                        <a:spcAft>
                          <a:spcPts val="0"/>
                        </a:spcAft>
                      </a:pPr>
                      <a:r>
                        <a:rPr lang="en-US" sz="900" u="none" strike="noStrike">
                          <a:effectLst/>
                        </a:rPr>
                        <a:t>-</a:t>
                      </a:r>
                      <a:endParaRPr lang="en-US">
                        <a:effectLst/>
                      </a:endParaRPr>
                    </a:p>
                  </a:txBody>
                  <a:tcPr marL="68580" marR="68580"/>
                </a:tc>
                <a:extLst>
                  <a:ext uri="{0D108BD9-81ED-4DB2-BD59-A6C34878D82A}">
                    <a16:rowId xmlns:a16="http://schemas.microsoft.com/office/drawing/2014/main" val="3018200542"/>
                  </a:ext>
                </a:extLst>
              </a:tr>
              <a:tr h="337738">
                <a:tc>
                  <a:txBody>
                    <a:bodyPr/>
                    <a:lstStyle/>
                    <a:p>
                      <a:pPr algn="ctr" rtl="0" fontAlgn="t">
                        <a:spcBef>
                          <a:spcPts val="0"/>
                        </a:spcBef>
                        <a:spcAft>
                          <a:spcPts val="0"/>
                        </a:spcAft>
                      </a:pPr>
                      <a:r>
                        <a:rPr lang="en-US" sz="900" b="1" u="none" strike="noStrike" dirty="0" err="1">
                          <a:effectLst/>
                        </a:rPr>
                        <a:t>Muy</a:t>
                      </a:r>
                      <a:r>
                        <a:rPr lang="en-US" sz="900" b="1" u="none" strike="noStrike" dirty="0">
                          <a:effectLst/>
                        </a:rPr>
                        <a:t> </a:t>
                      </a:r>
                      <a:r>
                        <a:rPr lang="en-US" sz="900" b="1" u="none" strike="noStrike" dirty="0" err="1">
                          <a:effectLst/>
                        </a:rPr>
                        <a:t>bajo</a:t>
                      </a:r>
                      <a:endParaRPr lang="en-US" b="1" dirty="0">
                        <a:effectLst/>
                      </a:endParaRPr>
                    </a:p>
                  </a:txBody>
                  <a:tcPr marL="68580" marR="68580"/>
                </a:tc>
                <a:tc>
                  <a:txBody>
                    <a:bodyPr/>
                    <a:lstStyle/>
                    <a:p>
                      <a:pPr algn="ctr" rtl="0" fontAlgn="t">
                        <a:spcBef>
                          <a:spcPts val="0"/>
                        </a:spcBef>
                        <a:spcAft>
                          <a:spcPts val="0"/>
                        </a:spcAft>
                      </a:pPr>
                      <a:r>
                        <a:rPr lang="en-US" sz="900" u="none" strike="noStrike">
                          <a:effectLst/>
                        </a:rPr>
                        <a:t>-</a:t>
                      </a:r>
                      <a:endParaRPr lang="en-US">
                        <a:effectLst/>
                      </a:endParaRPr>
                    </a:p>
                  </a:txBody>
                  <a:tcPr marL="68580" marR="68580"/>
                </a:tc>
                <a:tc>
                  <a:txBody>
                    <a:bodyPr/>
                    <a:lstStyle/>
                    <a:p>
                      <a:pPr algn="ctr" rtl="0" fontAlgn="t">
                        <a:spcBef>
                          <a:spcPts val="0"/>
                        </a:spcBef>
                        <a:spcAft>
                          <a:spcPts val="0"/>
                        </a:spcAft>
                      </a:pPr>
                      <a:r>
                        <a:rPr lang="en-US" sz="900" u="none" strike="noStrike">
                          <a:effectLst/>
                        </a:rPr>
                        <a:t>-</a:t>
                      </a:r>
                      <a:endParaRPr lang="en-US">
                        <a:effectLst/>
                      </a:endParaRPr>
                    </a:p>
                  </a:txBody>
                  <a:tcPr marL="68580" marR="68580"/>
                </a:tc>
                <a:extLst>
                  <a:ext uri="{0D108BD9-81ED-4DB2-BD59-A6C34878D82A}">
                    <a16:rowId xmlns:a16="http://schemas.microsoft.com/office/drawing/2014/main" val="4185209666"/>
                  </a:ext>
                </a:extLst>
              </a:tr>
              <a:tr h="337738">
                <a:tc>
                  <a:txBody>
                    <a:bodyPr/>
                    <a:lstStyle/>
                    <a:p>
                      <a:pPr algn="ctr" rtl="0" fontAlgn="t">
                        <a:spcBef>
                          <a:spcPts val="0"/>
                        </a:spcBef>
                        <a:spcAft>
                          <a:spcPts val="0"/>
                        </a:spcAft>
                      </a:pPr>
                      <a:r>
                        <a:rPr lang="en-US" sz="900" b="1" u="none" strike="noStrike" dirty="0">
                          <a:effectLst/>
                        </a:rPr>
                        <a:t>Total</a:t>
                      </a:r>
                      <a:endParaRPr lang="en-US" b="1" dirty="0">
                        <a:effectLst/>
                      </a:endParaRPr>
                    </a:p>
                  </a:txBody>
                  <a:tcPr marL="68580" marR="68580"/>
                </a:tc>
                <a:tc>
                  <a:txBody>
                    <a:bodyPr/>
                    <a:lstStyle/>
                    <a:p>
                      <a:pPr algn="ctr" rtl="0" fontAlgn="t">
                        <a:spcBef>
                          <a:spcPts val="0"/>
                        </a:spcBef>
                        <a:spcAft>
                          <a:spcPts val="0"/>
                        </a:spcAft>
                      </a:pPr>
                      <a:r>
                        <a:rPr lang="en-US" sz="900" u="none" strike="noStrike">
                          <a:effectLst/>
                        </a:rPr>
                        <a:t>46</a:t>
                      </a:r>
                      <a:endParaRPr lang="en-US">
                        <a:effectLst/>
                      </a:endParaRPr>
                    </a:p>
                  </a:txBody>
                  <a:tcPr marL="68580" marR="68580"/>
                </a:tc>
                <a:tc>
                  <a:txBody>
                    <a:bodyPr/>
                    <a:lstStyle/>
                    <a:p>
                      <a:pPr algn="ctr" rtl="0" fontAlgn="t">
                        <a:spcBef>
                          <a:spcPts val="0"/>
                        </a:spcBef>
                        <a:spcAft>
                          <a:spcPts val="0"/>
                        </a:spcAft>
                      </a:pPr>
                      <a:r>
                        <a:rPr lang="en-US" sz="900" u="none" strike="noStrike" dirty="0">
                          <a:effectLst/>
                        </a:rPr>
                        <a:t>100,0%</a:t>
                      </a:r>
                      <a:endParaRPr lang="en-US" dirty="0">
                        <a:effectLst/>
                      </a:endParaRPr>
                    </a:p>
                  </a:txBody>
                  <a:tcPr marL="68580" marR="68580"/>
                </a:tc>
                <a:extLst>
                  <a:ext uri="{0D108BD9-81ED-4DB2-BD59-A6C34878D82A}">
                    <a16:rowId xmlns:a16="http://schemas.microsoft.com/office/drawing/2014/main" val="2182108750"/>
                  </a:ext>
                </a:extLst>
              </a:tr>
            </a:tbl>
          </a:graphicData>
        </a:graphic>
      </p:graphicFrame>
      <p:sp>
        <p:nvSpPr>
          <p:cNvPr id="3" name="Rectangle 1"/>
          <p:cNvSpPr>
            <a:spLocks noChangeArrowheads="1"/>
          </p:cNvSpPr>
          <p:nvPr/>
        </p:nvSpPr>
        <p:spPr bwMode="auto">
          <a:xfrm>
            <a:off x="2495658" y="3812796"/>
            <a:ext cx="52048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lang="en-US" altLang="en-US" sz="1000" b="1" dirty="0" err="1">
                <a:solidFill>
                  <a:schemeClr val="bg1"/>
                </a:solidFill>
                <a:latin typeface="Calibri" panose="020F0502020204030204" pitchFamily="34" charset="0"/>
                <a:cs typeface="Calibri" panose="020F0502020204030204" pitchFamily="34" charset="0"/>
              </a:rPr>
              <a:t>U</a:t>
            </a:r>
            <a:r>
              <a:rPr kumimoji="0" lang="en-US" altLang="en-US" sz="10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nidades</a:t>
            </a:r>
            <a:r>
              <a:rPr kumimoji="0" lang="en-US" alt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de VCM </a:t>
            </a:r>
            <a:r>
              <a:rPr kumimoji="0" lang="en-US" altLang="en-US" sz="10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según</a:t>
            </a:r>
            <a:r>
              <a:rPr kumimoji="0" lang="en-US" alt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r>
              <a:rPr kumimoji="0" lang="en-US" altLang="en-US" sz="10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nivel</a:t>
            </a:r>
            <a:r>
              <a:rPr kumimoji="0" lang="en-US" alt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de </a:t>
            </a:r>
            <a:r>
              <a:rPr kumimoji="0" lang="en-US" altLang="en-US" sz="10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desarrollo</a:t>
            </a:r>
            <a:r>
              <a:rPr kumimoji="0" lang="en-US" alt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r>
              <a:rPr kumimoji="0" lang="en-US" altLang="en-US" sz="10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dimensión</a:t>
            </a:r>
            <a:r>
              <a:rPr kumimoji="0" lang="en-US" alt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r>
              <a:rPr kumimoji="0" lang="en-US" altLang="en-US" sz="10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Aseguramiento</a:t>
            </a:r>
            <a:r>
              <a:rPr kumimoji="0" lang="en-US" altLang="en-US"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de la </a:t>
            </a:r>
            <a:r>
              <a:rPr kumimoji="0" lang="en-US" altLang="en-US" sz="10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Calidad</a:t>
            </a:r>
            <a:endParaRPr kumimoji="0" lang="en-US" altLang="en-US" sz="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184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FB49A97-52A3-447E-5FDB-45A185F42B71}"/>
              </a:ext>
            </a:extLst>
          </p:cNvPr>
          <p:cNvPicPr>
            <a:picLocks noChangeAspect="1"/>
          </p:cNvPicPr>
          <p:nvPr/>
        </p:nvPicPr>
        <p:blipFill>
          <a:blip r:embed="rId3"/>
          <a:stretch>
            <a:fillRect/>
          </a:stretch>
        </p:blipFill>
        <p:spPr>
          <a:xfrm>
            <a:off x="321105" y="503429"/>
            <a:ext cx="4076700" cy="622300"/>
          </a:xfrm>
          <a:prstGeom prst="rect">
            <a:avLst/>
          </a:prstGeom>
        </p:spPr>
      </p:pic>
      <p:sp>
        <p:nvSpPr>
          <p:cNvPr id="10" name="CuadroTexto 9">
            <a:extLst>
              <a:ext uri="{FF2B5EF4-FFF2-40B4-BE49-F238E27FC236}">
                <a16:creationId xmlns:a16="http://schemas.microsoft.com/office/drawing/2014/main" id="{CF6C1A35-81E7-A4D4-3F98-EDA82ED4EE4E}"/>
              </a:ext>
            </a:extLst>
          </p:cNvPr>
          <p:cNvSpPr txBox="1"/>
          <p:nvPr/>
        </p:nvSpPr>
        <p:spPr>
          <a:xfrm>
            <a:off x="167269" y="1327964"/>
            <a:ext cx="6637978" cy="2215991"/>
          </a:xfrm>
          <a:prstGeom prst="rect">
            <a:avLst/>
          </a:prstGeom>
          <a:noFill/>
        </p:spPr>
        <p:txBody>
          <a:bodyPr wrap="square" rtlCol="0">
            <a:spAutoFit/>
          </a:bodyPr>
          <a:lstStyle/>
          <a:p>
            <a:r>
              <a:rPr lang="es-CL" sz="2400" b="1" dirty="0">
                <a:solidFill>
                  <a:schemeClr val="accent4"/>
                </a:solidFill>
              </a:rPr>
              <a:t>3. Estudio de caracterización y evaluación:</a:t>
            </a:r>
          </a:p>
          <a:p>
            <a:r>
              <a:rPr lang="es-CL" sz="2400" b="1" dirty="0">
                <a:solidFill>
                  <a:schemeClr val="accent4"/>
                </a:solidFill>
              </a:rPr>
              <a:t>Resultados:</a:t>
            </a:r>
          </a:p>
          <a:p>
            <a:endParaRPr lang="es-CL" sz="2400" b="1" dirty="0">
              <a:solidFill>
                <a:schemeClr val="accent4"/>
              </a:solidFill>
            </a:endParaRPr>
          </a:p>
          <a:p>
            <a:r>
              <a:rPr lang="es-CL" sz="2400" dirty="0">
                <a:solidFill>
                  <a:schemeClr val="accent4"/>
                </a:solidFill>
              </a:rPr>
              <a:t>Nivel de desarrollo institucional:</a:t>
            </a:r>
          </a:p>
          <a:p>
            <a:endParaRPr lang="es-CL" sz="2400" dirty="0">
              <a:solidFill>
                <a:schemeClr val="accent4"/>
              </a:solidFill>
            </a:endParaRPr>
          </a:p>
          <a:p>
            <a:endParaRPr lang="es-ES" dirty="0">
              <a:solidFill>
                <a:schemeClr val="accent4"/>
              </a:solidFill>
              <a:latin typeface="Montserrat Medium" pitchFamily="2"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887500648"/>
              </p:ext>
            </p:extLst>
          </p:nvPr>
        </p:nvGraphicFramePr>
        <p:xfrm>
          <a:off x="321104" y="3746191"/>
          <a:ext cx="6185203" cy="1882485"/>
        </p:xfrm>
        <a:graphic>
          <a:graphicData uri="http://schemas.openxmlformats.org/drawingml/2006/table">
            <a:tbl>
              <a:tblPr>
                <a:tableStyleId>{0505E3EF-67EA-436B-97B2-0124C06EBD24}</a:tableStyleId>
              </a:tblPr>
              <a:tblGrid>
                <a:gridCol w="1637934">
                  <a:extLst>
                    <a:ext uri="{9D8B030D-6E8A-4147-A177-3AD203B41FA5}">
                      <a16:colId xmlns:a16="http://schemas.microsoft.com/office/drawing/2014/main" val="209439642"/>
                    </a:ext>
                  </a:extLst>
                </a:gridCol>
                <a:gridCol w="1282857">
                  <a:extLst>
                    <a:ext uri="{9D8B030D-6E8A-4147-A177-3AD203B41FA5}">
                      <a16:colId xmlns:a16="http://schemas.microsoft.com/office/drawing/2014/main" val="7724800"/>
                    </a:ext>
                  </a:extLst>
                </a:gridCol>
                <a:gridCol w="1363036">
                  <a:extLst>
                    <a:ext uri="{9D8B030D-6E8A-4147-A177-3AD203B41FA5}">
                      <a16:colId xmlns:a16="http://schemas.microsoft.com/office/drawing/2014/main" val="3906013810"/>
                    </a:ext>
                  </a:extLst>
                </a:gridCol>
                <a:gridCol w="1030866">
                  <a:extLst>
                    <a:ext uri="{9D8B030D-6E8A-4147-A177-3AD203B41FA5}">
                      <a16:colId xmlns:a16="http://schemas.microsoft.com/office/drawing/2014/main" val="3774033522"/>
                    </a:ext>
                  </a:extLst>
                </a:gridCol>
                <a:gridCol w="870510">
                  <a:extLst>
                    <a:ext uri="{9D8B030D-6E8A-4147-A177-3AD203B41FA5}">
                      <a16:colId xmlns:a16="http://schemas.microsoft.com/office/drawing/2014/main" val="761369473"/>
                    </a:ext>
                  </a:extLst>
                </a:gridCol>
              </a:tblGrid>
              <a:tr h="876365">
                <a:tc>
                  <a:txBody>
                    <a:bodyPr/>
                    <a:lstStyle/>
                    <a:p>
                      <a:pPr algn="ctr" rtl="0" fontAlgn="ctr">
                        <a:spcBef>
                          <a:spcPts val="0"/>
                        </a:spcBef>
                        <a:spcAft>
                          <a:spcPts val="0"/>
                        </a:spcAft>
                      </a:pPr>
                      <a:r>
                        <a:rPr lang="en-US" sz="900" b="1" u="none" strike="noStrike" dirty="0" err="1">
                          <a:effectLst/>
                        </a:rPr>
                        <a:t>Unidades</a:t>
                      </a:r>
                      <a:r>
                        <a:rPr lang="en-US" sz="900" b="1" u="none" strike="noStrike" dirty="0">
                          <a:effectLst/>
                        </a:rPr>
                        <a:t> VCM</a:t>
                      </a:r>
                      <a:endParaRPr lang="en-US" b="1" dirty="0">
                        <a:effectLst/>
                      </a:endParaRPr>
                    </a:p>
                  </a:txBody>
                  <a:tcPr marL="68580" marR="68580" anchor="ctr"/>
                </a:tc>
                <a:tc>
                  <a:txBody>
                    <a:bodyPr/>
                    <a:lstStyle/>
                    <a:p>
                      <a:pPr algn="ctr" rtl="0" fontAlgn="ctr">
                        <a:spcBef>
                          <a:spcPts val="0"/>
                        </a:spcBef>
                        <a:spcAft>
                          <a:spcPts val="0"/>
                        </a:spcAft>
                      </a:pPr>
                      <a:r>
                        <a:rPr lang="en-US" sz="900" b="1" u="none" strike="noStrike" dirty="0" err="1">
                          <a:effectLst/>
                        </a:rPr>
                        <a:t>Promedio</a:t>
                      </a:r>
                      <a:r>
                        <a:rPr lang="en-US" sz="900" b="1" u="none" strike="noStrike" dirty="0">
                          <a:effectLst/>
                        </a:rPr>
                        <a:t> </a:t>
                      </a:r>
                      <a:r>
                        <a:rPr lang="en-US" sz="900" b="1" u="none" strike="noStrike" dirty="0" err="1">
                          <a:effectLst/>
                        </a:rPr>
                        <a:t>Desarrollo</a:t>
                      </a:r>
                      <a:r>
                        <a:rPr lang="en-US" sz="900" b="1" u="none" strike="noStrike" dirty="0">
                          <a:effectLst/>
                        </a:rPr>
                        <a:t> </a:t>
                      </a:r>
                      <a:r>
                        <a:rPr lang="en-US" sz="900" b="1" u="none" strike="noStrike" dirty="0" err="1">
                          <a:effectLst/>
                        </a:rPr>
                        <a:t>Académico</a:t>
                      </a:r>
                      <a:endParaRPr lang="en-US" b="1" dirty="0">
                        <a:effectLst/>
                      </a:endParaRPr>
                    </a:p>
                  </a:txBody>
                  <a:tcPr marL="68580" marR="68580" anchor="ctr"/>
                </a:tc>
                <a:tc>
                  <a:txBody>
                    <a:bodyPr/>
                    <a:lstStyle/>
                    <a:p>
                      <a:pPr algn="ctr" rtl="0" fontAlgn="ctr">
                        <a:spcBef>
                          <a:spcPts val="0"/>
                        </a:spcBef>
                        <a:spcAft>
                          <a:spcPts val="0"/>
                        </a:spcAft>
                      </a:pPr>
                      <a:r>
                        <a:rPr lang="en-US" sz="900" b="1" u="none" strike="noStrike" dirty="0" err="1">
                          <a:effectLst/>
                        </a:rPr>
                        <a:t>Promedio</a:t>
                      </a:r>
                      <a:r>
                        <a:rPr lang="en-US" sz="900" b="1" u="none" strike="noStrike" dirty="0">
                          <a:effectLst/>
                        </a:rPr>
                        <a:t> </a:t>
                      </a:r>
                      <a:r>
                        <a:rPr lang="en-US" sz="900" b="1" u="none" strike="noStrike" dirty="0" err="1">
                          <a:effectLst/>
                        </a:rPr>
                        <a:t>Institucionalización</a:t>
                      </a:r>
                      <a:endParaRPr lang="en-US" b="1" dirty="0">
                        <a:effectLst/>
                      </a:endParaRPr>
                    </a:p>
                  </a:txBody>
                  <a:tcPr marL="68580" marR="68580" anchor="ctr"/>
                </a:tc>
                <a:tc>
                  <a:txBody>
                    <a:bodyPr/>
                    <a:lstStyle/>
                    <a:p>
                      <a:pPr algn="ctr" rtl="0" fontAlgn="ctr">
                        <a:spcBef>
                          <a:spcPts val="0"/>
                        </a:spcBef>
                        <a:spcAft>
                          <a:spcPts val="0"/>
                        </a:spcAft>
                      </a:pPr>
                      <a:r>
                        <a:rPr lang="es-ES" sz="900" b="1" u="none" strike="noStrike" dirty="0">
                          <a:effectLst/>
                        </a:rPr>
                        <a:t>Promedio Aseguramiento de la Calidad</a:t>
                      </a:r>
                      <a:endParaRPr lang="es-ES" b="1" dirty="0">
                        <a:effectLst/>
                      </a:endParaRPr>
                    </a:p>
                  </a:txBody>
                  <a:tcPr marL="68580" marR="68580" anchor="ctr"/>
                </a:tc>
                <a:tc>
                  <a:txBody>
                    <a:bodyPr/>
                    <a:lstStyle/>
                    <a:p>
                      <a:pPr algn="ctr" rtl="0" fontAlgn="ctr">
                        <a:spcBef>
                          <a:spcPts val="0"/>
                        </a:spcBef>
                        <a:spcAft>
                          <a:spcPts val="0"/>
                        </a:spcAft>
                      </a:pPr>
                      <a:r>
                        <a:rPr lang="en-US" sz="900" b="1" u="none" strike="noStrike" dirty="0" err="1">
                          <a:effectLst/>
                        </a:rPr>
                        <a:t>Promedio</a:t>
                      </a:r>
                      <a:r>
                        <a:rPr lang="en-US" sz="900" b="1" u="none" strike="noStrike" dirty="0">
                          <a:effectLst/>
                        </a:rPr>
                        <a:t> </a:t>
                      </a:r>
                      <a:r>
                        <a:rPr lang="en-US" sz="900" b="1" u="none" strike="noStrike" dirty="0" err="1">
                          <a:effectLst/>
                        </a:rPr>
                        <a:t>Puntaje</a:t>
                      </a:r>
                      <a:r>
                        <a:rPr lang="en-US" sz="900" b="1" u="none" strike="noStrike" dirty="0">
                          <a:effectLst/>
                        </a:rPr>
                        <a:t> </a:t>
                      </a:r>
                      <a:r>
                        <a:rPr lang="en-US" sz="900" b="1" u="none" strike="noStrike" dirty="0" err="1">
                          <a:effectLst/>
                        </a:rPr>
                        <a:t>Institucional</a:t>
                      </a:r>
                      <a:endParaRPr lang="en-US" b="1" dirty="0">
                        <a:effectLst/>
                      </a:endParaRPr>
                    </a:p>
                  </a:txBody>
                  <a:tcPr marL="68580" marR="68580" anchor="ctr"/>
                </a:tc>
                <a:extLst>
                  <a:ext uri="{0D108BD9-81ED-4DB2-BD59-A6C34878D82A}">
                    <a16:rowId xmlns:a16="http://schemas.microsoft.com/office/drawing/2014/main" val="1544652263"/>
                  </a:ext>
                </a:extLst>
              </a:tr>
              <a:tr h="503060">
                <a:tc>
                  <a:txBody>
                    <a:bodyPr/>
                    <a:lstStyle/>
                    <a:p>
                      <a:pPr algn="ctr" rtl="0" fontAlgn="ctr">
                        <a:spcBef>
                          <a:spcPts val="0"/>
                        </a:spcBef>
                        <a:spcAft>
                          <a:spcPts val="0"/>
                        </a:spcAft>
                      </a:pPr>
                      <a:r>
                        <a:rPr lang="en-US" sz="900" b="1" u="none" strike="noStrike" dirty="0" err="1">
                          <a:effectLst/>
                        </a:rPr>
                        <a:t>Puntaje</a:t>
                      </a:r>
                      <a:r>
                        <a:rPr lang="en-US" sz="900" b="1" u="none" strike="noStrike" dirty="0">
                          <a:effectLst/>
                        </a:rPr>
                        <a:t> </a:t>
                      </a:r>
                      <a:r>
                        <a:rPr lang="en-US" sz="900" b="1" u="none" strike="noStrike" dirty="0" err="1">
                          <a:effectLst/>
                        </a:rPr>
                        <a:t>promedio</a:t>
                      </a:r>
                      <a:r>
                        <a:rPr lang="en-US" sz="900" b="1" u="none" strike="noStrike" dirty="0">
                          <a:effectLst/>
                        </a:rPr>
                        <a:t> </a:t>
                      </a:r>
                      <a:endParaRPr lang="en-US" b="1" dirty="0">
                        <a:effectLst/>
                      </a:endParaRPr>
                    </a:p>
                  </a:txBody>
                  <a:tcPr marL="68580" marR="68580" anchor="ctr"/>
                </a:tc>
                <a:tc>
                  <a:txBody>
                    <a:bodyPr/>
                    <a:lstStyle/>
                    <a:p>
                      <a:pPr algn="ctr" rtl="0" fontAlgn="ctr">
                        <a:spcBef>
                          <a:spcPts val="0"/>
                        </a:spcBef>
                        <a:spcAft>
                          <a:spcPts val="0"/>
                        </a:spcAft>
                      </a:pPr>
                      <a:r>
                        <a:rPr lang="en-US" sz="900" u="none" strike="noStrike">
                          <a:effectLst/>
                        </a:rPr>
                        <a:t>3,8</a:t>
                      </a:r>
                      <a:endParaRPr lang="en-US">
                        <a:effectLst/>
                      </a:endParaRPr>
                    </a:p>
                  </a:txBody>
                  <a:tcPr marL="68580" marR="68580" anchor="ctr"/>
                </a:tc>
                <a:tc>
                  <a:txBody>
                    <a:bodyPr/>
                    <a:lstStyle/>
                    <a:p>
                      <a:pPr algn="ctr" rtl="0" fontAlgn="ctr">
                        <a:spcBef>
                          <a:spcPts val="0"/>
                        </a:spcBef>
                        <a:spcAft>
                          <a:spcPts val="0"/>
                        </a:spcAft>
                      </a:pPr>
                      <a:r>
                        <a:rPr lang="en-US" sz="900" u="none" strike="noStrike">
                          <a:effectLst/>
                        </a:rPr>
                        <a:t>3,1</a:t>
                      </a:r>
                      <a:endParaRPr lang="en-US">
                        <a:effectLst/>
                      </a:endParaRPr>
                    </a:p>
                  </a:txBody>
                  <a:tcPr marL="68580" marR="68580" anchor="ctr"/>
                </a:tc>
                <a:tc>
                  <a:txBody>
                    <a:bodyPr/>
                    <a:lstStyle/>
                    <a:p>
                      <a:pPr algn="ctr" rtl="0" fontAlgn="ctr">
                        <a:spcBef>
                          <a:spcPts val="0"/>
                        </a:spcBef>
                        <a:spcAft>
                          <a:spcPts val="0"/>
                        </a:spcAft>
                      </a:pPr>
                      <a:r>
                        <a:rPr lang="en-US" sz="900" u="none" strike="noStrike" dirty="0">
                          <a:effectLst/>
                        </a:rPr>
                        <a:t>4,3</a:t>
                      </a:r>
                      <a:endParaRPr lang="en-US" dirty="0">
                        <a:effectLst/>
                      </a:endParaRPr>
                    </a:p>
                  </a:txBody>
                  <a:tcPr marL="68580" marR="68580" anchor="ctr"/>
                </a:tc>
                <a:tc>
                  <a:txBody>
                    <a:bodyPr/>
                    <a:lstStyle/>
                    <a:p>
                      <a:pPr algn="ctr" rtl="0" fontAlgn="ctr">
                        <a:spcBef>
                          <a:spcPts val="0"/>
                        </a:spcBef>
                        <a:spcAft>
                          <a:spcPts val="0"/>
                        </a:spcAft>
                      </a:pPr>
                      <a:r>
                        <a:rPr lang="en-US" sz="900" u="none" strike="noStrike" dirty="0">
                          <a:effectLst/>
                        </a:rPr>
                        <a:t>3,7</a:t>
                      </a:r>
                      <a:endParaRPr lang="en-US" dirty="0">
                        <a:effectLst/>
                      </a:endParaRPr>
                    </a:p>
                  </a:txBody>
                  <a:tcPr marL="68580" marR="68580" anchor="ctr"/>
                </a:tc>
                <a:extLst>
                  <a:ext uri="{0D108BD9-81ED-4DB2-BD59-A6C34878D82A}">
                    <a16:rowId xmlns:a16="http://schemas.microsoft.com/office/drawing/2014/main" val="2916043269"/>
                  </a:ext>
                </a:extLst>
              </a:tr>
              <a:tr h="503060">
                <a:tc>
                  <a:txBody>
                    <a:bodyPr/>
                    <a:lstStyle/>
                    <a:p>
                      <a:pPr algn="ctr" rtl="0" fontAlgn="ctr">
                        <a:spcBef>
                          <a:spcPts val="0"/>
                        </a:spcBef>
                        <a:spcAft>
                          <a:spcPts val="0"/>
                        </a:spcAft>
                      </a:pPr>
                      <a:r>
                        <a:rPr lang="en-US" sz="900" b="1" u="none" strike="noStrike" dirty="0" err="1">
                          <a:effectLst/>
                        </a:rPr>
                        <a:t>Nivel</a:t>
                      </a:r>
                      <a:r>
                        <a:rPr lang="en-US" sz="900" b="1" u="none" strike="noStrike" dirty="0">
                          <a:effectLst/>
                        </a:rPr>
                        <a:t> </a:t>
                      </a:r>
                      <a:r>
                        <a:rPr lang="en-US" sz="900" b="1" u="none" strike="noStrike" dirty="0" err="1">
                          <a:effectLst/>
                        </a:rPr>
                        <a:t>Desarrollo</a:t>
                      </a:r>
                      <a:endParaRPr lang="en-US" b="1" dirty="0">
                        <a:effectLst/>
                      </a:endParaRPr>
                    </a:p>
                  </a:txBody>
                  <a:tcPr marL="68580" marR="68580" anchor="ctr"/>
                </a:tc>
                <a:tc>
                  <a:txBody>
                    <a:bodyPr/>
                    <a:lstStyle/>
                    <a:p>
                      <a:pPr algn="ctr" rtl="0" fontAlgn="ctr">
                        <a:spcBef>
                          <a:spcPts val="0"/>
                        </a:spcBef>
                        <a:spcAft>
                          <a:spcPts val="0"/>
                        </a:spcAft>
                      </a:pPr>
                      <a:r>
                        <a:rPr lang="en-US" sz="900" b="1" u="sng" strike="noStrike" dirty="0">
                          <a:effectLst/>
                        </a:rPr>
                        <a:t>Medio</a:t>
                      </a:r>
                      <a:endParaRPr lang="en-US" b="1" u="sng" dirty="0">
                        <a:effectLst/>
                      </a:endParaRPr>
                    </a:p>
                  </a:txBody>
                  <a:tcPr marL="68580" marR="68580" anchor="ctr"/>
                </a:tc>
                <a:tc>
                  <a:txBody>
                    <a:bodyPr/>
                    <a:lstStyle/>
                    <a:p>
                      <a:pPr algn="ctr" rtl="0" fontAlgn="ctr">
                        <a:spcBef>
                          <a:spcPts val="0"/>
                        </a:spcBef>
                        <a:spcAft>
                          <a:spcPts val="0"/>
                        </a:spcAft>
                      </a:pPr>
                      <a:r>
                        <a:rPr lang="en-US" sz="900" b="1" u="sng" strike="noStrike" dirty="0">
                          <a:effectLst/>
                        </a:rPr>
                        <a:t>Medio</a:t>
                      </a:r>
                      <a:endParaRPr lang="en-US" b="1" u="sng" dirty="0">
                        <a:effectLst/>
                      </a:endParaRPr>
                    </a:p>
                  </a:txBody>
                  <a:tcPr marL="68580" marR="68580" anchor="ctr"/>
                </a:tc>
                <a:tc>
                  <a:txBody>
                    <a:bodyPr/>
                    <a:lstStyle/>
                    <a:p>
                      <a:pPr algn="ctr" rtl="0" fontAlgn="ctr">
                        <a:spcBef>
                          <a:spcPts val="0"/>
                        </a:spcBef>
                        <a:spcAft>
                          <a:spcPts val="0"/>
                        </a:spcAft>
                      </a:pPr>
                      <a:r>
                        <a:rPr lang="en-US" sz="900" b="1" u="sng" strike="noStrike" dirty="0">
                          <a:effectLst/>
                        </a:rPr>
                        <a:t>Alto</a:t>
                      </a:r>
                      <a:endParaRPr lang="en-US" b="1" u="sng" dirty="0">
                        <a:effectLst/>
                      </a:endParaRPr>
                    </a:p>
                  </a:txBody>
                  <a:tcPr marL="68580" marR="68580" anchor="ctr"/>
                </a:tc>
                <a:tc>
                  <a:txBody>
                    <a:bodyPr/>
                    <a:lstStyle/>
                    <a:p>
                      <a:pPr algn="ctr" rtl="0" fontAlgn="ctr">
                        <a:spcBef>
                          <a:spcPts val="0"/>
                        </a:spcBef>
                        <a:spcAft>
                          <a:spcPts val="0"/>
                        </a:spcAft>
                      </a:pPr>
                      <a:r>
                        <a:rPr lang="en-US" sz="900" b="1" u="sng" strike="noStrike" dirty="0">
                          <a:effectLst/>
                        </a:rPr>
                        <a:t>Medio</a:t>
                      </a:r>
                      <a:endParaRPr lang="en-US" b="1" u="sng" dirty="0">
                        <a:effectLst/>
                      </a:endParaRPr>
                    </a:p>
                  </a:txBody>
                  <a:tcPr marL="68580" marR="68580" anchor="ctr"/>
                </a:tc>
                <a:extLst>
                  <a:ext uri="{0D108BD9-81ED-4DB2-BD59-A6C34878D82A}">
                    <a16:rowId xmlns:a16="http://schemas.microsoft.com/office/drawing/2014/main" val="1555844802"/>
                  </a:ext>
                </a:extLst>
              </a:tr>
            </a:tbl>
          </a:graphicData>
        </a:graphic>
      </p:graphicFrame>
      <p:sp>
        <p:nvSpPr>
          <p:cNvPr id="6" name="Rectángulo 5"/>
          <p:cNvSpPr/>
          <p:nvPr/>
        </p:nvSpPr>
        <p:spPr>
          <a:xfrm>
            <a:off x="167268" y="3412686"/>
            <a:ext cx="2436886" cy="246221"/>
          </a:xfrm>
          <a:prstGeom prst="rect">
            <a:avLst/>
          </a:prstGeom>
        </p:spPr>
        <p:txBody>
          <a:bodyPr wrap="none">
            <a:spAutoFit/>
          </a:bodyPr>
          <a:lstStyle/>
          <a:p>
            <a:r>
              <a:rPr lang="es-ES" sz="1000" b="1" dirty="0">
                <a:solidFill>
                  <a:schemeClr val="bg1"/>
                </a:solidFill>
                <a:latin typeface="Calibri" panose="020F0502020204030204" pitchFamily="34" charset="0"/>
              </a:rPr>
              <a:t>Resumen de puntajes y nivel de desarrollo</a:t>
            </a:r>
            <a:endParaRPr lang="en-US" sz="1000" dirty="0">
              <a:solidFill>
                <a:schemeClr val="bg1"/>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3954918360"/>
              </p:ext>
            </p:extLst>
          </p:nvPr>
        </p:nvGraphicFramePr>
        <p:xfrm>
          <a:off x="6990815" y="3729256"/>
          <a:ext cx="4922763" cy="1924195"/>
        </p:xfrm>
        <a:graphic>
          <a:graphicData uri="http://schemas.openxmlformats.org/drawingml/2006/table">
            <a:tbl>
              <a:tblPr>
                <a:tableStyleId>{22838BEF-8BB2-4498-84A7-C5851F593DF1}</a:tableStyleId>
              </a:tblPr>
              <a:tblGrid>
                <a:gridCol w="1640921">
                  <a:extLst>
                    <a:ext uri="{9D8B030D-6E8A-4147-A177-3AD203B41FA5}">
                      <a16:colId xmlns:a16="http://schemas.microsoft.com/office/drawing/2014/main" val="2788647849"/>
                    </a:ext>
                  </a:extLst>
                </a:gridCol>
                <a:gridCol w="1640921">
                  <a:extLst>
                    <a:ext uri="{9D8B030D-6E8A-4147-A177-3AD203B41FA5}">
                      <a16:colId xmlns:a16="http://schemas.microsoft.com/office/drawing/2014/main" val="2545304531"/>
                    </a:ext>
                  </a:extLst>
                </a:gridCol>
                <a:gridCol w="1640921">
                  <a:extLst>
                    <a:ext uri="{9D8B030D-6E8A-4147-A177-3AD203B41FA5}">
                      <a16:colId xmlns:a16="http://schemas.microsoft.com/office/drawing/2014/main" val="2052670492"/>
                    </a:ext>
                  </a:extLst>
                </a:gridCol>
              </a:tblGrid>
              <a:tr h="274885">
                <a:tc>
                  <a:txBody>
                    <a:bodyPr/>
                    <a:lstStyle/>
                    <a:p>
                      <a:pPr algn="ctr" rtl="0" fontAlgn="t">
                        <a:spcBef>
                          <a:spcPts val="0"/>
                        </a:spcBef>
                        <a:spcAft>
                          <a:spcPts val="0"/>
                        </a:spcAft>
                      </a:pPr>
                      <a:r>
                        <a:rPr lang="en-US" sz="900" b="1" u="none" strike="noStrike" dirty="0" err="1">
                          <a:effectLst/>
                        </a:rPr>
                        <a:t>Nivel</a:t>
                      </a:r>
                      <a:endParaRPr lang="en-US" b="1" dirty="0">
                        <a:effectLst/>
                      </a:endParaRPr>
                    </a:p>
                  </a:txBody>
                  <a:tcPr marL="68580" marR="68580"/>
                </a:tc>
                <a:tc>
                  <a:txBody>
                    <a:bodyPr/>
                    <a:lstStyle/>
                    <a:p>
                      <a:pPr algn="ctr" rtl="0" fontAlgn="t">
                        <a:spcBef>
                          <a:spcPts val="0"/>
                        </a:spcBef>
                        <a:spcAft>
                          <a:spcPts val="0"/>
                        </a:spcAft>
                      </a:pPr>
                      <a:r>
                        <a:rPr lang="en-US" sz="900" b="1" u="none" strike="noStrike" dirty="0">
                          <a:effectLst/>
                        </a:rPr>
                        <a:t>N° </a:t>
                      </a:r>
                      <a:r>
                        <a:rPr lang="en-US" sz="900" b="1" u="none" strike="noStrike" dirty="0" err="1">
                          <a:effectLst/>
                        </a:rPr>
                        <a:t>Unidades</a:t>
                      </a:r>
                      <a:endParaRPr lang="en-US" b="1" dirty="0">
                        <a:effectLst/>
                      </a:endParaRPr>
                    </a:p>
                  </a:txBody>
                  <a:tcPr marL="68580" marR="68580"/>
                </a:tc>
                <a:tc>
                  <a:txBody>
                    <a:bodyPr/>
                    <a:lstStyle/>
                    <a:p>
                      <a:pPr algn="ctr" rtl="0" fontAlgn="t">
                        <a:spcBef>
                          <a:spcPts val="0"/>
                        </a:spcBef>
                        <a:spcAft>
                          <a:spcPts val="0"/>
                        </a:spcAft>
                      </a:pPr>
                      <a:r>
                        <a:rPr lang="en-US" sz="900" b="1" u="none" strike="noStrike" dirty="0" err="1">
                          <a:effectLst/>
                        </a:rPr>
                        <a:t>Proporción</a:t>
                      </a:r>
                      <a:endParaRPr lang="en-US" b="1" dirty="0">
                        <a:effectLst/>
                      </a:endParaRPr>
                    </a:p>
                  </a:txBody>
                  <a:tcPr marL="68580" marR="68580"/>
                </a:tc>
                <a:extLst>
                  <a:ext uri="{0D108BD9-81ED-4DB2-BD59-A6C34878D82A}">
                    <a16:rowId xmlns:a16="http://schemas.microsoft.com/office/drawing/2014/main" val="2991528147"/>
                  </a:ext>
                </a:extLst>
              </a:tr>
              <a:tr h="274885">
                <a:tc>
                  <a:txBody>
                    <a:bodyPr/>
                    <a:lstStyle/>
                    <a:p>
                      <a:pPr algn="ctr" rtl="0" fontAlgn="t">
                        <a:spcBef>
                          <a:spcPts val="0"/>
                        </a:spcBef>
                        <a:spcAft>
                          <a:spcPts val="0"/>
                        </a:spcAft>
                      </a:pPr>
                      <a:r>
                        <a:rPr lang="en-US" sz="900" b="1" u="none" strike="noStrike" dirty="0" err="1">
                          <a:effectLst/>
                        </a:rPr>
                        <a:t>Muy</a:t>
                      </a:r>
                      <a:r>
                        <a:rPr lang="en-US" sz="900" b="1" u="none" strike="noStrike" dirty="0">
                          <a:effectLst/>
                        </a:rPr>
                        <a:t> alto</a:t>
                      </a:r>
                      <a:endParaRPr lang="en-US" b="1" dirty="0">
                        <a:effectLst/>
                      </a:endParaRPr>
                    </a:p>
                  </a:txBody>
                  <a:tcPr marL="68580" marR="68580"/>
                </a:tc>
                <a:tc>
                  <a:txBody>
                    <a:bodyPr/>
                    <a:lstStyle/>
                    <a:p>
                      <a:pPr algn="ctr" rtl="0" fontAlgn="t">
                        <a:spcBef>
                          <a:spcPts val="0"/>
                        </a:spcBef>
                        <a:spcAft>
                          <a:spcPts val="0"/>
                        </a:spcAft>
                      </a:pPr>
                      <a:r>
                        <a:rPr lang="en-US" sz="900" u="none" strike="noStrike">
                          <a:effectLst/>
                        </a:rPr>
                        <a:t>-</a:t>
                      </a:r>
                      <a:endParaRPr lang="en-US">
                        <a:effectLst/>
                      </a:endParaRPr>
                    </a:p>
                  </a:txBody>
                  <a:tcPr marL="68580" marR="68580"/>
                </a:tc>
                <a:tc>
                  <a:txBody>
                    <a:bodyPr/>
                    <a:lstStyle/>
                    <a:p>
                      <a:pPr algn="ctr" rtl="0" fontAlgn="t">
                        <a:spcBef>
                          <a:spcPts val="0"/>
                        </a:spcBef>
                        <a:spcAft>
                          <a:spcPts val="0"/>
                        </a:spcAft>
                      </a:pPr>
                      <a:r>
                        <a:rPr lang="en-US" sz="900" u="none" strike="noStrike">
                          <a:effectLst/>
                        </a:rPr>
                        <a:t>-</a:t>
                      </a:r>
                      <a:endParaRPr lang="en-US">
                        <a:effectLst/>
                      </a:endParaRPr>
                    </a:p>
                  </a:txBody>
                  <a:tcPr marL="68580" marR="68580"/>
                </a:tc>
                <a:extLst>
                  <a:ext uri="{0D108BD9-81ED-4DB2-BD59-A6C34878D82A}">
                    <a16:rowId xmlns:a16="http://schemas.microsoft.com/office/drawing/2014/main" val="1080328492"/>
                  </a:ext>
                </a:extLst>
              </a:tr>
              <a:tr h="274885">
                <a:tc>
                  <a:txBody>
                    <a:bodyPr/>
                    <a:lstStyle/>
                    <a:p>
                      <a:pPr algn="ctr" rtl="0" fontAlgn="t">
                        <a:spcBef>
                          <a:spcPts val="0"/>
                        </a:spcBef>
                        <a:spcAft>
                          <a:spcPts val="0"/>
                        </a:spcAft>
                      </a:pPr>
                      <a:r>
                        <a:rPr lang="en-US" sz="900" b="1" u="none" strike="noStrike" dirty="0">
                          <a:effectLst/>
                        </a:rPr>
                        <a:t>Alto</a:t>
                      </a:r>
                      <a:endParaRPr lang="en-US" b="1" dirty="0">
                        <a:effectLst/>
                      </a:endParaRPr>
                    </a:p>
                  </a:txBody>
                  <a:tcPr marL="68580" marR="68580"/>
                </a:tc>
                <a:tc>
                  <a:txBody>
                    <a:bodyPr/>
                    <a:lstStyle/>
                    <a:p>
                      <a:pPr algn="ctr" rtl="0" fontAlgn="t">
                        <a:spcBef>
                          <a:spcPts val="0"/>
                        </a:spcBef>
                        <a:spcAft>
                          <a:spcPts val="0"/>
                        </a:spcAft>
                      </a:pPr>
                      <a:r>
                        <a:rPr lang="en-US" sz="900" u="none" strike="noStrike">
                          <a:effectLst/>
                        </a:rPr>
                        <a:t>12</a:t>
                      </a:r>
                      <a:endParaRPr lang="en-US">
                        <a:effectLst/>
                      </a:endParaRPr>
                    </a:p>
                  </a:txBody>
                  <a:tcPr marL="68580" marR="68580"/>
                </a:tc>
                <a:tc>
                  <a:txBody>
                    <a:bodyPr/>
                    <a:lstStyle/>
                    <a:p>
                      <a:pPr algn="ctr" rtl="0" fontAlgn="t">
                        <a:spcBef>
                          <a:spcPts val="0"/>
                        </a:spcBef>
                        <a:spcAft>
                          <a:spcPts val="0"/>
                        </a:spcAft>
                      </a:pPr>
                      <a:r>
                        <a:rPr lang="en-US" sz="900" u="none" strike="noStrike">
                          <a:effectLst/>
                        </a:rPr>
                        <a:t>26,1%</a:t>
                      </a:r>
                      <a:endParaRPr lang="en-US">
                        <a:effectLst/>
                      </a:endParaRPr>
                    </a:p>
                  </a:txBody>
                  <a:tcPr marL="68580" marR="68580"/>
                </a:tc>
                <a:extLst>
                  <a:ext uri="{0D108BD9-81ED-4DB2-BD59-A6C34878D82A}">
                    <a16:rowId xmlns:a16="http://schemas.microsoft.com/office/drawing/2014/main" val="1373837605"/>
                  </a:ext>
                </a:extLst>
              </a:tr>
              <a:tr h="274885">
                <a:tc>
                  <a:txBody>
                    <a:bodyPr/>
                    <a:lstStyle/>
                    <a:p>
                      <a:pPr algn="ctr" rtl="0" fontAlgn="t">
                        <a:spcBef>
                          <a:spcPts val="0"/>
                        </a:spcBef>
                        <a:spcAft>
                          <a:spcPts val="0"/>
                        </a:spcAft>
                      </a:pPr>
                      <a:r>
                        <a:rPr lang="en-US" sz="900" b="1" u="none" strike="noStrike" dirty="0">
                          <a:effectLst/>
                        </a:rPr>
                        <a:t>Medio</a:t>
                      </a:r>
                      <a:endParaRPr lang="en-US" b="1" dirty="0">
                        <a:effectLst/>
                      </a:endParaRPr>
                    </a:p>
                  </a:txBody>
                  <a:tcPr marL="68580" marR="68580"/>
                </a:tc>
                <a:tc>
                  <a:txBody>
                    <a:bodyPr/>
                    <a:lstStyle/>
                    <a:p>
                      <a:pPr algn="ctr" rtl="0" fontAlgn="t">
                        <a:spcBef>
                          <a:spcPts val="0"/>
                        </a:spcBef>
                        <a:spcAft>
                          <a:spcPts val="0"/>
                        </a:spcAft>
                      </a:pPr>
                      <a:r>
                        <a:rPr lang="en-US" sz="900" u="none" strike="noStrike">
                          <a:effectLst/>
                        </a:rPr>
                        <a:t>33</a:t>
                      </a:r>
                      <a:endParaRPr lang="en-US">
                        <a:effectLst/>
                      </a:endParaRPr>
                    </a:p>
                  </a:txBody>
                  <a:tcPr marL="68580" marR="68580"/>
                </a:tc>
                <a:tc>
                  <a:txBody>
                    <a:bodyPr/>
                    <a:lstStyle/>
                    <a:p>
                      <a:pPr algn="ctr" rtl="0" fontAlgn="t">
                        <a:spcBef>
                          <a:spcPts val="0"/>
                        </a:spcBef>
                        <a:spcAft>
                          <a:spcPts val="0"/>
                        </a:spcAft>
                      </a:pPr>
                      <a:r>
                        <a:rPr lang="en-US" sz="900" u="none" strike="noStrike">
                          <a:effectLst/>
                        </a:rPr>
                        <a:t>71,7%</a:t>
                      </a:r>
                      <a:endParaRPr lang="en-US">
                        <a:effectLst/>
                      </a:endParaRPr>
                    </a:p>
                  </a:txBody>
                  <a:tcPr marL="68580" marR="68580"/>
                </a:tc>
                <a:extLst>
                  <a:ext uri="{0D108BD9-81ED-4DB2-BD59-A6C34878D82A}">
                    <a16:rowId xmlns:a16="http://schemas.microsoft.com/office/drawing/2014/main" val="3951709146"/>
                  </a:ext>
                </a:extLst>
              </a:tr>
              <a:tr h="274885">
                <a:tc>
                  <a:txBody>
                    <a:bodyPr/>
                    <a:lstStyle/>
                    <a:p>
                      <a:pPr algn="ctr" rtl="0" fontAlgn="t">
                        <a:spcBef>
                          <a:spcPts val="0"/>
                        </a:spcBef>
                        <a:spcAft>
                          <a:spcPts val="0"/>
                        </a:spcAft>
                      </a:pPr>
                      <a:r>
                        <a:rPr lang="en-US" sz="900" b="1" u="none" strike="noStrike" dirty="0" err="1">
                          <a:effectLst/>
                        </a:rPr>
                        <a:t>Bajo</a:t>
                      </a:r>
                      <a:endParaRPr lang="en-US" b="1" dirty="0">
                        <a:effectLst/>
                      </a:endParaRPr>
                    </a:p>
                  </a:txBody>
                  <a:tcPr marL="68580" marR="68580"/>
                </a:tc>
                <a:tc>
                  <a:txBody>
                    <a:bodyPr/>
                    <a:lstStyle/>
                    <a:p>
                      <a:pPr algn="ctr" rtl="0" fontAlgn="t">
                        <a:spcBef>
                          <a:spcPts val="0"/>
                        </a:spcBef>
                        <a:spcAft>
                          <a:spcPts val="0"/>
                        </a:spcAft>
                      </a:pPr>
                      <a:r>
                        <a:rPr lang="en-US" sz="900" u="none" strike="noStrike">
                          <a:effectLst/>
                        </a:rPr>
                        <a:t>1</a:t>
                      </a:r>
                      <a:endParaRPr lang="en-US">
                        <a:effectLst/>
                      </a:endParaRPr>
                    </a:p>
                  </a:txBody>
                  <a:tcPr marL="68580" marR="68580"/>
                </a:tc>
                <a:tc>
                  <a:txBody>
                    <a:bodyPr/>
                    <a:lstStyle/>
                    <a:p>
                      <a:pPr algn="ctr" rtl="0" fontAlgn="t">
                        <a:spcBef>
                          <a:spcPts val="0"/>
                        </a:spcBef>
                        <a:spcAft>
                          <a:spcPts val="0"/>
                        </a:spcAft>
                      </a:pPr>
                      <a:r>
                        <a:rPr lang="en-US" sz="900" u="none" strike="noStrike">
                          <a:effectLst/>
                        </a:rPr>
                        <a:t>2,2%</a:t>
                      </a:r>
                      <a:endParaRPr lang="en-US">
                        <a:effectLst/>
                      </a:endParaRPr>
                    </a:p>
                  </a:txBody>
                  <a:tcPr marL="68580" marR="68580"/>
                </a:tc>
                <a:extLst>
                  <a:ext uri="{0D108BD9-81ED-4DB2-BD59-A6C34878D82A}">
                    <a16:rowId xmlns:a16="http://schemas.microsoft.com/office/drawing/2014/main" val="2671612510"/>
                  </a:ext>
                </a:extLst>
              </a:tr>
              <a:tr h="274885">
                <a:tc>
                  <a:txBody>
                    <a:bodyPr/>
                    <a:lstStyle/>
                    <a:p>
                      <a:pPr algn="ctr" rtl="0" fontAlgn="t">
                        <a:spcBef>
                          <a:spcPts val="0"/>
                        </a:spcBef>
                        <a:spcAft>
                          <a:spcPts val="0"/>
                        </a:spcAft>
                      </a:pPr>
                      <a:r>
                        <a:rPr lang="en-US" sz="900" b="1" u="none" strike="noStrike" dirty="0" err="1">
                          <a:effectLst/>
                        </a:rPr>
                        <a:t>Muy</a:t>
                      </a:r>
                      <a:r>
                        <a:rPr lang="en-US" sz="900" b="1" u="none" strike="noStrike" dirty="0">
                          <a:effectLst/>
                        </a:rPr>
                        <a:t> </a:t>
                      </a:r>
                      <a:r>
                        <a:rPr lang="en-US" sz="900" b="1" u="none" strike="noStrike" dirty="0" err="1">
                          <a:effectLst/>
                        </a:rPr>
                        <a:t>bajo</a:t>
                      </a:r>
                      <a:endParaRPr lang="en-US" b="1" dirty="0">
                        <a:effectLst/>
                      </a:endParaRPr>
                    </a:p>
                  </a:txBody>
                  <a:tcPr marL="68580" marR="68580"/>
                </a:tc>
                <a:tc>
                  <a:txBody>
                    <a:bodyPr/>
                    <a:lstStyle/>
                    <a:p>
                      <a:pPr algn="ctr" rtl="0" fontAlgn="t">
                        <a:spcBef>
                          <a:spcPts val="0"/>
                        </a:spcBef>
                        <a:spcAft>
                          <a:spcPts val="0"/>
                        </a:spcAft>
                      </a:pPr>
                      <a:r>
                        <a:rPr lang="en-US" sz="900" u="none" strike="noStrike">
                          <a:effectLst/>
                        </a:rPr>
                        <a:t>-</a:t>
                      </a:r>
                      <a:endParaRPr lang="en-US">
                        <a:effectLst/>
                      </a:endParaRPr>
                    </a:p>
                  </a:txBody>
                  <a:tcPr marL="68580" marR="68580"/>
                </a:tc>
                <a:tc>
                  <a:txBody>
                    <a:bodyPr/>
                    <a:lstStyle/>
                    <a:p>
                      <a:pPr algn="ctr" rtl="0" fontAlgn="t">
                        <a:spcBef>
                          <a:spcPts val="0"/>
                        </a:spcBef>
                        <a:spcAft>
                          <a:spcPts val="0"/>
                        </a:spcAft>
                      </a:pPr>
                      <a:r>
                        <a:rPr lang="en-US" sz="900" u="none" strike="noStrike">
                          <a:effectLst/>
                        </a:rPr>
                        <a:t>-</a:t>
                      </a:r>
                      <a:endParaRPr lang="en-US">
                        <a:effectLst/>
                      </a:endParaRPr>
                    </a:p>
                  </a:txBody>
                  <a:tcPr marL="68580" marR="68580"/>
                </a:tc>
                <a:extLst>
                  <a:ext uri="{0D108BD9-81ED-4DB2-BD59-A6C34878D82A}">
                    <a16:rowId xmlns:a16="http://schemas.microsoft.com/office/drawing/2014/main" val="644594041"/>
                  </a:ext>
                </a:extLst>
              </a:tr>
              <a:tr h="274885">
                <a:tc>
                  <a:txBody>
                    <a:bodyPr/>
                    <a:lstStyle/>
                    <a:p>
                      <a:pPr algn="ctr" rtl="0" fontAlgn="t">
                        <a:spcBef>
                          <a:spcPts val="0"/>
                        </a:spcBef>
                        <a:spcAft>
                          <a:spcPts val="0"/>
                        </a:spcAft>
                      </a:pPr>
                      <a:r>
                        <a:rPr lang="en-US" sz="900" b="1" u="none" strike="noStrike" dirty="0">
                          <a:effectLst/>
                        </a:rPr>
                        <a:t>Total</a:t>
                      </a:r>
                      <a:endParaRPr lang="en-US" b="1" dirty="0">
                        <a:effectLst/>
                      </a:endParaRPr>
                    </a:p>
                  </a:txBody>
                  <a:tcPr marL="68580" marR="68580"/>
                </a:tc>
                <a:tc>
                  <a:txBody>
                    <a:bodyPr/>
                    <a:lstStyle/>
                    <a:p>
                      <a:pPr algn="ctr" rtl="0" fontAlgn="t">
                        <a:spcBef>
                          <a:spcPts val="0"/>
                        </a:spcBef>
                        <a:spcAft>
                          <a:spcPts val="0"/>
                        </a:spcAft>
                      </a:pPr>
                      <a:r>
                        <a:rPr lang="en-US" sz="900" u="none" strike="noStrike">
                          <a:effectLst/>
                        </a:rPr>
                        <a:t>46</a:t>
                      </a:r>
                      <a:endParaRPr lang="en-US">
                        <a:effectLst/>
                      </a:endParaRPr>
                    </a:p>
                  </a:txBody>
                  <a:tcPr marL="68580" marR="68580"/>
                </a:tc>
                <a:tc>
                  <a:txBody>
                    <a:bodyPr/>
                    <a:lstStyle/>
                    <a:p>
                      <a:pPr algn="ctr" rtl="0" fontAlgn="t">
                        <a:spcBef>
                          <a:spcPts val="0"/>
                        </a:spcBef>
                        <a:spcAft>
                          <a:spcPts val="0"/>
                        </a:spcAft>
                      </a:pPr>
                      <a:r>
                        <a:rPr lang="en-US" sz="900" u="none" strike="noStrike" dirty="0">
                          <a:effectLst/>
                        </a:rPr>
                        <a:t>100,0%</a:t>
                      </a:r>
                      <a:endParaRPr lang="en-US" dirty="0">
                        <a:effectLst/>
                      </a:endParaRPr>
                    </a:p>
                  </a:txBody>
                  <a:tcPr marL="68580" marR="68580"/>
                </a:tc>
                <a:extLst>
                  <a:ext uri="{0D108BD9-81ED-4DB2-BD59-A6C34878D82A}">
                    <a16:rowId xmlns:a16="http://schemas.microsoft.com/office/drawing/2014/main" val="2102490250"/>
                  </a:ext>
                </a:extLst>
              </a:tr>
            </a:tbl>
          </a:graphicData>
        </a:graphic>
      </p:graphicFrame>
      <p:sp>
        <p:nvSpPr>
          <p:cNvPr id="12" name="Rectángulo 11"/>
          <p:cNvSpPr/>
          <p:nvPr/>
        </p:nvSpPr>
        <p:spPr>
          <a:xfrm>
            <a:off x="5661629" y="3400961"/>
            <a:ext cx="6096000" cy="656590"/>
          </a:xfrm>
          <a:prstGeom prst="rect">
            <a:avLst/>
          </a:prstGeom>
        </p:spPr>
        <p:txBody>
          <a:bodyPr>
            <a:spAutoFit/>
          </a:bodyPr>
          <a:lstStyle/>
          <a:p>
            <a:pPr algn="ctr">
              <a:spcAft>
                <a:spcPts val="800"/>
              </a:spcAft>
            </a:pPr>
            <a:r>
              <a:rPr lang="es-ES" sz="1000" b="1" dirty="0">
                <a:solidFill>
                  <a:schemeClr val="bg1"/>
                </a:solidFill>
                <a:latin typeface="Calibri" panose="020F0502020204030204" pitchFamily="34" charset="0"/>
              </a:rPr>
              <a:t>Unidades de VCM según nivel de desarrollo, mirada institucional</a:t>
            </a:r>
            <a:endParaRPr lang="es-ES" sz="1000" dirty="0">
              <a:solidFill>
                <a:schemeClr val="bg1"/>
              </a:solidFill>
            </a:endParaRPr>
          </a:p>
          <a:p>
            <a:br>
              <a:rPr lang="es-ES" sz="1000" dirty="0">
                <a:solidFill>
                  <a:schemeClr val="bg1"/>
                </a:solidFill>
              </a:rPr>
            </a:br>
            <a:endParaRPr lang="en-US" sz="1000" dirty="0">
              <a:solidFill>
                <a:schemeClr val="bg1"/>
              </a:solidFill>
            </a:endParaRPr>
          </a:p>
        </p:txBody>
      </p:sp>
    </p:spTree>
    <p:extLst>
      <p:ext uri="{BB962C8B-B14F-4D97-AF65-F5344CB8AC3E}">
        <p14:creationId xmlns:p14="http://schemas.microsoft.com/office/powerpoint/2010/main" val="1089752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FB49A97-52A3-447E-5FDB-45A185F42B71}"/>
              </a:ext>
            </a:extLst>
          </p:cNvPr>
          <p:cNvPicPr>
            <a:picLocks noChangeAspect="1"/>
          </p:cNvPicPr>
          <p:nvPr/>
        </p:nvPicPr>
        <p:blipFill>
          <a:blip r:embed="rId3"/>
          <a:stretch>
            <a:fillRect/>
          </a:stretch>
        </p:blipFill>
        <p:spPr>
          <a:xfrm>
            <a:off x="321105" y="503429"/>
            <a:ext cx="4076700" cy="622300"/>
          </a:xfrm>
          <a:prstGeom prst="rect">
            <a:avLst/>
          </a:prstGeom>
        </p:spPr>
      </p:pic>
      <p:sp>
        <p:nvSpPr>
          <p:cNvPr id="10" name="CuadroTexto 9">
            <a:extLst>
              <a:ext uri="{FF2B5EF4-FFF2-40B4-BE49-F238E27FC236}">
                <a16:creationId xmlns:a16="http://schemas.microsoft.com/office/drawing/2014/main" id="{CF6C1A35-81E7-A4D4-3F98-EDA82ED4EE4E}"/>
              </a:ext>
            </a:extLst>
          </p:cNvPr>
          <p:cNvSpPr txBox="1"/>
          <p:nvPr/>
        </p:nvSpPr>
        <p:spPr>
          <a:xfrm>
            <a:off x="321105" y="1330957"/>
            <a:ext cx="11511231" cy="4524315"/>
          </a:xfrm>
          <a:prstGeom prst="rect">
            <a:avLst/>
          </a:prstGeom>
          <a:noFill/>
        </p:spPr>
        <p:txBody>
          <a:bodyPr wrap="square" rtlCol="0">
            <a:spAutoFit/>
          </a:bodyPr>
          <a:lstStyle/>
          <a:p>
            <a:r>
              <a:rPr lang="es-CL" sz="2400" b="1" dirty="0">
                <a:solidFill>
                  <a:schemeClr val="accent4"/>
                </a:solidFill>
              </a:rPr>
              <a:t>4. Conclusiones y proyecciones:</a:t>
            </a:r>
          </a:p>
          <a:p>
            <a:pPr marL="342900" indent="-342900" algn="just">
              <a:buFont typeface="Arial" panose="020B0604020202020204" pitchFamily="34" charset="0"/>
              <a:buChar char="•"/>
            </a:pPr>
            <a:r>
              <a:rPr lang="es-CL" sz="2000" dirty="0">
                <a:solidFill>
                  <a:schemeClr val="accent4"/>
                </a:solidFill>
              </a:rPr>
              <a:t>El estudio de caractización y evaluación </a:t>
            </a:r>
            <a:r>
              <a:rPr lang="es-ES" sz="2000" dirty="0">
                <a:solidFill>
                  <a:schemeClr val="accent4"/>
                </a:solidFill>
              </a:rPr>
              <a:t>nos brinda un conocimiento profundo del estado actual de estas unidades a lo largo del tiempo detectando brechas a resolver.</a:t>
            </a:r>
          </a:p>
          <a:p>
            <a:pPr algn="just"/>
            <a:endParaRPr lang="es-ES" sz="2000" dirty="0">
              <a:solidFill>
                <a:schemeClr val="accent4"/>
              </a:solidFill>
            </a:endParaRPr>
          </a:p>
          <a:p>
            <a:pPr marL="342900" indent="-342900" algn="just">
              <a:buFont typeface="Arial" panose="020B0604020202020204" pitchFamily="34" charset="0"/>
              <a:buChar char="•"/>
            </a:pPr>
            <a:r>
              <a:rPr lang="es-ES" sz="2000" dirty="0">
                <a:solidFill>
                  <a:schemeClr val="accent4"/>
                </a:solidFill>
              </a:rPr>
              <a:t>Nos permite tomar decisiones fundamentales en relación con los lineamientos y normativas a nivel institucional</a:t>
            </a:r>
            <a:r>
              <a:rPr lang="es-CL" sz="2000" dirty="0">
                <a:solidFill>
                  <a:schemeClr val="accent4"/>
                </a:solidFill>
              </a:rPr>
              <a:t>.</a:t>
            </a:r>
          </a:p>
          <a:p>
            <a:pPr algn="just"/>
            <a:endParaRPr lang="es-CL" sz="2000" dirty="0">
              <a:solidFill>
                <a:schemeClr val="accent4"/>
              </a:solidFill>
            </a:endParaRPr>
          </a:p>
          <a:p>
            <a:pPr marL="342900" indent="-342900" algn="just">
              <a:buFont typeface="Arial" panose="020B0604020202020204" pitchFamily="34" charset="0"/>
              <a:buChar char="•"/>
            </a:pPr>
            <a:r>
              <a:rPr lang="es-ES" sz="2000" dirty="0">
                <a:solidFill>
                  <a:schemeClr val="accent4"/>
                </a:solidFill>
              </a:rPr>
              <a:t>Nos habilita para enfocar esfuerzos y recursos en consonancia con los elementos incluidos en el Plan de Desarrollo Institucional 2030 y elementos de la política </a:t>
            </a:r>
            <a:r>
              <a:rPr lang="es-ES" sz="2000" dirty="0" err="1">
                <a:solidFill>
                  <a:schemeClr val="accent4"/>
                </a:solidFill>
              </a:rPr>
              <a:t>VcM</a:t>
            </a:r>
            <a:r>
              <a:rPr lang="es-ES" sz="2000" dirty="0">
                <a:solidFill>
                  <a:schemeClr val="accent4"/>
                </a:solidFill>
              </a:rPr>
              <a:t> tales como áreas prioritarias, grupos de interés relevantes, contribuciones tanto internas como externas, entre otros aspectos.</a:t>
            </a:r>
          </a:p>
          <a:p>
            <a:pPr algn="just"/>
            <a:endParaRPr lang="es-ES" sz="2000" dirty="0">
              <a:solidFill>
                <a:schemeClr val="accent4"/>
              </a:solidFill>
            </a:endParaRPr>
          </a:p>
          <a:p>
            <a:pPr marL="342900" indent="-342900" algn="just">
              <a:buFont typeface="Arial" panose="020B0604020202020204" pitchFamily="34" charset="0"/>
              <a:buChar char="•"/>
            </a:pPr>
            <a:r>
              <a:rPr lang="es-ES" sz="2000" dirty="0">
                <a:solidFill>
                  <a:schemeClr val="accent4"/>
                </a:solidFill>
              </a:rPr>
              <a:t>Permite la caracterización de las iniciativas de Vinculación con el Medio llevadas a cabo por las unidades de vinculación, con el objetivo de fortalecer estas iniciativas y garantizar su continuidad en el tiempo.</a:t>
            </a:r>
          </a:p>
          <a:p>
            <a:endParaRPr lang="es-CL" sz="2400" dirty="0">
              <a:solidFill>
                <a:schemeClr val="accent4"/>
              </a:solidFill>
              <a:latin typeface="Montserrat Medium" pitchFamily="2" charset="0"/>
            </a:endParaRPr>
          </a:p>
        </p:txBody>
      </p:sp>
    </p:spTree>
    <p:extLst>
      <p:ext uri="{BB962C8B-B14F-4D97-AF65-F5344CB8AC3E}">
        <p14:creationId xmlns:p14="http://schemas.microsoft.com/office/powerpoint/2010/main" val="1330956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FB49A97-52A3-447E-5FDB-45A185F42B71}"/>
              </a:ext>
            </a:extLst>
          </p:cNvPr>
          <p:cNvPicPr>
            <a:picLocks noChangeAspect="1"/>
          </p:cNvPicPr>
          <p:nvPr/>
        </p:nvPicPr>
        <p:blipFill>
          <a:blip r:embed="rId3"/>
          <a:stretch>
            <a:fillRect/>
          </a:stretch>
        </p:blipFill>
        <p:spPr>
          <a:xfrm>
            <a:off x="321105" y="503429"/>
            <a:ext cx="4076700" cy="622300"/>
          </a:xfrm>
          <a:prstGeom prst="rect">
            <a:avLst/>
          </a:prstGeom>
        </p:spPr>
      </p:pic>
      <p:sp>
        <p:nvSpPr>
          <p:cNvPr id="10" name="CuadroTexto 9">
            <a:extLst>
              <a:ext uri="{FF2B5EF4-FFF2-40B4-BE49-F238E27FC236}">
                <a16:creationId xmlns:a16="http://schemas.microsoft.com/office/drawing/2014/main" id="{CF6C1A35-81E7-A4D4-3F98-EDA82ED4EE4E}"/>
              </a:ext>
            </a:extLst>
          </p:cNvPr>
          <p:cNvSpPr txBox="1"/>
          <p:nvPr/>
        </p:nvSpPr>
        <p:spPr>
          <a:xfrm>
            <a:off x="321105" y="1330957"/>
            <a:ext cx="11511231" cy="4832092"/>
          </a:xfrm>
          <a:prstGeom prst="rect">
            <a:avLst/>
          </a:prstGeom>
          <a:noFill/>
        </p:spPr>
        <p:txBody>
          <a:bodyPr wrap="square" rtlCol="0">
            <a:spAutoFit/>
          </a:bodyPr>
          <a:lstStyle/>
          <a:p>
            <a:r>
              <a:rPr lang="es-CL" sz="2400" b="1" dirty="0">
                <a:solidFill>
                  <a:schemeClr val="accent4"/>
                </a:solidFill>
              </a:rPr>
              <a:t>4. Conclusiones y proyecciones:</a:t>
            </a:r>
          </a:p>
          <a:p>
            <a:pPr marL="342900" indent="-342900" algn="just">
              <a:buFont typeface="Arial" panose="020B0604020202020204" pitchFamily="34" charset="0"/>
              <a:buChar char="•"/>
            </a:pPr>
            <a:r>
              <a:rPr lang="es-ES" sz="2000" dirty="0">
                <a:solidFill>
                  <a:schemeClr val="accent4"/>
                </a:solidFill>
              </a:rPr>
              <a:t>Este estudio permite contar con información preliminar de las unidades de vinculación, la cual se puede profundizar en una segunda etapa mediante la evaluación de la contribución.</a:t>
            </a:r>
          </a:p>
          <a:p>
            <a:pPr marL="342900" indent="-342900" algn="just">
              <a:buFont typeface="Arial" panose="020B0604020202020204" pitchFamily="34" charset="0"/>
              <a:buChar char="•"/>
            </a:pPr>
            <a:endParaRPr lang="es-ES" sz="2000" dirty="0">
              <a:solidFill>
                <a:schemeClr val="accent4"/>
              </a:solidFill>
            </a:endParaRPr>
          </a:p>
          <a:p>
            <a:pPr marL="342900" indent="-342900" algn="just">
              <a:buFont typeface="Arial" panose="020B0604020202020204" pitchFamily="34" charset="0"/>
              <a:buChar char="•"/>
            </a:pPr>
            <a:r>
              <a:rPr lang="es-ES" sz="2000" dirty="0">
                <a:solidFill>
                  <a:schemeClr val="accent4"/>
                </a:solidFill>
              </a:rPr>
              <a:t>Los resultados muestran que en las 46 unidades de VCM no hay presencia de unidades en el nivel de desarrollo “muy alto”. La gran mayoría se ubica en el nivel “medio” (71,7%), le sigue el nivel “alto” (26,1%) y luego el “bajo” con solo una unidad equivalente al 2,2%.  </a:t>
            </a:r>
          </a:p>
          <a:p>
            <a:pPr marL="342900" indent="-342900" algn="just">
              <a:buFont typeface="Arial" panose="020B0604020202020204" pitchFamily="34" charset="0"/>
              <a:buChar char="•"/>
            </a:pPr>
            <a:endParaRPr lang="es-ES" sz="2000" dirty="0">
              <a:solidFill>
                <a:schemeClr val="accent4"/>
              </a:solidFill>
            </a:endParaRPr>
          </a:p>
          <a:p>
            <a:pPr marL="342900" indent="-342900" algn="just">
              <a:buFont typeface="Arial" panose="020B0604020202020204" pitchFamily="34" charset="0"/>
              <a:buChar char="•"/>
            </a:pPr>
            <a:r>
              <a:rPr lang="es-ES" sz="2000" dirty="0">
                <a:solidFill>
                  <a:schemeClr val="accent4"/>
                </a:solidFill>
              </a:rPr>
              <a:t>La compatibilidad con los resultados de la evaluación del año 2020, si bien es dificultosa, muestra que hubo un descenso en el nivel de desarrollo. Los cambios principales se produjeron en el nivel “muy alto”, ya que en el año 2020 hubo nueve unidades en dicho nivel, en tanto no hubo en la actual evaluación (año 2023). Otro ajuste fue que 16 unidades bajaron posiciones entre el año 2020 y 2023; cinco unidades subieron posición y 14 mantuvieron posición.</a:t>
            </a:r>
          </a:p>
          <a:p>
            <a:pPr algn="just"/>
            <a:endParaRPr lang="es-ES" sz="2000" dirty="0">
              <a:solidFill>
                <a:schemeClr val="accent4"/>
              </a:solidFill>
            </a:endParaRPr>
          </a:p>
          <a:p>
            <a:endParaRPr lang="es-CL" sz="2400" dirty="0">
              <a:solidFill>
                <a:schemeClr val="accent4"/>
              </a:solidFill>
              <a:latin typeface="Montserrat Medium" pitchFamily="2" charset="0"/>
            </a:endParaRPr>
          </a:p>
        </p:txBody>
      </p:sp>
    </p:spTree>
    <p:extLst>
      <p:ext uri="{BB962C8B-B14F-4D97-AF65-F5344CB8AC3E}">
        <p14:creationId xmlns:p14="http://schemas.microsoft.com/office/powerpoint/2010/main" val="1031173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FB49A97-52A3-447E-5FDB-45A185F42B71}"/>
              </a:ext>
            </a:extLst>
          </p:cNvPr>
          <p:cNvPicPr>
            <a:picLocks noChangeAspect="1"/>
          </p:cNvPicPr>
          <p:nvPr/>
        </p:nvPicPr>
        <p:blipFill>
          <a:blip r:embed="rId3"/>
          <a:stretch>
            <a:fillRect/>
          </a:stretch>
        </p:blipFill>
        <p:spPr>
          <a:xfrm>
            <a:off x="321105" y="503429"/>
            <a:ext cx="4076700" cy="622300"/>
          </a:xfrm>
          <a:prstGeom prst="rect">
            <a:avLst/>
          </a:prstGeom>
        </p:spPr>
      </p:pic>
      <p:sp>
        <p:nvSpPr>
          <p:cNvPr id="10" name="CuadroTexto 9">
            <a:extLst>
              <a:ext uri="{FF2B5EF4-FFF2-40B4-BE49-F238E27FC236}">
                <a16:creationId xmlns:a16="http://schemas.microsoft.com/office/drawing/2014/main" id="{CF6C1A35-81E7-A4D4-3F98-EDA82ED4EE4E}"/>
              </a:ext>
            </a:extLst>
          </p:cNvPr>
          <p:cNvSpPr txBox="1"/>
          <p:nvPr/>
        </p:nvSpPr>
        <p:spPr>
          <a:xfrm>
            <a:off x="321105" y="1330957"/>
            <a:ext cx="11511231" cy="4893647"/>
          </a:xfrm>
          <a:prstGeom prst="rect">
            <a:avLst/>
          </a:prstGeom>
          <a:noFill/>
        </p:spPr>
        <p:txBody>
          <a:bodyPr wrap="square" rtlCol="0">
            <a:spAutoFit/>
          </a:bodyPr>
          <a:lstStyle/>
          <a:p>
            <a:r>
              <a:rPr lang="es-CL" sz="2400" b="1" dirty="0">
                <a:solidFill>
                  <a:schemeClr val="accent4"/>
                </a:solidFill>
              </a:rPr>
              <a:t>4. Conclusiones y proyecciones:</a:t>
            </a:r>
          </a:p>
          <a:p>
            <a:pPr marL="342900" indent="-342900" algn="just">
              <a:buFont typeface="Arial" panose="020B0604020202020204" pitchFamily="34" charset="0"/>
              <a:buChar char="•"/>
            </a:pPr>
            <a:r>
              <a:rPr lang="es-ES" sz="2400" dirty="0">
                <a:solidFill>
                  <a:schemeClr val="accent4"/>
                </a:solidFill>
              </a:rPr>
              <a:t>En lo que respecta al ciclo de aseguramiento de la calidad, es imperativo que este mecanismo evolucione constantemente y continúe siendo aplicado de manera sistemática.</a:t>
            </a:r>
          </a:p>
          <a:p>
            <a:pPr algn="just"/>
            <a:endParaRPr lang="es-ES" sz="2400" dirty="0">
              <a:solidFill>
                <a:schemeClr val="accent4"/>
              </a:solidFill>
            </a:endParaRPr>
          </a:p>
          <a:p>
            <a:pPr marL="342900" indent="-342900" algn="just">
              <a:buFont typeface="Arial" panose="020B0604020202020204" pitchFamily="34" charset="0"/>
              <a:buChar char="•"/>
            </a:pPr>
            <a:r>
              <a:rPr lang="es-ES" sz="2400" dirty="0">
                <a:solidFill>
                  <a:schemeClr val="accent4"/>
                </a:solidFill>
              </a:rPr>
              <a:t>Avanzar hacia la implementación de una plataforma informática que permita a los responsables de las unidades de vinculación completar los instrumentos de evaluación en línea, además de proporcionar un acceso más interactivo a los resultados.</a:t>
            </a:r>
          </a:p>
          <a:p>
            <a:pPr marL="342900" indent="-342900" algn="just">
              <a:buFont typeface="Arial" panose="020B0604020202020204" pitchFamily="34" charset="0"/>
              <a:buChar char="•"/>
            </a:pPr>
            <a:endParaRPr lang="es-ES" sz="2400" dirty="0">
              <a:solidFill>
                <a:schemeClr val="accent4"/>
              </a:solidFill>
            </a:endParaRPr>
          </a:p>
          <a:p>
            <a:pPr marL="342900" indent="-342900" algn="just">
              <a:buFont typeface="Arial" panose="020B0604020202020204" pitchFamily="34" charset="0"/>
              <a:buChar char="•"/>
            </a:pPr>
            <a:r>
              <a:rPr lang="es-ES" sz="2400" dirty="0">
                <a:solidFill>
                  <a:schemeClr val="accent4"/>
                </a:solidFill>
              </a:rPr>
              <a:t>Integración informática con otros mecanismos de evaluación institucionales. Esto facilitará la interconexión de datos y la generación de informes más sofisticados, que a su vez servirán como base para la toma de decisiones estratégicas fundamentadas en datos precisos.</a:t>
            </a:r>
          </a:p>
        </p:txBody>
      </p:sp>
    </p:spTree>
    <p:extLst>
      <p:ext uri="{BB962C8B-B14F-4D97-AF65-F5344CB8AC3E}">
        <p14:creationId xmlns:p14="http://schemas.microsoft.com/office/powerpoint/2010/main" val="965193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FB49A97-52A3-447E-5FDB-45A185F42B71}"/>
              </a:ext>
            </a:extLst>
          </p:cNvPr>
          <p:cNvPicPr>
            <a:picLocks noChangeAspect="1"/>
          </p:cNvPicPr>
          <p:nvPr/>
        </p:nvPicPr>
        <p:blipFill>
          <a:blip r:embed="rId3"/>
          <a:stretch>
            <a:fillRect/>
          </a:stretch>
        </p:blipFill>
        <p:spPr>
          <a:xfrm>
            <a:off x="321105" y="503429"/>
            <a:ext cx="4076700" cy="622300"/>
          </a:xfrm>
          <a:prstGeom prst="rect">
            <a:avLst/>
          </a:prstGeom>
        </p:spPr>
      </p:pic>
      <p:sp>
        <p:nvSpPr>
          <p:cNvPr id="10" name="CuadroTexto 9">
            <a:extLst>
              <a:ext uri="{FF2B5EF4-FFF2-40B4-BE49-F238E27FC236}">
                <a16:creationId xmlns:a16="http://schemas.microsoft.com/office/drawing/2014/main" id="{CF6C1A35-81E7-A4D4-3F98-EDA82ED4EE4E}"/>
              </a:ext>
            </a:extLst>
          </p:cNvPr>
          <p:cNvSpPr txBox="1"/>
          <p:nvPr/>
        </p:nvSpPr>
        <p:spPr>
          <a:xfrm>
            <a:off x="321105" y="1366127"/>
            <a:ext cx="11511231" cy="4370427"/>
          </a:xfrm>
          <a:prstGeom prst="rect">
            <a:avLst/>
          </a:prstGeom>
          <a:noFill/>
        </p:spPr>
        <p:txBody>
          <a:bodyPr wrap="square" rtlCol="0">
            <a:spAutoFit/>
          </a:bodyPr>
          <a:lstStyle/>
          <a:p>
            <a:r>
              <a:rPr lang="es-CL" sz="2400" b="1" dirty="0">
                <a:solidFill>
                  <a:schemeClr val="accent4"/>
                </a:solidFill>
              </a:rPr>
              <a:t>Índice:</a:t>
            </a:r>
          </a:p>
          <a:p>
            <a:endParaRPr lang="es-CL" sz="2400" b="1" dirty="0">
              <a:solidFill>
                <a:schemeClr val="accent4"/>
              </a:solidFill>
            </a:endParaRPr>
          </a:p>
          <a:p>
            <a:r>
              <a:rPr lang="es-CL" sz="2400" b="1" dirty="0">
                <a:solidFill>
                  <a:schemeClr val="accent4"/>
                </a:solidFill>
              </a:rPr>
              <a:t>1. Antecedentes generales</a:t>
            </a:r>
          </a:p>
          <a:p>
            <a:r>
              <a:rPr lang="es-CL" sz="2400" b="1" dirty="0">
                <a:solidFill>
                  <a:schemeClr val="accent4"/>
                </a:solidFill>
              </a:rPr>
              <a:t>2. Conceptualización</a:t>
            </a:r>
          </a:p>
          <a:p>
            <a:r>
              <a:rPr lang="es-CL" sz="2400" b="1" dirty="0">
                <a:solidFill>
                  <a:schemeClr val="accent4"/>
                </a:solidFill>
              </a:rPr>
              <a:t>3. Estudio de caracterización y evaluación</a:t>
            </a:r>
          </a:p>
          <a:p>
            <a:r>
              <a:rPr lang="es-CL" sz="2400" b="1" dirty="0">
                <a:solidFill>
                  <a:schemeClr val="accent4"/>
                </a:solidFill>
              </a:rPr>
              <a:t>     a) Enfoque metodológico</a:t>
            </a:r>
          </a:p>
          <a:p>
            <a:r>
              <a:rPr lang="es-CL" sz="2400" b="1" dirty="0">
                <a:solidFill>
                  <a:schemeClr val="accent4"/>
                </a:solidFill>
              </a:rPr>
              <a:t>     b) Variables</a:t>
            </a:r>
          </a:p>
          <a:p>
            <a:r>
              <a:rPr lang="es-CL" sz="2400" b="1" dirty="0">
                <a:solidFill>
                  <a:schemeClr val="accent4"/>
                </a:solidFill>
              </a:rPr>
              <a:t>     c) Resultados</a:t>
            </a:r>
          </a:p>
          <a:p>
            <a:r>
              <a:rPr lang="es-CL" sz="2400" b="1" dirty="0">
                <a:solidFill>
                  <a:schemeClr val="accent4"/>
                </a:solidFill>
              </a:rPr>
              <a:t>4. Conclusiones</a:t>
            </a:r>
          </a:p>
          <a:p>
            <a:r>
              <a:rPr lang="es-CL" sz="2400" b="1" dirty="0">
                <a:solidFill>
                  <a:schemeClr val="accent4"/>
                </a:solidFill>
              </a:rPr>
              <a:t>5. Desafíos futuros</a:t>
            </a:r>
          </a:p>
          <a:p>
            <a:r>
              <a:rPr lang="es-CL" sz="2400" b="1" dirty="0">
                <a:solidFill>
                  <a:schemeClr val="accent4"/>
                </a:solidFill>
                <a:latin typeface="Montserrat Medium" pitchFamily="2" charset="0"/>
              </a:rPr>
              <a:t>     </a:t>
            </a:r>
          </a:p>
          <a:p>
            <a:endParaRPr lang="es-CL" sz="1400" b="1" dirty="0">
              <a:solidFill>
                <a:schemeClr val="accent4"/>
              </a:solidFill>
              <a:latin typeface="Montserrat Medium" pitchFamily="2" charset="0"/>
            </a:endParaRPr>
          </a:p>
        </p:txBody>
      </p:sp>
    </p:spTree>
    <p:extLst>
      <p:ext uri="{BB962C8B-B14F-4D97-AF65-F5344CB8AC3E}">
        <p14:creationId xmlns:p14="http://schemas.microsoft.com/office/powerpoint/2010/main" val="3434854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FB49A97-52A3-447E-5FDB-45A185F42B71}"/>
              </a:ext>
            </a:extLst>
          </p:cNvPr>
          <p:cNvPicPr>
            <a:picLocks noChangeAspect="1"/>
          </p:cNvPicPr>
          <p:nvPr/>
        </p:nvPicPr>
        <p:blipFill>
          <a:blip r:embed="rId3"/>
          <a:stretch>
            <a:fillRect/>
          </a:stretch>
        </p:blipFill>
        <p:spPr>
          <a:xfrm>
            <a:off x="667679" y="530768"/>
            <a:ext cx="4076700" cy="622300"/>
          </a:xfrm>
          <a:prstGeom prst="rect">
            <a:avLst/>
          </a:prstGeom>
        </p:spPr>
      </p:pic>
      <p:sp>
        <p:nvSpPr>
          <p:cNvPr id="7" name="CuadroTexto 6">
            <a:extLst>
              <a:ext uri="{FF2B5EF4-FFF2-40B4-BE49-F238E27FC236}">
                <a16:creationId xmlns:a16="http://schemas.microsoft.com/office/drawing/2014/main" id="{CF6C1A35-81E7-A4D4-3F98-EDA82ED4EE4E}"/>
              </a:ext>
            </a:extLst>
          </p:cNvPr>
          <p:cNvSpPr txBox="1"/>
          <p:nvPr/>
        </p:nvSpPr>
        <p:spPr>
          <a:xfrm>
            <a:off x="2834103" y="2608337"/>
            <a:ext cx="8377847" cy="584775"/>
          </a:xfrm>
          <a:prstGeom prst="rect">
            <a:avLst/>
          </a:prstGeom>
          <a:noFill/>
        </p:spPr>
        <p:txBody>
          <a:bodyPr wrap="square" rtlCol="0">
            <a:spAutoFit/>
          </a:bodyPr>
          <a:lstStyle/>
          <a:p>
            <a:pPr lvl="0" algn="just"/>
            <a:r>
              <a:rPr lang="es-ES" sz="3200" b="1" dirty="0">
                <a:solidFill>
                  <a:schemeClr val="accent4"/>
                </a:solidFill>
              </a:rPr>
              <a:t>¡MUCHAS GRACIAS!</a:t>
            </a:r>
          </a:p>
        </p:txBody>
      </p:sp>
      <p:pic>
        <p:nvPicPr>
          <p:cNvPr id="3" name="Imagen 2">
            <a:extLst>
              <a:ext uri="{FF2B5EF4-FFF2-40B4-BE49-F238E27FC236}">
                <a16:creationId xmlns:a16="http://schemas.microsoft.com/office/drawing/2014/main" id="{B1212704-5CCC-D1B7-5732-49BE0D1F151D}"/>
              </a:ext>
            </a:extLst>
          </p:cNvPr>
          <p:cNvPicPr>
            <a:picLocks noChangeAspect="1"/>
          </p:cNvPicPr>
          <p:nvPr/>
        </p:nvPicPr>
        <p:blipFill>
          <a:blip r:embed="rId4"/>
          <a:stretch>
            <a:fillRect/>
          </a:stretch>
        </p:blipFill>
        <p:spPr>
          <a:xfrm>
            <a:off x="8899445" y="4423838"/>
            <a:ext cx="3204631" cy="2298644"/>
          </a:xfrm>
          <a:prstGeom prst="rect">
            <a:avLst/>
          </a:prstGeom>
        </p:spPr>
      </p:pic>
    </p:spTree>
    <p:extLst>
      <p:ext uri="{BB962C8B-B14F-4D97-AF65-F5344CB8AC3E}">
        <p14:creationId xmlns:p14="http://schemas.microsoft.com/office/powerpoint/2010/main" val="3408434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FB49A97-52A3-447E-5FDB-45A185F42B71}"/>
              </a:ext>
            </a:extLst>
          </p:cNvPr>
          <p:cNvPicPr>
            <a:picLocks noChangeAspect="1"/>
          </p:cNvPicPr>
          <p:nvPr/>
        </p:nvPicPr>
        <p:blipFill>
          <a:blip r:embed="rId3"/>
          <a:stretch>
            <a:fillRect/>
          </a:stretch>
        </p:blipFill>
        <p:spPr>
          <a:xfrm>
            <a:off x="667679" y="530768"/>
            <a:ext cx="4076700" cy="622300"/>
          </a:xfrm>
          <a:prstGeom prst="rect">
            <a:avLst/>
          </a:prstGeom>
        </p:spPr>
      </p:pic>
      <p:sp>
        <p:nvSpPr>
          <p:cNvPr id="7" name="CuadroTexto 6">
            <a:extLst>
              <a:ext uri="{FF2B5EF4-FFF2-40B4-BE49-F238E27FC236}">
                <a16:creationId xmlns:a16="http://schemas.microsoft.com/office/drawing/2014/main" id="{CF6C1A35-81E7-A4D4-3F98-EDA82ED4EE4E}"/>
              </a:ext>
            </a:extLst>
          </p:cNvPr>
          <p:cNvSpPr txBox="1"/>
          <p:nvPr/>
        </p:nvSpPr>
        <p:spPr>
          <a:xfrm>
            <a:off x="667679" y="1799002"/>
            <a:ext cx="11043675" cy="1569660"/>
          </a:xfrm>
          <a:prstGeom prst="rect">
            <a:avLst/>
          </a:prstGeom>
          <a:noFill/>
        </p:spPr>
        <p:txBody>
          <a:bodyPr wrap="square" rtlCol="0">
            <a:spAutoFit/>
          </a:bodyPr>
          <a:lstStyle/>
          <a:p>
            <a:pPr lvl="0" algn="just"/>
            <a:r>
              <a:rPr lang="es-ES" sz="3200" b="1" dirty="0">
                <a:solidFill>
                  <a:schemeClr val="accent4"/>
                </a:solidFill>
              </a:rPr>
              <a:t>Estudio de caracterización y evaluación de unidades de vinculación como mecanismo de monitoreo y aglutinación de experiencias en Vinculación con el Medio</a:t>
            </a:r>
          </a:p>
        </p:txBody>
      </p:sp>
      <p:sp>
        <p:nvSpPr>
          <p:cNvPr id="8" name="CuadroTexto 7">
            <a:extLst>
              <a:ext uri="{FF2B5EF4-FFF2-40B4-BE49-F238E27FC236}">
                <a16:creationId xmlns:a16="http://schemas.microsoft.com/office/drawing/2014/main" id="{37C14744-3FCD-7072-1FBD-0261B42A12FB}"/>
              </a:ext>
            </a:extLst>
          </p:cNvPr>
          <p:cNvSpPr txBox="1"/>
          <p:nvPr/>
        </p:nvSpPr>
        <p:spPr>
          <a:xfrm>
            <a:off x="667679" y="5419271"/>
            <a:ext cx="2571707" cy="3077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sz="1400" dirty="0">
                <a:solidFill>
                  <a:prstClr val="white"/>
                </a:solidFill>
                <a:latin typeface="Montserrat" pitchFamily="2" charset="0"/>
              </a:rPr>
              <a:t>17 de e</a:t>
            </a:r>
            <a:r>
              <a:rPr kumimoji="0" lang="es-CL" sz="1400" b="0" i="0" u="none" strike="noStrike" kern="1200" cap="none" spc="0" normalizeH="0" baseline="0" noProof="0" dirty="0" err="1">
                <a:ln>
                  <a:noFill/>
                </a:ln>
                <a:solidFill>
                  <a:prstClr val="white"/>
                </a:solidFill>
                <a:effectLst/>
                <a:uLnTx/>
                <a:uFillTx/>
                <a:latin typeface="Montserrat" pitchFamily="2" charset="0"/>
                <a:ea typeface="+mn-ea"/>
                <a:cs typeface="+mn-cs"/>
              </a:rPr>
              <a:t>nero</a:t>
            </a:r>
            <a:r>
              <a:rPr kumimoji="0" lang="es-CL" sz="1400" b="0" i="0" u="none" strike="noStrike" kern="1200" cap="none" spc="0" normalizeH="0" baseline="0" noProof="0" dirty="0">
                <a:ln>
                  <a:noFill/>
                </a:ln>
                <a:solidFill>
                  <a:prstClr val="white"/>
                </a:solidFill>
                <a:effectLst/>
                <a:uLnTx/>
                <a:uFillTx/>
                <a:latin typeface="Montserrat" pitchFamily="2" charset="0"/>
                <a:ea typeface="+mn-ea"/>
                <a:cs typeface="+mn-cs"/>
              </a:rPr>
              <a:t> 2024</a:t>
            </a:r>
          </a:p>
        </p:txBody>
      </p:sp>
      <p:pic>
        <p:nvPicPr>
          <p:cNvPr id="3" name="Imagen 2">
            <a:extLst>
              <a:ext uri="{FF2B5EF4-FFF2-40B4-BE49-F238E27FC236}">
                <a16:creationId xmlns:a16="http://schemas.microsoft.com/office/drawing/2014/main" id="{B1212704-5CCC-D1B7-5732-49BE0D1F151D}"/>
              </a:ext>
            </a:extLst>
          </p:cNvPr>
          <p:cNvPicPr>
            <a:picLocks noChangeAspect="1"/>
          </p:cNvPicPr>
          <p:nvPr/>
        </p:nvPicPr>
        <p:blipFill>
          <a:blip r:embed="rId4"/>
          <a:stretch>
            <a:fillRect/>
          </a:stretch>
        </p:blipFill>
        <p:spPr>
          <a:xfrm>
            <a:off x="8899445" y="4423838"/>
            <a:ext cx="3204631" cy="2298644"/>
          </a:xfrm>
          <a:prstGeom prst="rect">
            <a:avLst/>
          </a:prstGeom>
        </p:spPr>
      </p:pic>
      <p:sp>
        <p:nvSpPr>
          <p:cNvPr id="10" name="Subtítulo 6">
            <a:extLst>
              <a:ext uri="{FF2B5EF4-FFF2-40B4-BE49-F238E27FC236}">
                <a16:creationId xmlns:a16="http://schemas.microsoft.com/office/drawing/2014/main" id="{000931EC-44BF-2AFC-4057-215237B5B5E1}"/>
              </a:ext>
            </a:extLst>
          </p:cNvPr>
          <p:cNvSpPr txBox="1">
            <a:spLocks/>
          </p:cNvSpPr>
          <p:nvPr/>
        </p:nvSpPr>
        <p:spPr>
          <a:xfrm>
            <a:off x="667679" y="4249663"/>
            <a:ext cx="5915904" cy="696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solidFill>
                  <a:prstClr val="white"/>
                </a:solidFill>
                <a:effectLst/>
                <a:uLnTx/>
                <a:uFillTx/>
                <a:latin typeface="Montserrat Medium" pitchFamily="2" charset="0"/>
                <a:ea typeface="+mn-ea"/>
                <a:cs typeface="+mn-cs"/>
              </a:rPr>
              <a:t>Alfredo Valeria </a:t>
            </a:r>
            <a:r>
              <a:rPr kumimoji="0" lang="es-ES" sz="1200" b="0" i="0" u="none" strike="noStrike" kern="1200" cap="none" spc="0" normalizeH="0" baseline="0" noProof="0" dirty="0" err="1">
                <a:ln>
                  <a:noFill/>
                </a:ln>
                <a:solidFill>
                  <a:prstClr val="white"/>
                </a:solidFill>
                <a:effectLst/>
                <a:uLnTx/>
                <a:uFillTx/>
                <a:latin typeface="Montserrat Medium" pitchFamily="2" charset="0"/>
                <a:ea typeface="+mn-ea"/>
                <a:cs typeface="+mn-cs"/>
              </a:rPr>
              <a:t>Celedón</a:t>
            </a:r>
            <a:endParaRPr kumimoji="0" lang="es-ES" sz="1200" b="0" i="0" u="none" strike="noStrike" kern="1200" cap="none" spc="0" normalizeH="0" baseline="0" noProof="0" dirty="0">
              <a:ln>
                <a:noFill/>
              </a:ln>
              <a:solidFill>
                <a:prstClr val="white"/>
              </a:solidFill>
              <a:effectLst/>
              <a:uLnTx/>
              <a:uFillTx/>
              <a:latin typeface="Montserrat Medium" pitchFamily="2" charset="0"/>
              <a:ea typeface="+mn-ea"/>
              <a:cs typeface="+mn-cs"/>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s-ES" sz="1200" dirty="0">
                <a:solidFill>
                  <a:prstClr val="white"/>
                </a:solidFill>
                <a:latin typeface="Montserrat Medium" pitchFamily="2" charset="0"/>
              </a:rPr>
              <a:t>avaleria@uct.cl</a:t>
            </a:r>
            <a:endParaRPr kumimoji="0" lang="es-ES" sz="1200" b="0" i="0" u="none" strike="noStrike" kern="1200" cap="none" spc="0" normalizeH="0" baseline="0" noProof="0" dirty="0">
              <a:ln>
                <a:noFill/>
              </a:ln>
              <a:solidFill>
                <a:prstClr val="white"/>
              </a:solidFill>
              <a:effectLst/>
              <a:uLnTx/>
              <a:uFillTx/>
              <a:latin typeface="Montserrat Medium" pitchFamily="2" charset="0"/>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1200" dirty="0">
                <a:solidFill>
                  <a:prstClr val="white"/>
                </a:solidFill>
                <a:latin typeface="Montserrat Medium" pitchFamily="2" charset="0"/>
              </a:rPr>
              <a:t>Universidad Católica de Temuco</a:t>
            </a:r>
            <a:endParaRPr kumimoji="0" lang="es-CL" sz="1200" b="0" i="0" u="none" strike="noStrike" kern="1200" cap="none" spc="0" normalizeH="0" baseline="0" noProof="0" dirty="0">
              <a:ln>
                <a:noFill/>
              </a:ln>
              <a:solidFill>
                <a:prstClr val="white"/>
              </a:solidFill>
              <a:effectLst/>
              <a:uLnTx/>
              <a:uFillTx/>
              <a:latin typeface="Montserrat Medium" pitchFamily="2" charset="0"/>
              <a:ea typeface="+mn-ea"/>
              <a:cs typeface="+mn-cs"/>
            </a:endParaRPr>
          </a:p>
        </p:txBody>
      </p:sp>
    </p:spTree>
    <p:extLst>
      <p:ext uri="{BB962C8B-B14F-4D97-AF65-F5344CB8AC3E}">
        <p14:creationId xmlns:p14="http://schemas.microsoft.com/office/powerpoint/2010/main" val="4221541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FB49A97-52A3-447E-5FDB-45A185F42B71}"/>
              </a:ext>
            </a:extLst>
          </p:cNvPr>
          <p:cNvPicPr>
            <a:picLocks noChangeAspect="1"/>
          </p:cNvPicPr>
          <p:nvPr/>
        </p:nvPicPr>
        <p:blipFill>
          <a:blip r:embed="rId3"/>
          <a:stretch>
            <a:fillRect/>
          </a:stretch>
        </p:blipFill>
        <p:spPr>
          <a:xfrm>
            <a:off x="321105" y="503429"/>
            <a:ext cx="4076700" cy="622300"/>
          </a:xfrm>
          <a:prstGeom prst="rect">
            <a:avLst/>
          </a:prstGeom>
        </p:spPr>
      </p:pic>
      <p:sp>
        <p:nvSpPr>
          <p:cNvPr id="10" name="CuadroTexto 9">
            <a:extLst>
              <a:ext uri="{FF2B5EF4-FFF2-40B4-BE49-F238E27FC236}">
                <a16:creationId xmlns:a16="http://schemas.microsoft.com/office/drawing/2014/main" id="{CF6C1A35-81E7-A4D4-3F98-EDA82ED4EE4E}"/>
              </a:ext>
            </a:extLst>
          </p:cNvPr>
          <p:cNvSpPr txBox="1"/>
          <p:nvPr/>
        </p:nvSpPr>
        <p:spPr>
          <a:xfrm>
            <a:off x="321105" y="1366127"/>
            <a:ext cx="11511231" cy="1354217"/>
          </a:xfrm>
          <a:prstGeom prst="rect">
            <a:avLst/>
          </a:prstGeom>
          <a:noFill/>
        </p:spPr>
        <p:txBody>
          <a:bodyPr wrap="square" rtlCol="0">
            <a:spAutoFit/>
          </a:bodyPr>
          <a:lstStyle/>
          <a:p>
            <a:pPr marL="457200" indent="-457200">
              <a:buAutoNum type="arabicPeriod"/>
            </a:pPr>
            <a:r>
              <a:rPr lang="es-CL" sz="2400" b="1" dirty="0">
                <a:solidFill>
                  <a:schemeClr val="accent4"/>
                </a:solidFill>
              </a:rPr>
              <a:t>Antecedentes generales:</a:t>
            </a:r>
          </a:p>
          <a:p>
            <a:r>
              <a:rPr lang="es-CL" sz="2000" b="1" dirty="0">
                <a:solidFill>
                  <a:schemeClr val="accent4"/>
                </a:solidFill>
              </a:rPr>
              <a:t>La UC Temuco:</a:t>
            </a:r>
          </a:p>
          <a:p>
            <a:endParaRPr lang="es-CL" sz="2400" b="1" dirty="0">
              <a:solidFill>
                <a:schemeClr val="accent4"/>
              </a:solidFill>
              <a:latin typeface="Montserrat Medium" pitchFamily="2" charset="0"/>
            </a:endParaRPr>
          </a:p>
          <a:p>
            <a:endParaRPr lang="es-CL" sz="1400" b="1" dirty="0">
              <a:solidFill>
                <a:schemeClr val="accent4"/>
              </a:solidFill>
              <a:latin typeface="Montserrat Medium" pitchFamily="2" charset="0"/>
            </a:endParaRPr>
          </a:p>
        </p:txBody>
      </p:sp>
      <p:graphicFrame>
        <p:nvGraphicFramePr>
          <p:cNvPr id="2" name="Diagrama 1"/>
          <p:cNvGraphicFramePr/>
          <p:nvPr>
            <p:extLst>
              <p:ext uri="{D42A27DB-BD31-4B8C-83A1-F6EECF244321}">
                <p14:modId xmlns:p14="http://schemas.microsoft.com/office/powerpoint/2010/main" val="2042111269"/>
              </p:ext>
            </p:extLst>
          </p:nvPr>
        </p:nvGraphicFramePr>
        <p:xfrm>
          <a:off x="1756815" y="2262489"/>
          <a:ext cx="8440130" cy="4332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2310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FB49A97-52A3-447E-5FDB-45A185F42B71}"/>
              </a:ext>
            </a:extLst>
          </p:cNvPr>
          <p:cNvPicPr>
            <a:picLocks noChangeAspect="1"/>
          </p:cNvPicPr>
          <p:nvPr/>
        </p:nvPicPr>
        <p:blipFill>
          <a:blip r:embed="rId3"/>
          <a:stretch>
            <a:fillRect/>
          </a:stretch>
        </p:blipFill>
        <p:spPr>
          <a:xfrm>
            <a:off x="321105" y="503429"/>
            <a:ext cx="4076700" cy="622300"/>
          </a:xfrm>
          <a:prstGeom prst="rect">
            <a:avLst/>
          </a:prstGeom>
        </p:spPr>
      </p:pic>
      <p:sp>
        <p:nvSpPr>
          <p:cNvPr id="10" name="CuadroTexto 9">
            <a:extLst>
              <a:ext uri="{FF2B5EF4-FFF2-40B4-BE49-F238E27FC236}">
                <a16:creationId xmlns:a16="http://schemas.microsoft.com/office/drawing/2014/main" id="{CF6C1A35-81E7-A4D4-3F98-EDA82ED4EE4E}"/>
              </a:ext>
            </a:extLst>
          </p:cNvPr>
          <p:cNvSpPr txBox="1"/>
          <p:nvPr/>
        </p:nvSpPr>
        <p:spPr>
          <a:xfrm>
            <a:off x="321105" y="1233913"/>
            <a:ext cx="11511231" cy="1538883"/>
          </a:xfrm>
          <a:prstGeom prst="rect">
            <a:avLst/>
          </a:prstGeom>
          <a:noFill/>
        </p:spPr>
        <p:txBody>
          <a:bodyPr wrap="square" rtlCol="0">
            <a:spAutoFit/>
          </a:bodyPr>
          <a:lstStyle/>
          <a:p>
            <a:r>
              <a:rPr lang="es-CL" sz="2400" b="1" dirty="0">
                <a:solidFill>
                  <a:schemeClr val="accent4"/>
                </a:solidFill>
              </a:rPr>
              <a:t>1. Antecedentes generales:</a:t>
            </a:r>
          </a:p>
          <a:p>
            <a:r>
              <a:rPr lang="es-CL" sz="2000" b="1" dirty="0">
                <a:solidFill>
                  <a:schemeClr val="accent4"/>
                </a:solidFill>
              </a:rPr>
              <a:t>Entorno significativo:</a:t>
            </a:r>
          </a:p>
          <a:p>
            <a:r>
              <a:rPr lang="es-CL" sz="1200" dirty="0">
                <a:solidFill>
                  <a:schemeClr val="accent4"/>
                </a:solidFill>
              </a:rPr>
              <a:t>(Región de La Araucanía y </a:t>
            </a:r>
            <a:r>
              <a:rPr lang="es-CL" sz="1200" dirty="0" err="1">
                <a:solidFill>
                  <a:schemeClr val="accent4"/>
                </a:solidFill>
              </a:rPr>
              <a:t>macrozona</a:t>
            </a:r>
            <a:r>
              <a:rPr lang="es-CL" sz="1200" dirty="0">
                <a:solidFill>
                  <a:schemeClr val="accent4"/>
                </a:solidFill>
              </a:rPr>
              <a:t> sur)</a:t>
            </a:r>
          </a:p>
          <a:p>
            <a:endParaRPr lang="es-CL" sz="2400" b="1" dirty="0">
              <a:solidFill>
                <a:schemeClr val="accent4"/>
              </a:solidFill>
              <a:latin typeface="Montserrat Medium" pitchFamily="2" charset="0"/>
            </a:endParaRPr>
          </a:p>
          <a:p>
            <a:endParaRPr lang="es-CL" sz="1400" b="1" dirty="0">
              <a:solidFill>
                <a:schemeClr val="accent4"/>
              </a:solidFill>
              <a:latin typeface="Montserrat Medium" pitchFamily="2" charset="0"/>
            </a:endParaRPr>
          </a:p>
        </p:txBody>
      </p:sp>
      <p:graphicFrame>
        <p:nvGraphicFramePr>
          <p:cNvPr id="2" name="Diagrama 1"/>
          <p:cNvGraphicFramePr/>
          <p:nvPr>
            <p:extLst>
              <p:ext uri="{D42A27DB-BD31-4B8C-83A1-F6EECF244321}">
                <p14:modId xmlns:p14="http://schemas.microsoft.com/office/powerpoint/2010/main" val="956729792"/>
              </p:ext>
            </p:extLst>
          </p:nvPr>
        </p:nvGraphicFramePr>
        <p:xfrm>
          <a:off x="934381" y="2279606"/>
          <a:ext cx="10689049" cy="3831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ángulo 2"/>
          <p:cNvSpPr/>
          <p:nvPr/>
        </p:nvSpPr>
        <p:spPr>
          <a:xfrm>
            <a:off x="1482436" y="6233440"/>
            <a:ext cx="10349900" cy="430887"/>
          </a:xfrm>
          <a:prstGeom prst="rect">
            <a:avLst/>
          </a:prstGeom>
        </p:spPr>
        <p:txBody>
          <a:bodyPr wrap="square">
            <a:spAutoFit/>
          </a:bodyPr>
          <a:lstStyle/>
          <a:p>
            <a:r>
              <a:rPr lang="en-US" sz="1100" dirty="0" err="1">
                <a:solidFill>
                  <a:schemeClr val="accent4"/>
                </a:solidFill>
              </a:rPr>
              <a:t>Mardones</a:t>
            </a:r>
            <a:r>
              <a:rPr lang="en-US" sz="1100" dirty="0">
                <a:solidFill>
                  <a:schemeClr val="accent4"/>
                </a:solidFill>
              </a:rPr>
              <a:t>, C. y Ortiz, C. (2023). Araucanía patrimonial: Re-</a:t>
            </a:r>
            <a:r>
              <a:rPr lang="en-US" sz="1100" dirty="0" err="1">
                <a:solidFill>
                  <a:schemeClr val="accent4"/>
                </a:solidFill>
              </a:rPr>
              <a:t>descubriendo</a:t>
            </a:r>
            <a:r>
              <a:rPr lang="en-US" sz="1100" dirty="0">
                <a:solidFill>
                  <a:schemeClr val="accent4"/>
                </a:solidFill>
              </a:rPr>
              <a:t> </a:t>
            </a:r>
            <a:r>
              <a:rPr lang="en-US" sz="1100" dirty="0" err="1">
                <a:solidFill>
                  <a:schemeClr val="accent4"/>
                </a:solidFill>
              </a:rPr>
              <a:t>nuestros</a:t>
            </a:r>
            <a:r>
              <a:rPr lang="en-US" sz="1100" dirty="0">
                <a:solidFill>
                  <a:schemeClr val="accent4"/>
                </a:solidFill>
              </a:rPr>
              <a:t> </a:t>
            </a:r>
            <a:r>
              <a:rPr lang="en-US" sz="1100" dirty="0" err="1">
                <a:solidFill>
                  <a:schemeClr val="accent4"/>
                </a:solidFill>
              </a:rPr>
              <a:t>territorios</a:t>
            </a:r>
            <a:r>
              <a:rPr lang="en-US" sz="1100" dirty="0">
                <a:solidFill>
                  <a:schemeClr val="accent4"/>
                </a:solidFill>
              </a:rPr>
              <a:t> </a:t>
            </a:r>
            <a:r>
              <a:rPr lang="en-US" sz="1100" dirty="0" err="1">
                <a:solidFill>
                  <a:schemeClr val="accent4"/>
                </a:solidFill>
              </a:rPr>
              <a:t>desde</a:t>
            </a:r>
            <a:r>
              <a:rPr lang="en-US" sz="1100" dirty="0">
                <a:solidFill>
                  <a:schemeClr val="accent4"/>
                </a:solidFill>
              </a:rPr>
              <a:t> </a:t>
            </a:r>
            <a:r>
              <a:rPr lang="en-US" sz="1100" dirty="0" err="1">
                <a:solidFill>
                  <a:schemeClr val="accent4"/>
                </a:solidFill>
              </a:rPr>
              <a:t>sus</a:t>
            </a:r>
            <a:r>
              <a:rPr lang="en-US" sz="1100" dirty="0">
                <a:solidFill>
                  <a:schemeClr val="accent4"/>
                </a:solidFill>
              </a:rPr>
              <a:t> </a:t>
            </a:r>
            <a:r>
              <a:rPr lang="en-US" sz="1100" dirty="0" err="1">
                <a:solidFill>
                  <a:schemeClr val="accent4"/>
                </a:solidFill>
              </a:rPr>
              <a:t>legados</a:t>
            </a:r>
            <a:r>
              <a:rPr lang="en-US" sz="1100" dirty="0">
                <a:solidFill>
                  <a:schemeClr val="accent4"/>
                </a:solidFill>
              </a:rPr>
              <a:t> </a:t>
            </a:r>
            <a:r>
              <a:rPr lang="en-US" sz="1100" dirty="0" err="1">
                <a:solidFill>
                  <a:schemeClr val="accent4"/>
                </a:solidFill>
              </a:rPr>
              <a:t>naturales</a:t>
            </a:r>
            <a:r>
              <a:rPr lang="en-US" sz="1100" dirty="0">
                <a:solidFill>
                  <a:schemeClr val="accent4"/>
                </a:solidFill>
              </a:rPr>
              <a:t> y </a:t>
            </a:r>
            <a:r>
              <a:rPr lang="en-US" sz="1100" dirty="0" err="1">
                <a:solidFill>
                  <a:schemeClr val="accent4"/>
                </a:solidFill>
              </a:rPr>
              <a:t>culturales</a:t>
            </a:r>
            <a:r>
              <a:rPr lang="en-US" sz="1100" dirty="0">
                <a:solidFill>
                  <a:schemeClr val="accent4"/>
                </a:solidFill>
              </a:rPr>
              <a:t>. Universidad de La </a:t>
            </a:r>
            <a:r>
              <a:rPr lang="en-US" sz="1100" dirty="0" err="1">
                <a:solidFill>
                  <a:schemeClr val="accent4"/>
                </a:solidFill>
              </a:rPr>
              <a:t>Frontera</a:t>
            </a:r>
            <a:r>
              <a:rPr lang="en-US" sz="1100" dirty="0">
                <a:solidFill>
                  <a:schemeClr val="accent4"/>
                </a:solidFill>
              </a:rPr>
              <a:t>: </a:t>
            </a:r>
            <a:r>
              <a:rPr lang="en-US" sz="1100" dirty="0" err="1">
                <a:solidFill>
                  <a:schemeClr val="accent4"/>
                </a:solidFill>
              </a:rPr>
              <a:t>Vinculación</a:t>
            </a:r>
            <a:r>
              <a:rPr lang="en-US" sz="1100" dirty="0">
                <a:solidFill>
                  <a:schemeClr val="accent4"/>
                </a:solidFill>
              </a:rPr>
              <a:t> con el Medio. http://www.araucaniapatrimonio.cl/wp-content/uploads/2023/07/ARAU-10MB.pdf</a:t>
            </a:r>
          </a:p>
        </p:txBody>
      </p:sp>
    </p:spTree>
    <p:extLst>
      <p:ext uri="{BB962C8B-B14F-4D97-AF65-F5344CB8AC3E}">
        <p14:creationId xmlns:p14="http://schemas.microsoft.com/office/powerpoint/2010/main" val="2502733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FB49A97-52A3-447E-5FDB-45A185F42B71}"/>
              </a:ext>
            </a:extLst>
          </p:cNvPr>
          <p:cNvPicPr>
            <a:picLocks noChangeAspect="1"/>
          </p:cNvPicPr>
          <p:nvPr/>
        </p:nvPicPr>
        <p:blipFill>
          <a:blip r:embed="rId3"/>
          <a:stretch>
            <a:fillRect/>
          </a:stretch>
        </p:blipFill>
        <p:spPr>
          <a:xfrm>
            <a:off x="321105" y="503429"/>
            <a:ext cx="4076700" cy="622300"/>
          </a:xfrm>
          <a:prstGeom prst="rect">
            <a:avLst/>
          </a:prstGeom>
        </p:spPr>
      </p:pic>
      <p:sp>
        <p:nvSpPr>
          <p:cNvPr id="10" name="CuadroTexto 9">
            <a:extLst>
              <a:ext uri="{FF2B5EF4-FFF2-40B4-BE49-F238E27FC236}">
                <a16:creationId xmlns:a16="http://schemas.microsoft.com/office/drawing/2014/main" id="{CF6C1A35-81E7-A4D4-3F98-EDA82ED4EE4E}"/>
              </a:ext>
            </a:extLst>
          </p:cNvPr>
          <p:cNvSpPr txBox="1"/>
          <p:nvPr/>
        </p:nvSpPr>
        <p:spPr>
          <a:xfrm>
            <a:off x="321105" y="1330957"/>
            <a:ext cx="11511231" cy="1138773"/>
          </a:xfrm>
          <a:prstGeom prst="rect">
            <a:avLst/>
          </a:prstGeom>
          <a:noFill/>
        </p:spPr>
        <p:txBody>
          <a:bodyPr wrap="square" rtlCol="0">
            <a:spAutoFit/>
          </a:bodyPr>
          <a:lstStyle/>
          <a:p>
            <a:r>
              <a:rPr lang="es-CL" sz="2400" b="1" dirty="0">
                <a:solidFill>
                  <a:schemeClr val="accent4"/>
                </a:solidFill>
              </a:rPr>
              <a:t>2. Conceptualización:</a:t>
            </a:r>
          </a:p>
          <a:p>
            <a:r>
              <a:rPr lang="es-CL" sz="2000" b="1" dirty="0">
                <a:solidFill>
                  <a:schemeClr val="accent4"/>
                </a:solidFill>
              </a:rPr>
              <a:t>Modelo de Vinculación con el Medio:</a:t>
            </a:r>
          </a:p>
          <a:p>
            <a:endParaRPr lang="es-CL" sz="2400" b="1" dirty="0">
              <a:solidFill>
                <a:schemeClr val="accent4"/>
              </a:solidFill>
              <a:latin typeface="Montserrat Medium" pitchFamily="2" charset="0"/>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5845" y="368009"/>
            <a:ext cx="8389107" cy="6595498"/>
          </a:xfrm>
          <a:prstGeom prst="rect">
            <a:avLst/>
          </a:prstGeom>
        </p:spPr>
      </p:pic>
    </p:spTree>
    <p:extLst>
      <p:ext uri="{BB962C8B-B14F-4D97-AF65-F5344CB8AC3E}">
        <p14:creationId xmlns:p14="http://schemas.microsoft.com/office/powerpoint/2010/main" val="2424176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FB49A97-52A3-447E-5FDB-45A185F42B71}"/>
              </a:ext>
            </a:extLst>
          </p:cNvPr>
          <p:cNvPicPr>
            <a:picLocks noChangeAspect="1"/>
          </p:cNvPicPr>
          <p:nvPr/>
        </p:nvPicPr>
        <p:blipFill>
          <a:blip r:embed="rId3"/>
          <a:stretch>
            <a:fillRect/>
          </a:stretch>
        </p:blipFill>
        <p:spPr>
          <a:xfrm>
            <a:off x="321105" y="503429"/>
            <a:ext cx="4076700" cy="622300"/>
          </a:xfrm>
          <a:prstGeom prst="rect">
            <a:avLst/>
          </a:prstGeom>
        </p:spPr>
      </p:pic>
      <p:sp>
        <p:nvSpPr>
          <p:cNvPr id="10" name="CuadroTexto 9">
            <a:extLst>
              <a:ext uri="{FF2B5EF4-FFF2-40B4-BE49-F238E27FC236}">
                <a16:creationId xmlns:a16="http://schemas.microsoft.com/office/drawing/2014/main" id="{CF6C1A35-81E7-A4D4-3F98-EDA82ED4EE4E}"/>
              </a:ext>
            </a:extLst>
          </p:cNvPr>
          <p:cNvSpPr txBox="1"/>
          <p:nvPr/>
        </p:nvSpPr>
        <p:spPr>
          <a:xfrm>
            <a:off x="321105" y="1330957"/>
            <a:ext cx="11511231" cy="1138773"/>
          </a:xfrm>
          <a:prstGeom prst="rect">
            <a:avLst/>
          </a:prstGeom>
          <a:noFill/>
        </p:spPr>
        <p:txBody>
          <a:bodyPr wrap="square" rtlCol="0">
            <a:spAutoFit/>
          </a:bodyPr>
          <a:lstStyle/>
          <a:p>
            <a:r>
              <a:rPr lang="es-CL" sz="2400" b="1" dirty="0">
                <a:solidFill>
                  <a:schemeClr val="accent4"/>
                </a:solidFill>
              </a:rPr>
              <a:t>2. Conceptualización:</a:t>
            </a:r>
          </a:p>
          <a:p>
            <a:r>
              <a:rPr lang="es-CL" sz="2000" b="1" dirty="0">
                <a:solidFill>
                  <a:schemeClr val="accent4"/>
                </a:solidFill>
              </a:rPr>
              <a:t>UNIDADES DE VINCULACIÓN Y CENTROS DE INCIDENCIA PÚBLICA:</a:t>
            </a:r>
          </a:p>
          <a:p>
            <a:endParaRPr lang="es-CL" sz="2400" b="1" dirty="0">
              <a:solidFill>
                <a:schemeClr val="accent4"/>
              </a:solidFill>
              <a:latin typeface="Montserrat Medium" pitchFamily="2" charset="0"/>
            </a:endParaRPr>
          </a:p>
        </p:txBody>
      </p:sp>
      <p:sp>
        <p:nvSpPr>
          <p:cNvPr id="2" name="Rectángulo 1"/>
          <p:cNvSpPr/>
          <p:nvPr/>
        </p:nvSpPr>
        <p:spPr>
          <a:xfrm>
            <a:off x="2017604" y="2647269"/>
            <a:ext cx="8603504" cy="2308324"/>
          </a:xfrm>
          <a:prstGeom prst="rect">
            <a:avLst/>
          </a:prstGeom>
          <a:solidFill>
            <a:schemeClr val="accent1"/>
          </a:solidFill>
        </p:spPr>
        <p:txBody>
          <a:bodyPr wrap="square">
            <a:spAutoFit/>
          </a:bodyPr>
          <a:lstStyle/>
          <a:p>
            <a:r>
              <a:rPr lang="en-US" dirty="0">
                <a:solidFill>
                  <a:schemeClr val="bg1"/>
                </a:solidFill>
              </a:rPr>
              <a:t>La Universidad </a:t>
            </a:r>
            <a:r>
              <a:rPr lang="en-US" dirty="0" err="1">
                <a:solidFill>
                  <a:schemeClr val="bg1"/>
                </a:solidFill>
              </a:rPr>
              <a:t>Católica</a:t>
            </a:r>
            <a:r>
              <a:rPr lang="en-US" dirty="0">
                <a:solidFill>
                  <a:schemeClr val="bg1"/>
                </a:solidFill>
              </a:rPr>
              <a:t> de Temuco define a las </a:t>
            </a:r>
            <a:r>
              <a:rPr lang="en-US" b="1" dirty="0" err="1">
                <a:solidFill>
                  <a:schemeClr val="bg1"/>
                </a:solidFill>
              </a:rPr>
              <a:t>unidades</a:t>
            </a:r>
            <a:r>
              <a:rPr lang="en-US" b="1" dirty="0">
                <a:solidFill>
                  <a:schemeClr val="bg1"/>
                </a:solidFill>
              </a:rPr>
              <a:t> de </a:t>
            </a:r>
            <a:r>
              <a:rPr lang="en-US" b="1" dirty="0" err="1">
                <a:solidFill>
                  <a:schemeClr val="bg1"/>
                </a:solidFill>
              </a:rPr>
              <a:t>vinculación</a:t>
            </a:r>
            <a:r>
              <a:rPr lang="en-US" b="1" dirty="0">
                <a:solidFill>
                  <a:schemeClr val="bg1"/>
                </a:solidFill>
              </a:rPr>
              <a:t> </a:t>
            </a:r>
            <a:r>
              <a:rPr lang="en-US" dirty="0">
                <a:solidFill>
                  <a:schemeClr val="bg1"/>
                </a:solidFill>
              </a:rPr>
              <a:t>con el </a:t>
            </a:r>
            <a:r>
              <a:rPr lang="en-US" dirty="0" err="1">
                <a:solidFill>
                  <a:schemeClr val="bg1"/>
                </a:solidFill>
              </a:rPr>
              <a:t>medio</a:t>
            </a:r>
            <a:r>
              <a:rPr lang="en-US" dirty="0">
                <a:solidFill>
                  <a:schemeClr val="bg1"/>
                </a:solidFill>
              </a:rPr>
              <a:t> </a:t>
            </a:r>
            <a:r>
              <a:rPr lang="en-US" dirty="0" err="1">
                <a:solidFill>
                  <a:schemeClr val="bg1"/>
                </a:solidFill>
              </a:rPr>
              <a:t>como</a:t>
            </a:r>
            <a:r>
              <a:rPr lang="en-US" dirty="0">
                <a:solidFill>
                  <a:schemeClr val="bg1"/>
                </a:solidFill>
              </a:rPr>
              <a:t> </a:t>
            </a:r>
            <a:r>
              <a:rPr lang="en-US" dirty="0" err="1">
                <a:solidFill>
                  <a:schemeClr val="bg1"/>
                </a:solidFill>
              </a:rPr>
              <a:t>instancias</a:t>
            </a:r>
            <a:r>
              <a:rPr lang="en-US" dirty="0">
                <a:solidFill>
                  <a:schemeClr val="bg1"/>
                </a:solidFill>
              </a:rPr>
              <a:t> de </a:t>
            </a:r>
            <a:r>
              <a:rPr lang="en-US" dirty="0" err="1">
                <a:solidFill>
                  <a:schemeClr val="bg1"/>
                </a:solidFill>
              </a:rPr>
              <a:t>interlocución</a:t>
            </a:r>
            <a:r>
              <a:rPr lang="en-US" dirty="0">
                <a:solidFill>
                  <a:schemeClr val="bg1"/>
                </a:solidFill>
              </a:rPr>
              <a:t> a </a:t>
            </a:r>
            <a:r>
              <a:rPr lang="en-US" dirty="0" err="1">
                <a:solidFill>
                  <a:schemeClr val="bg1"/>
                </a:solidFill>
              </a:rPr>
              <a:t>nivel</a:t>
            </a:r>
            <a:r>
              <a:rPr lang="en-US" dirty="0">
                <a:solidFill>
                  <a:schemeClr val="bg1"/>
                </a:solidFill>
              </a:rPr>
              <a:t> de </a:t>
            </a:r>
            <a:r>
              <a:rPr lang="en-US" dirty="0" err="1">
                <a:solidFill>
                  <a:schemeClr val="bg1"/>
                </a:solidFill>
              </a:rPr>
              <a:t>Facultades</a:t>
            </a:r>
            <a:r>
              <a:rPr lang="en-US" dirty="0">
                <a:solidFill>
                  <a:schemeClr val="bg1"/>
                </a:solidFill>
              </a:rPr>
              <a:t> y/o </a:t>
            </a:r>
            <a:r>
              <a:rPr lang="en-US" dirty="0" err="1">
                <a:solidFill>
                  <a:schemeClr val="bg1"/>
                </a:solidFill>
              </a:rPr>
              <a:t>Vicerrectorías</a:t>
            </a:r>
            <a:r>
              <a:rPr lang="en-US" dirty="0">
                <a:solidFill>
                  <a:schemeClr val="bg1"/>
                </a:solidFill>
              </a:rPr>
              <a:t>, que se </a:t>
            </a:r>
            <a:r>
              <a:rPr lang="en-US" dirty="0" err="1">
                <a:solidFill>
                  <a:schemeClr val="bg1"/>
                </a:solidFill>
              </a:rPr>
              <a:t>dedican</a:t>
            </a:r>
            <a:r>
              <a:rPr lang="en-US" dirty="0">
                <a:solidFill>
                  <a:schemeClr val="bg1"/>
                </a:solidFill>
              </a:rPr>
              <a:t> a </a:t>
            </a:r>
            <a:r>
              <a:rPr lang="en-US" dirty="0" err="1">
                <a:solidFill>
                  <a:schemeClr val="bg1"/>
                </a:solidFill>
              </a:rPr>
              <a:t>establecer</a:t>
            </a:r>
            <a:r>
              <a:rPr lang="en-US" dirty="0">
                <a:solidFill>
                  <a:schemeClr val="bg1"/>
                </a:solidFill>
              </a:rPr>
              <a:t> y </a:t>
            </a:r>
            <a:r>
              <a:rPr lang="en-US" dirty="0" err="1">
                <a:solidFill>
                  <a:schemeClr val="bg1"/>
                </a:solidFill>
              </a:rPr>
              <a:t>mantener</a:t>
            </a:r>
            <a:r>
              <a:rPr lang="en-US" dirty="0">
                <a:solidFill>
                  <a:schemeClr val="bg1"/>
                </a:solidFill>
              </a:rPr>
              <a:t> </a:t>
            </a:r>
            <a:r>
              <a:rPr lang="en-US" dirty="0" err="1">
                <a:solidFill>
                  <a:schemeClr val="bg1"/>
                </a:solidFill>
              </a:rPr>
              <a:t>conexiones</a:t>
            </a:r>
            <a:r>
              <a:rPr lang="en-US" dirty="0">
                <a:solidFill>
                  <a:schemeClr val="bg1"/>
                </a:solidFill>
              </a:rPr>
              <a:t> y </a:t>
            </a:r>
            <a:r>
              <a:rPr lang="en-US" dirty="0" err="1">
                <a:solidFill>
                  <a:schemeClr val="bg1"/>
                </a:solidFill>
              </a:rPr>
              <a:t>colaboraciones</a:t>
            </a:r>
            <a:r>
              <a:rPr lang="en-US" dirty="0">
                <a:solidFill>
                  <a:schemeClr val="bg1"/>
                </a:solidFill>
              </a:rPr>
              <a:t> entre la </a:t>
            </a:r>
            <a:r>
              <a:rPr lang="en-US" dirty="0" err="1">
                <a:solidFill>
                  <a:schemeClr val="bg1"/>
                </a:solidFill>
              </a:rPr>
              <a:t>institución</a:t>
            </a:r>
            <a:r>
              <a:rPr lang="en-US" dirty="0">
                <a:solidFill>
                  <a:schemeClr val="bg1"/>
                </a:solidFill>
              </a:rPr>
              <a:t> y </a:t>
            </a:r>
            <a:r>
              <a:rPr lang="en-US" dirty="0" err="1">
                <a:solidFill>
                  <a:schemeClr val="bg1"/>
                </a:solidFill>
              </a:rPr>
              <a:t>los</a:t>
            </a:r>
            <a:r>
              <a:rPr lang="en-US" dirty="0">
                <a:solidFill>
                  <a:schemeClr val="bg1"/>
                </a:solidFill>
              </a:rPr>
              <a:t> </a:t>
            </a:r>
            <a:r>
              <a:rPr lang="en-US" dirty="0" err="1">
                <a:solidFill>
                  <a:schemeClr val="bg1"/>
                </a:solidFill>
              </a:rPr>
              <a:t>actores</a:t>
            </a:r>
            <a:r>
              <a:rPr lang="en-US" dirty="0">
                <a:solidFill>
                  <a:schemeClr val="bg1"/>
                </a:solidFill>
              </a:rPr>
              <a:t> </a:t>
            </a:r>
            <a:r>
              <a:rPr lang="en-US" dirty="0" err="1">
                <a:solidFill>
                  <a:schemeClr val="bg1"/>
                </a:solidFill>
              </a:rPr>
              <a:t>relevantes</a:t>
            </a:r>
            <a:r>
              <a:rPr lang="en-US" dirty="0">
                <a:solidFill>
                  <a:schemeClr val="bg1"/>
                </a:solidFill>
              </a:rPr>
              <a:t> del </a:t>
            </a:r>
            <a:r>
              <a:rPr lang="en-US" dirty="0" err="1">
                <a:solidFill>
                  <a:schemeClr val="bg1"/>
                </a:solidFill>
              </a:rPr>
              <a:t>entorno</a:t>
            </a:r>
            <a:r>
              <a:rPr lang="en-US" dirty="0">
                <a:solidFill>
                  <a:schemeClr val="bg1"/>
                </a:solidFill>
              </a:rPr>
              <a:t> </a:t>
            </a:r>
            <a:r>
              <a:rPr lang="en-US" dirty="0" err="1">
                <a:solidFill>
                  <a:schemeClr val="bg1"/>
                </a:solidFill>
              </a:rPr>
              <a:t>externo</a:t>
            </a:r>
            <a:r>
              <a:rPr lang="en-US" dirty="0">
                <a:solidFill>
                  <a:schemeClr val="bg1"/>
                </a:solidFill>
              </a:rPr>
              <a:t> </a:t>
            </a:r>
            <a:r>
              <a:rPr lang="en-US" dirty="0" err="1">
                <a:solidFill>
                  <a:schemeClr val="bg1"/>
                </a:solidFill>
              </a:rPr>
              <a:t>en</a:t>
            </a:r>
            <a:r>
              <a:rPr lang="en-US" dirty="0">
                <a:solidFill>
                  <a:schemeClr val="bg1"/>
                </a:solidFill>
              </a:rPr>
              <a:t> el </a:t>
            </a:r>
            <a:r>
              <a:rPr lang="en-US" dirty="0" err="1">
                <a:solidFill>
                  <a:schemeClr val="bg1"/>
                </a:solidFill>
              </a:rPr>
              <a:t>marco</a:t>
            </a:r>
            <a:r>
              <a:rPr lang="en-US" dirty="0">
                <a:solidFill>
                  <a:schemeClr val="bg1"/>
                </a:solidFill>
              </a:rPr>
              <a:t> de </a:t>
            </a:r>
            <a:r>
              <a:rPr lang="en-US" dirty="0" err="1">
                <a:solidFill>
                  <a:schemeClr val="bg1"/>
                </a:solidFill>
              </a:rPr>
              <a:t>sus</a:t>
            </a:r>
            <a:r>
              <a:rPr lang="en-US" dirty="0">
                <a:solidFill>
                  <a:schemeClr val="bg1"/>
                </a:solidFill>
              </a:rPr>
              <a:t> </a:t>
            </a:r>
            <a:r>
              <a:rPr lang="en-US" dirty="0" err="1">
                <a:solidFill>
                  <a:schemeClr val="bg1"/>
                </a:solidFill>
              </a:rPr>
              <a:t>propios</a:t>
            </a:r>
            <a:r>
              <a:rPr lang="en-US" dirty="0">
                <a:solidFill>
                  <a:schemeClr val="bg1"/>
                </a:solidFill>
              </a:rPr>
              <a:t> </a:t>
            </a:r>
            <a:r>
              <a:rPr lang="en-US" dirty="0" err="1">
                <a:solidFill>
                  <a:schemeClr val="bg1"/>
                </a:solidFill>
              </a:rPr>
              <a:t>objetivos</a:t>
            </a:r>
            <a:r>
              <a:rPr lang="en-US" dirty="0">
                <a:solidFill>
                  <a:schemeClr val="bg1"/>
                </a:solidFill>
              </a:rPr>
              <a:t>. </a:t>
            </a:r>
          </a:p>
          <a:p>
            <a:endParaRPr lang="en-US" dirty="0">
              <a:solidFill>
                <a:schemeClr val="bg1"/>
              </a:solidFill>
            </a:endParaRPr>
          </a:p>
          <a:p>
            <a:r>
              <a:rPr lang="en-US" dirty="0">
                <a:solidFill>
                  <a:schemeClr val="bg1"/>
                </a:solidFill>
              </a:rPr>
              <a:t>Entre </a:t>
            </a:r>
            <a:r>
              <a:rPr lang="en-US" dirty="0" err="1">
                <a:solidFill>
                  <a:schemeClr val="bg1"/>
                </a:solidFill>
              </a:rPr>
              <a:t>ellas</a:t>
            </a:r>
            <a:r>
              <a:rPr lang="en-US" dirty="0">
                <a:solidFill>
                  <a:schemeClr val="bg1"/>
                </a:solidFill>
              </a:rPr>
              <a:t>, hay un </a:t>
            </a:r>
            <a:r>
              <a:rPr lang="en-US" dirty="0" err="1">
                <a:solidFill>
                  <a:schemeClr val="bg1"/>
                </a:solidFill>
              </a:rPr>
              <a:t>grupo</a:t>
            </a:r>
            <a:r>
              <a:rPr lang="en-US" dirty="0">
                <a:solidFill>
                  <a:schemeClr val="bg1"/>
                </a:solidFill>
              </a:rPr>
              <a:t> de </a:t>
            </a:r>
            <a:r>
              <a:rPr lang="en-US" dirty="0" err="1">
                <a:solidFill>
                  <a:schemeClr val="bg1"/>
                </a:solidFill>
              </a:rPr>
              <a:t>unidades</a:t>
            </a:r>
            <a:r>
              <a:rPr lang="en-US" dirty="0">
                <a:solidFill>
                  <a:schemeClr val="bg1"/>
                </a:solidFill>
              </a:rPr>
              <a:t> que se </a:t>
            </a:r>
            <a:r>
              <a:rPr lang="en-US" dirty="0" err="1">
                <a:solidFill>
                  <a:schemeClr val="bg1"/>
                </a:solidFill>
              </a:rPr>
              <a:t>orientan</a:t>
            </a:r>
            <a:r>
              <a:rPr lang="en-US" dirty="0">
                <a:solidFill>
                  <a:schemeClr val="bg1"/>
                </a:solidFill>
              </a:rPr>
              <a:t> a </a:t>
            </a:r>
            <a:r>
              <a:rPr lang="en-US" dirty="0" err="1">
                <a:solidFill>
                  <a:schemeClr val="bg1"/>
                </a:solidFill>
              </a:rPr>
              <a:t>ejercer</a:t>
            </a:r>
            <a:r>
              <a:rPr lang="en-US" dirty="0">
                <a:solidFill>
                  <a:schemeClr val="bg1"/>
                </a:solidFill>
              </a:rPr>
              <a:t> </a:t>
            </a:r>
            <a:r>
              <a:rPr lang="en-US" dirty="0" err="1">
                <a:solidFill>
                  <a:schemeClr val="bg1"/>
                </a:solidFill>
              </a:rPr>
              <a:t>una</a:t>
            </a:r>
            <a:r>
              <a:rPr lang="en-US" dirty="0">
                <a:solidFill>
                  <a:schemeClr val="bg1"/>
                </a:solidFill>
              </a:rPr>
              <a:t> </a:t>
            </a:r>
            <a:r>
              <a:rPr lang="en-US" dirty="0" err="1">
                <a:solidFill>
                  <a:schemeClr val="bg1"/>
                </a:solidFill>
              </a:rPr>
              <a:t>influencia</a:t>
            </a:r>
            <a:r>
              <a:rPr lang="en-US" dirty="0">
                <a:solidFill>
                  <a:schemeClr val="bg1"/>
                </a:solidFill>
              </a:rPr>
              <a:t> </a:t>
            </a:r>
            <a:r>
              <a:rPr lang="en-US" dirty="0" err="1">
                <a:solidFill>
                  <a:schemeClr val="bg1"/>
                </a:solidFill>
              </a:rPr>
              <a:t>deliberada</a:t>
            </a:r>
            <a:r>
              <a:rPr lang="en-US" dirty="0">
                <a:solidFill>
                  <a:schemeClr val="bg1"/>
                </a:solidFill>
              </a:rPr>
              <a:t> y </a:t>
            </a:r>
            <a:r>
              <a:rPr lang="en-US" dirty="0" err="1">
                <a:solidFill>
                  <a:schemeClr val="bg1"/>
                </a:solidFill>
              </a:rPr>
              <a:t>constructiva</a:t>
            </a:r>
            <a:r>
              <a:rPr lang="en-US" dirty="0">
                <a:solidFill>
                  <a:schemeClr val="bg1"/>
                </a:solidFill>
              </a:rPr>
              <a:t> </a:t>
            </a:r>
            <a:r>
              <a:rPr lang="en-US" dirty="0" err="1">
                <a:solidFill>
                  <a:schemeClr val="bg1"/>
                </a:solidFill>
              </a:rPr>
              <a:t>en</a:t>
            </a:r>
            <a:r>
              <a:rPr lang="en-US" dirty="0">
                <a:solidFill>
                  <a:schemeClr val="bg1"/>
                </a:solidFill>
              </a:rPr>
              <a:t> el </a:t>
            </a:r>
            <a:r>
              <a:rPr lang="en-US" dirty="0" err="1">
                <a:solidFill>
                  <a:schemeClr val="bg1"/>
                </a:solidFill>
              </a:rPr>
              <a:t>desarrollo</a:t>
            </a:r>
            <a:r>
              <a:rPr lang="en-US" dirty="0">
                <a:solidFill>
                  <a:schemeClr val="bg1"/>
                </a:solidFill>
              </a:rPr>
              <a:t> de </a:t>
            </a:r>
            <a:r>
              <a:rPr lang="en-US" dirty="0" err="1">
                <a:solidFill>
                  <a:schemeClr val="bg1"/>
                </a:solidFill>
              </a:rPr>
              <a:t>políticas</a:t>
            </a:r>
            <a:r>
              <a:rPr lang="en-US" dirty="0">
                <a:solidFill>
                  <a:schemeClr val="bg1"/>
                </a:solidFill>
              </a:rPr>
              <a:t> </a:t>
            </a:r>
            <a:r>
              <a:rPr lang="en-US" dirty="0" err="1">
                <a:solidFill>
                  <a:schemeClr val="bg1"/>
                </a:solidFill>
              </a:rPr>
              <a:t>públicas</a:t>
            </a:r>
            <a:r>
              <a:rPr lang="en-US" dirty="0">
                <a:solidFill>
                  <a:schemeClr val="bg1"/>
                </a:solidFill>
              </a:rPr>
              <a:t> y </a:t>
            </a:r>
            <a:r>
              <a:rPr lang="en-US" dirty="0" err="1">
                <a:solidFill>
                  <a:schemeClr val="bg1"/>
                </a:solidFill>
              </a:rPr>
              <a:t>en</a:t>
            </a:r>
            <a:r>
              <a:rPr lang="en-US" dirty="0">
                <a:solidFill>
                  <a:schemeClr val="bg1"/>
                </a:solidFill>
              </a:rPr>
              <a:t> la </a:t>
            </a:r>
            <a:r>
              <a:rPr lang="en-US" dirty="0" err="1">
                <a:solidFill>
                  <a:schemeClr val="bg1"/>
                </a:solidFill>
              </a:rPr>
              <a:t>conformación</a:t>
            </a:r>
            <a:r>
              <a:rPr lang="en-US" dirty="0">
                <a:solidFill>
                  <a:schemeClr val="bg1"/>
                </a:solidFill>
              </a:rPr>
              <a:t> de debates </a:t>
            </a:r>
            <a:r>
              <a:rPr lang="en-US" dirty="0" err="1">
                <a:solidFill>
                  <a:schemeClr val="bg1"/>
                </a:solidFill>
              </a:rPr>
              <a:t>relevantes</a:t>
            </a:r>
            <a:r>
              <a:rPr lang="en-US" dirty="0">
                <a:solidFill>
                  <a:schemeClr val="bg1"/>
                </a:solidFill>
              </a:rPr>
              <a:t> </a:t>
            </a:r>
            <a:r>
              <a:rPr lang="en-US" dirty="0" err="1">
                <a:solidFill>
                  <a:schemeClr val="bg1"/>
                </a:solidFill>
              </a:rPr>
              <a:t>en</a:t>
            </a:r>
            <a:r>
              <a:rPr lang="en-US" dirty="0">
                <a:solidFill>
                  <a:schemeClr val="bg1"/>
                </a:solidFill>
              </a:rPr>
              <a:t> la </a:t>
            </a:r>
            <a:r>
              <a:rPr lang="en-US" dirty="0" err="1">
                <a:solidFill>
                  <a:schemeClr val="bg1"/>
                </a:solidFill>
              </a:rPr>
              <a:t>sociedad</a:t>
            </a:r>
            <a:r>
              <a:rPr lang="en-US" dirty="0">
                <a:solidFill>
                  <a:schemeClr val="bg1"/>
                </a:solidFill>
              </a:rPr>
              <a:t>, a </a:t>
            </a:r>
            <a:r>
              <a:rPr lang="en-US" dirty="0" err="1">
                <a:solidFill>
                  <a:schemeClr val="bg1"/>
                </a:solidFill>
              </a:rPr>
              <a:t>los</a:t>
            </a:r>
            <a:r>
              <a:rPr lang="en-US" dirty="0">
                <a:solidFill>
                  <a:schemeClr val="bg1"/>
                </a:solidFill>
              </a:rPr>
              <a:t> que </a:t>
            </a:r>
            <a:r>
              <a:rPr lang="en-US" dirty="0" err="1">
                <a:solidFill>
                  <a:schemeClr val="bg1"/>
                </a:solidFill>
              </a:rPr>
              <a:t>hemos</a:t>
            </a:r>
            <a:r>
              <a:rPr lang="en-US" dirty="0">
                <a:solidFill>
                  <a:schemeClr val="bg1"/>
                </a:solidFill>
              </a:rPr>
              <a:t> </a:t>
            </a:r>
            <a:r>
              <a:rPr lang="en-US" dirty="0" err="1">
                <a:solidFill>
                  <a:schemeClr val="bg1"/>
                </a:solidFill>
              </a:rPr>
              <a:t>denominado</a:t>
            </a:r>
            <a:r>
              <a:rPr lang="en-US" dirty="0">
                <a:solidFill>
                  <a:schemeClr val="bg1"/>
                </a:solidFill>
              </a:rPr>
              <a:t> </a:t>
            </a:r>
            <a:r>
              <a:rPr lang="en-US" b="1" dirty="0" err="1">
                <a:solidFill>
                  <a:schemeClr val="bg1"/>
                </a:solidFill>
              </a:rPr>
              <a:t>Centros</a:t>
            </a:r>
            <a:r>
              <a:rPr lang="en-US" b="1" dirty="0">
                <a:solidFill>
                  <a:schemeClr val="bg1"/>
                </a:solidFill>
              </a:rPr>
              <a:t> de </a:t>
            </a:r>
            <a:r>
              <a:rPr lang="en-US" b="1" dirty="0" err="1">
                <a:solidFill>
                  <a:schemeClr val="bg1"/>
                </a:solidFill>
              </a:rPr>
              <a:t>Incidencia</a:t>
            </a:r>
            <a:r>
              <a:rPr lang="en-US" b="1" dirty="0">
                <a:solidFill>
                  <a:schemeClr val="bg1"/>
                </a:solidFill>
              </a:rPr>
              <a:t> </a:t>
            </a:r>
            <a:r>
              <a:rPr lang="en-US" b="1" dirty="0" err="1">
                <a:solidFill>
                  <a:schemeClr val="bg1"/>
                </a:solidFill>
              </a:rPr>
              <a:t>Pública</a:t>
            </a:r>
            <a:r>
              <a:rPr lang="en-US" b="1" dirty="0">
                <a:solidFill>
                  <a:schemeClr val="bg1"/>
                </a:solidFill>
              </a:rPr>
              <a:t>. </a:t>
            </a:r>
          </a:p>
        </p:txBody>
      </p:sp>
    </p:spTree>
    <p:extLst>
      <p:ext uri="{BB962C8B-B14F-4D97-AF65-F5344CB8AC3E}">
        <p14:creationId xmlns:p14="http://schemas.microsoft.com/office/powerpoint/2010/main" val="3841254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FB49A97-52A3-447E-5FDB-45A185F42B71}"/>
              </a:ext>
            </a:extLst>
          </p:cNvPr>
          <p:cNvPicPr>
            <a:picLocks noChangeAspect="1"/>
          </p:cNvPicPr>
          <p:nvPr/>
        </p:nvPicPr>
        <p:blipFill>
          <a:blip r:embed="rId3"/>
          <a:stretch>
            <a:fillRect/>
          </a:stretch>
        </p:blipFill>
        <p:spPr>
          <a:xfrm>
            <a:off x="321105" y="503429"/>
            <a:ext cx="4076700" cy="622300"/>
          </a:xfrm>
          <a:prstGeom prst="rect">
            <a:avLst/>
          </a:prstGeom>
        </p:spPr>
      </p:pic>
      <p:sp>
        <p:nvSpPr>
          <p:cNvPr id="10" name="CuadroTexto 9">
            <a:extLst>
              <a:ext uri="{FF2B5EF4-FFF2-40B4-BE49-F238E27FC236}">
                <a16:creationId xmlns:a16="http://schemas.microsoft.com/office/drawing/2014/main" id="{CF6C1A35-81E7-A4D4-3F98-EDA82ED4EE4E}"/>
              </a:ext>
            </a:extLst>
          </p:cNvPr>
          <p:cNvSpPr txBox="1"/>
          <p:nvPr/>
        </p:nvSpPr>
        <p:spPr>
          <a:xfrm>
            <a:off x="321105" y="1330957"/>
            <a:ext cx="11511231" cy="1138773"/>
          </a:xfrm>
          <a:prstGeom prst="rect">
            <a:avLst/>
          </a:prstGeom>
          <a:noFill/>
        </p:spPr>
        <p:txBody>
          <a:bodyPr wrap="square" rtlCol="0">
            <a:spAutoFit/>
          </a:bodyPr>
          <a:lstStyle/>
          <a:p>
            <a:r>
              <a:rPr lang="es-CL" sz="2400" b="1" dirty="0">
                <a:solidFill>
                  <a:schemeClr val="accent4"/>
                </a:solidFill>
              </a:rPr>
              <a:t>2. Conceptualización:</a:t>
            </a:r>
          </a:p>
          <a:p>
            <a:r>
              <a:rPr lang="es-CL" sz="2000" b="1" dirty="0">
                <a:solidFill>
                  <a:schemeClr val="accent4"/>
                </a:solidFill>
              </a:rPr>
              <a:t>UNIDADES DE VINCULACIÓN Y CENTROS DE INCIDENCIA PÚBLICA:</a:t>
            </a:r>
          </a:p>
          <a:p>
            <a:endParaRPr lang="es-CL" sz="2400" b="1" dirty="0">
              <a:solidFill>
                <a:schemeClr val="accent4"/>
              </a:solidFill>
              <a:latin typeface="Montserrat Medium" pitchFamily="2" charset="0"/>
            </a:endParaRPr>
          </a:p>
        </p:txBody>
      </p:sp>
      <p:graphicFrame>
        <p:nvGraphicFramePr>
          <p:cNvPr id="5" name="Diagrama 4"/>
          <p:cNvGraphicFramePr/>
          <p:nvPr>
            <p:extLst>
              <p:ext uri="{D42A27DB-BD31-4B8C-83A1-F6EECF244321}">
                <p14:modId xmlns:p14="http://schemas.microsoft.com/office/powerpoint/2010/main" val="151103218"/>
              </p:ext>
            </p:extLst>
          </p:nvPr>
        </p:nvGraphicFramePr>
        <p:xfrm>
          <a:off x="557561" y="2202779"/>
          <a:ext cx="10326029" cy="42537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44561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FB49A97-52A3-447E-5FDB-45A185F42B71}"/>
              </a:ext>
            </a:extLst>
          </p:cNvPr>
          <p:cNvPicPr>
            <a:picLocks noChangeAspect="1"/>
          </p:cNvPicPr>
          <p:nvPr/>
        </p:nvPicPr>
        <p:blipFill>
          <a:blip r:embed="rId3"/>
          <a:stretch>
            <a:fillRect/>
          </a:stretch>
        </p:blipFill>
        <p:spPr>
          <a:xfrm>
            <a:off x="321105" y="503429"/>
            <a:ext cx="4076700" cy="622300"/>
          </a:xfrm>
          <a:prstGeom prst="rect">
            <a:avLst/>
          </a:prstGeom>
        </p:spPr>
      </p:pic>
      <p:sp>
        <p:nvSpPr>
          <p:cNvPr id="10" name="CuadroTexto 9">
            <a:extLst>
              <a:ext uri="{FF2B5EF4-FFF2-40B4-BE49-F238E27FC236}">
                <a16:creationId xmlns:a16="http://schemas.microsoft.com/office/drawing/2014/main" id="{CF6C1A35-81E7-A4D4-3F98-EDA82ED4EE4E}"/>
              </a:ext>
            </a:extLst>
          </p:cNvPr>
          <p:cNvSpPr txBox="1"/>
          <p:nvPr/>
        </p:nvSpPr>
        <p:spPr>
          <a:xfrm>
            <a:off x="164988" y="1319806"/>
            <a:ext cx="11511231" cy="3970318"/>
          </a:xfrm>
          <a:prstGeom prst="rect">
            <a:avLst/>
          </a:prstGeom>
          <a:noFill/>
        </p:spPr>
        <p:txBody>
          <a:bodyPr wrap="square" rtlCol="0">
            <a:spAutoFit/>
          </a:bodyPr>
          <a:lstStyle/>
          <a:p>
            <a:r>
              <a:rPr lang="es-CL" sz="2400" b="1" dirty="0">
                <a:solidFill>
                  <a:schemeClr val="accent4"/>
                </a:solidFill>
              </a:rPr>
              <a:t>3. Estudio de caracterización y evaluación:</a:t>
            </a:r>
          </a:p>
          <a:p>
            <a:endParaRPr lang="es-ES" dirty="0">
              <a:solidFill>
                <a:schemeClr val="accent4"/>
              </a:solidFill>
            </a:endParaRPr>
          </a:p>
          <a:p>
            <a:r>
              <a:rPr lang="es-ES" dirty="0">
                <a:solidFill>
                  <a:schemeClr val="accent4"/>
                </a:solidFill>
              </a:rPr>
              <a:t>Su objetivo es realizar una evaluación inicial del estado actual de estas unidades y centros de incidencia pública. </a:t>
            </a:r>
          </a:p>
          <a:p>
            <a:endParaRPr lang="es-ES" dirty="0">
              <a:solidFill>
                <a:schemeClr val="accent4"/>
              </a:solidFill>
            </a:endParaRPr>
          </a:p>
          <a:p>
            <a:pPr marL="342900" indent="-342900">
              <a:buFont typeface="Wingdings" panose="05000000000000000000" pitchFamily="2" charset="2"/>
              <a:buChar char="v"/>
            </a:pPr>
            <a:r>
              <a:rPr lang="es-ES" dirty="0">
                <a:solidFill>
                  <a:schemeClr val="accent4"/>
                </a:solidFill>
              </a:rPr>
              <a:t>Se enfoca en aspectos como su </a:t>
            </a:r>
            <a:r>
              <a:rPr lang="es-ES" b="1" dirty="0">
                <a:solidFill>
                  <a:schemeClr val="accent4"/>
                </a:solidFill>
              </a:rPr>
              <a:t>institucionalización, desarrollo académico y aseguramiento de la calidad. </a:t>
            </a:r>
          </a:p>
          <a:p>
            <a:endParaRPr lang="es-ES" b="1" dirty="0">
              <a:solidFill>
                <a:schemeClr val="accent4"/>
              </a:solidFill>
            </a:endParaRPr>
          </a:p>
          <a:p>
            <a:pPr marL="342900" indent="-342900">
              <a:buFont typeface="Wingdings" panose="05000000000000000000" pitchFamily="2" charset="2"/>
              <a:buChar char="v"/>
            </a:pPr>
            <a:r>
              <a:rPr lang="es-ES" dirty="0">
                <a:solidFill>
                  <a:schemeClr val="accent4"/>
                </a:solidFill>
              </a:rPr>
              <a:t>Facilita la categorización de dichas unidades en términos de su </a:t>
            </a:r>
            <a:r>
              <a:rPr lang="es-ES" b="1" dirty="0">
                <a:solidFill>
                  <a:schemeClr val="accent4"/>
                </a:solidFill>
              </a:rPr>
              <a:t>nivel de desarrollo</a:t>
            </a:r>
            <a:r>
              <a:rPr lang="es-ES" dirty="0">
                <a:solidFill>
                  <a:schemeClr val="accent4"/>
                </a:solidFill>
              </a:rPr>
              <a:t>, distinguiendo entre </a:t>
            </a:r>
            <a:r>
              <a:rPr lang="es-ES" b="1" dirty="0">
                <a:solidFill>
                  <a:schemeClr val="accent4"/>
                </a:solidFill>
              </a:rPr>
              <a:t>alto, medio y bajo. </a:t>
            </a:r>
          </a:p>
          <a:p>
            <a:endParaRPr lang="es-ES" b="1" dirty="0">
              <a:solidFill>
                <a:schemeClr val="accent4"/>
              </a:solidFill>
            </a:endParaRPr>
          </a:p>
          <a:p>
            <a:pPr marL="342900" indent="-342900">
              <a:buFont typeface="Wingdings" panose="05000000000000000000" pitchFamily="2" charset="2"/>
              <a:buChar char="v"/>
            </a:pPr>
            <a:r>
              <a:rPr lang="es-ES" dirty="0">
                <a:solidFill>
                  <a:schemeClr val="accent4"/>
                </a:solidFill>
              </a:rPr>
              <a:t>Provee la ventaja de permitir un seguimiento continuo de su progreso a lo largo del tiempo. </a:t>
            </a:r>
          </a:p>
          <a:p>
            <a:endParaRPr lang="es-ES" dirty="0">
              <a:solidFill>
                <a:schemeClr val="accent4"/>
              </a:solidFill>
            </a:endParaRPr>
          </a:p>
          <a:p>
            <a:endParaRPr lang="es-CL" sz="2400" b="1" dirty="0">
              <a:solidFill>
                <a:schemeClr val="accent4"/>
              </a:solidFill>
              <a:latin typeface="Montserrat Medium" pitchFamily="2" charset="0"/>
            </a:endParaRPr>
          </a:p>
          <a:p>
            <a:endParaRPr lang="es-CL" sz="2400" b="1" dirty="0">
              <a:solidFill>
                <a:schemeClr val="accent4"/>
              </a:solidFill>
              <a:latin typeface="Montserrat Medium" pitchFamily="2" charset="0"/>
            </a:endParaRPr>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2726" y="4797584"/>
            <a:ext cx="985079" cy="985079"/>
          </a:xfrm>
          <a:prstGeom prst="rect">
            <a:avLst/>
          </a:prstGeom>
        </p:spPr>
      </p:pic>
      <p:sp>
        <p:nvSpPr>
          <p:cNvPr id="12" name="CuadroTexto 11"/>
          <p:cNvSpPr txBox="1"/>
          <p:nvPr/>
        </p:nvSpPr>
        <p:spPr>
          <a:xfrm>
            <a:off x="3388912" y="5782663"/>
            <a:ext cx="1082348" cy="369332"/>
          </a:xfrm>
          <a:prstGeom prst="rect">
            <a:avLst/>
          </a:prstGeom>
          <a:noFill/>
        </p:spPr>
        <p:txBody>
          <a:bodyPr wrap="none" rtlCol="0">
            <a:spAutoFit/>
          </a:bodyPr>
          <a:lstStyle/>
          <a:p>
            <a:r>
              <a:rPr lang="es-ES" dirty="0">
                <a:solidFill>
                  <a:srgbClr val="FFC000"/>
                </a:solidFill>
              </a:rPr>
              <a:t>Año 2016</a:t>
            </a:r>
            <a:endParaRPr lang="en-US" dirty="0">
              <a:solidFill>
                <a:srgbClr val="FFC000"/>
              </a:solidFill>
            </a:endParaRPr>
          </a:p>
        </p:txBody>
      </p:sp>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4653" y="4794739"/>
            <a:ext cx="985079" cy="985079"/>
          </a:xfrm>
          <a:prstGeom prst="rect">
            <a:avLst/>
          </a:prstGeom>
        </p:spPr>
      </p:pic>
      <p:sp>
        <p:nvSpPr>
          <p:cNvPr id="14" name="CuadroTexto 13"/>
          <p:cNvSpPr txBox="1"/>
          <p:nvPr/>
        </p:nvSpPr>
        <p:spPr>
          <a:xfrm>
            <a:off x="5090839" y="5779818"/>
            <a:ext cx="1082348" cy="369332"/>
          </a:xfrm>
          <a:prstGeom prst="rect">
            <a:avLst/>
          </a:prstGeom>
          <a:noFill/>
        </p:spPr>
        <p:txBody>
          <a:bodyPr wrap="none" rtlCol="0">
            <a:spAutoFit/>
          </a:bodyPr>
          <a:lstStyle/>
          <a:p>
            <a:r>
              <a:rPr lang="es-ES" dirty="0">
                <a:solidFill>
                  <a:srgbClr val="FFC000"/>
                </a:solidFill>
              </a:rPr>
              <a:t>Año 2019</a:t>
            </a:r>
            <a:endParaRPr lang="en-US" dirty="0">
              <a:solidFill>
                <a:srgbClr val="FFC000"/>
              </a:solidFill>
            </a:endParaRPr>
          </a:p>
        </p:txBody>
      </p:sp>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035" y="4794739"/>
            <a:ext cx="985079" cy="985079"/>
          </a:xfrm>
          <a:prstGeom prst="rect">
            <a:avLst/>
          </a:prstGeom>
        </p:spPr>
      </p:pic>
      <p:sp>
        <p:nvSpPr>
          <p:cNvPr id="16" name="CuadroTexto 15"/>
          <p:cNvSpPr txBox="1"/>
          <p:nvPr/>
        </p:nvSpPr>
        <p:spPr>
          <a:xfrm>
            <a:off x="6866221" y="5759430"/>
            <a:ext cx="1082348" cy="369332"/>
          </a:xfrm>
          <a:prstGeom prst="rect">
            <a:avLst/>
          </a:prstGeom>
          <a:noFill/>
        </p:spPr>
        <p:txBody>
          <a:bodyPr wrap="none" rtlCol="0">
            <a:spAutoFit/>
          </a:bodyPr>
          <a:lstStyle/>
          <a:p>
            <a:r>
              <a:rPr lang="es-ES" dirty="0">
                <a:solidFill>
                  <a:srgbClr val="FFC000"/>
                </a:solidFill>
              </a:rPr>
              <a:t>Año 2023</a:t>
            </a:r>
            <a:endParaRPr lang="en-US" dirty="0">
              <a:solidFill>
                <a:srgbClr val="FFC000"/>
              </a:solidFill>
            </a:endParaRPr>
          </a:p>
        </p:txBody>
      </p:sp>
    </p:spTree>
    <p:extLst>
      <p:ext uri="{BB962C8B-B14F-4D97-AF65-F5344CB8AC3E}">
        <p14:creationId xmlns:p14="http://schemas.microsoft.com/office/powerpoint/2010/main" val="194839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FB49A97-52A3-447E-5FDB-45A185F42B71}"/>
              </a:ext>
            </a:extLst>
          </p:cNvPr>
          <p:cNvPicPr>
            <a:picLocks noChangeAspect="1"/>
          </p:cNvPicPr>
          <p:nvPr/>
        </p:nvPicPr>
        <p:blipFill>
          <a:blip r:embed="rId3"/>
          <a:stretch>
            <a:fillRect/>
          </a:stretch>
        </p:blipFill>
        <p:spPr>
          <a:xfrm>
            <a:off x="321105" y="503429"/>
            <a:ext cx="4076700" cy="622300"/>
          </a:xfrm>
          <a:prstGeom prst="rect">
            <a:avLst/>
          </a:prstGeom>
        </p:spPr>
      </p:pic>
      <p:sp>
        <p:nvSpPr>
          <p:cNvPr id="10" name="CuadroTexto 9">
            <a:extLst>
              <a:ext uri="{FF2B5EF4-FFF2-40B4-BE49-F238E27FC236}">
                <a16:creationId xmlns:a16="http://schemas.microsoft.com/office/drawing/2014/main" id="{CF6C1A35-81E7-A4D4-3F98-EDA82ED4EE4E}"/>
              </a:ext>
            </a:extLst>
          </p:cNvPr>
          <p:cNvSpPr txBox="1"/>
          <p:nvPr/>
        </p:nvSpPr>
        <p:spPr>
          <a:xfrm>
            <a:off x="164988" y="1319806"/>
            <a:ext cx="11511231" cy="1107996"/>
          </a:xfrm>
          <a:prstGeom prst="rect">
            <a:avLst/>
          </a:prstGeom>
          <a:noFill/>
        </p:spPr>
        <p:txBody>
          <a:bodyPr wrap="square" rtlCol="0">
            <a:spAutoFit/>
          </a:bodyPr>
          <a:lstStyle/>
          <a:p>
            <a:r>
              <a:rPr lang="es-CL" sz="2400" b="1" dirty="0">
                <a:solidFill>
                  <a:schemeClr val="accent4"/>
                </a:solidFill>
              </a:rPr>
              <a:t>3. Estudio de caracterización y evaluación:</a:t>
            </a:r>
          </a:p>
          <a:p>
            <a:endParaRPr lang="es-ES" dirty="0">
              <a:solidFill>
                <a:schemeClr val="accent4"/>
              </a:solidFill>
              <a:latin typeface="Montserrat Medium" pitchFamily="2" charset="0"/>
            </a:endParaRPr>
          </a:p>
          <a:p>
            <a:endParaRPr lang="es-CL" sz="2400" b="1" dirty="0">
              <a:solidFill>
                <a:schemeClr val="accent4"/>
              </a:solidFill>
              <a:latin typeface="Montserrat Medium" pitchFamily="2" charset="0"/>
            </a:endParaRPr>
          </a:p>
        </p:txBody>
      </p:sp>
      <p:graphicFrame>
        <p:nvGraphicFramePr>
          <p:cNvPr id="2" name="Diagrama 1"/>
          <p:cNvGraphicFramePr/>
          <p:nvPr>
            <p:extLst>
              <p:ext uri="{D42A27DB-BD31-4B8C-83A1-F6EECF244321}">
                <p14:modId xmlns:p14="http://schemas.microsoft.com/office/powerpoint/2010/main" val="54292740"/>
              </p:ext>
            </p:extLst>
          </p:nvPr>
        </p:nvGraphicFramePr>
        <p:xfrm>
          <a:off x="484553" y="1976967"/>
          <a:ext cx="9573847" cy="4423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97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bfeeb20-af50-4443-9c2a-58d9be86c963" xsi:nil="true"/>
    <lcf76f155ced4ddcb4097134ff3c332f xmlns="e0de1b1a-4368-425f-be68-2d2b1e1530c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813E81C7322C7148B9033370E9096A1B" ma:contentTypeVersion="18" ma:contentTypeDescription="Crear nuevo documento." ma:contentTypeScope="" ma:versionID="791d642219f1a94426e4f04ccec59283">
  <xsd:schema xmlns:xsd="http://www.w3.org/2001/XMLSchema" xmlns:xs="http://www.w3.org/2001/XMLSchema" xmlns:p="http://schemas.microsoft.com/office/2006/metadata/properties" xmlns:ns2="e0de1b1a-4368-425f-be68-2d2b1e1530cc" xmlns:ns3="ebfeeb20-af50-4443-9c2a-58d9be86c963" targetNamespace="http://schemas.microsoft.com/office/2006/metadata/properties" ma:root="true" ma:fieldsID="f860a14d4e79875fa2a78062adda64f9" ns2:_="" ns3:_="">
    <xsd:import namespace="e0de1b1a-4368-425f-be68-2d2b1e1530cc"/>
    <xsd:import namespace="ebfeeb20-af50-4443-9c2a-58d9be86c96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de1b1a-4368-425f-be68-2d2b1e1530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71996052-62f5-4f90-af1f-7dc781ad549c"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feeb20-af50-4443-9c2a-58d9be86c963"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4c88a172-cf83-4a6a-a1e8-a5ca31f2cb09}" ma:internalName="TaxCatchAll" ma:showField="CatchAllData" ma:web="ebfeeb20-af50-4443-9c2a-58d9be86c9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FCA621-87F8-4109-851A-F0738EBCABE1}">
  <ds:schemaRefs>
    <ds:schemaRef ds:uri="http://schemas.microsoft.com/office/2006/metadata/properties"/>
    <ds:schemaRef ds:uri="http://schemas.microsoft.com/office/infopath/2007/PartnerControls"/>
    <ds:schemaRef ds:uri="ebfeeb20-af50-4443-9c2a-58d9be86c963"/>
    <ds:schemaRef ds:uri="e0de1b1a-4368-425f-be68-2d2b1e1530cc"/>
  </ds:schemaRefs>
</ds:datastoreItem>
</file>

<file path=customXml/itemProps2.xml><?xml version="1.0" encoding="utf-8"?>
<ds:datastoreItem xmlns:ds="http://schemas.openxmlformats.org/officeDocument/2006/customXml" ds:itemID="{DDCB773F-4BEE-4415-9B00-E4F412FD7A2C}">
  <ds:schemaRefs>
    <ds:schemaRef ds:uri="http://schemas.microsoft.com/sharepoint/v3/contenttype/forms"/>
  </ds:schemaRefs>
</ds:datastoreItem>
</file>

<file path=customXml/itemProps3.xml><?xml version="1.0" encoding="utf-8"?>
<ds:datastoreItem xmlns:ds="http://schemas.openxmlformats.org/officeDocument/2006/customXml" ds:itemID="{BE3BEF53-2948-4A89-AC4C-365D4FC7C0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de1b1a-4368-425f-be68-2d2b1e1530cc"/>
    <ds:schemaRef ds:uri="ebfeeb20-af50-4443-9c2a-58d9be86c9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7979</TotalTime>
  <Words>1887</Words>
  <Application>Microsoft Office PowerPoint</Application>
  <PresentationFormat>Panorámica</PresentationFormat>
  <Paragraphs>341</Paragraphs>
  <Slides>21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Arial</vt:lpstr>
      <vt:lpstr>Calibri</vt:lpstr>
      <vt:lpstr>Calibri Light</vt:lpstr>
      <vt:lpstr>Montserrat</vt:lpstr>
      <vt:lpstr>Montserrat Medium</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Francisca Belen Arias Ovalle</cp:lastModifiedBy>
  <cp:revision>150</cp:revision>
  <dcterms:created xsi:type="dcterms:W3CDTF">2023-08-23T19:30:38Z</dcterms:created>
  <dcterms:modified xsi:type="dcterms:W3CDTF">2024-01-22T21:18:29Z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0x010100813E81C7322C7148B9033370E9096A1B</vt:lpwstr>
  </property>
</Properties>
</file>