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6"/>
  </p:notesMasterIdLst>
  <p:sldIdLst>
    <p:sldId id="287" r:id="rId2"/>
    <p:sldId id="288" r:id="rId3"/>
    <p:sldId id="290" r:id="rId4"/>
    <p:sldId id="298" r:id="rId5"/>
    <p:sldId id="291" r:id="rId6"/>
    <p:sldId id="292" r:id="rId7"/>
    <p:sldId id="293" r:id="rId8"/>
    <p:sldId id="296" r:id="rId9"/>
    <p:sldId id="294" r:id="rId10"/>
    <p:sldId id="295" r:id="rId11"/>
    <p:sldId id="300" r:id="rId12"/>
    <p:sldId id="301" r:id="rId13"/>
    <p:sldId id="297" r:id="rId14"/>
    <p:sldId id="289"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3" d="100"/>
          <a:sy n="73" d="100"/>
        </p:scale>
        <p:origin x="1070"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E140F-AAAB-41E8-AACA-2ED1E7610714}" type="datetimeFigureOut">
              <a:rPr lang="es-CL" smtClean="0"/>
              <a:t>11-01-2024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78640-B57B-4057-B210-FE6BB3DF0844}" type="slidenum">
              <a:rPr lang="es-CL" smtClean="0"/>
              <a:t>‹Nº›</a:t>
            </a:fld>
            <a:endParaRPr lang="es-CL"/>
          </a:p>
        </p:txBody>
      </p:sp>
    </p:spTree>
    <p:extLst>
      <p:ext uri="{BB962C8B-B14F-4D97-AF65-F5344CB8AC3E}">
        <p14:creationId xmlns:p14="http://schemas.microsoft.com/office/powerpoint/2010/main" val="31341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7960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512889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737282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94579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22556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54455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770101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761788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96415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777222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58274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DEBA-7CBD-48DF-885B-51E73930D824}" type="datetimeFigureOut">
              <a:rPr lang="es-CL" smtClean="0">
                <a:solidFill>
                  <a:prstClr val="black">
                    <a:tint val="75000"/>
                  </a:prstClr>
                </a:solidFill>
              </a:rPr>
              <a:pPr/>
              <a:t>11-01-2024</a:t>
            </a:fld>
            <a:endParaRPr lang="es-CL">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4A11E-E209-4E42-90C4-15366289633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66365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nterfaz de usuario gráfica&#10;&#10;Descripción generada automáticamente">
            <a:extLst>
              <a:ext uri="{FF2B5EF4-FFF2-40B4-BE49-F238E27FC236}">
                <a16:creationId xmlns:a16="http://schemas.microsoft.com/office/drawing/2014/main" id="{AE30BB5D-D494-4296-97F4-A9B9651751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985"/>
          <a:stretch/>
        </p:blipFill>
        <p:spPr>
          <a:xfrm>
            <a:off x="0" y="1"/>
            <a:ext cx="12192000" cy="6858000"/>
          </a:xfrm>
          <a:prstGeom prst="rect">
            <a:avLst/>
          </a:prstGeom>
        </p:spPr>
      </p:pic>
      <p:pic>
        <p:nvPicPr>
          <p:cNvPr id="4" name="Imagen 3" descr="Logotipo&#10;&#10;Descripción generada automáticamente con confianza media">
            <a:extLst>
              <a:ext uri="{FF2B5EF4-FFF2-40B4-BE49-F238E27FC236}">
                <a16:creationId xmlns:a16="http://schemas.microsoft.com/office/drawing/2014/main" id="{5E185429-99C0-EF83-3C9A-1F8DF2B9B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4682" y="395122"/>
            <a:ext cx="2068090" cy="894110"/>
          </a:xfrm>
          <a:prstGeom prst="rect">
            <a:avLst/>
          </a:prstGeom>
        </p:spPr>
      </p:pic>
      <p:sp>
        <p:nvSpPr>
          <p:cNvPr id="5" name="CuadroTexto 4">
            <a:extLst>
              <a:ext uri="{FF2B5EF4-FFF2-40B4-BE49-F238E27FC236}">
                <a16:creationId xmlns:a16="http://schemas.microsoft.com/office/drawing/2014/main" id="{516DF39D-999F-0AE6-B30B-77FE72705B83}"/>
              </a:ext>
            </a:extLst>
          </p:cNvPr>
          <p:cNvSpPr txBox="1"/>
          <p:nvPr/>
        </p:nvSpPr>
        <p:spPr>
          <a:xfrm>
            <a:off x="888171" y="842177"/>
            <a:ext cx="4886135" cy="2308324"/>
          </a:xfrm>
          <a:prstGeom prst="rect">
            <a:avLst/>
          </a:prstGeom>
          <a:noFill/>
        </p:spPr>
        <p:txBody>
          <a:bodyPr wrap="square">
            <a:spAutoFit/>
          </a:bodyPr>
          <a:lstStyle/>
          <a:p>
            <a:r>
              <a:rPr lang="es-CL" sz="3600" kern="1400" dirty="0">
                <a:solidFill>
                  <a:schemeClr val="bg1"/>
                </a:solidFill>
                <a:effectLst/>
                <a:latin typeface="Arial Black" panose="020B0A04020102020204" pitchFamily="34" charset="0"/>
              </a:rPr>
              <a:t>Modelo de Retroalimentación entre VcM y Docencia</a:t>
            </a:r>
            <a:endParaRPr lang="es-CL" sz="3600" kern="1400" dirty="0">
              <a:solidFill>
                <a:schemeClr val="bg1"/>
              </a:solidFill>
              <a:effectLst/>
              <a:latin typeface="Arial Black" panose="020B0A04020102020204" pitchFamily="34" charset="0"/>
              <a:ea typeface="Times New Roman" panose="02020603050405020304" pitchFamily="18" charset="0"/>
            </a:endParaRPr>
          </a:p>
        </p:txBody>
      </p:sp>
      <p:sp>
        <p:nvSpPr>
          <p:cNvPr id="8" name="CuadroTexto 7">
            <a:extLst>
              <a:ext uri="{FF2B5EF4-FFF2-40B4-BE49-F238E27FC236}">
                <a16:creationId xmlns:a16="http://schemas.microsoft.com/office/drawing/2014/main" id="{F648C07F-7CD1-9959-C86F-30CE3A853036}"/>
              </a:ext>
            </a:extLst>
          </p:cNvPr>
          <p:cNvSpPr txBox="1"/>
          <p:nvPr/>
        </p:nvSpPr>
        <p:spPr>
          <a:xfrm>
            <a:off x="7433026" y="842177"/>
            <a:ext cx="6098720" cy="2585323"/>
          </a:xfrm>
          <a:prstGeom prst="rect">
            <a:avLst/>
          </a:prstGeom>
          <a:noFill/>
        </p:spPr>
        <p:txBody>
          <a:bodyPr wrap="square">
            <a:spAutoFit/>
          </a:bodyPr>
          <a:lstStyle/>
          <a:p>
            <a:pPr algn="l"/>
            <a:r>
              <a:rPr lang="es-CL" sz="1800" dirty="0">
                <a:solidFill>
                  <a:schemeClr val="bg1"/>
                </a:solidFill>
                <a:effectLst/>
              </a:rPr>
              <a:t>AUTORAS:</a:t>
            </a:r>
          </a:p>
          <a:p>
            <a:pPr algn="l"/>
            <a:r>
              <a:rPr lang="es-CL" sz="1800" b="1" dirty="0">
                <a:solidFill>
                  <a:schemeClr val="bg1"/>
                </a:solidFill>
                <a:effectLst/>
              </a:rPr>
              <a:t>Pilar Majmud V.</a:t>
            </a:r>
            <a:r>
              <a:rPr lang="es-CL" sz="1800" dirty="0">
                <a:solidFill>
                  <a:schemeClr val="bg1"/>
                </a:solidFill>
                <a:effectLst/>
              </a:rPr>
              <a:t>	</a:t>
            </a:r>
          </a:p>
          <a:p>
            <a:pPr algn="l"/>
            <a:r>
              <a:rPr lang="es-CL" sz="1800" dirty="0">
                <a:solidFill>
                  <a:schemeClr val="bg1"/>
                </a:solidFill>
                <a:effectLst/>
              </a:rPr>
              <a:t>Consultora Especialista en VcM</a:t>
            </a:r>
          </a:p>
          <a:p>
            <a:pPr algn="l"/>
            <a:r>
              <a:rPr lang="es-CL" sz="1800" dirty="0">
                <a:solidFill>
                  <a:schemeClr val="bg1"/>
                </a:solidFill>
                <a:effectLst/>
              </a:rPr>
              <a:t>Coordinadora Unidad VcM AEQUALIS	 </a:t>
            </a:r>
          </a:p>
          <a:p>
            <a:pPr algn="l"/>
            <a:endParaRPr lang="es-CL" sz="1800" dirty="0">
              <a:solidFill>
                <a:schemeClr val="bg1"/>
              </a:solidFill>
              <a:effectLst/>
            </a:endParaRPr>
          </a:p>
          <a:p>
            <a:pPr algn="l"/>
            <a:r>
              <a:rPr lang="es-CL" sz="1800" b="1" dirty="0">
                <a:solidFill>
                  <a:schemeClr val="bg1"/>
                </a:solidFill>
                <a:effectLst/>
              </a:rPr>
              <a:t>Gabriela Navarro P.</a:t>
            </a:r>
          </a:p>
          <a:p>
            <a:pPr algn="l"/>
            <a:r>
              <a:rPr lang="es-CL" sz="1800" dirty="0">
                <a:solidFill>
                  <a:schemeClr val="bg1"/>
                </a:solidFill>
                <a:effectLst/>
              </a:rPr>
              <a:t>Consultora Especialista en Educación Superior</a:t>
            </a:r>
          </a:p>
          <a:p>
            <a:pPr algn="l"/>
            <a:r>
              <a:rPr lang="es-CL" sz="1800" dirty="0">
                <a:solidFill>
                  <a:schemeClr val="bg1"/>
                </a:solidFill>
                <a:effectLst/>
              </a:rPr>
              <a:t>Directora Ejecutiva  Proa Consulting</a:t>
            </a:r>
          </a:p>
          <a:p>
            <a:pPr algn="l"/>
            <a:r>
              <a:rPr lang="es-CL" sz="1800" dirty="0">
                <a:solidFill>
                  <a:schemeClr val="bg1"/>
                </a:solidFill>
                <a:effectLst/>
              </a:rPr>
              <a:t>Integrante Unidad Técnico Profesional AEQUALIS</a:t>
            </a:r>
          </a:p>
        </p:txBody>
      </p:sp>
    </p:spTree>
    <p:extLst>
      <p:ext uri="{BB962C8B-B14F-4D97-AF65-F5344CB8AC3E}">
        <p14:creationId xmlns:p14="http://schemas.microsoft.com/office/powerpoint/2010/main" val="32762222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0C652C-9B93-8CD2-BAB5-83C8A5A12651}"/>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E684BDF4-4816-491D-D296-CCFFE292E52D}"/>
              </a:ext>
            </a:extLst>
          </p:cNvPr>
          <p:cNvSpPr txBox="1"/>
          <p:nvPr/>
        </p:nvSpPr>
        <p:spPr>
          <a:xfrm>
            <a:off x="972099" y="1165113"/>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Modelo de Retroalimentación - Operacionalización</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781" y="42202"/>
            <a:ext cx="2315948" cy="1001268"/>
          </a:xfrm>
          <a:prstGeom prst="rect">
            <a:avLst/>
          </a:prstGeom>
        </p:spPr>
      </p:pic>
      <p:sp>
        <p:nvSpPr>
          <p:cNvPr id="6" name="CuadroTexto 5">
            <a:extLst>
              <a:ext uri="{FF2B5EF4-FFF2-40B4-BE49-F238E27FC236}">
                <a16:creationId xmlns:a16="http://schemas.microsoft.com/office/drawing/2014/main" id="{6A615709-614F-AA0E-1ED1-8D11FA4057FE}"/>
              </a:ext>
            </a:extLst>
          </p:cNvPr>
          <p:cNvSpPr txBox="1"/>
          <p:nvPr/>
        </p:nvSpPr>
        <p:spPr>
          <a:xfrm>
            <a:off x="6726621" y="1821597"/>
            <a:ext cx="5076496" cy="4926733"/>
          </a:xfrm>
          <a:prstGeom prst="rect">
            <a:avLst/>
          </a:prstGeom>
          <a:noFill/>
        </p:spPr>
        <p:txBody>
          <a:bodyPr wrap="square">
            <a:spAutoFit/>
          </a:bodyPr>
          <a:lstStyle/>
          <a:p>
            <a:pPr algn="just">
              <a:lnSpc>
                <a:spcPct val="105000"/>
              </a:lnSpc>
            </a:pP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Todo proyecto/iniciativa de vinculación al término de su ejecución debe elaborar un informe de salida que contenga las dimensiones susceptibles a retroalimentar tanto a docencia e innovación. </a:t>
            </a:r>
          </a:p>
          <a:p>
            <a:pPr algn="just">
              <a:lnSpc>
                <a:spcPct val="105000"/>
              </a:lnSpc>
            </a:pPr>
            <a:endParaRPr lang="es-CL" sz="2000" dirty="0">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05000"/>
              </a:lnSpc>
            </a:pP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Dicha información, pasará a un “equipo técnico” quienes con los criterios de elegibilidad realizará el análisis experto, generando un resultado respecto de la retroalimentación.</a:t>
            </a:r>
          </a:p>
          <a:p>
            <a:pPr algn="just">
              <a:lnSpc>
                <a:spcPct val="105000"/>
              </a:lnSpc>
            </a:pPr>
            <a:endParaRPr lang="es-CL" sz="2000" dirty="0">
              <a:effectLst/>
              <a:latin typeface="Calibri Light" panose="020F0302020204030204" pitchFamily="34" charset="0"/>
              <a:ea typeface="Calibri Light" panose="020F0302020204030204" pitchFamily="34" charset="0"/>
              <a:cs typeface="Calibri Light" panose="020F0302020204030204" pitchFamily="34" charset="0"/>
            </a:endParaRPr>
          </a:p>
          <a:p>
            <a:pPr algn="just">
              <a:lnSpc>
                <a:spcPct val="105000"/>
              </a:lnSpc>
            </a:pP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Dependiendo, del resultado, la unidad orgánica relacionada con la o las dimensiones definidas, se hace cargo de los ajustes al proceso respectivo.</a:t>
            </a:r>
          </a:p>
        </p:txBody>
      </p:sp>
      <p:pic>
        <p:nvPicPr>
          <p:cNvPr id="7" name="Imagen 6" descr="Diagrama&#10;&#10;Descripción generada automáticamente">
            <a:extLst>
              <a:ext uri="{FF2B5EF4-FFF2-40B4-BE49-F238E27FC236}">
                <a16:creationId xmlns:a16="http://schemas.microsoft.com/office/drawing/2014/main" id="{F90E4A06-ABA2-624C-9B27-CA5EE6EBDB6B}"/>
              </a:ext>
            </a:extLst>
          </p:cNvPr>
          <p:cNvPicPr>
            <a:picLocks noChangeAspect="1"/>
          </p:cNvPicPr>
          <p:nvPr/>
        </p:nvPicPr>
        <p:blipFill>
          <a:blip r:embed="rId3"/>
          <a:stretch>
            <a:fillRect/>
          </a:stretch>
        </p:blipFill>
        <p:spPr>
          <a:xfrm>
            <a:off x="388883" y="2404905"/>
            <a:ext cx="6190593" cy="3153095"/>
          </a:xfrm>
          <a:prstGeom prst="rect">
            <a:avLst/>
          </a:prstGeom>
        </p:spPr>
      </p:pic>
      <p:sp>
        <p:nvSpPr>
          <p:cNvPr id="9" name="CuadroTexto 8">
            <a:extLst>
              <a:ext uri="{FF2B5EF4-FFF2-40B4-BE49-F238E27FC236}">
                <a16:creationId xmlns:a16="http://schemas.microsoft.com/office/drawing/2014/main" id="{B127A128-3AF8-3D8D-79AF-0F264804049A}"/>
              </a:ext>
            </a:extLst>
          </p:cNvPr>
          <p:cNvSpPr txBox="1"/>
          <p:nvPr/>
        </p:nvSpPr>
        <p:spPr>
          <a:xfrm>
            <a:off x="925754" y="5686264"/>
            <a:ext cx="6096000" cy="276999"/>
          </a:xfrm>
          <a:prstGeom prst="rect">
            <a:avLst/>
          </a:prstGeom>
          <a:noFill/>
        </p:spPr>
        <p:txBody>
          <a:bodyPr wrap="square">
            <a:spAutoFit/>
          </a:bodyPr>
          <a:lstStyle/>
          <a:p>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Figura: Mecanismo de retroalimentación (elaboración propia, 2023).</a:t>
            </a:r>
            <a:endParaRPr lang="es-CL" sz="12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87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7452" y="12407"/>
            <a:ext cx="2315948" cy="1001268"/>
          </a:xfrm>
          <a:prstGeom prst="rect">
            <a:avLst/>
          </a:prstGeom>
        </p:spPr>
      </p:pic>
      <p:sp>
        <p:nvSpPr>
          <p:cNvPr id="5" name="Rectángulo 4">
            <a:extLst>
              <a:ext uri="{FF2B5EF4-FFF2-40B4-BE49-F238E27FC236}">
                <a16:creationId xmlns:a16="http://schemas.microsoft.com/office/drawing/2014/main" id="{DF0B8258-C2E9-74AF-5AD5-58FEBDA34AB2}"/>
              </a:ext>
            </a:extLst>
          </p:cNvPr>
          <p:cNvSpPr/>
          <p:nvPr/>
        </p:nvSpPr>
        <p:spPr>
          <a:xfrm>
            <a:off x="228600" y="0"/>
            <a:ext cx="8729420" cy="6858000"/>
          </a:xfrm>
          <a:prstGeom prst="rect">
            <a:avLst/>
          </a:prstGeom>
          <a:solidFill>
            <a:schemeClr val="accent5">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2800" b="1" dirty="0">
                <a:solidFill>
                  <a:schemeClr val="bg1"/>
                </a:solidFill>
              </a:rPr>
              <a:t>EJEMPLO DE APLICACIÓN DEL MODELO </a:t>
            </a:r>
          </a:p>
          <a:p>
            <a:r>
              <a:rPr lang="es-CL" sz="2800" b="1" dirty="0">
                <a:solidFill>
                  <a:schemeClr val="bg1"/>
                </a:solidFill>
              </a:rPr>
              <a:t>DE RETROALIMENTACIÓN</a:t>
            </a:r>
          </a:p>
        </p:txBody>
      </p:sp>
    </p:spTree>
    <p:extLst>
      <p:ext uri="{BB962C8B-B14F-4D97-AF65-F5344CB8AC3E}">
        <p14:creationId xmlns:p14="http://schemas.microsoft.com/office/powerpoint/2010/main" val="7136798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0C652C-9B93-8CD2-BAB5-83C8A5A12651}"/>
              </a:ext>
            </a:extLst>
          </p:cNvPr>
          <p:cNvSpPr txBox="1"/>
          <p:nvPr/>
        </p:nvSpPr>
        <p:spPr>
          <a:xfrm>
            <a:off x="925754" y="422276"/>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E684BDF4-4816-491D-D296-CCFFE292E52D}"/>
              </a:ext>
            </a:extLst>
          </p:cNvPr>
          <p:cNvSpPr txBox="1"/>
          <p:nvPr/>
        </p:nvSpPr>
        <p:spPr>
          <a:xfrm>
            <a:off x="972099" y="1094737"/>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CASO</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781" y="42202"/>
            <a:ext cx="2315948" cy="1001268"/>
          </a:xfrm>
          <a:prstGeom prst="rect">
            <a:avLst/>
          </a:prstGeom>
        </p:spPr>
      </p:pic>
      <p:sp>
        <p:nvSpPr>
          <p:cNvPr id="10" name="CuadroTexto 9">
            <a:extLst>
              <a:ext uri="{FF2B5EF4-FFF2-40B4-BE49-F238E27FC236}">
                <a16:creationId xmlns:a16="http://schemas.microsoft.com/office/drawing/2014/main" id="{F6F95D51-1AC8-767A-F359-866B9EBF2F02}"/>
              </a:ext>
            </a:extLst>
          </p:cNvPr>
          <p:cNvSpPr txBox="1"/>
          <p:nvPr/>
        </p:nvSpPr>
        <p:spPr>
          <a:xfrm>
            <a:off x="972099" y="1850729"/>
            <a:ext cx="6188118" cy="4401205"/>
          </a:xfrm>
          <a:prstGeom prst="rect">
            <a:avLst/>
          </a:prstGeom>
          <a:noFill/>
        </p:spPr>
        <p:txBody>
          <a:bodyPr wrap="square" rtlCol="0">
            <a:spAutoFit/>
          </a:bodyPr>
          <a:lstStyle/>
          <a:p>
            <a:pPr algn="just"/>
            <a:r>
              <a:rPr lang="es-CL" sz="2000" dirty="0"/>
              <a:t>Mediante estrategia A+S los estudiantes deben revisar el cableado eléctrico de una población de alto nivel de vulnerabilidad. La junta de vecinos es el socio comunitario y les ha advertido que el principal riesgo es que muchas familias están “colgadas” para obtener luz sin formalizar su situación en la compañía eléctrica. Durante el recorrido para la revisión del cableado los vecinos se molestan con la presencia de los estudiantes obstaculizando su trabajo. El docente advierte que los estudiantes no reaccionan de buena manera, así que trata de explicar a los vecinos el beneficio que puede reportarles esta revisión, sobretodo en términos de seguridad, sin embargo, ellos siguen resistiendo el trabajo de los alumnos, quienes molestos se retiran del lugar.</a:t>
            </a:r>
          </a:p>
        </p:txBody>
      </p:sp>
      <p:pic>
        <p:nvPicPr>
          <p:cNvPr id="5" name="Picture 2">
            <a:extLst>
              <a:ext uri="{FF2B5EF4-FFF2-40B4-BE49-F238E27FC236}">
                <a16:creationId xmlns:a16="http://schemas.microsoft.com/office/drawing/2014/main" id="{DF9459CE-C3B9-158F-E485-BB37ABB2B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051" y="2284081"/>
            <a:ext cx="4070690" cy="261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446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0C652C-9B93-8CD2-BAB5-83C8A5A12651}"/>
              </a:ext>
            </a:extLst>
          </p:cNvPr>
          <p:cNvSpPr txBox="1"/>
          <p:nvPr/>
        </p:nvSpPr>
        <p:spPr>
          <a:xfrm>
            <a:off x="925754" y="422276"/>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E684BDF4-4816-491D-D296-CCFFE292E52D}"/>
              </a:ext>
            </a:extLst>
          </p:cNvPr>
          <p:cNvSpPr txBox="1"/>
          <p:nvPr/>
        </p:nvSpPr>
        <p:spPr>
          <a:xfrm>
            <a:off x="972099" y="1067139"/>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Evaluación del Caso para efectos de Retroalimentación</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781" y="42202"/>
            <a:ext cx="2315948" cy="1001268"/>
          </a:xfrm>
          <a:prstGeom prst="rect">
            <a:avLst/>
          </a:prstGeom>
        </p:spPr>
      </p:pic>
      <p:sp>
        <p:nvSpPr>
          <p:cNvPr id="8" name="CuadroTexto 7">
            <a:extLst>
              <a:ext uri="{FF2B5EF4-FFF2-40B4-BE49-F238E27FC236}">
                <a16:creationId xmlns:a16="http://schemas.microsoft.com/office/drawing/2014/main" id="{32C8A38F-C0C5-8A12-1EDD-654768E6B289}"/>
              </a:ext>
            </a:extLst>
          </p:cNvPr>
          <p:cNvSpPr txBox="1"/>
          <p:nvPr/>
        </p:nvSpPr>
        <p:spPr>
          <a:xfrm>
            <a:off x="1252468" y="1760081"/>
            <a:ext cx="9766827" cy="2667140"/>
          </a:xfrm>
          <a:prstGeom prst="rect">
            <a:avLst/>
          </a:prstGeom>
          <a:noFill/>
        </p:spPr>
        <p:txBody>
          <a:bodyPr wrap="square">
            <a:spAutoFit/>
          </a:bodyPr>
          <a:lstStyle/>
          <a:p>
            <a:pPr marL="342900" lvl="0" indent="-342900" algn="just">
              <a:lnSpc>
                <a:spcPct val="105000"/>
              </a:lnSpc>
              <a:buFont typeface="Symbol" panose="05050102010706020507" pitchFamily="18" charset="2"/>
              <a:buChar char=""/>
            </a:pPr>
            <a:r>
              <a:rPr lang="es-CL" sz="1600" b="1" dirty="0">
                <a:latin typeface="Calibri Light" panose="020F0302020204030204" pitchFamily="34" charset="0"/>
                <a:ea typeface="Calibri Light" panose="020F0302020204030204" pitchFamily="34" charset="0"/>
                <a:cs typeface="Calibri Light" panose="020F0302020204030204" pitchFamily="34" charset="0"/>
              </a:rPr>
              <a:t>Dimensión Competencias disciplinares y/o complementarias del perfil de egreso: </a:t>
            </a:r>
            <a:r>
              <a:rPr lang="es-CL" sz="1600" dirty="0">
                <a:latin typeface="Calibri Light" panose="020F0302020204030204" pitchFamily="34" charset="0"/>
                <a:ea typeface="Calibri Light" panose="020F0302020204030204" pitchFamily="34" charset="0"/>
                <a:cs typeface="Calibri Light" panose="020F0302020204030204" pitchFamily="34" charset="0"/>
              </a:rPr>
              <a:t>se evalúa incorporar habilidades asociadas al relacionamiento comunitario, ámbito clave en el logro de resultados de varias industrias, incluso formalizado como gerencias en empresas de gran tamaño.</a:t>
            </a:r>
          </a:p>
          <a:p>
            <a:pPr marL="342900" lvl="0" indent="-342900" algn="just">
              <a:lnSpc>
                <a:spcPct val="105000"/>
              </a:lnSpc>
              <a:buFont typeface="Symbol" panose="05050102010706020507" pitchFamily="18" charset="2"/>
              <a:buChar char=""/>
            </a:pP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a:lnSpc>
                <a:spcPct val="105000"/>
              </a:lnSpc>
              <a:buFont typeface="Symbol" panose="05050102010706020507" pitchFamily="18" charset="2"/>
              <a:buChar char=""/>
            </a:pPr>
            <a:r>
              <a:rPr lang="es-CL" sz="1600" b="1" dirty="0">
                <a:latin typeface="Calibri Light" panose="020F0302020204030204" pitchFamily="34" charset="0"/>
                <a:ea typeface="Calibri Light" panose="020F0302020204030204" pitchFamily="34" charset="0"/>
                <a:cs typeface="Calibri Light" panose="020F0302020204030204" pitchFamily="34" charset="0"/>
              </a:rPr>
              <a:t>Dimensión: Recursos de Aprendizaje </a:t>
            </a:r>
            <a:r>
              <a:rPr lang="es-CL" sz="1600" dirty="0">
                <a:latin typeface="Calibri Light" panose="020F0302020204030204" pitchFamily="34" charset="0"/>
                <a:ea typeface="Calibri Light" panose="020F0302020204030204" pitchFamily="34" charset="0"/>
                <a:cs typeface="Calibri Light" panose="020F0302020204030204" pitchFamily="34" charset="0"/>
              </a:rPr>
              <a:t>se evalúa incorporar un dron en la asignatura para obtener vistas del cableado instalado en espacios de difícil acceso, ya que son el mayor foco de incendios en este tipo de construcciones.</a:t>
            </a:r>
          </a:p>
          <a:p>
            <a:pPr marL="342900" lvl="0" indent="-342900" algn="just">
              <a:lnSpc>
                <a:spcPct val="105000"/>
              </a:lnSpc>
              <a:buFont typeface="Symbol" panose="05050102010706020507" pitchFamily="18" charset="2"/>
              <a:buChar char=""/>
            </a:pP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p>
            <a:pPr marL="342900" lvl="0" indent="-342900" algn="just">
              <a:lnSpc>
                <a:spcPct val="105000"/>
              </a:lnSpc>
              <a:buFont typeface="Symbol" panose="05050102010706020507" pitchFamily="18" charset="2"/>
              <a:buChar char=""/>
            </a:pPr>
            <a:r>
              <a:rPr lang="es-CL" sz="1600" b="1" dirty="0">
                <a:effectLst/>
                <a:latin typeface="Calibri Light" panose="020F0302020204030204" pitchFamily="34" charset="0"/>
                <a:ea typeface="Calibri Light" panose="020F0302020204030204" pitchFamily="34" charset="0"/>
                <a:cs typeface="Calibri Light" panose="020F0302020204030204" pitchFamily="34" charset="0"/>
              </a:rPr>
              <a:t>Dimensión: Estrategia Metodológica </a:t>
            </a:r>
            <a:r>
              <a:rPr lang="es-CL" sz="1600" dirty="0">
                <a:latin typeface="Calibri Light" panose="020F0302020204030204" pitchFamily="34" charset="0"/>
                <a:ea typeface="Calibri Light" panose="020F0302020204030204" pitchFamily="34" charset="0"/>
                <a:cs typeface="Calibri Light" panose="020F0302020204030204" pitchFamily="34" charset="0"/>
              </a:rPr>
              <a:t>se confirma la pertinencia del A+S como estrategia metodológica, sin embargo, se evalúa realizar ajustes a las actividades para propiciar el desarrollo de habilidades transversales.</a:t>
            </a:r>
            <a:endParaRPr lang="es-CL" sz="1600" b="1" dirty="0">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a:extLst>
              <a:ext uri="{FF2B5EF4-FFF2-40B4-BE49-F238E27FC236}">
                <a16:creationId xmlns:a16="http://schemas.microsoft.com/office/drawing/2014/main" id="{5381505C-74BC-AD44-94CD-3EA7504827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36" y="1705208"/>
            <a:ext cx="503697" cy="503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51BD088-B8E1-7D49-0B16-0539EB6237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92" y="3923524"/>
            <a:ext cx="503697" cy="50369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D57AF2A2-A2AB-276F-7084-67AD7F1B8F7C}"/>
              </a:ext>
            </a:extLst>
          </p:cNvPr>
          <p:cNvSpPr txBox="1"/>
          <p:nvPr/>
        </p:nvSpPr>
        <p:spPr>
          <a:xfrm>
            <a:off x="3812583" y="4647607"/>
            <a:ext cx="743638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1600" dirty="0"/>
              <a:t>Luego de una segunda implementación de la asignatura en la cual se incorporaron informalmente los ajustes,  se analizan los resultados en todos los campus o sedes que se imparte la carrera, concluyendo que los ajustes son escalables y concluyentes, sin embargo, la incorporación de tecnología de alto costo al estándar de equipamiento no es sostenible por su mantención y actualización. Se añade como actividad inicial de la asignatura una visita puerta a puerta para presentar a los vecinos el proyecto, lo cual mejora notablemente su disposición y resultados.</a:t>
            </a:r>
          </a:p>
        </p:txBody>
      </p:sp>
      <p:pic>
        <p:nvPicPr>
          <p:cNvPr id="1028" name="Picture 4" descr="cruz roja, icono de marca de verificación, estilo simple 14361362 Vector en  Vecteezy">
            <a:extLst>
              <a:ext uri="{FF2B5EF4-FFF2-40B4-BE49-F238E27FC236}">
                <a16:creationId xmlns:a16="http://schemas.microsoft.com/office/drawing/2014/main" id="{0BB53DAD-8BC2-86B4-F861-4BBA97A24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54" y="2823029"/>
            <a:ext cx="605971" cy="60597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4DFACD9-BA58-EC1A-6653-D0B7C13756E6}"/>
              </a:ext>
            </a:extLst>
          </p:cNvPr>
          <p:cNvSpPr txBox="1"/>
          <p:nvPr/>
        </p:nvSpPr>
        <p:spPr>
          <a:xfrm>
            <a:off x="1252469" y="4630224"/>
            <a:ext cx="2870081" cy="1477328"/>
          </a:xfrm>
          <a:prstGeom prst="rect">
            <a:avLst/>
          </a:prstGeom>
          <a:noFill/>
        </p:spPr>
        <p:txBody>
          <a:bodyPr wrap="square">
            <a:spAutoFit/>
          </a:bodyPr>
          <a:lstStyle/>
          <a:p>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Criterios de elegibilidad </a:t>
            </a:r>
          </a:p>
          <a:p>
            <a:endParaRPr lang="es-CL" sz="1800" b="1" dirty="0">
              <a:effectLst/>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Escalabilidad</a:t>
            </a:r>
          </a:p>
          <a:p>
            <a:pPr marL="285750" indent="-285750">
              <a:buFont typeface="Arial" panose="020B0604020202020204" pitchFamily="34" charset="0"/>
              <a:buChar char="•"/>
            </a:pP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Concluyente</a:t>
            </a:r>
          </a:p>
          <a:p>
            <a:pPr marL="285750" indent="-285750">
              <a:buFont typeface="Arial" panose="020B0604020202020204" pitchFamily="34" charset="0"/>
              <a:buChar char="•"/>
            </a:pPr>
            <a:r>
              <a:rPr lang="es-CL" dirty="0">
                <a:latin typeface="Calibri Light" panose="020F0302020204030204" pitchFamily="34" charset="0"/>
                <a:cs typeface="Calibri Light" panose="020F0302020204030204" pitchFamily="34" charset="0"/>
              </a:rPr>
              <a:t>Sostenibilidad</a:t>
            </a:r>
            <a:endParaRPr lang="es-CL" dirty="0"/>
          </a:p>
        </p:txBody>
      </p:sp>
    </p:spTree>
    <p:extLst>
      <p:ext uri="{BB962C8B-B14F-4D97-AF65-F5344CB8AC3E}">
        <p14:creationId xmlns:p14="http://schemas.microsoft.com/office/powerpoint/2010/main" val="404722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de  presentación">
            <a:extLst>
              <a:ext uri="{FF2B5EF4-FFF2-40B4-BE49-F238E27FC236}">
                <a16:creationId xmlns:a16="http://schemas.microsoft.com/office/drawing/2014/main" id="{5D915ACF-CBBE-BA5E-EFAD-D428687E751F}"/>
              </a:ext>
            </a:extLst>
          </p:cNvPr>
          <p:cNvSpPr txBox="1"/>
          <p:nvPr/>
        </p:nvSpPr>
        <p:spPr>
          <a:xfrm>
            <a:off x="4127620" y="2437909"/>
            <a:ext cx="4118746"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a:lnSpc>
                <a:spcPct val="80000"/>
              </a:lnSpc>
              <a:defRPr sz="5100" b="1" spc="255">
                <a:latin typeface="+mn-lt"/>
                <a:ea typeface="+mn-ea"/>
                <a:cs typeface="+mn-cs"/>
                <a:sym typeface="Helvetica Neue"/>
              </a:defRPr>
            </a:lvl1pPr>
          </a:lstStyle>
          <a:p>
            <a:pPr>
              <a:lnSpc>
                <a:spcPct val="100000"/>
              </a:lnSpc>
              <a:spcBef>
                <a:spcPts val="600"/>
              </a:spcBef>
              <a:spcAft>
                <a:spcPts val="600"/>
              </a:spcAft>
            </a:pPr>
            <a:r>
              <a:rPr lang="es-ES" sz="2400" dirty="0">
                <a:latin typeface="Segoe UI" panose="020B0502040204020203" pitchFamily="34" charset="0"/>
                <a:cs typeface="Segoe UI" panose="020B0502040204020203" pitchFamily="34" charset="0"/>
              </a:rPr>
              <a:t>@</a:t>
            </a:r>
            <a:r>
              <a:rPr lang="es-ES" sz="2400" dirty="0" err="1">
                <a:latin typeface="Segoe UI" panose="020B0502040204020203" pitchFamily="34" charset="0"/>
                <a:cs typeface="Segoe UI" panose="020B0502040204020203" pitchFamily="34" charset="0"/>
              </a:rPr>
              <a:t>Foro_Aequalis</a:t>
            </a:r>
            <a:endParaRPr sz="2400" dirty="0">
              <a:latin typeface="Segoe UI" panose="020B0502040204020203" pitchFamily="34" charset="0"/>
              <a:cs typeface="Segoe UI" panose="020B0502040204020203" pitchFamily="34" charset="0"/>
            </a:endParaRPr>
          </a:p>
        </p:txBody>
      </p:sp>
      <p:sp>
        <p:nvSpPr>
          <p:cNvPr id="3" name="Título de  presentación">
            <a:extLst>
              <a:ext uri="{FF2B5EF4-FFF2-40B4-BE49-F238E27FC236}">
                <a16:creationId xmlns:a16="http://schemas.microsoft.com/office/drawing/2014/main" id="{0DBD3C2B-A331-E6B1-8F1C-A4CAB0344678}"/>
              </a:ext>
            </a:extLst>
          </p:cNvPr>
          <p:cNvSpPr txBox="1"/>
          <p:nvPr/>
        </p:nvSpPr>
        <p:spPr>
          <a:xfrm>
            <a:off x="688258" y="542836"/>
            <a:ext cx="3366381" cy="646331"/>
          </a:xfrm>
          <a:prstGeom prst="rect">
            <a:avLst/>
          </a:prstGeom>
          <a:noFill/>
          <a:extLst>
            <a:ext uri="{C572A759-6A51-4108-AA02-DFA0A04FC94B}">
              <ma14:wrappingTextBoxFlag xmlns:ma14="http://schemas.microsoft.com/office/mac/drawingml/2011/main" xmlns="" val="1"/>
            </a:ext>
          </a:extLst>
        </p:spPr>
        <p:txBody>
          <a:bodyPr wrap="square" rtlCol="0">
            <a:spAutoFit/>
          </a:bodyPr>
          <a:lstStyle>
            <a:defPPr>
              <a:defRPr lang="es-CL"/>
            </a:defPPr>
            <a:lvl1pPr>
              <a:defRPr sz="2800" b="1">
                <a:solidFill>
                  <a:srgbClr val="1F497D">
                    <a:lumMod val="75000"/>
                  </a:srgbClr>
                </a:solidFill>
                <a:latin typeface="Segoe UI" panose="020B0502040204020203" pitchFamily="34" charset="0"/>
                <a:cs typeface="Segoe UI" panose="020B0502040204020203" pitchFamily="34" charset="0"/>
              </a:defRPr>
            </a:lvl1pPr>
          </a:lstStyle>
          <a:p>
            <a:r>
              <a:rPr lang="es-ES" i="1" dirty="0"/>
              <a:t>Síguenos en:</a:t>
            </a:r>
            <a:endParaRPr i="1" dirty="0"/>
          </a:p>
        </p:txBody>
      </p:sp>
      <p:pic>
        <p:nvPicPr>
          <p:cNvPr id="4" name="Imagen 3">
            <a:extLst>
              <a:ext uri="{FF2B5EF4-FFF2-40B4-BE49-F238E27FC236}">
                <a16:creationId xmlns:a16="http://schemas.microsoft.com/office/drawing/2014/main" id="{7C4321A3-A537-EF65-4EEA-4655BD8BA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3365" y="2163033"/>
            <a:ext cx="1139889" cy="1139889"/>
          </a:xfrm>
          <a:prstGeom prst="rect">
            <a:avLst/>
          </a:prstGeom>
        </p:spPr>
      </p:pic>
      <p:pic>
        <p:nvPicPr>
          <p:cNvPr id="5" name="Imagen 4">
            <a:extLst>
              <a:ext uri="{FF2B5EF4-FFF2-40B4-BE49-F238E27FC236}">
                <a16:creationId xmlns:a16="http://schemas.microsoft.com/office/drawing/2014/main" id="{1EA3FFCF-C0E6-9C9E-086F-3D0BD65BB29D}"/>
              </a:ext>
            </a:extLst>
          </p:cNvPr>
          <p:cNvPicPr>
            <a:picLocks noChangeAspect="1"/>
          </p:cNvPicPr>
          <p:nvPr/>
        </p:nvPicPr>
        <p:blipFill>
          <a:blip r:embed="rId3"/>
          <a:stretch>
            <a:fillRect/>
          </a:stretch>
        </p:blipFill>
        <p:spPr>
          <a:xfrm>
            <a:off x="1711022" y="3586395"/>
            <a:ext cx="2531480" cy="1324159"/>
          </a:xfrm>
          <a:prstGeom prst="rect">
            <a:avLst/>
          </a:prstGeom>
        </p:spPr>
      </p:pic>
      <p:sp>
        <p:nvSpPr>
          <p:cNvPr id="6" name="Título de  presentación">
            <a:extLst>
              <a:ext uri="{FF2B5EF4-FFF2-40B4-BE49-F238E27FC236}">
                <a16:creationId xmlns:a16="http://schemas.microsoft.com/office/drawing/2014/main" id="{897C20BF-BFBC-8EC7-15C3-18C39F17CA58}"/>
              </a:ext>
            </a:extLst>
          </p:cNvPr>
          <p:cNvSpPr txBox="1"/>
          <p:nvPr/>
        </p:nvSpPr>
        <p:spPr>
          <a:xfrm>
            <a:off x="4127619" y="3953691"/>
            <a:ext cx="6550214"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a:lnSpc>
                <a:spcPct val="80000"/>
              </a:lnSpc>
              <a:defRPr sz="5100" b="1" spc="255">
                <a:latin typeface="+mn-lt"/>
                <a:ea typeface="+mn-ea"/>
                <a:cs typeface="+mn-cs"/>
                <a:sym typeface="Helvetica Neue"/>
              </a:defRPr>
            </a:lvl1pPr>
          </a:lstStyle>
          <a:p>
            <a:pPr>
              <a:lnSpc>
                <a:spcPct val="100000"/>
              </a:lnSpc>
              <a:spcBef>
                <a:spcPts val="600"/>
              </a:spcBef>
              <a:spcAft>
                <a:spcPts val="600"/>
              </a:spcAft>
            </a:pPr>
            <a:r>
              <a:rPr lang="es-ES" sz="2400" dirty="0" err="1">
                <a:latin typeface="Segoe UI" panose="020B0502040204020203" pitchFamily="34" charset="0"/>
                <a:cs typeface="Segoe UI" panose="020B0502040204020203" pitchFamily="34" charset="0"/>
              </a:rPr>
              <a:t>Aequalis</a:t>
            </a:r>
            <a:r>
              <a:rPr lang="es-ES" sz="2400" dirty="0">
                <a:latin typeface="Segoe UI" panose="020B0502040204020203" pitchFamily="34" charset="0"/>
                <a:cs typeface="Segoe UI" panose="020B0502040204020203" pitchFamily="34" charset="0"/>
              </a:rPr>
              <a:t> Foro de Educación Superior</a:t>
            </a:r>
            <a:endParaRPr sz="2400" dirty="0">
              <a:latin typeface="Segoe UI" panose="020B0502040204020203" pitchFamily="34" charset="0"/>
              <a:cs typeface="Segoe UI" panose="020B0502040204020203" pitchFamily="34" charset="0"/>
            </a:endParaRPr>
          </a:p>
        </p:txBody>
      </p:sp>
      <p:pic>
        <p:nvPicPr>
          <p:cNvPr id="7" name="Imagen 6" descr="Logotipo&#10;&#10;Descripción generada automáticamente con confianza media">
            <a:extLst>
              <a:ext uri="{FF2B5EF4-FFF2-40B4-BE49-F238E27FC236}">
                <a16:creationId xmlns:a16="http://schemas.microsoft.com/office/drawing/2014/main" id="{98A642E7-570C-E6F6-716B-3BAF7497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6052" y="42202"/>
            <a:ext cx="2315948" cy="1001268"/>
          </a:xfrm>
          <a:prstGeom prst="rect">
            <a:avLst/>
          </a:prstGeom>
        </p:spPr>
      </p:pic>
    </p:spTree>
    <p:extLst>
      <p:ext uri="{BB962C8B-B14F-4D97-AF65-F5344CB8AC3E}">
        <p14:creationId xmlns:p14="http://schemas.microsoft.com/office/powerpoint/2010/main" val="3688534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4" name="CuadroTexto 3"/>
          <p:cNvSpPr txBox="1"/>
          <p:nvPr/>
        </p:nvSpPr>
        <p:spPr>
          <a:xfrm>
            <a:off x="925754" y="1665454"/>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Segoe UI" panose="020B0502040204020203" pitchFamily="34" charset="0"/>
                <a:cs typeface="Segoe UI" panose="020B0502040204020203" pitchFamily="34" charset="0"/>
              </a:rPr>
              <a:t>Contexto </a:t>
            </a:r>
            <a:endParaRPr lang="es-ES" sz="2400" b="1" dirty="0">
              <a:solidFill>
                <a:schemeClr val="bg2">
                  <a:lumMod val="25000"/>
                </a:schemeClr>
              </a:solidFill>
              <a:latin typeface="Segoe UI" panose="020B0502040204020203" pitchFamily="34" charset="0"/>
              <a:cs typeface="Segoe UI" panose="020B0502040204020203" pitchFamily="34" charset="0"/>
            </a:endParaRPr>
          </a:p>
        </p:txBody>
      </p:sp>
      <p:pic>
        <p:nvPicPr>
          <p:cNvPr id="6" name="Imagen 5" descr="Logotipo&#10;&#10;Descripción generada automáticamente con confianza media">
            <a:extLst>
              <a:ext uri="{FF2B5EF4-FFF2-40B4-BE49-F238E27FC236}">
                <a16:creationId xmlns:a16="http://schemas.microsoft.com/office/drawing/2014/main" id="{56D0E441-EB00-AAD4-3733-9252D9EE8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781" y="23701"/>
            <a:ext cx="2315948" cy="1001268"/>
          </a:xfrm>
          <a:prstGeom prst="rect">
            <a:avLst/>
          </a:prstGeom>
        </p:spPr>
      </p:pic>
      <p:pic>
        <p:nvPicPr>
          <p:cNvPr id="7" name="Imagen 6" descr="Gráfico, Gráfico de barras&#10;&#10;Descripción generada automáticamente">
            <a:extLst>
              <a:ext uri="{FF2B5EF4-FFF2-40B4-BE49-F238E27FC236}">
                <a16:creationId xmlns:a16="http://schemas.microsoft.com/office/drawing/2014/main" id="{06BE4380-049C-BCA3-AAF4-D4B26756C900}"/>
              </a:ext>
            </a:extLst>
          </p:cNvPr>
          <p:cNvPicPr>
            <a:picLocks noChangeAspect="1"/>
          </p:cNvPicPr>
          <p:nvPr/>
        </p:nvPicPr>
        <p:blipFill>
          <a:blip r:embed="rId3"/>
          <a:stretch>
            <a:fillRect/>
          </a:stretch>
        </p:blipFill>
        <p:spPr>
          <a:xfrm>
            <a:off x="4169054" y="1877786"/>
            <a:ext cx="7367634" cy="3680893"/>
          </a:xfrm>
          <a:prstGeom prst="rect">
            <a:avLst/>
          </a:prstGeom>
        </p:spPr>
      </p:pic>
      <p:sp>
        <p:nvSpPr>
          <p:cNvPr id="9" name="CuadroTexto 8">
            <a:extLst>
              <a:ext uri="{FF2B5EF4-FFF2-40B4-BE49-F238E27FC236}">
                <a16:creationId xmlns:a16="http://schemas.microsoft.com/office/drawing/2014/main" id="{4A822E68-D84A-F378-9F17-967F6097E56F}"/>
              </a:ext>
            </a:extLst>
          </p:cNvPr>
          <p:cNvSpPr txBox="1"/>
          <p:nvPr/>
        </p:nvSpPr>
        <p:spPr>
          <a:xfrm>
            <a:off x="925754" y="2245884"/>
            <a:ext cx="3058417" cy="3170099"/>
          </a:xfrm>
          <a:prstGeom prst="rect">
            <a:avLst/>
          </a:prstGeom>
          <a:noFill/>
        </p:spPr>
        <p:txBody>
          <a:bodyPr wrap="square">
            <a:spAutoFit/>
          </a:bodyPr>
          <a:lstStyle/>
          <a:p>
            <a:r>
              <a:rPr lang="es-CL" sz="2000" dirty="0">
                <a:latin typeface="Calibri Light" panose="020F0302020204030204" pitchFamily="34" charset="0"/>
                <a:ea typeface="Times New Roman" panose="02020603050405020304" pitchFamily="18" charset="0"/>
                <a:cs typeface="Calibri Light" panose="020F0302020204030204" pitchFamily="34" charset="0"/>
              </a:rPr>
              <a:t>M</a:t>
            </a:r>
            <a:r>
              <a:rPr lang="es-CL" sz="2000" dirty="0">
                <a:effectLst/>
                <a:latin typeface="Calibri Light" panose="020F0302020204030204" pitchFamily="34" charset="0"/>
                <a:ea typeface="Times New Roman" panose="02020603050405020304" pitchFamily="18" charset="0"/>
                <a:cs typeface="Calibri Light" panose="020F0302020204030204" pitchFamily="34" charset="0"/>
              </a:rPr>
              <a:t>odelo emerge como respuesta a resultados del Estudio de Opinión realizado por la Unidad de VcM de AEQUALIS cuyo objetivo fue conocer el estado de desarrollo, a nivel del sistema de educación superior chileno, de la función VcM.</a:t>
            </a:r>
            <a:endParaRPr lang="es-CL" sz="2000" dirty="0">
              <a:latin typeface="Calibri Light" panose="020F0302020204030204" pitchFamily="34" charset="0"/>
              <a:cs typeface="Calibri Light" panose="020F0302020204030204" pitchFamily="34" charset="0"/>
            </a:endParaRPr>
          </a:p>
        </p:txBody>
      </p:sp>
      <p:sp>
        <p:nvSpPr>
          <p:cNvPr id="11" name="CuadroTexto 10">
            <a:extLst>
              <a:ext uri="{FF2B5EF4-FFF2-40B4-BE49-F238E27FC236}">
                <a16:creationId xmlns:a16="http://schemas.microsoft.com/office/drawing/2014/main" id="{4BCADFD2-E363-D36F-1249-E1B941FB3545}"/>
              </a:ext>
            </a:extLst>
          </p:cNvPr>
          <p:cNvSpPr txBox="1"/>
          <p:nvPr/>
        </p:nvSpPr>
        <p:spPr>
          <a:xfrm>
            <a:off x="4871736" y="5507433"/>
            <a:ext cx="6096000" cy="278410"/>
          </a:xfrm>
          <a:prstGeom prst="rect">
            <a:avLst/>
          </a:prstGeom>
          <a:noFill/>
        </p:spPr>
        <p:txBody>
          <a:bodyPr wrap="square">
            <a:spAutoFit/>
          </a:bodyPr>
          <a:lstStyle/>
          <a:p>
            <a:pPr indent="128270" algn="just">
              <a:lnSpc>
                <a:spcPct val="105000"/>
              </a:lnSpc>
            </a:pPr>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Fuente: Estudio Nacional de la Función VCM (Unidad </a:t>
            </a:r>
            <a:r>
              <a:rPr lang="es-CL" sz="1200" dirty="0" err="1">
                <a:effectLst/>
                <a:latin typeface="Calibri Light" panose="020F0302020204030204" pitchFamily="34" charset="0"/>
                <a:ea typeface="Calibri Light" panose="020F0302020204030204" pitchFamily="34" charset="0"/>
                <a:cs typeface="Calibri Light" panose="020F0302020204030204" pitchFamily="34" charset="0"/>
              </a:rPr>
              <a:t>VcM</a:t>
            </a:r>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 AEQUALIS, 2023).</a:t>
            </a:r>
            <a:endParaRPr lang="es-CL" sz="16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76326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28AB82-1EBB-28E7-C604-0CE024E1A810}"/>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FB150F0E-9702-9F52-4EF1-9B33D3A6CBD0}"/>
              </a:ext>
            </a:extLst>
          </p:cNvPr>
          <p:cNvSpPr txBox="1"/>
          <p:nvPr/>
        </p:nvSpPr>
        <p:spPr>
          <a:xfrm>
            <a:off x="925754" y="1290685"/>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¿Qué entendemos por Retroalimentación?</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F51657DE-E265-2725-4665-93026BC62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110" y="129185"/>
            <a:ext cx="2315948" cy="1001268"/>
          </a:xfrm>
          <a:prstGeom prst="rect">
            <a:avLst/>
          </a:prstGeom>
        </p:spPr>
      </p:pic>
      <p:sp>
        <p:nvSpPr>
          <p:cNvPr id="7" name="CuadroTexto 6">
            <a:extLst>
              <a:ext uri="{FF2B5EF4-FFF2-40B4-BE49-F238E27FC236}">
                <a16:creationId xmlns:a16="http://schemas.microsoft.com/office/drawing/2014/main" id="{2E300376-E3AB-37EC-4DC0-F66B5535DD4E}"/>
              </a:ext>
            </a:extLst>
          </p:cNvPr>
          <p:cNvSpPr txBox="1"/>
          <p:nvPr/>
        </p:nvSpPr>
        <p:spPr>
          <a:xfrm>
            <a:off x="5789691" y="4361281"/>
            <a:ext cx="6096000" cy="276999"/>
          </a:xfrm>
          <a:prstGeom prst="rect">
            <a:avLst/>
          </a:prstGeom>
          <a:noFill/>
        </p:spPr>
        <p:txBody>
          <a:bodyPr wrap="square">
            <a:spAutoFit/>
          </a:bodyPr>
          <a:lstStyle/>
          <a:p>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Figura: Configuración básica de un Sistema abierto (elaboración propia a Silva Murillo, 2009).</a:t>
            </a:r>
            <a:endParaRPr lang="es-CL"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8">
            <a:extLst>
              <a:ext uri="{FF2B5EF4-FFF2-40B4-BE49-F238E27FC236}">
                <a16:creationId xmlns:a16="http://schemas.microsoft.com/office/drawing/2014/main" id="{71E297C4-01E3-5B20-7BDE-3DCF99973BDC}"/>
              </a:ext>
            </a:extLst>
          </p:cNvPr>
          <p:cNvSpPr txBox="1"/>
          <p:nvPr/>
        </p:nvSpPr>
        <p:spPr>
          <a:xfrm>
            <a:off x="925754" y="1999565"/>
            <a:ext cx="3785731" cy="4678204"/>
          </a:xfrm>
          <a:prstGeom prst="rect">
            <a:avLst/>
          </a:prstGeom>
          <a:noFill/>
        </p:spPr>
        <p:txBody>
          <a:bodyPr wrap="square">
            <a:spAutoFit/>
          </a:bodyPr>
          <a:lstStyle/>
          <a:p>
            <a:r>
              <a:rPr lang="es-CL" dirty="0">
                <a:effectLst/>
                <a:latin typeface="Calibri Light" panose="020F0302020204030204" pitchFamily="34" charset="0"/>
                <a:ea typeface="Calibri Light" panose="020F0302020204030204" pitchFamily="34" charset="0"/>
                <a:cs typeface="Calibri Light" panose="020F0302020204030204" pitchFamily="34" charset="0"/>
              </a:rPr>
              <a:t>Todo aquello que proviene del ambiente y que está relacionado con el sistema se constituye en las entradas, que luego de su transformación se convierten en salidas que nuevamente van al ambiente.</a:t>
            </a:r>
          </a:p>
          <a:p>
            <a:endParaRPr lang="es-CL" dirty="0">
              <a:latin typeface="Calibri Light" panose="020F0302020204030204" pitchFamily="34" charset="0"/>
              <a:ea typeface="Calibri Light" panose="020F0302020204030204" pitchFamily="34" charset="0"/>
              <a:cs typeface="Calibri Light" panose="020F0302020204030204" pitchFamily="34" charset="0"/>
            </a:endParaRPr>
          </a:p>
          <a:p>
            <a:r>
              <a:rPr lang="es-CL" dirty="0">
                <a:effectLst/>
                <a:latin typeface="Calibri Light" panose="020F0302020204030204" pitchFamily="34" charset="0"/>
                <a:ea typeface="Calibri Light" panose="020F0302020204030204" pitchFamily="34" charset="0"/>
                <a:cs typeface="Calibri Light" panose="020F0302020204030204" pitchFamily="34" charset="0"/>
              </a:rPr>
              <a:t>La retroalimentación está relacionada con los mecanismos de control, lo que significa que las salidas pueden constituirse nuevamente en entrada, es decir, </a:t>
            </a:r>
            <a:r>
              <a:rPr lang="es-CL" sz="2000" b="1" i="1" dirty="0">
                <a:effectLst/>
                <a:latin typeface="Calibri Light" panose="020F0302020204030204" pitchFamily="34" charset="0"/>
                <a:ea typeface="Calibri Light" panose="020F0302020204030204" pitchFamily="34" charset="0"/>
                <a:cs typeface="Calibri Light" panose="020F0302020204030204" pitchFamily="34" charset="0"/>
              </a:rPr>
              <a:t>se trata de un retorno de los efectos de una acción para que sean utilizados de manera influyente nuevamente en el sistema.</a:t>
            </a:r>
            <a:endParaRPr lang="es-CL" b="1"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CuadroTexto 10">
            <a:extLst>
              <a:ext uri="{FF2B5EF4-FFF2-40B4-BE49-F238E27FC236}">
                <a16:creationId xmlns:a16="http://schemas.microsoft.com/office/drawing/2014/main" id="{0EA1D8CC-5C8C-EABB-9450-5796FB95EF6E}"/>
              </a:ext>
            </a:extLst>
          </p:cNvPr>
          <p:cNvSpPr txBox="1"/>
          <p:nvPr/>
        </p:nvSpPr>
        <p:spPr>
          <a:xfrm>
            <a:off x="5665705" y="5014311"/>
            <a:ext cx="6096000" cy="1323439"/>
          </a:xfrm>
          <a:prstGeom prst="rect">
            <a:avLst/>
          </a:prstGeom>
          <a:noFill/>
        </p:spPr>
        <p:txBody>
          <a:bodyPr wrap="square">
            <a:spAutoFit/>
          </a:bodyPr>
          <a:lstStyle/>
          <a:p>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Sin embargo, la retroalimentación es un vehículo de dos direcciones, es decir es un “bucle”, según sus autores; “por eso el pensamiento en función de la retroalimentación es un pensamiento en círculos”. </a:t>
            </a:r>
            <a:endParaRPr lang="es-CL"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2" name="Imagen 11" descr="Diagrama&#10;&#10;Descripción generada automáticamente con confianza media">
            <a:extLst>
              <a:ext uri="{FF2B5EF4-FFF2-40B4-BE49-F238E27FC236}">
                <a16:creationId xmlns:a16="http://schemas.microsoft.com/office/drawing/2014/main" id="{347C2CDA-8D86-14DF-FA61-0A55D011A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45" y="1652726"/>
            <a:ext cx="6885714" cy="2609524"/>
          </a:xfrm>
          <a:prstGeom prst="rect">
            <a:avLst/>
          </a:prstGeom>
        </p:spPr>
      </p:pic>
    </p:spTree>
    <p:extLst>
      <p:ext uri="{BB962C8B-B14F-4D97-AF65-F5344CB8AC3E}">
        <p14:creationId xmlns:p14="http://schemas.microsoft.com/office/powerpoint/2010/main" val="2558860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Imagen 27" descr="Imagen que contiene Diagrama&#10;&#10;Descripción generada automáticamente">
            <a:extLst>
              <a:ext uri="{FF2B5EF4-FFF2-40B4-BE49-F238E27FC236}">
                <a16:creationId xmlns:a16="http://schemas.microsoft.com/office/drawing/2014/main" id="{1ED98219-CD84-4654-8D96-BDD81CA5FB5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9336" y="2829214"/>
            <a:ext cx="1923699" cy="1677860"/>
          </a:xfrm>
          <a:prstGeom prst="rect">
            <a:avLst/>
          </a:prstGeom>
        </p:spPr>
      </p:pic>
      <p:sp>
        <p:nvSpPr>
          <p:cNvPr id="2" name="CuadroTexto 1">
            <a:extLst>
              <a:ext uri="{FF2B5EF4-FFF2-40B4-BE49-F238E27FC236}">
                <a16:creationId xmlns:a16="http://schemas.microsoft.com/office/drawing/2014/main" id="{1928AB82-1EBB-28E7-C604-0CE024E1A810}"/>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FB150F0E-9702-9F52-4EF1-9B33D3A6CBD0}"/>
              </a:ext>
            </a:extLst>
          </p:cNvPr>
          <p:cNvSpPr txBox="1"/>
          <p:nvPr/>
        </p:nvSpPr>
        <p:spPr>
          <a:xfrm>
            <a:off x="925754" y="1290685"/>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¿Qué entendemos por Retroalimentación?</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F51657DE-E265-2725-4665-93026BC62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110" y="129185"/>
            <a:ext cx="2315948" cy="1001268"/>
          </a:xfrm>
          <a:prstGeom prst="rect">
            <a:avLst/>
          </a:prstGeom>
        </p:spPr>
      </p:pic>
      <p:sp>
        <p:nvSpPr>
          <p:cNvPr id="6" name="Diagrama de flujo: terminador 5">
            <a:extLst>
              <a:ext uri="{FF2B5EF4-FFF2-40B4-BE49-F238E27FC236}">
                <a16:creationId xmlns:a16="http://schemas.microsoft.com/office/drawing/2014/main" id="{1D62C719-5C16-03CE-FEAE-EFB550DBE752}"/>
              </a:ext>
            </a:extLst>
          </p:cNvPr>
          <p:cNvSpPr/>
          <p:nvPr/>
        </p:nvSpPr>
        <p:spPr>
          <a:xfrm>
            <a:off x="3896602" y="2829215"/>
            <a:ext cx="3955711" cy="625176"/>
          </a:xfrm>
          <a:prstGeom prst="flowChartTerminator">
            <a:avLst/>
          </a:prstGeom>
          <a:ln w="3175">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RETROALIMENTACIÓN A LA DOCENCIA</a:t>
            </a:r>
          </a:p>
        </p:txBody>
      </p:sp>
      <p:pic>
        <p:nvPicPr>
          <p:cNvPr id="14" name="Imagen 13" descr="Dibujo en blanco y negro&#10;&#10;Descripción generada automáticamente con confianza media">
            <a:extLst>
              <a:ext uri="{FF2B5EF4-FFF2-40B4-BE49-F238E27FC236}">
                <a16:creationId xmlns:a16="http://schemas.microsoft.com/office/drawing/2014/main" id="{E676A35B-6509-A7DC-35CB-44211A8597A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04096" y="3525374"/>
            <a:ext cx="3587904" cy="1824357"/>
          </a:xfrm>
          <a:prstGeom prst="rect">
            <a:avLst/>
          </a:prstGeom>
        </p:spPr>
      </p:pic>
      <p:pic>
        <p:nvPicPr>
          <p:cNvPr id="16" name="Imagen 15" descr="Icono&#10;&#10;Descripción generada automáticamente">
            <a:extLst>
              <a:ext uri="{FF2B5EF4-FFF2-40B4-BE49-F238E27FC236}">
                <a16:creationId xmlns:a16="http://schemas.microsoft.com/office/drawing/2014/main" id="{96238960-5514-6B12-4795-834610F2AD79}"/>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86239" y="4710427"/>
            <a:ext cx="1689973" cy="1713775"/>
          </a:xfrm>
          <a:prstGeom prst="rect">
            <a:avLst/>
          </a:prstGeom>
        </p:spPr>
      </p:pic>
      <p:pic>
        <p:nvPicPr>
          <p:cNvPr id="18" name="Imagen 17" descr="Icono&#10;&#10;Descripción generada automáticamente">
            <a:extLst>
              <a:ext uri="{FF2B5EF4-FFF2-40B4-BE49-F238E27FC236}">
                <a16:creationId xmlns:a16="http://schemas.microsoft.com/office/drawing/2014/main" id="{3E9C208F-A03C-68D1-DA66-F881507E0ECA}"/>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54294" y="4977085"/>
            <a:ext cx="1423904" cy="1413732"/>
          </a:xfrm>
          <a:prstGeom prst="rect">
            <a:avLst/>
          </a:prstGeom>
        </p:spPr>
      </p:pic>
      <p:sp>
        <p:nvSpPr>
          <p:cNvPr id="34" name="Flecha: cheurón 33">
            <a:extLst>
              <a:ext uri="{FF2B5EF4-FFF2-40B4-BE49-F238E27FC236}">
                <a16:creationId xmlns:a16="http://schemas.microsoft.com/office/drawing/2014/main" id="{001840F0-C2AF-A722-A6A7-9D03DF9881D2}"/>
              </a:ext>
            </a:extLst>
          </p:cNvPr>
          <p:cNvSpPr/>
          <p:nvPr/>
        </p:nvSpPr>
        <p:spPr>
          <a:xfrm rot="10800000">
            <a:off x="2968485" y="2964532"/>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5" name="Flecha: cheurón 34">
            <a:extLst>
              <a:ext uri="{FF2B5EF4-FFF2-40B4-BE49-F238E27FC236}">
                <a16:creationId xmlns:a16="http://schemas.microsoft.com/office/drawing/2014/main" id="{F8B44FC3-D150-DD9F-66DA-E04642B6F6E7}"/>
              </a:ext>
            </a:extLst>
          </p:cNvPr>
          <p:cNvSpPr/>
          <p:nvPr/>
        </p:nvSpPr>
        <p:spPr>
          <a:xfrm rot="10800000">
            <a:off x="2584516" y="2979667"/>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grpSp>
        <p:nvGrpSpPr>
          <p:cNvPr id="39" name="Grupo 38">
            <a:extLst>
              <a:ext uri="{FF2B5EF4-FFF2-40B4-BE49-F238E27FC236}">
                <a16:creationId xmlns:a16="http://schemas.microsoft.com/office/drawing/2014/main" id="{189EDD9A-B8B1-7CE5-BC1A-0FC30FB82AB5}"/>
              </a:ext>
            </a:extLst>
          </p:cNvPr>
          <p:cNvGrpSpPr/>
          <p:nvPr/>
        </p:nvGrpSpPr>
        <p:grpSpPr>
          <a:xfrm>
            <a:off x="8138330" y="2873295"/>
            <a:ext cx="2332531" cy="791870"/>
            <a:chOff x="8310445" y="2938405"/>
            <a:chExt cx="2332531" cy="791870"/>
          </a:xfrm>
          <a:solidFill>
            <a:schemeClr val="accent1">
              <a:lumMod val="50000"/>
            </a:schemeClr>
          </a:solidFill>
        </p:grpSpPr>
        <p:sp>
          <p:nvSpPr>
            <p:cNvPr id="29" name="Flecha: cheurón 28">
              <a:extLst>
                <a:ext uri="{FF2B5EF4-FFF2-40B4-BE49-F238E27FC236}">
                  <a16:creationId xmlns:a16="http://schemas.microsoft.com/office/drawing/2014/main" id="{2B9D6029-9B16-E424-C45A-DDD6557C5753}"/>
                </a:ext>
              </a:extLst>
            </p:cNvPr>
            <p:cNvSpPr/>
            <p:nvPr/>
          </p:nvSpPr>
          <p:spPr>
            <a:xfrm rot="10800000">
              <a:off x="9131905" y="2938405"/>
              <a:ext cx="261730" cy="489857"/>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0" name="Flecha: cheurón 29">
              <a:extLst>
                <a:ext uri="{FF2B5EF4-FFF2-40B4-BE49-F238E27FC236}">
                  <a16:creationId xmlns:a16="http://schemas.microsoft.com/office/drawing/2014/main" id="{3DCEF31A-3954-017A-0595-903E5EAA63C8}"/>
                </a:ext>
              </a:extLst>
            </p:cNvPr>
            <p:cNvSpPr/>
            <p:nvPr/>
          </p:nvSpPr>
          <p:spPr>
            <a:xfrm rot="13572898">
              <a:off x="10267183" y="3354481"/>
              <a:ext cx="261730" cy="489857"/>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1" name="Flecha: cheurón 30">
              <a:extLst>
                <a:ext uri="{FF2B5EF4-FFF2-40B4-BE49-F238E27FC236}">
                  <a16:creationId xmlns:a16="http://schemas.microsoft.com/office/drawing/2014/main" id="{44D1D371-33BD-FC4C-A1A6-E36118240D2C}"/>
                </a:ext>
              </a:extLst>
            </p:cNvPr>
            <p:cNvSpPr/>
            <p:nvPr/>
          </p:nvSpPr>
          <p:spPr>
            <a:xfrm rot="10800000">
              <a:off x="8700571" y="2938405"/>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2" name="Flecha: cheurón 31">
              <a:extLst>
                <a:ext uri="{FF2B5EF4-FFF2-40B4-BE49-F238E27FC236}">
                  <a16:creationId xmlns:a16="http://schemas.microsoft.com/office/drawing/2014/main" id="{65554089-DB70-9194-129F-A2D8F0D8F449}"/>
                </a:ext>
              </a:extLst>
            </p:cNvPr>
            <p:cNvSpPr/>
            <p:nvPr/>
          </p:nvSpPr>
          <p:spPr>
            <a:xfrm rot="10800000">
              <a:off x="8310445" y="2940691"/>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3" name="Flecha: cheurón 32">
              <a:extLst>
                <a:ext uri="{FF2B5EF4-FFF2-40B4-BE49-F238E27FC236}">
                  <a16:creationId xmlns:a16="http://schemas.microsoft.com/office/drawing/2014/main" id="{CAC839DE-4DF4-9280-009E-DD04B7DE847B}"/>
                </a:ext>
              </a:extLst>
            </p:cNvPr>
            <p:cNvSpPr/>
            <p:nvPr/>
          </p:nvSpPr>
          <p:spPr>
            <a:xfrm rot="12865212">
              <a:off x="9939496" y="3060730"/>
              <a:ext cx="261730" cy="489857"/>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36" name="Flecha: cheurón 35">
              <a:extLst>
                <a:ext uri="{FF2B5EF4-FFF2-40B4-BE49-F238E27FC236}">
                  <a16:creationId xmlns:a16="http://schemas.microsoft.com/office/drawing/2014/main" id="{EB59E6C1-3384-1A10-9B00-953DEAD279E6}"/>
                </a:ext>
              </a:extLst>
            </p:cNvPr>
            <p:cNvSpPr/>
            <p:nvPr/>
          </p:nvSpPr>
          <p:spPr>
            <a:xfrm rot="11331736">
              <a:off x="9510613" y="2938405"/>
              <a:ext cx="261730" cy="489857"/>
            </a:xfrm>
            <a:prstGeom prst="chevr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grpSp>
      <p:sp>
        <p:nvSpPr>
          <p:cNvPr id="37" name="Flecha: cheurón 36">
            <a:extLst>
              <a:ext uri="{FF2B5EF4-FFF2-40B4-BE49-F238E27FC236}">
                <a16:creationId xmlns:a16="http://schemas.microsoft.com/office/drawing/2014/main" id="{E6D060C6-1662-B353-01F0-C3F80F856DED}"/>
              </a:ext>
            </a:extLst>
          </p:cNvPr>
          <p:cNvSpPr/>
          <p:nvPr/>
        </p:nvSpPr>
        <p:spPr>
          <a:xfrm rot="2294710">
            <a:off x="1641979" y="4831435"/>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8" name="Flecha: cheurón 37">
            <a:extLst>
              <a:ext uri="{FF2B5EF4-FFF2-40B4-BE49-F238E27FC236}">
                <a16:creationId xmlns:a16="http://schemas.microsoft.com/office/drawing/2014/main" id="{11BDF398-5FE5-6EE1-8D2B-03323978241E}"/>
              </a:ext>
            </a:extLst>
          </p:cNvPr>
          <p:cNvSpPr/>
          <p:nvPr/>
        </p:nvSpPr>
        <p:spPr>
          <a:xfrm rot="3008074">
            <a:off x="1307098" y="4579425"/>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0" name="Flecha: cheurón 39">
            <a:extLst>
              <a:ext uri="{FF2B5EF4-FFF2-40B4-BE49-F238E27FC236}">
                <a16:creationId xmlns:a16="http://schemas.microsoft.com/office/drawing/2014/main" id="{2572EDBD-B32F-30E5-CEA6-7AC1DF7483F8}"/>
              </a:ext>
            </a:extLst>
          </p:cNvPr>
          <p:cNvSpPr/>
          <p:nvPr/>
        </p:nvSpPr>
        <p:spPr>
          <a:xfrm>
            <a:off x="2439916" y="4981278"/>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2" name="Flecha: cheurón 41">
            <a:extLst>
              <a:ext uri="{FF2B5EF4-FFF2-40B4-BE49-F238E27FC236}">
                <a16:creationId xmlns:a16="http://schemas.microsoft.com/office/drawing/2014/main" id="{8B55FB3C-03FB-D87C-82D3-67AE6A7D18E3}"/>
              </a:ext>
            </a:extLst>
          </p:cNvPr>
          <p:cNvSpPr/>
          <p:nvPr/>
        </p:nvSpPr>
        <p:spPr>
          <a:xfrm rot="1419349">
            <a:off x="2031528" y="4981279"/>
            <a:ext cx="243596"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grpSp>
        <p:nvGrpSpPr>
          <p:cNvPr id="47" name="Grupo 46">
            <a:extLst>
              <a:ext uri="{FF2B5EF4-FFF2-40B4-BE49-F238E27FC236}">
                <a16:creationId xmlns:a16="http://schemas.microsoft.com/office/drawing/2014/main" id="{BA99F2FD-B643-FB72-1BD2-BD76631666C8}"/>
              </a:ext>
            </a:extLst>
          </p:cNvPr>
          <p:cNvGrpSpPr/>
          <p:nvPr/>
        </p:nvGrpSpPr>
        <p:grpSpPr>
          <a:xfrm>
            <a:off x="2846246" y="4905937"/>
            <a:ext cx="5757851" cy="910789"/>
            <a:chOff x="2846246" y="4905937"/>
            <a:chExt cx="5757851" cy="910789"/>
          </a:xfrm>
        </p:grpSpPr>
        <p:grpSp>
          <p:nvGrpSpPr>
            <p:cNvPr id="41" name="Grupo 40">
              <a:extLst>
                <a:ext uri="{FF2B5EF4-FFF2-40B4-BE49-F238E27FC236}">
                  <a16:creationId xmlns:a16="http://schemas.microsoft.com/office/drawing/2014/main" id="{06FCBE3A-BC01-B94F-8AE9-A821C311A569}"/>
                </a:ext>
              </a:extLst>
            </p:cNvPr>
            <p:cNvGrpSpPr/>
            <p:nvPr/>
          </p:nvGrpSpPr>
          <p:grpSpPr>
            <a:xfrm>
              <a:off x="2846246" y="4905937"/>
              <a:ext cx="4192576" cy="900787"/>
              <a:chOff x="2748038" y="4533290"/>
              <a:chExt cx="4192576" cy="900787"/>
            </a:xfrm>
          </p:grpSpPr>
          <p:sp>
            <p:nvSpPr>
              <p:cNvPr id="8" name="Flecha: pentágono 7">
                <a:extLst>
                  <a:ext uri="{FF2B5EF4-FFF2-40B4-BE49-F238E27FC236}">
                    <a16:creationId xmlns:a16="http://schemas.microsoft.com/office/drawing/2014/main" id="{C718E9CF-079B-F9AF-01CD-411C2CA65B45}"/>
                  </a:ext>
                </a:extLst>
              </p:cNvPr>
              <p:cNvSpPr/>
              <p:nvPr/>
            </p:nvSpPr>
            <p:spPr>
              <a:xfrm>
                <a:off x="2748038" y="4566494"/>
                <a:ext cx="1534886" cy="867583"/>
              </a:xfrm>
              <a:prstGeom prst="homePlate">
                <a:avLst/>
              </a:prstGeom>
              <a:ln w="3175" cap="sq" cmpd="dbl">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a:t>ENTRADA</a:t>
                </a:r>
              </a:p>
            </p:txBody>
          </p:sp>
          <p:sp>
            <p:nvSpPr>
              <p:cNvPr id="10" name="Flecha: cheurón 9">
                <a:extLst>
                  <a:ext uri="{FF2B5EF4-FFF2-40B4-BE49-F238E27FC236}">
                    <a16:creationId xmlns:a16="http://schemas.microsoft.com/office/drawing/2014/main" id="{B351C37E-A223-4DD7-1ECE-9BB39BE305B0}"/>
                  </a:ext>
                </a:extLst>
              </p:cNvPr>
              <p:cNvSpPr/>
              <p:nvPr/>
            </p:nvSpPr>
            <p:spPr>
              <a:xfrm>
                <a:off x="4033157" y="4533290"/>
                <a:ext cx="2907457" cy="887589"/>
              </a:xfrm>
              <a:prstGeom prst="chevron">
                <a:avLst/>
              </a:prstGeom>
              <a:noFill/>
              <a:ln w="3175" cap="sq" cmpd="dbl">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TRANSFORMACIÓN</a:t>
                </a:r>
              </a:p>
            </p:txBody>
          </p:sp>
        </p:grpSp>
        <p:sp>
          <p:nvSpPr>
            <p:cNvPr id="46" name="Flecha: cheurón 45">
              <a:extLst>
                <a:ext uri="{FF2B5EF4-FFF2-40B4-BE49-F238E27FC236}">
                  <a16:creationId xmlns:a16="http://schemas.microsoft.com/office/drawing/2014/main" id="{B4383591-EB1F-0005-EA6E-2345CB5820E9}"/>
                </a:ext>
              </a:extLst>
            </p:cNvPr>
            <p:cNvSpPr/>
            <p:nvPr/>
          </p:nvSpPr>
          <p:spPr>
            <a:xfrm>
              <a:off x="6766871" y="4929137"/>
              <a:ext cx="1837226" cy="887589"/>
            </a:xfrm>
            <a:prstGeom prst="chevron">
              <a:avLst/>
            </a:prstGeom>
            <a:noFill/>
            <a:ln w="3175" cap="sq" cmpd="dbl">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SALIDA</a:t>
              </a:r>
            </a:p>
          </p:txBody>
        </p:sp>
      </p:grpSp>
      <p:sp>
        <p:nvSpPr>
          <p:cNvPr id="48" name="Flecha: cheurón 47">
            <a:extLst>
              <a:ext uri="{FF2B5EF4-FFF2-40B4-BE49-F238E27FC236}">
                <a16:creationId xmlns:a16="http://schemas.microsoft.com/office/drawing/2014/main" id="{7D8A096E-904F-159F-89EA-8278A9602FBB}"/>
              </a:ext>
            </a:extLst>
          </p:cNvPr>
          <p:cNvSpPr/>
          <p:nvPr/>
        </p:nvSpPr>
        <p:spPr>
          <a:xfrm rot="10800000">
            <a:off x="3348855" y="2983712"/>
            <a:ext cx="261730" cy="489857"/>
          </a:xfrm>
          <a:prstGeom prst="chevron">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9871243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E0B71-3B49-72A5-87EC-C0A8C8A398FE}"/>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97834BFE-0D39-CFCB-606C-0A25A9BD463F}"/>
              </a:ext>
            </a:extLst>
          </p:cNvPr>
          <p:cNvSpPr txBox="1"/>
          <p:nvPr/>
        </p:nvSpPr>
        <p:spPr>
          <a:xfrm>
            <a:off x="1135039" y="1521518"/>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Proceso de Gestión de </a:t>
            </a:r>
            <a:r>
              <a:rPr lang="es-CL" sz="2400" b="1" dirty="0" err="1">
                <a:solidFill>
                  <a:schemeClr val="bg2">
                    <a:lumMod val="25000"/>
                  </a:schemeClr>
                </a:solidFill>
                <a:latin typeface="+mj-lt"/>
                <a:cs typeface="Segoe UI" panose="020B0502040204020203" pitchFamily="34" charset="0"/>
              </a:rPr>
              <a:t>VcM</a:t>
            </a:r>
            <a:r>
              <a:rPr lang="es-CL" sz="2400" b="1" dirty="0">
                <a:solidFill>
                  <a:schemeClr val="bg2">
                    <a:lumMod val="25000"/>
                  </a:schemeClr>
                </a:solidFill>
                <a:latin typeface="+mj-lt"/>
                <a:cs typeface="Segoe UI" panose="020B0502040204020203" pitchFamily="34" charset="0"/>
              </a:rPr>
              <a:t> </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4358ACE-F2D8-BD30-5C64-1A3FF8599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8466" y="42202"/>
            <a:ext cx="2315948" cy="1001268"/>
          </a:xfrm>
          <a:prstGeom prst="rect">
            <a:avLst/>
          </a:prstGeom>
        </p:spPr>
      </p:pic>
      <p:sp>
        <p:nvSpPr>
          <p:cNvPr id="7" name="CuadroTexto 6">
            <a:extLst>
              <a:ext uri="{FF2B5EF4-FFF2-40B4-BE49-F238E27FC236}">
                <a16:creationId xmlns:a16="http://schemas.microsoft.com/office/drawing/2014/main" id="{EB3FD8DB-E007-EF2E-7FF9-90A130B7572D}"/>
              </a:ext>
            </a:extLst>
          </p:cNvPr>
          <p:cNvSpPr txBox="1"/>
          <p:nvPr/>
        </p:nvSpPr>
        <p:spPr>
          <a:xfrm>
            <a:off x="2266415" y="5809297"/>
            <a:ext cx="6096000" cy="276999"/>
          </a:xfrm>
          <a:prstGeom prst="rect">
            <a:avLst/>
          </a:prstGeom>
          <a:noFill/>
        </p:spPr>
        <p:txBody>
          <a:bodyPr wrap="square">
            <a:spAutoFit/>
          </a:bodyPr>
          <a:lstStyle/>
          <a:p>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Figura: Ciclo de Deming</a:t>
            </a:r>
            <a:endParaRPr lang="es-CL"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8">
            <a:extLst>
              <a:ext uri="{FF2B5EF4-FFF2-40B4-BE49-F238E27FC236}">
                <a16:creationId xmlns:a16="http://schemas.microsoft.com/office/drawing/2014/main" id="{62CA7345-521D-CE98-E00B-EA069D5676A5}"/>
              </a:ext>
            </a:extLst>
          </p:cNvPr>
          <p:cNvSpPr txBox="1"/>
          <p:nvPr/>
        </p:nvSpPr>
        <p:spPr>
          <a:xfrm>
            <a:off x="6096000" y="1894482"/>
            <a:ext cx="5137319" cy="4443268"/>
          </a:xfrm>
          <a:prstGeom prst="rect">
            <a:avLst/>
          </a:prstGeom>
          <a:noFill/>
        </p:spPr>
        <p:txBody>
          <a:bodyPr wrap="square">
            <a:spAutoFit/>
          </a:bodyPr>
          <a:lstStyle/>
          <a:p>
            <a:pPr marL="342900" lvl="0" indent="-342900" algn="just">
              <a:lnSpc>
                <a:spcPct val="105000"/>
              </a:lnSpc>
              <a:buFont typeface="Symbol" panose="05050102010706020507" pitchFamily="18" charset="2"/>
              <a:buChar char=""/>
            </a:pPr>
            <a:r>
              <a:rPr lang="es-CL" b="1" dirty="0">
                <a:effectLst/>
                <a:latin typeface="Calibri Light" panose="020F0302020204030204" pitchFamily="34" charset="0"/>
                <a:ea typeface="Calibri Light" panose="020F0302020204030204" pitchFamily="34" charset="0"/>
                <a:cs typeface="Calibri Light" panose="020F0302020204030204" pitchFamily="34" charset="0"/>
              </a:rPr>
              <a:t>Planificar (Plan): </a:t>
            </a:r>
            <a:r>
              <a:rPr lang="es-CL" dirty="0">
                <a:effectLst/>
                <a:latin typeface="Calibri Light" panose="020F0302020204030204" pitchFamily="34" charset="0"/>
                <a:ea typeface="Calibri Light" panose="020F0302020204030204" pitchFamily="34" charset="0"/>
                <a:cs typeface="Calibri Light" panose="020F0302020204030204" pitchFamily="34" charset="0"/>
              </a:rPr>
              <a:t>Se establecen los objetivos, metas y estrategias para la mejora, se identifican los problemas y se elabora un plan de acción.</a:t>
            </a:r>
          </a:p>
          <a:p>
            <a:pPr marL="342900" lvl="0" indent="-342900" algn="just">
              <a:lnSpc>
                <a:spcPct val="105000"/>
              </a:lnSpc>
              <a:buFont typeface="Symbol" panose="05050102010706020507" pitchFamily="18" charset="2"/>
              <a:buChar char=""/>
            </a:pPr>
            <a:r>
              <a:rPr lang="es-CL" b="1" dirty="0">
                <a:effectLst/>
                <a:latin typeface="Calibri Light" panose="020F0302020204030204" pitchFamily="34" charset="0"/>
                <a:ea typeface="Calibri Light" panose="020F0302020204030204" pitchFamily="34" charset="0"/>
                <a:cs typeface="Calibri Light" panose="020F0302020204030204" pitchFamily="34" charset="0"/>
              </a:rPr>
              <a:t>Ejecutar (Do): </a:t>
            </a:r>
            <a:r>
              <a:rPr lang="es-CL" dirty="0">
                <a:effectLst/>
                <a:latin typeface="Calibri Light" panose="020F0302020204030204" pitchFamily="34" charset="0"/>
                <a:ea typeface="Calibri Light" panose="020F0302020204030204" pitchFamily="34" charset="0"/>
                <a:cs typeface="Calibri Light" panose="020F0302020204030204" pitchFamily="34" charset="0"/>
              </a:rPr>
              <a:t>Se implementa el plan y se llevan a cabo las acciones definidas en la etapa de planificación.</a:t>
            </a:r>
          </a:p>
          <a:p>
            <a:pPr marL="342900" lvl="0" indent="-342900" algn="just">
              <a:lnSpc>
                <a:spcPct val="105000"/>
              </a:lnSpc>
              <a:buFont typeface="Symbol" panose="05050102010706020507" pitchFamily="18" charset="2"/>
              <a:buChar char=""/>
            </a:pPr>
            <a:r>
              <a:rPr lang="es-CL" b="1" dirty="0">
                <a:effectLst/>
                <a:latin typeface="Calibri Light" panose="020F0302020204030204" pitchFamily="34" charset="0"/>
                <a:ea typeface="Calibri Light" panose="020F0302020204030204" pitchFamily="34" charset="0"/>
                <a:cs typeface="Calibri Light" panose="020F0302020204030204" pitchFamily="34" charset="0"/>
              </a:rPr>
              <a:t>Evaluar (</a:t>
            </a:r>
            <a:r>
              <a:rPr lang="es-CL" b="1" dirty="0" err="1">
                <a:effectLst/>
                <a:latin typeface="Calibri Light" panose="020F0302020204030204" pitchFamily="34" charset="0"/>
                <a:ea typeface="Calibri Light" panose="020F0302020204030204" pitchFamily="34" charset="0"/>
                <a:cs typeface="Calibri Light" panose="020F0302020204030204" pitchFamily="34" charset="0"/>
              </a:rPr>
              <a:t>Check</a:t>
            </a:r>
            <a:r>
              <a:rPr lang="es-CL" b="1" dirty="0">
                <a:effectLst/>
                <a:latin typeface="Calibri Light" panose="020F0302020204030204" pitchFamily="34" charset="0"/>
                <a:ea typeface="Calibri Light" panose="020F0302020204030204" pitchFamily="34" charset="0"/>
                <a:cs typeface="Calibri Light" panose="020F0302020204030204" pitchFamily="34" charset="0"/>
              </a:rPr>
              <a:t>): </a:t>
            </a:r>
            <a:r>
              <a:rPr lang="es-CL" dirty="0">
                <a:effectLst/>
                <a:latin typeface="Calibri Light" panose="020F0302020204030204" pitchFamily="34" charset="0"/>
                <a:ea typeface="Calibri Light" panose="020F0302020204030204" pitchFamily="34" charset="0"/>
                <a:cs typeface="Calibri Light" panose="020F0302020204030204" pitchFamily="34" charset="0"/>
              </a:rPr>
              <a:t>Se recopilan datos y se evalúa el desempeño y los resultados obtenidos en relación con los objetivos establecidos. Se comparan los resultados reales con los esperados.</a:t>
            </a:r>
          </a:p>
          <a:p>
            <a:pPr marL="342900" lvl="0" indent="-342900" algn="just">
              <a:lnSpc>
                <a:spcPct val="105000"/>
              </a:lnSpc>
              <a:buFont typeface="Symbol" panose="05050102010706020507" pitchFamily="18" charset="2"/>
              <a:buChar char=""/>
            </a:pPr>
            <a:r>
              <a:rPr lang="es-CL" b="1" dirty="0">
                <a:effectLst/>
                <a:latin typeface="Calibri Light" panose="020F0302020204030204" pitchFamily="34" charset="0"/>
                <a:ea typeface="Calibri Light" panose="020F0302020204030204" pitchFamily="34" charset="0"/>
                <a:cs typeface="Calibri Light" panose="020F0302020204030204" pitchFamily="34" charset="0"/>
              </a:rPr>
              <a:t>Retroalimentar (</a:t>
            </a:r>
            <a:r>
              <a:rPr lang="es-CL" b="1" dirty="0" err="1">
                <a:effectLst/>
                <a:latin typeface="Calibri Light" panose="020F0302020204030204" pitchFamily="34" charset="0"/>
                <a:ea typeface="Calibri Light" panose="020F0302020204030204" pitchFamily="34" charset="0"/>
                <a:cs typeface="Calibri Light" panose="020F0302020204030204" pitchFamily="34" charset="0"/>
              </a:rPr>
              <a:t>Act</a:t>
            </a:r>
            <a:r>
              <a:rPr lang="es-CL" b="1" dirty="0">
                <a:effectLst/>
                <a:latin typeface="Calibri Light" panose="020F0302020204030204" pitchFamily="34" charset="0"/>
                <a:ea typeface="Calibri Light" panose="020F0302020204030204" pitchFamily="34" charset="0"/>
                <a:cs typeface="Calibri Light" panose="020F0302020204030204" pitchFamily="34" charset="0"/>
              </a:rPr>
              <a:t>): </a:t>
            </a:r>
            <a:r>
              <a:rPr lang="es-CL" dirty="0">
                <a:effectLst/>
                <a:latin typeface="Calibri Light" panose="020F0302020204030204" pitchFamily="34" charset="0"/>
                <a:ea typeface="Calibri Light" panose="020F0302020204030204" pitchFamily="34" charset="0"/>
                <a:cs typeface="Calibri Light" panose="020F0302020204030204" pitchFamily="34" charset="0"/>
              </a:rPr>
              <a:t>Se toman decisiones basadas en la evaluación realizada y se implementan las mejoras necesarias. Los aprendizajes obtenidos se utilizan para retroalimentar el proceso y se inicia nuevamente el ciclo.</a:t>
            </a:r>
          </a:p>
        </p:txBody>
      </p:sp>
      <p:pic>
        <p:nvPicPr>
          <p:cNvPr id="15" name="Imagen 14" descr="Diagrama&#10;&#10;Descripción generada automáticamente">
            <a:extLst>
              <a:ext uri="{FF2B5EF4-FFF2-40B4-BE49-F238E27FC236}">
                <a16:creationId xmlns:a16="http://schemas.microsoft.com/office/drawing/2014/main" id="{D0A91D08-2948-2437-9E2D-FCE37342E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61" y="2305922"/>
            <a:ext cx="4572000" cy="3429000"/>
          </a:xfrm>
          <a:prstGeom prst="rect">
            <a:avLst/>
          </a:prstGeom>
        </p:spPr>
      </p:pic>
    </p:spTree>
    <p:extLst>
      <p:ext uri="{BB962C8B-B14F-4D97-AF65-F5344CB8AC3E}">
        <p14:creationId xmlns:p14="http://schemas.microsoft.com/office/powerpoint/2010/main" val="1947545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9F6120-0DB7-FF81-CBBF-A0AC95A08DFC}"/>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85EAE7E4-00EA-F95E-62C3-703D9554DE75}"/>
              </a:ext>
            </a:extLst>
          </p:cNvPr>
          <p:cNvSpPr txBox="1"/>
          <p:nvPr/>
        </p:nvSpPr>
        <p:spPr>
          <a:xfrm>
            <a:off x="1004411" y="1540019"/>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Docencia Vinculada</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D4632BC7-E9C4-CB4C-5EEE-C9F44DAA0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5809" y="66267"/>
            <a:ext cx="2315948" cy="1001268"/>
          </a:xfrm>
          <a:prstGeom prst="rect">
            <a:avLst/>
          </a:prstGeom>
        </p:spPr>
      </p:pic>
      <p:sp>
        <p:nvSpPr>
          <p:cNvPr id="7" name="CuadroTexto 6">
            <a:extLst>
              <a:ext uri="{FF2B5EF4-FFF2-40B4-BE49-F238E27FC236}">
                <a16:creationId xmlns:a16="http://schemas.microsoft.com/office/drawing/2014/main" id="{111C1340-66EA-691E-4024-9977C1E92975}"/>
              </a:ext>
            </a:extLst>
          </p:cNvPr>
          <p:cNvSpPr txBox="1"/>
          <p:nvPr/>
        </p:nvSpPr>
        <p:spPr>
          <a:xfrm>
            <a:off x="701260" y="4941897"/>
            <a:ext cx="6096000" cy="278410"/>
          </a:xfrm>
          <a:prstGeom prst="rect">
            <a:avLst/>
          </a:prstGeom>
          <a:noFill/>
        </p:spPr>
        <p:txBody>
          <a:bodyPr wrap="square">
            <a:spAutoFit/>
          </a:bodyPr>
          <a:lstStyle/>
          <a:p>
            <a:pPr indent="128270" algn="just">
              <a:lnSpc>
                <a:spcPct val="105000"/>
              </a:lnSpc>
            </a:pPr>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Figura: Representación gráfica de Docencia Vinculada (elaboración propia, 2023).</a:t>
            </a:r>
            <a:endParaRPr lang="es-CL" sz="16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uadroTexto 8">
            <a:extLst>
              <a:ext uri="{FF2B5EF4-FFF2-40B4-BE49-F238E27FC236}">
                <a16:creationId xmlns:a16="http://schemas.microsoft.com/office/drawing/2014/main" id="{5F3B8F12-3184-CD51-9D14-E81C46D7FE06}"/>
              </a:ext>
            </a:extLst>
          </p:cNvPr>
          <p:cNvSpPr txBox="1"/>
          <p:nvPr/>
        </p:nvSpPr>
        <p:spPr>
          <a:xfrm>
            <a:off x="7115503" y="2343402"/>
            <a:ext cx="3794235" cy="1695079"/>
          </a:xfrm>
          <a:prstGeom prst="rect">
            <a:avLst/>
          </a:prstGeom>
          <a:noFill/>
        </p:spPr>
        <p:txBody>
          <a:bodyPr wrap="square">
            <a:spAutoFit/>
          </a:bodyPr>
          <a:lstStyle/>
          <a:p>
            <a:pPr algn="just">
              <a:lnSpc>
                <a:spcPct val="105000"/>
              </a:lnSpc>
            </a:pPr>
            <a:r>
              <a:rPr lang="es-CL" sz="2000" dirty="0">
                <a:latin typeface="Calibri Light" panose="020F0302020204030204" pitchFamily="34" charset="0"/>
                <a:ea typeface="Calibri Light" panose="020F0302020204030204" pitchFamily="34" charset="0"/>
                <a:cs typeface="Calibri Light" panose="020F0302020204030204" pitchFamily="34" charset="0"/>
              </a:rPr>
              <a:t>E</a:t>
            </a: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l desafío se constituye en identificar aquellas “salidas” que se puedan volver a convertir en “entradas” después de un proceso de ajuste.</a:t>
            </a:r>
          </a:p>
        </p:txBody>
      </p:sp>
      <p:sp>
        <p:nvSpPr>
          <p:cNvPr id="11" name="CuadroTexto 10">
            <a:extLst>
              <a:ext uri="{FF2B5EF4-FFF2-40B4-BE49-F238E27FC236}">
                <a16:creationId xmlns:a16="http://schemas.microsoft.com/office/drawing/2014/main" id="{18B16A6F-123B-39AA-1A06-8F2C7CB14DD0}"/>
              </a:ext>
            </a:extLst>
          </p:cNvPr>
          <p:cNvSpPr txBox="1"/>
          <p:nvPr/>
        </p:nvSpPr>
        <p:spPr>
          <a:xfrm>
            <a:off x="819807" y="5604215"/>
            <a:ext cx="10089931" cy="707886"/>
          </a:xfrm>
          <a:prstGeom prst="rect">
            <a:avLst/>
          </a:prstGeom>
          <a:noFill/>
        </p:spPr>
        <p:txBody>
          <a:bodyPr wrap="square">
            <a:spAutoFit/>
          </a:bodyPr>
          <a:lstStyle/>
          <a:p>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La función de Docencia es de alta complejidad, por lo tanto, existe una diversidad de salidas posibles que pueden generar “retroalimentación”.</a:t>
            </a:r>
            <a:endParaRPr lang="es-CL"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Imagen 7" descr="Diagrama&#10;&#10;Descripción generada automáticamente">
            <a:extLst>
              <a:ext uri="{FF2B5EF4-FFF2-40B4-BE49-F238E27FC236}">
                <a16:creationId xmlns:a16="http://schemas.microsoft.com/office/drawing/2014/main" id="{AD6DE2B5-4C95-C115-3561-6049CFC22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60" y="1897539"/>
            <a:ext cx="5619048" cy="2923809"/>
          </a:xfrm>
          <a:prstGeom prst="rect">
            <a:avLst/>
          </a:prstGeom>
        </p:spPr>
      </p:pic>
    </p:spTree>
    <p:extLst>
      <p:ext uri="{BB962C8B-B14F-4D97-AF65-F5344CB8AC3E}">
        <p14:creationId xmlns:p14="http://schemas.microsoft.com/office/powerpoint/2010/main" val="17610306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A2C241-9A14-7803-F9E4-A261D6921506}"/>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224CE7F3-FA9C-558C-92A1-BF67BFC824BE}"/>
              </a:ext>
            </a:extLst>
          </p:cNvPr>
          <p:cNvSpPr txBox="1"/>
          <p:nvPr/>
        </p:nvSpPr>
        <p:spPr>
          <a:xfrm>
            <a:off x="1004411" y="1540019"/>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Modelo de Retroalimentación</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E32619B4-B32C-956E-61F3-3A31F2E71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1710" y="23701"/>
            <a:ext cx="2315948" cy="1001268"/>
          </a:xfrm>
          <a:prstGeom prst="rect">
            <a:avLst/>
          </a:prstGeom>
        </p:spPr>
      </p:pic>
      <p:sp>
        <p:nvSpPr>
          <p:cNvPr id="8" name="CuadroTexto 7">
            <a:extLst>
              <a:ext uri="{FF2B5EF4-FFF2-40B4-BE49-F238E27FC236}">
                <a16:creationId xmlns:a16="http://schemas.microsoft.com/office/drawing/2014/main" id="{83E1F940-E290-75CC-3AC6-47E6ED55954E}"/>
              </a:ext>
            </a:extLst>
          </p:cNvPr>
          <p:cNvSpPr txBox="1"/>
          <p:nvPr/>
        </p:nvSpPr>
        <p:spPr>
          <a:xfrm>
            <a:off x="1004411" y="6059340"/>
            <a:ext cx="6096000" cy="278410"/>
          </a:xfrm>
          <a:prstGeom prst="rect">
            <a:avLst/>
          </a:prstGeom>
          <a:noFill/>
        </p:spPr>
        <p:txBody>
          <a:bodyPr wrap="square">
            <a:spAutoFit/>
          </a:bodyPr>
          <a:lstStyle/>
          <a:p>
            <a:pPr indent="128270" algn="just">
              <a:lnSpc>
                <a:spcPct val="105000"/>
              </a:lnSpc>
            </a:pPr>
            <a:r>
              <a:rPr lang="es-CL" sz="1200" dirty="0">
                <a:effectLst/>
                <a:latin typeface="Calibri Light" panose="020F0302020204030204" pitchFamily="34" charset="0"/>
                <a:ea typeface="Calibri Light" panose="020F0302020204030204" pitchFamily="34" charset="0"/>
                <a:cs typeface="Calibri Light" panose="020F0302020204030204" pitchFamily="34" charset="0"/>
              </a:rPr>
              <a:t>Figura: Detalle de componentes del Modelo de Retroalimentación (elaboración propia, 2023).</a:t>
            </a:r>
            <a:endParaRPr lang="es-CL" sz="16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CuadroTexto 9">
            <a:extLst>
              <a:ext uri="{FF2B5EF4-FFF2-40B4-BE49-F238E27FC236}">
                <a16:creationId xmlns:a16="http://schemas.microsoft.com/office/drawing/2014/main" id="{58862528-2AF4-FA8B-8EEF-5F5035EE29CE}"/>
              </a:ext>
            </a:extLst>
          </p:cNvPr>
          <p:cNvSpPr txBox="1"/>
          <p:nvPr/>
        </p:nvSpPr>
        <p:spPr>
          <a:xfrm>
            <a:off x="8260597" y="2063372"/>
            <a:ext cx="3447926" cy="3634072"/>
          </a:xfrm>
          <a:prstGeom prst="rect">
            <a:avLst/>
          </a:prstGeom>
          <a:noFill/>
        </p:spPr>
        <p:txBody>
          <a:bodyPr wrap="square">
            <a:spAutoFit/>
          </a:bodyPr>
          <a:lstStyle/>
          <a:p>
            <a:pPr indent="128270" algn="just">
              <a:lnSpc>
                <a:spcPct val="105000"/>
              </a:lnSpc>
            </a:pP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La fase de análisis y valoración se diseña en base a dos componentes: </a:t>
            </a:r>
            <a:r>
              <a:rPr lang="es-CL" sz="2000" b="1" dirty="0">
                <a:effectLst/>
                <a:latin typeface="Calibri Light" panose="020F0302020204030204" pitchFamily="34" charset="0"/>
                <a:ea typeface="Calibri Light" panose="020F0302020204030204" pitchFamily="34" charset="0"/>
                <a:cs typeface="Calibri Light" panose="020F0302020204030204" pitchFamily="34" charset="0"/>
              </a:rPr>
              <a:t>dimensiones y criterios de elegibilidad</a:t>
            </a:r>
            <a:r>
              <a:rPr lang="es-CL" sz="2000" dirty="0">
                <a:effectLst/>
                <a:latin typeface="Calibri Light" panose="020F0302020204030204" pitchFamily="34" charset="0"/>
                <a:ea typeface="Calibri Light" panose="020F0302020204030204" pitchFamily="34" charset="0"/>
                <a:cs typeface="Calibri Light" panose="020F0302020204030204" pitchFamily="34" charset="0"/>
              </a:rPr>
              <a:t>. Donde las dimensiones son aquellos aspectos susceptibles de retroalimentar y los criterios son parámetros que permiten decidir respecto a efectuar o no ajustes o mejoras el sistema en cuestión.</a:t>
            </a:r>
          </a:p>
        </p:txBody>
      </p:sp>
      <p:pic>
        <p:nvPicPr>
          <p:cNvPr id="11" name="Imagen 10" descr="Diagrama&#10;&#10;Descripción generada automáticamente">
            <a:extLst>
              <a:ext uri="{FF2B5EF4-FFF2-40B4-BE49-F238E27FC236}">
                <a16:creationId xmlns:a16="http://schemas.microsoft.com/office/drawing/2014/main" id="{19302539-B2AA-A6DB-A19F-954A13410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35" y="2114814"/>
            <a:ext cx="7057143" cy="3904762"/>
          </a:xfrm>
          <a:prstGeom prst="rect">
            <a:avLst/>
          </a:prstGeom>
        </p:spPr>
      </p:pic>
    </p:spTree>
    <p:extLst>
      <p:ext uri="{BB962C8B-B14F-4D97-AF65-F5344CB8AC3E}">
        <p14:creationId xmlns:p14="http://schemas.microsoft.com/office/powerpoint/2010/main" val="12049954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0C652C-9B93-8CD2-BAB5-83C8A5A12651}"/>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E684BDF4-4816-491D-D296-CCFFE292E52D}"/>
              </a:ext>
            </a:extLst>
          </p:cNvPr>
          <p:cNvSpPr txBox="1"/>
          <p:nvPr/>
        </p:nvSpPr>
        <p:spPr>
          <a:xfrm>
            <a:off x="925754" y="1057888"/>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Modelo de Retroalimentación – Dimensiones</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7452" y="12407"/>
            <a:ext cx="2315948" cy="1001268"/>
          </a:xfrm>
          <a:prstGeom prst="rect">
            <a:avLst/>
          </a:prstGeom>
        </p:spPr>
      </p:pic>
      <p:sp>
        <p:nvSpPr>
          <p:cNvPr id="6" name="CuadroTexto 5">
            <a:extLst>
              <a:ext uri="{FF2B5EF4-FFF2-40B4-BE49-F238E27FC236}">
                <a16:creationId xmlns:a16="http://schemas.microsoft.com/office/drawing/2014/main" id="{4C2B2030-6235-5DD9-44DB-6C9797A88B5A}"/>
              </a:ext>
            </a:extLst>
          </p:cNvPr>
          <p:cNvSpPr txBox="1"/>
          <p:nvPr/>
        </p:nvSpPr>
        <p:spPr>
          <a:xfrm>
            <a:off x="5465801" y="1551313"/>
            <a:ext cx="6250984" cy="5024965"/>
          </a:xfrm>
          <a:prstGeom prst="rect">
            <a:avLst/>
          </a:prstGeom>
          <a:noFill/>
        </p:spPr>
        <p:txBody>
          <a:bodyPr wrap="square">
            <a:spAutoFit/>
          </a:bodyPr>
          <a:lstStyle/>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Competencias disciplinares y/o complementarias del perfil de egreso</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¿se identifica un nuevo contexto laboral o social en el cual el estudiante se debe desenvolver? ¿se identifica una nueva habilidad, actitud, valor o conocimiento disciplinar o global que deba integrar el estudiante? ¿se identifica una nueva área del conocimiento?</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Resultados de aprendizaje (RA): </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¿las actividades de </a:t>
            </a:r>
            <a:r>
              <a:rPr lang="es-CL" sz="1800" dirty="0" err="1">
                <a:effectLst/>
                <a:latin typeface="Calibri Light" panose="020F0302020204030204" pitchFamily="34" charset="0"/>
                <a:ea typeface="Calibri Light" panose="020F0302020204030204" pitchFamily="34" charset="0"/>
                <a:cs typeface="Calibri Light" panose="020F0302020204030204" pitchFamily="34" charset="0"/>
              </a:rPr>
              <a:t>VcM</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son pertinentes con los RA definidos en sus asignaturas? ¿se identifican procedimientos, técnicas o actividades nuevas que deba conocer y/o realizar el estudiante?</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Estrategia Metodológica: </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¿la estrategia metodológica es coherente con el logro esperado de la actividad con el entorno?</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Recursos de Aprendizaje:</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¿se identifican equipamientos o infraestructura que deba saber utilizar el estudiante?</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Ambiente de aprendizaje: </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¿el ambiente de aprendizaje es el adecuado para desarrollar un aprendizaje en contexto real? </a:t>
            </a:r>
          </a:p>
        </p:txBody>
      </p:sp>
      <p:sp>
        <p:nvSpPr>
          <p:cNvPr id="8" name="CuadroTexto 7">
            <a:extLst>
              <a:ext uri="{FF2B5EF4-FFF2-40B4-BE49-F238E27FC236}">
                <a16:creationId xmlns:a16="http://schemas.microsoft.com/office/drawing/2014/main" id="{63CB3021-C21B-AAD8-54C7-1B7D8FE5D733}"/>
              </a:ext>
            </a:extLst>
          </p:cNvPr>
          <p:cNvSpPr txBox="1"/>
          <p:nvPr/>
        </p:nvSpPr>
        <p:spPr>
          <a:xfrm>
            <a:off x="805911" y="2644170"/>
            <a:ext cx="4659889" cy="1938992"/>
          </a:xfrm>
          <a:prstGeom prst="rect">
            <a:avLst/>
          </a:prstGeom>
          <a:noFill/>
        </p:spPr>
        <p:txBody>
          <a:bodyPr wrap="square">
            <a:spAutoFit/>
          </a:bodyPr>
          <a:lstStyle/>
          <a:p>
            <a:pPr algn="ctr"/>
            <a:r>
              <a:rPr lang="es-CL" sz="2400" dirty="0">
                <a:effectLst/>
                <a:latin typeface="Calibri Light" panose="020F0302020204030204" pitchFamily="34" charset="0"/>
                <a:ea typeface="Calibri Light" panose="020F0302020204030204" pitchFamily="34" charset="0"/>
                <a:cs typeface="Calibri Light" panose="020F0302020204030204" pitchFamily="34" charset="0"/>
              </a:rPr>
              <a:t>Las dimensiones representan espacios posibles de </a:t>
            </a:r>
            <a:r>
              <a:rPr lang="es-CL" sz="2400" dirty="0">
                <a:latin typeface="Calibri Light" panose="020F0302020204030204" pitchFamily="34" charset="0"/>
                <a:ea typeface="Calibri Light" panose="020F0302020204030204" pitchFamily="34" charset="0"/>
                <a:cs typeface="Calibri Light" panose="020F0302020204030204" pitchFamily="34" charset="0"/>
              </a:rPr>
              <a:t>mejoramiento </a:t>
            </a:r>
            <a:r>
              <a:rPr lang="es-CL" sz="2400" dirty="0">
                <a:effectLst/>
                <a:latin typeface="Calibri Light" panose="020F0302020204030204" pitchFamily="34" charset="0"/>
                <a:ea typeface="Calibri Light" panose="020F0302020204030204" pitchFamily="34" charset="0"/>
                <a:cs typeface="Calibri Light" panose="020F0302020204030204" pitchFamily="34" charset="0"/>
              </a:rPr>
              <a:t>a partir del desarrollo de iniciativas de vinculación con el medio en contextos reales.</a:t>
            </a:r>
          </a:p>
        </p:txBody>
      </p:sp>
    </p:spTree>
    <p:extLst>
      <p:ext uri="{BB962C8B-B14F-4D97-AF65-F5344CB8AC3E}">
        <p14:creationId xmlns:p14="http://schemas.microsoft.com/office/powerpoint/2010/main" val="1669516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0C652C-9B93-8CD2-BAB5-83C8A5A12651}"/>
              </a:ext>
            </a:extLst>
          </p:cNvPr>
          <p:cNvSpPr txBox="1"/>
          <p:nvPr/>
        </p:nvSpPr>
        <p:spPr>
          <a:xfrm>
            <a:off x="925754" y="520250"/>
            <a:ext cx="9080094" cy="523220"/>
          </a:xfrm>
          <a:prstGeom prst="rect">
            <a:avLst/>
          </a:prstGeom>
          <a:noFill/>
        </p:spPr>
        <p:txBody>
          <a:bodyPr wrap="square" rtlCol="0">
            <a:spAutoFit/>
          </a:bodyPr>
          <a:lstStyle>
            <a:defPPr>
              <a:defRPr lang="es-CL"/>
            </a:defPPr>
            <a:lvl1pPr>
              <a:defRPr sz="2400" b="1">
                <a:solidFill>
                  <a:schemeClr val="tx2">
                    <a:lumMod val="75000"/>
                  </a:schemeClr>
                </a:solidFill>
              </a:defRPr>
            </a:lvl1pPr>
          </a:lstStyle>
          <a:p>
            <a:r>
              <a:rPr lang="es-CL" sz="2800" dirty="0">
                <a:solidFill>
                  <a:srgbClr val="1F497D">
                    <a:lumMod val="75000"/>
                  </a:srgbClr>
                </a:solidFill>
                <a:latin typeface="+mj-lt"/>
                <a:cs typeface="Segoe UI" panose="020B0502040204020203" pitchFamily="34" charset="0"/>
              </a:rPr>
              <a:t>Modelo de Retroalimentación de </a:t>
            </a:r>
            <a:r>
              <a:rPr lang="es-CL" sz="2800" dirty="0" err="1">
                <a:solidFill>
                  <a:srgbClr val="1F497D">
                    <a:lumMod val="75000"/>
                  </a:srgbClr>
                </a:solidFill>
                <a:latin typeface="+mj-lt"/>
                <a:cs typeface="Segoe UI" panose="020B0502040204020203" pitchFamily="34" charset="0"/>
              </a:rPr>
              <a:t>VcM</a:t>
            </a:r>
            <a:r>
              <a:rPr lang="es-CL" sz="2800" dirty="0">
                <a:solidFill>
                  <a:srgbClr val="1F497D">
                    <a:lumMod val="75000"/>
                  </a:srgbClr>
                </a:solidFill>
                <a:latin typeface="+mj-lt"/>
                <a:cs typeface="Segoe UI" panose="020B0502040204020203" pitchFamily="34" charset="0"/>
              </a:rPr>
              <a:t> a Docencia </a:t>
            </a:r>
          </a:p>
        </p:txBody>
      </p:sp>
      <p:sp>
        <p:nvSpPr>
          <p:cNvPr id="3" name="CuadroTexto 2">
            <a:extLst>
              <a:ext uri="{FF2B5EF4-FFF2-40B4-BE49-F238E27FC236}">
                <a16:creationId xmlns:a16="http://schemas.microsoft.com/office/drawing/2014/main" id="{E684BDF4-4816-491D-D296-CCFFE292E52D}"/>
              </a:ext>
            </a:extLst>
          </p:cNvPr>
          <p:cNvSpPr txBox="1"/>
          <p:nvPr/>
        </p:nvSpPr>
        <p:spPr>
          <a:xfrm>
            <a:off x="972099" y="1179171"/>
            <a:ext cx="10247801" cy="461665"/>
          </a:xfrm>
          <a:prstGeom prst="rect">
            <a:avLst/>
          </a:prstGeom>
          <a:noFill/>
        </p:spPr>
        <p:txBody>
          <a:bodyPr wrap="square" rtlCol="0">
            <a:spAutoFit/>
          </a:bodyPr>
          <a:lstStyle/>
          <a:p>
            <a:pPr>
              <a:spcBef>
                <a:spcPts val="600"/>
              </a:spcBef>
              <a:spcAft>
                <a:spcPts val="600"/>
              </a:spcAft>
            </a:pPr>
            <a:r>
              <a:rPr lang="es-CL" sz="2400" b="1" dirty="0">
                <a:solidFill>
                  <a:schemeClr val="bg2">
                    <a:lumMod val="25000"/>
                  </a:schemeClr>
                </a:solidFill>
                <a:latin typeface="+mj-lt"/>
                <a:cs typeface="Segoe UI" panose="020B0502040204020203" pitchFamily="34" charset="0"/>
              </a:rPr>
              <a:t>Modelo de Retroalimentación – Criterios de elegibilidad</a:t>
            </a:r>
            <a:endParaRPr lang="es-ES" sz="2400" b="1" dirty="0">
              <a:solidFill>
                <a:schemeClr val="bg2">
                  <a:lumMod val="25000"/>
                </a:schemeClr>
              </a:solidFill>
              <a:latin typeface="+mj-lt"/>
              <a:cs typeface="Segoe UI" panose="020B0502040204020203" pitchFamily="34" charset="0"/>
            </a:endParaRPr>
          </a:p>
        </p:txBody>
      </p:sp>
      <p:pic>
        <p:nvPicPr>
          <p:cNvPr id="4" name="Imagen 3" descr="Logotipo&#10;&#10;Descripción generada automáticamente con confianza media">
            <a:extLst>
              <a:ext uri="{FF2B5EF4-FFF2-40B4-BE49-F238E27FC236}">
                <a16:creationId xmlns:a16="http://schemas.microsoft.com/office/drawing/2014/main" id="{C706510C-FF1F-865E-693E-F63F54B9C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2138" y="72595"/>
            <a:ext cx="2315948" cy="1001268"/>
          </a:xfrm>
          <a:prstGeom prst="rect">
            <a:avLst/>
          </a:prstGeom>
        </p:spPr>
      </p:pic>
      <p:sp>
        <p:nvSpPr>
          <p:cNvPr id="6" name="CuadroTexto 5">
            <a:extLst>
              <a:ext uri="{FF2B5EF4-FFF2-40B4-BE49-F238E27FC236}">
                <a16:creationId xmlns:a16="http://schemas.microsoft.com/office/drawing/2014/main" id="{F3139123-5ED8-DF0F-4F64-2ACFA9226599}"/>
              </a:ext>
            </a:extLst>
          </p:cNvPr>
          <p:cNvSpPr txBox="1"/>
          <p:nvPr/>
        </p:nvSpPr>
        <p:spPr>
          <a:xfrm>
            <a:off x="925754" y="2227292"/>
            <a:ext cx="4342504" cy="2403415"/>
          </a:xfrm>
          <a:prstGeom prst="rect">
            <a:avLst/>
          </a:prstGeom>
          <a:noFill/>
        </p:spPr>
        <p:txBody>
          <a:bodyPr wrap="square">
            <a:spAutoFit/>
          </a:bodyPr>
          <a:lstStyle/>
          <a:p>
            <a:pPr algn="ctr">
              <a:lnSpc>
                <a:spcPct val="105000"/>
              </a:lnSpc>
            </a:pPr>
            <a:r>
              <a:rPr lang="es-CL" sz="2400" dirty="0">
                <a:latin typeface="Calibri Light" panose="020F0302020204030204" pitchFamily="34" charset="0"/>
                <a:cs typeface="Calibri Light" panose="020F0302020204030204" pitchFamily="34" charset="0"/>
              </a:rPr>
              <a:t>Los criterios de elegibilidad permiten determinar si el ajuste y/o mejora corresponde a ser implementado. Los criterios diseñados son:</a:t>
            </a:r>
          </a:p>
          <a:p>
            <a:pPr indent="128270" algn="just">
              <a:lnSpc>
                <a:spcPct val="105000"/>
              </a:lnSpc>
            </a:pPr>
            <a:r>
              <a:rPr lang="es-CL" sz="2400" dirty="0">
                <a:latin typeface="Calibri Light" panose="020F0302020204030204" pitchFamily="34" charset="0"/>
                <a:cs typeface="Calibri Light" panose="020F0302020204030204" pitchFamily="34" charset="0"/>
              </a:rPr>
              <a:t> </a:t>
            </a:r>
          </a:p>
        </p:txBody>
      </p:sp>
      <p:sp>
        <p:nvSpPr>
          <p:cNvPr id="7" name="CuadroTexto 6">
            <a:extLst>
              <a:ext uri="{FF2B5EF4-FFF2-40B4-BE49-F238E27FC236}">
                <a16:creationId xmlns:a16="http://schemas.microsoft.com/office/drawing/2014/main" id="{E082655D-E3A7-6962-BBE8-9FA252E9E967}"/>
              </a:ext>
            </a:extLst>
          </p:cNvPr>
          <p:cNvSpPr txBox="1"/>
          <p:nvPr/>
        </p:nvSpPr>
        <p:spPr>
          <a:xfrm>
            <a:off x="5582436" y="2040009"/>
            <a:ext cx="5605153" cy="3861570"/>
          </a:xfrm>
          <a:prstGeom prst="rect">
            <a:avLst/>
          </a:prstGeom>
          <a:noFill/>
        </p:spPr>
        <p:txBody>
          <a:bodyPr wrap="square">
            <a:spAutoFit/>
          </a:bodyPr>
          <a:lstStyle/>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Escalabilidad:</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¿la mejora/ajuste preliminarmente identificado es factible de aplicar en todas las modalidades, sedes y territorios?</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Normativa externa: </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¿la mejora/ajuste preliminarmente identificado obedece a una normativa externa regulatoria y/u obligatoria?</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Sostenibilidad:</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¿la mejora/ajuste preliminarmente identificado requiere de recursos económicos y financieros adicionales?</a:t>
            </a:r>
          </a:p>
          <a:p>
            <a:pPr marL="342900" lvl="0" indent="-342900" algn="just">
              <a:lnSpc>
                <a:spcPct val="105000"/>
              </a:lnSpc>
              <a:buFont typeface="Symbol" panose="05050102010706020507" pitchFamily="18" charset="2"/>
              <a:buChar char=""/>
            </a:pPr>
            <a:r>
              <a:rPr lang="es-CL" sz="1800" b="1" dirty="0">
                <a:effectLst/>
                <a:latin typeface="Calibri Light" panose="020F0302020204030204" pitchFamily="34" charset="0"/>
                <a:ea typeface="Calibri Light" panose="020F0302020204030204" pitchFamily="34" charset="0"/>
                <a:cs typeface="Calibri Light" panose="020F0302020204030204" pitchFamily="34" charset="0"/>
              </a:rPr>
              <a:t>Que sea concluyente:</a:t>
            </a:r>
            <a:r>
              <a:rPr lang="es-CL" sz="1800" dirty="0">
                <a:effectLst/>
                <a:latin typeface="Calibri Light" panose="020F0302020204030204" pitchFamily="34" charset="0"/>
                <a:ea typeface="Calibri Light" panose="020F0302020204030204" pitchFamily="34" charset="0"/>
                <a:cs typeface="Calibri Light" panose="020F0302020204030204" pitchFamily="34" charset="0"/>
              </a:rPr>
              <a:t> ¿la situación susceptible de ajuste/mejora se repite de manera sistemática, cada vez que se desarrolla la experiencia, u obedece a una condición particular del caso.?</a:t>
            </a:r>
          </a:p>
        </p:txBody>
      </p:sp>
    </p:spTree>
    <p:extLst>
      <p:ext uri="{BB962C8B-B14F-4D97-AF65-F5344CB8AC3E}">
        <p14:creationId xmlns:p14="http://schemas.microsoft.com/office/powerpoint/2010/main" val="5582047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13E81C7322C7148B9033370E9096A1B" ma:contentTypeVersion="18" ma:contentTypeDescription="Crear nuevo documento." ma:contentTypeScope="" ma:versionID="791d642219f1a94426e4f04ccec59283">
  <xsd:schema xmlns:xsd="http://www.w3.org/2001/XMLSchema" xmlns:xs="http://www.w3.org/2001/XMLSchema" xmlns:p="http://schemas.microsoft.com/office/2006/metadata/properties" xmlns:ns2="e0de1b1a-4368-425f-be68-2d2b1e1530cc" xmlns:ns3="ebfeeb20-af50-4443-9c2a-58d9be86c963" targetNamespace="http://schemas.microsoft.com/office/2006/metadata/properties" ma:root="true" ma:fieldsID="f860a14d4e79875fa2a78062adda64f9" ns2:_="" ns3:_="">
    <xsd:import namespace="e0de1b1a-4368-425f-be68-2d2b1e1530cc"/>
    <xsd:import namespace="ebfeeb20-af50-4443-9c2a-58d9be86c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e1b1a-4368-425f-be68-2d2b1e153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1996052-62f5-4f90-af1f-7dc781ad549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eeb20-af50-4443-9c2a-58d9be86c96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c88a172-cf83-4a6a-a1e8-a5ca31f2cb09}" ma:internalName="TaxCatchAll" ma:showField="CatchAllData" ma:web="ebfeeb20-af50-4443-9c2a-58d9be86c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feeb20-af50-4443-9c2a-58d9be86c963" xsi:nil="true"/>
    <lcf76f155ced4ddcb4097134ff3c332f xmlns="e0de1b1a-4368-425f-be68-2d2b1e1530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669BDB-F8C9-4272-8D04-288CE0EC04A4}"/>
</file>

<file path=customXml/itemProps2.xml><?xml version="1.0" encoding="utf-8"?>
<ds:datastoreItem xmlns:ds="http://schemas.openxmlformats.org/officeDocument/2006/customXml" ds:itemID="{D0D79210-36BA-4C4D-B476-B5BE68C79D85}"/>
</file>

<file path=customXml/itemProps3.xml><?xml version="1.0" encoding="utf-8"?>
<ds:datastoreItem xmlns:ds="http://schemas.openxmlformats.org/officeDocument/2006/customXml" ds:itemID="{55C0DE7B-992D-4EB5-A5F2-E10B8BA5D4BC}"/>
</file>

<file path=docProps/app.xml><?xml version="1.0" encoding="utf-8"?>
<Properties xmlns="http://schemas.openxmlformats.org/officeDocument/2006/extended-properties" xmlns:vt="http://schemas.openxmlformats.org/officeDocument/2006/docPropsVTypes">
  <TotalTime>5449</TotalTime>
  <Words>1380</Words>
  <Application>Microsoft Office PowerPoint</Application>
  <PresentationFormat>Panorámica</PresentationFormat>
  <Paragraphs>88</Paragraphs>
  <Slides>14</Slides>
  <Notes>0</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Black</vt:lpstr>
      <vt:lpstr>Calibri</vt:lpstr>
      <vt:lpstr>Calibri Light</vt:lpstr>
      <vt:lpstr>Segoe UI</vt:lpstr>
      <vt:lpstr>Symbol</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Venegas Lillo</dc:creator>
  <cp:lastModifiedBy>pilar majmud</cp:lastModifiedBy>
  <cp:revision>559</cp:revision>
  <dcterms:created xsi:type="dcterms:W3CDTF">2018-03-07T15:07:58Z</dcterms:created>
  <dcterms:modified xsi:type="dcterms:W3CDTF">2024-01-11T22:38:43Z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0x010100813E81C7322C7148B9033370E9096A1B</vt:lpwstr>
  </property>
</Properties>
</file>