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9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t08S6ukXwVD1i7sT+dx7dqQWW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697"/>
  </p:normalViewPr>
  <p:slideViewPr>
    <p:cSldViewPr snapToGrid="0" snapToObjects="1">
      <p:cViewPr varScale="1">
        <p:scale>
          <a:sx n="161" d="100"/>
          <a:sy n="161" d="100"/>
        </p:scale>
        <p:origin x="9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45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09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3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308" name="Google Shape;308;p23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3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330" name="Google Shape;330;p23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23"/>
          <p:cNvSpPr txBox="1">
            <a:spLocks noGrp="1"/>
          </p:cNvSpPr>
          <p:nvPr>
            <p:ph type="title"/>
          </p:nvPr>
        </p:nvSpPr>
        <p:spPr>
          <a:xfrm rot="5400000">
            <a:off x="8329814" y="1827549"/>
            <a:ext cx="2456442" cy="3501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3"/>
          <p:cNvSpPr txBox="1">
            <a:spLocks noGrp="1"/>
          </p:cNvSpPr>
          <p:nvPr>
            <p:ph type="body" idx="1"/>
          </p:nvPr>
        </p:nvSpPr>
        <p:spPr>
          <a:xfrm rot="5400000">
            <a:off x="1308407" y="292785"/>
            <a:ext cx="5257303" cy="626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335" name="Google Shape;335;p23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3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37" name="Google Shape;337;p23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1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2" name="Google Shape;22;p14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4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4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4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4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4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4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4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4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4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4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4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4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4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4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4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4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4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4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4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4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14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44" name="Google Shape;44;p1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4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15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54" name="Google Shape;54;p15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5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5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5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15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76" name="Google Shape;76;p15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5125305" y="1488985"/>
            <a:ext cx="6264350" cy="169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3"/>
          </p:nvPr>
        </p:nvSpPr>
        <p:spPr>
          <a:xfrm>
            <a:off x="5118653" y="3665887"/>
            <a:ext cx="626441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2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body" idx="4"/>
          </p:nvPr>
        </p:nvSpPr>
        <p:spPr>
          <a:xfrm>
            <a:off x="5118447" y="4351687"/>
            <a:ext cx="6265588" cy="170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9" name="Google Shape;89;p16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16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09" name="Google Shape;109;p16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16"/>
          <p:cNvSpPr txBox="1"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5400"/>
              <a:buFont typeface="Calibri"/>
              <a:buNone/>
              <a:defRPr sz="5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 b="0">
                <a:solidFill>
                  <a:srgbClr val="FFFEF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7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8" name="Google Shape;118;p17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7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7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7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7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138" name="Google Shape;138;p17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400"/>
              <a:buFont typeface="Calibri"/>
              <a:buNone/>
              <a:defRPr sz="44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81" name="Google Shape;181;p19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9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9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9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02;p19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03" name="Google Shape;203;p1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9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0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12" name="Google Shape;212;p20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0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0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0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0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0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0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0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0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0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4" name="Google Shape;234;p20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0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0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  <a:defRPr sz="32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body" idx="1"/>
          </p:nvPr>
        </p:nvSpPr>
        <p:spPr>
          <a:xfrm>
            <a:off x="5109983" y="802809"/>
            <a:ext cx="6275035" cy="5249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body" idx="2"/>
          </p:nvPr>
        </p:nvSpPr>
        <p:spPr>
          <a:xfrm>
            <a:off x="888631" y="3580186"/>
            <a:ext cx="3501197" cy="122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  <a:defRPr sz="16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45" name="Google Shape;245;p21"/>
            <p:cNvSpPr/>
            <p:nvPr/>
          </p:nvSpPr>
          <p:spPr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l" t="t" r="r" b="b"/>
              <a:pathLst>
                <a:path w="2038" h="1169" extrusionOk="0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l" t="t" r="r" b="b"/>
              <a:pathLst>
                <a:path w="1549" h="1017" extrusionOk="0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l" t="t" r="r" b="b"/>
              <a:pathLst>
                <a:path w="1688" h="1066" extrusionOk="0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l" t="t" r="r" b="b"/>
              <a:pathLst>
                <a:path w="2171" h="1326" extrusionOk="0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l" t="t" r="r" b="b"/>
              <a:pathLst>
                <a:path w="106" h="143" extrusionOk="0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l" t="t" r="r" b="b"/>
              <a:pathLst>
                <a:path w="2330" h="1452" extrusionOk="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l" t="t" r="r" b="b"/>
              <a:pathLst>
                <a:path w="1216" h="1436" extrusionOk="0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l" t="t" r="r" b="b"/>
              <a:pathLst>
                <a:path w="222" h="129" extrusionOk="0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l" t="t" r="r" b="b"/>
              <a:pathLst>
                <a:path w="1174" h="1440" extrusionOk="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l" t="t" r="r" b="b"/>
              <a:pathLst>
                <a:path w="125" h="74" extrusionOk="0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l" t="t" r="r" b="b"/>
              <a:pathLst>
                <a:path w="1155" h="1440" extrusionOk="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l" t="t" r="r" b="b"/>
              <a:pathLst>
                <a:path w="75" h="45" extrusionOk="0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l" t="t" r="r" b="b"/>
              <a:pathLst>
                <a:path w="1160" h="1441" extrusionOk="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l" t="t" r="r" b="b"/>
              <a:pathLst>
                <a:path w="1137" h="1440" extrusionOk="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l" t="t" r="r" b="b"/>
              <a:pathLst>
                <a:path w="1058" h="1439" extrusionOk="0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l" t="t" r="r" b="b"/>
              <a:pathLst>
                <a:path w="718" h="575" extrusionOk="0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l" t="t" r="r" b="b"/>
              <a:pathLst>
                <a:path w="620" h="536" extrusionOk="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l" t="t" r="r" b="b"/>
              <a:pathLst>
                <a:path w="455" h="285" extrusionOk="0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l" t="t" r="r" b="b"/>
              <a:pathLst>
                <a:path w="188" h="112" extrusionOk="0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1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265" name="Google Shape;265;p21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1"/>
          <p:cNvSpPr>
            <a:spLocks noGrp="1"/>
          </p:cNvSpPr>
          <p:nvPr>
            <p:ph type="pic" idx="2"/>
          </p:nvPr>
        </p:nvSpPr>
        <p:spPr>
          <a:xfrm>
            <a:off x="7543510" y="0"/>
            <a:ext cx="464849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</p:sp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600"/>
              <a:buFont typeface="Calibri"/>
              <a:buNone/>
              <a:defRPr sz="3600"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body" idx="1"/>
          </p:nvPr>
        </p:nvSpPr>
        <p:spPr>
          <a:xfrm>
            <a:off x="885443" y="3545012"/>
            <a:ext cx="5776646" cy="12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  <a:defRPr sz="1800">
                <a:solidFill>
                  <a:srgbClr val="FFFEF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sz="1000"/>
            </a:lvl9pPr>
          </a:lstStyle>
          <a:p>
            <a:endParaRPr/>
          </a:p>
        </p:txBody>
      </p:sp>
      <p:sp>
        <p:nvSpPr>
          <p:cNvPr id="271" name="Google Shape;271;p21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1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5942203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sldNum" idx="12"/>
          </p:nvPr>
        </p:nvSpPr>
        <p:spPr>
          <a:xfrm>
            <a:off x="5828377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22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276" name="Google Shape;276;p22"/>
            <p:cNvSpPr/>
            <p:nvPr/>
          </p:nvSpPr>
          <p:spPr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l" t="t" r="r" b="b"/>
              <a:pathLst>
                <a:path w="813" h="1440" extrusionOk="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2"/>
            <p:cNvSpPr/>
            <p:nvPr/>
          </p:nvSpPr>
          <p:spPr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l" t="t" r="r" b="b"/>
              <a:pathLst>
                <a:path w="324" h="117" extrusionOk="0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l" t="t" r="r" b="b"/>
              <a:pathLst>
                <a:path w="404" h="385" extrusionOk="0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l" t="t" r="r" b="b"/>
              <a:pathLst>
                <a:path w="774" h="1440" extrusionOk="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l" t="t" r="r" b="b"/>
              <a:pathLst>
                <a:path w="203" h="77" extrusionOk="0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l" t="t" r="r" b="b"/>
              <a:pathLst>
                <a:path w="351" h="332" extrusionOk="0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2"/>
            <p:cNvSpPr/>
            <p:nvPr/>
          </p:nvSpPr>
          <p:spPr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l" t="t" r="r" b="b"/>
              <a:pathLst>
                <a:path w="762" h="1440" extrusionOk="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2"/>
            <p:cNvSpPr/>
            <p:nvPr/>
          </p:nvSpPr>
          <p:spPr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l" t="t" r="r" b="b"/>
              <a:pathLst>
                <a:path w="140" h="54" extrusionOk="0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2"/>
            <p:cNvSpPr/>
            <p:nvPr/>
          </p:nvSpPr>
          <p:spPr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l" t="t" r="r" b="b"/>
              <a:pathLst>
                <a:path w="321" h="302" extrusionOk="0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2"/>
            <p:cNvSpPr/>
            <p:nvPr/>
          </p:nvSpPr>
          <p:spPr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l" t="t" r="r" b="b"/>
              <a:pathLst>
                <a:path w="683" h="1440" extrusionOk="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l" t="t" r="r" b="b"/>
              <a:pathLst>
                <a:path w="287" h="279" extrusionOk="0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2"/>
            <p:cNvSpPr/>
            <p:nvPr/>
          </p:nvSpPr>
          <p:spPr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l" t="t" r="r" b="b"/>
              <a:pathLst>
                <a:path w="680" h="1440" extrusionOk="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2"/>
            <p:cNvSpPr/>
            <p:nvPr/>
          </p:nvSpPr>
          <p:spPr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l" t="t" r="r" b="b"/>
              <a:pathLst>
                <a:path w="250" h="242" extrusionOk="0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2"/>
            <p:cNvSpPr/>
            <p:nvPr/>
          </p:nvSpPr>
          <p:spPr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l" t="t" r="r" b="b"/>
              <a:pathLst>
                <a:path w="720" h="1440" extrusionOk="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2"/>
            <p:cNvSpPr/>
            <p:nvPr/>
          </p:nvSpPr>
          <p:spPr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l" t="t" r="r" b="b"/>
              <a:pathLst>
                <a:path w="185" h="167" extrusionOk="0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l" t="t" r="r" b="b"/>
              <a:pathLst>
                <a:path w="572" h="1440" extrusionOk="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 cmpd="sng">
              <a:solidFill>
                <a:schemeClr val="dk1">
                  <a:alpha val="20000"/>
                </a:schemeClr>
              </a:solidFill>
              <a:prstDash val="dashDot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l" t="t" r="r" b="b"/>
              <a:pathLst>
                <a:path w="620" h="1440" extrusionOk="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l" t="t" r="r" b="b"/>
              <a:pathLst>
                <a:path w="506" h="1440" extrusionOk="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l" t="t" r="r" b="b"/>
              <a:pathLst>
                <a:path w="373" h="673" extrusionOk="0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l" t="t" r="r" b="b"/>
              <a:pathLst>
                <a:path w="45" h="174" extrusionOk="0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2"/>
            <p:cNvSpPr/>
            <p:nvPr/>
          </p:nvSpPr>
          <p:spPr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l" t="t" r="r" b="b"/>
              <a:pathLst>
                <a:path w="329" h="469" extrusionOk="0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 cmpd="sng">
              <a:solidFill>
                <a:schemeClr val="dk1">
                  <a:alpha val="20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22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98" name="Google Shape;298;p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  <a:defRPr>
                <a:solidFill>
                  <a:srgbClr val="FFFE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body" idx="1"/>
          </p:nvPr>
        </p:nvSpPr>
        <p:spPr>
          <a:xfrm rot="5400000">
            <a:off x="5618955" y="285747"/>
            <a:ext cx="5257090" cy="627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433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  <a:defRPr/>
            </a:lvl1pPr>
            <a:lvl2pPr marL="914400" lvl="1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2pPr>
            <a:lvl3pPr marL="1371600" lvl="2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3pPr>
            <a:lvl4pPr marL="1828800" lvl="3" indent="-35433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4pPr>
            <a:lvl5pPr marL="2286000" lvl="4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5pPr>
            <a:lvl6pPr marL="2743200" lvl="5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6pPr>
            <a:lvl7pPr marL="3200400" lvl="6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7pPr>
            <a:lvl8pPr marL="3657600" lvl="7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8pPr>
            <a:lvl9pPr marL="4114800" lvl="8" indent="-35432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80"/>
              <a:buChar char="▪"/>
              <a:defRPr/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ftr" idx="11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305" name="Google Shape;305;p22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433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0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2638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24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1242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2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04672" y="320040"/>
            <a:ext cx="36576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4" name="Google Shape;14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1703" y="6032322"/>
            <a:ext cx="1739900" cy="6734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 txBox="1"/>
          <p:nvPr/>
        </p:nvSpPr>
        <p:spPr>
          <a:xfrm>
            <a:off x="69272" y="6539348"/>
            <a:ext cx="133696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Vicerectorat d’Infraestructures i Sostenibilitat</a:t>
            </a:r>
            <a:endParaRPr sz="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jiapps.uji.es/ade/rest/storage/4PPYEJ4DK9D6CWSUD1UU4GEOUNCPKY5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"/>
          <p:cNvSpPr/>
          <p:nvPr/>
        </p:nvSpPr>
        <p:spPr>
          <a:xfrm>
            <a:off x="0" y="0"/>
            <a:ext cx="2460170" cy="68580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Congreso Internacional Vinculación con el Medio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Universidad Andrés Bello - Chile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17/01/2024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Presentación: 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33350" marR="0" lvl="0" indent="-133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33350" marR="0" lvl="0" indent="-133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Dra. Elsa González-Esteban</a:t>
            </a:r>
          </a:p>
          <a:p>
            <a:pPr marL="133350" marR="0" lvl="0" indent="-133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Dr. Vicente Cervera </a:t>
            </a:r>
            <a:r>
              <a:rPr lang="es-ES" sz="1200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Mateu</a:t>
            </a: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Universitat</a:t>
            </a: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Jaume 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Castellón - España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2A9BCF-4081-B740-9415-E872297D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01" y="166786"/>
            <a:ext cx="9215039" cy="6504357"/>
          </a:xfrm>
          <a:prstGeom prst="rect">
            <a:avLst/>
          </a:prstGeom>
        </p:spPr>
      </p:pic>
      <p:sp>
        <p:nvSpPr>
          <p:cNvPr id="344" name="Google Shape;344;p1"/>
          <p:cNvSpPr txBox="1"/>
          <p:nvPr/>
        </p:nvSpPr>
        <p:spPr>
          <a:xfrm>
            <a:off x="4357316" y="6442353"/>
            <a:ext cx="836337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[Aprobado por el Consejo de Gobierno núm. 8/2023 del 27 de septiembre de 2023]</a:t>
            </a: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100000"/>
              <a:buFont typeface="Calibri"/>
              <a:buNone/>
            </a:pPr>
            <a:r>
              <a:rPr lang="es-ES" dirty="0"/>
              <a:t>Plan de despliegue, evaluación y</a:t>
            </a:r>
            <a:br>
              <a:rPr lang="es-ES" dirty="0"/>
            </a:br>
            <a:r>
              <a:rPr lang="es-ES" b="1" dirty="0">
                <a:solidFill>
                  <a:srgbClr val="FFFF00"/>
                </a:solidFill>
              </a:rPr>
              <a:t>seguimiento</a:t>
            </a:r>
            <a:br>
              <a:rPr lang="es-ES" dirty="0"/>
            </a:br>
            <a:endParaRPr dirty="0"/>
          </a:p>
        </p:txBody>
      </p:sp>
      <p:sp>
        <p:nvSpPr>
          <p:cNvPr id="409" name="Google Shape;409;p9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es-ES" dirty="0"/>
              <a:t>Presentación anual del informe de seguimiento del Plan RSU-ODS UJI (2023-2026) pera valorar el avance, las desviaciones, las dificultades y las propuestas de mejora a: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</a:pPr>
            <a:r>
              <a:rPr lang="es-ES" dirty="0"/>
              <a:t>Comisión Asesora de Cooperación y Desarrollo Sostenible (CACDS)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</a:pPr>
            <a:r>
              <a:rPr lang="es-ES" dirty="0"/>
              <a:t>Comisión de Ética y Responsabilidad Social Universitaria (CERSU)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es-ES" dirty="0"/>
              <a:t>Publicación del Plan y de los informes de evaluación y seguimiento en la web UJI. 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</a:pPr>
            <a:r>
              <a:rPr lang="es-ES" dirty="0"/>
              <a:t>Responsables VRSPII i VIS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Char char="▪"/>
            </a:pPr>
            <a:r>
              <a:rPr lang="es-ES" dirty="0"/>
              <a:t>Información del avance en materia de RSU-ODS integrado en la Memoria Académica y de RSU de la UJI.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Char char="▪"/>
            </a:pPr>
            <a:r>
              <a:rPr lang="es-ES" dirty="0"/>
              <a:t>Responsables SECGEN, VRSPII i VIS</a:t>
            </a:r>
            <a:endParaRPr dirty="0"/>
          </a:p>
          <a:p>
            <a:pPr marL="685800" lvl="1" indent="-116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</a:pPr>
            <a:endParaRPr dirty="0"/>
          </a:p>
          <a:p>
            <a:pPr marL="685800" lvl="1" indent="-116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es-ES" sz="2800" dirty="0"/>
              <a:t>AGRADECIMIENTO A LA COMUNIDAD UNIVERSITARIA </a:t>
            </a:r>
            <a:br>
              <a:rPr lang="es-ES" sz="2800" dirty="0"/>
            </a:br>
            <a:r>
              <a:rPr lang="es-ES" sz="2800" dirty="0"/>
              <a:t>UJI</a:t>
            </a:r>
            <a:endParaRPr sz="2800" dirty="0"/>
          </a:p>
        </p:txBody>
      </p:sp>
      <p:sp>
        <p:nvSpPr>
          <p:cNvPr id="415" name="Google Shape;415;p10"/>
          <p:cNvSpPr txBox="1">
            <a:spLocks noGrp="1"/>
          </p:cNvSpPr>
          <p:nvPr>
            <p:ph type="body" idx="1"/>
          </p:nvPr>
        </p:nvSpPr>
        <p:spPr>
          <a:xfrm>
            <a:off x="5106090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228600" lvl="0" indent="-241173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</a:pPr>
            <a:r>
              <a:rPr lang="es-ES" sz="2400" dirty="0"/>
              <a:t>Por si participación en el proceso de elaboración del plan y también por el implicación en el proceso de despliegue, evaluación y seguimiento.</a:t>
            </a:r>
            <a:endParaRPr dirty="0"/>
          </a:p>
          <a:p>
            <a:pPr marL="228600" lvl="0" indent="-241173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Char char="▪"/>
            </a:pPr>
            <a:r>
              <a:rPr lang="es-ES" sz="2400" dirty="0"/>
              <a:t>Un plan de todos: Plan de Responsabilidad Social Universitaria orientado a los objetivos de desarrollo sostenible.</a:t>
            </a:r>
            <a:endParaRPr dirty="0"/>
          </a:p>
          <a:p>
            <a:pPr marL="228600" lvl="0" indent="-73533" algn="just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endParaRPr sz="2400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640"/>
              <a:buNone/>
            </a:pPr>
            <a:r>
              <a:rPr lang="es-ES" sz="2400" b="1" dirty="0">
                <a:solidFill>
                  <a:schemeClr val="accent5"/>
                </a:solidFill>
              </a:rPr>
              <a:t>Una ruta común para crear conjuntamente una universidad socialmente responsable.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4000"/>
              <a:buFont typeface="Calibri"/>
              <a:buNone/>
            </a:pPr>
            <a:r>
              <a:rPr lang="es-ES" sz="2800" dirty="0"/>
              <a:t>DESAFÍOS</a:t>
            </a:r>
            <a:endParaRPr sz="2800" dirty="0"/>
          </a:p>
        </p:txBody>
      </p:sp>
      <p:sp>
        <p:nvSpPr>
          <p:cNvPr id="415" name="Google Shape;415;p10"/>
          <p:cNvSpPr txBox="1">
            <a:spLocks noGrp="1"/>
          </p:cNvSpPr>
          <p:nvPr>
            <p:ph type="body" idx="1"/>
          </p:nvPr>
        </p:nvSpPr>
        <p:spPr>
          <a:xfrm>
            <a:off x="5106090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41173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</a:pPr>
            <a:r>
              <a:rPr lang="es-ES" sz="2400" dirty="0" err="1"/>
              <a:t>Transversalización</a:t>
            </a:r>
            <a:r>
              <a:rPr lang="es-ES" sz="2400" dirty="0"/>
              <a:t> de la RSU en toda la comunidad universitaria en relación con el entorno desde nuestras funciones propias universitarias.</a:t>
            </a:r>
          </a:p>
          <a:p>
            <a:pPr marL="228600" lvl="0" indent="-241173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</a:pPr>
            <a:r>
              <a:rPr lang="es-ES" sz="2400" dirty="0"/>
              <a:t>Contar con fuentes de financiación estables para desplegar acciones de RSU</a:t>
            </a:r>
          </a:p>
          <a:p>
            <a:pPr marL="228600" lvl="0" indent="-241173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640"/>
              <a:buChar char="▪"/>
            </a:pPr>
            <a:r>
              <a:rPr lang="es-ES" sz="2400" dirty="0"/>
              <a:t>Contar con alianzas en el sector público y privado para el desarrollo de algunas de las acciones más ambiciosas del </a:t>
            </a:r>
            <a:r>
              <a:rPr lang="es-ES" sz="2400"/>
              <a:t>plan.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3866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"/>
          <p:cNvSpPr/>
          <p:nvPr/>
        </p:nvSpPr>
        <p:spPr>
          <a:xfrm>
            <a:off x="0" y="0"/>
            <a:ext cx="2460170" cy="68580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Congreso Internacional Vinculación con el Medio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Universidad Andrés Bello - Chile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17/01/2024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Presentación: 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33350" marR="0" lvl="0" indent="-133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2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133350" marR="0" lvl="0" indent="-133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Dra. Elsa González-Esteban</a:t>
            </a:r>
          </a:p>
          <a:p>
            <a:pPr marL="133350" marR="0" lvl="0" indent="-1333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Dr. Vicente Cervera </a:t>
            </a:r>
            <a:r>
              <a:rPr lang="es-ES" sz="1200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Mateu</a:t>
            </a: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Universitat</a:t>
            </a: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Jaume I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Castellón - España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2A9BCF-4081-B740-9415-E872297D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703" y="103177"/>
            <a:ext cx="5414837" cy="3822016"/>
          </a:xfrm>
          <a:prstGeom prst="rect">
            <a:avLst/>
          </a:prstGeom>
        </p:spPr>
      </p:pic>
      <p:sp>
        <p:nvSpPr>
          <p:cNvPr id="344" name="Google Shape;344;p1"/>
          <p:cNvSpPr txBox="1"/>
          <p:nvPr/>
        </p:nvSpPr>
        <p:spPr>
          <a:xfrm>
            <a:off x="7847937" y="3587832"/>
            <a:ext cx="398360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100" dirty="0">
                <a:solidFill>
                  <a:schemeClr val="accent5"/>
                </a:solidFill>
                <a:latin typeface="Rockwell"/>
                <a:ea typeface="Rockwell"/>
                <a:cs typeface="Rockwell"/>
                <a:sym typeface="Rockwell"/>
              </a:rPr>
              <a:t>[Aprobado por el Consejo de Gobierno núm. 8/2023 del 27 de septiembre de 2023]</a:t>
            </a:r>
            <a:endParaRPr sz="1050" dirty="0"/>
          </a:p>
        </p:txBody>
      </p:sp>
      <p:sp>
        <p:nvSpPr>
          <p:cNvPr id="5" name="Google Shape;342;p1">
            <a:extLst>
              <a:ext uri="{FF2B5EF4-FFF2-40B4-BE49-F238E27FC236}">
                <a16:creationId xmlns:a16="http://schemas.microsoft.com/office/drawing/2014/main" id="{F5AF67A1-DBD8-8C4F-B77E-1FBB0484E11B}"/>
              </a:ext>
            </a:extLst>
          </p:cNvPr>
          <p:cNvSpPr/>
          <p:nvPr/>
        </p:nvSpPr>
        <p:spPr>
          <a:xfrm>
            <a:off x="4248999" y="4295158"/>
            <a:ext cx="5928456" cy="2168055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MUCHAS GRACIAS POR SU ATENCIÓN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esteban@uji.es</a:t>
            </a:r>
            <a:endParaRPr sz="1800" dirty="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2FD49E-2D19-A44A-8127-ACCBFDFB5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9256" y="524869"/>
            <a:ext cx="2829394" cy="263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4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ES" b="1" dirty="0">
                <a:solidFill>
                  <a:schemeClr val="lt1"/>
                </a:solidFill>
              </a:rPr>
              <a:t>OBJECTIVOS del </a:t>
            </a:r>
            <a:r>
              <a:rPr lang="es-ES" b="1" u="sng" dirty="0">
                <a:solidFill>
                  <a:srgbClr val="6AA84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PlaN RSU-ODS (2023-2026)</a:t>
            </a:r>
            <a:endParaRPr dirty="0">
              <a:solidFill>
                <a:srgbClr val="6AA84F"/>
              </a:solidFill>
            </a:endParaRPr>
          </a:p>
        </p:txBody>
      </p:sp>
      <p:sp>
        <p:nvSpPr>
          <p:cNvPr id="350" name="Google Shape;350;p2"/>
          <p:cNvSpPr txBox="1">
            <a:spLocks noGrp="1"/>
          </p:cNvSpPr>
          <p:nvPr>
            <p:ph type="body" idx="1"/>
          </p:nvPr>
        </p:nvSpPr>
        <p:spPr>
          <a:xfrm>
            <a:off x="4967416" y="160638"/>
            <a:ext cx="6882713" cy="6499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90"/>
              <a:buNone/>
            </a:pPr>
            <a:r>
              <a:rPr lang="es-ES" sz="1900" b="1" dirty="0">
                <a:solidFill>
                  <a:srgbClr val="417B84"/>
                </a:solidFill>
              </a:rPr>
              <a:t>Identificar en un único plan las acciones institucionales </a:t>
            </a:r>
            <a:r>
              <a:rPr lang="es-ES" dirty="0"/>
              <a:t>en materia de responsabilidad social universitaria (RSU) y  </a:t>
            </a:r>
            <a:r>
              <a:rPr lang="es-ES" dirty="0" err="1"/>
              <a:t>Objectivos</a:t>
            </a:r>
            <a:r>
              <a:rPr lang="es-ES" dirty="0"/>
              <a:t> de Desarrollo Sostenible (Agenda 2030) de la UJI para el periodo 2023-2026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rPr lang="es-ES" dirty="0"/>
              <a:t>Integrar en un único plan los </a:t>
            </a:r>
            <a:r>
              <a:rPr lang="es-ES" sz="1900" b="1" dirty="0">
                <a:solidFill>
                  <a:srgbClr val="417B84"/>
                </a:solidFill>
              </a:rPr>
              <a:t>aspectos económicos, sociales y medioambientales</a:t>
            </a:r>
            <a:r>
              <a:rPr lang="es-ES" dirty="0"/>
              <a:t>, para poder orientar y gestionar nuestra acción como universidad socialmente responsable y comprometida con la sostenibilidad.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r>
              <a:rPr lang="es-ES" dirty="0"/>
              <a:t>Realizar </a:t>
            </a:r>
            <a:r>
              <a:rPr lang="es-ES" sz="1900" b="1" dirty="0">
                <a:solidFill>
                  <a:srgbClr val="417B84"/>
                </a:solidFill>
              </a:rPr>
              <a:t>seguimiento del avance de la UJI en materia de RSU e informar del mismo a la comunidad universitaria </a:t>
            </a:r>
            <a:r>
              <a:rPr lang="es-ES" dirty="0"/>
              <a:t>de manera integrada con la memoria académica. Integrando la información académica, las acciones en materia de RSU y de consecución de la Agenda 2030. </a:t>
            </a:r>
            <a:endParaRPr dirty="0"/>
          </a:p>
          <a:p>
            <a:pPr marL="228600" lvl="0" indent="-1028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Calibri"/>
              <a:buNone/>
            </a:pPr>
            <a:r>
              <a:rPr lang="es-ES" sz="2800" b="1" dirty="0"/>
              <a:t>    </a:t>
            </a:r>
            <a:r>
              <a:rPr lang="es-ES" sz="3200" b="1" dirty="0"/>
              <a:t>Situar a la UJI en el marco de los acuerdos nacionales e internacionales</a:t>
            </a:r>
            <a:endParaRPr sz="2800" b="1" dirty="0"/>
          </a:p>
        </p:txBody>
      </p:sp>
      <p:sp>
        <p:nvSpPr>
          <p:cNvPr id="356" name="Google Shape;356;p3"/>
          <p:cNvSpPr txBox="1">
            <a:spLocks noGrp="1"/>
          </p:cNvSpPr>
          <p:nvPr>
            <p:ph type="body" idx="1"/>
          </p:nvPr>
        </p:nvSpPr>
        <p:spPr>
          <a:xfrm>
            <a:off x="4596714" y="-284206"/>
            <a:ext cx="7595286" cy="7166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80"/>
              <a:buNone/>
            </a:pP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Rockwell"/>
              <a:buChar char="-"/>
            </a:pPr>
            <a:r>
              <a:rPr lang="es-ES" b="1" dirty="0">
                <a:solidFill>
                  <a:schemeClr val="accent5"/>
                </a:solidFill>
              </a:rPr>
              <a:t>Naciones Unidas</a:t>
            </a:r>
            <a:r>
              <a:rPr lang="es-ES" dirty="0"/>
              <a:t>, la </a:t>
            </a:r>
            <a:r>
              <a:rPr lang="es-ES" b="1" dirty="0">
                <a:solidFill>
                  <a:schemeClr val="accent5"/>
                </a:solidFill>
              </a:rPr>
              <a:t>Comisión Europea y</a:t>
            </a:r>
            <a:r>
              <a:rPr lang="es-ES" dirty="0"/>
              <a:t> la </a:t>
            </a:r>
            <a:r>
              <a:rPr lang="es-ES" b="1" dirty="0">
                <a:solidFill>
                  <a:schemeClr val="accent5"/>
                </a:solidFill>
              </a:rPr>
              <a:t>CRUE Universidades</a:t>
            </a:r>
            <a:r>
              <a:rPr lang="es-ES" dirty="0"/>
              <a:t> en los últimos años subrayan la capacidad que poseen las universidades para transformar sus entornos y el potencial enorme para orientar el cambio necesario para hacer frente a los retos económicos, sociales y medioambientales que estamos evidenciando en nuestros días.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980"/>
              <a:buFont typeface="Rockwell"/>
              <a:buChar char="-"/>
            </a:pPr>
            <a:r>
              <a:rPr lang="es-ES" dirty="0"/>
              <a:t>Los </a:t>
            </a:r>
            <a:r>
              <a:rPr lang="es-ES" b="1" dirty="0">
                <a:solidFill>
                  <a:schemeClr val="accent5"/>
                </a:solidFill>
              </a:rPr>
              <a:t>marcos legislativos nacionales y regionales </a:t>
            </a:r>
            <a:r>
              <a:rPr lang="es-ES" dirty="0"/>
              <a:t>también han incorporado regulaciones que afectan a la actividad universitaria y que empujan nuestro quehacer para avanzar en materia de sostenibilidad y responsabilidad: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Font typeface="Rockwell"/>
              <a:buChar char="-"/>
            </a:pPr>
            <a:r>
              <a:rPr lang="es-ES" dirty="0"/>
              <a:t>Ley orgánica 2/2023 del sistema universitario del Estado Español 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Font typeface="Rockwell"/>
              <a:buChar char="-"/>
            </a:pPr>
            <a:r>
              <a:rPr lang="es-ES" dirty="0"/>
              <a:t>Ley 17/2022 de ciencia, tecnología e innovación del Estado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Font typeface="Rockwell"/>
              <a:buChar char="-"/>
            </a:pPr>
            <a:r>
              <a:rPr lang="es-ES" dirty="0"/>
              <a:t>Ley 1/2023 de cooperación para el desarrollo sostenible y la solidaridad global del Estado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Font typeface="Rockwell"/>
              <a:buChar char="-"/>
            </a:pPr>
            <a:r>
              <a:rPr lang="es-ES" dirty="0"/>
              <a:t>Ley 6/2022, del cambio </a:t>
            </a:r>
            <a:r>
              <a:rPr lang="es-ES" dirty="0" err="1"/>
              <a:t>climáto</a:t>
            </a:r>
            <a:r>
              <a:rPr lang="es-ES" dirty="0"/>
              <a:t> y la transición ecológica de la </a:t>
            </a:r>
            <a:r>
              <a:rPr lang="es-ES" dirty="0" err="1"/>
              <a:t>Comunitat</a:t>
            </a:r>
            <a:r>
              <a:rPr lang="es-ES" dirty="0"/>
              <a:t> Valenciana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Font typeface="Rockwell"/>
              <a:buChar char="-"/>
            </a:pPr>
            <a:r>
              <a:rPr lang="es-ES" dirty="0"/>
              <a:t>Ley 1/2022 de transparencia y buen gobierno de la </a:t>
            </a:r>
            <a:r>
              <a:rPr lang="es-ES" dirty="0" err="1"/>
              <a:t>Comunitat</a:t>
            </a:r>
            <a:r>
              <a:rPr lang="es-ES" dirty="0"/>
              <a:t> Valenciana</a:t>
            </a:r>
            <a:endParaRPr dirty="0"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60"/>
              <a:buFont typeface="Rockwell"/>
              <a:buChar char="-"/>
            </a:pPr>
            <a:r>
              <a:rPr lang="es-ES" dirty="0"/>
              <a:t>Ley 18/2018 para el fomento de la responsabilidad social de la </a:t>
            </a:r>
            <a:r>
              <a:rPr lang="es-ES" dirty="0" err="1"/>
              <a:t>Comunitat</a:t>
            </a:r>
            <a:r>
              <a:rPr lang="es-ES" dirty="0"/>
              <a:t> Valenciana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"/>
          <p:cNvSpPr txBox="1">
            <a:spLocks noGrp="1"/>
          </p:cNvSpPr>
          <p:nvPr>
            <p:ph type="title"/>
          </p:nvPr>
        </p:nvSpPr>
        <p:spPr>
          <a:xfrm>
            <a:off x="889001" y="2628963"/>
            <a:ext cx="3590234" cy="2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</a:pPr>
            <a:r>
              <a:rPr lang="es-ES_tradnl" sz="3200" dirty="0"/>
              <a:t>Resultado de un </a:t>
            </a:r>
            <a:br>
              <a:rPr lang="es-ES_tradnl" sz="3200" dirty="0"/>
            </a:br>
            <a:r>
              <a:rPr lang="es-ES_tradnl" sz="3200" dirty="0" err="1"/>
              <a:t>procesp</a:t>
            </a:r>
            <a:r>
              <a:rPr lang="es-ES_tradnl" sz="3200" dirty="0"/>
              <a:t> deliberativo y participativo</a:t>
            </a:r>
            <a:br>
              <a:rPr lang="es-ES_tradnl" sz="3200" dirty="0"/>
            </a:br>
            <a:br>
              <a:rPr lang="es-ES_tradnl" sz="2800" dirty="0"/>
            </a:br>
            <a:r>
              <a:rPr lang="es-ES_tradnl" sz="2400" dirty="0"/>
              <a:t>Comunidad Universitaria </a:t>
            </a:r>
            <a:r>
              <a:rPr lang="es-ES_tradnl" sz="1400" dirty="0"/>
              <a:t>(Estudiantado, Personal Docente e Investigador y Personal Técnico de Gestión y Administración de Servicios)</a:t>
            </a:r>
            <a:br>
              <a:rPr lang="es-ES_tradnl" sz="1400" dirty="0"/>
            </a:br>
            <a:br>
              <a:rPr lang="es-ES_tradnl" sz="1400" dirty="0"/>
            </a:br>
            <a:endParaRPr lang="es-ES_tradnl" sz="2800" dirty="0"/>
          </a:p>
        </p:txBody>
      </p:sp>
      <p:sp>
        <p:nvSpPr>
          <p:cNvPr id="362" name="Google Shape;362;p4"/>
          <p:cNvSpPr txBox="1">
            <a:spLocks noGrp="1"/>
          </p:cNvSpPr>
          <p:nvPr>
            <p:ph type="body" idx="2"/>
          </p:nvPr>
        </p:nvSpPr>
        <p:spPr>
          <a:xfrm>
            <a:off x="4479236" y="943437"/>
            <a:ext cx="6678916" cy="94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60"/>
              <a:buAutoNum type="arabicPeriod"/>
            </a:pPr>
            <a:r>
              <a:rPr lang="es-ES_tradnl" sz="1600" dirty="0"/>
              <a:t>A la luz de las normativas, directrices y guías de RSU y ODS en universidades nacionales e internacionales.</a:t>
            </a:r>
            <a:endParaRPr lang="es-ES_tradnl"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AutoNum type="arabicPeriod"/>
            </a:pPr>
            <a:r>
              <a:rPr lang="es-ES_tradnl" sz="1600" dirty="0"/>
              <a:t>Junto con la evaluación de los Planes previos: Plan UJI ODS 2030 (2021-2022) y Plan de acción para  la sostenibilidad y contra el cambio climático (2019-2022).</a:t>
            </a:r>
            <a:endParaRPr lang="es-ES_tradnl"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AutoNum type="arabicPeriod"/>
            </a:pPr>
            <a:r>
              <a:rPr lang="es-ES_tradnl" sz="1600" dirty="0"/>
              <a:t>Revisión de los documentos normativos, estratégicos y operativos de la UJI.</a:t>
            </a:r>
            <a:endParaRPr lang="es-ES_tradnl" dirty="0"/>
          </a:p>
          <a:p>
            <a:pPr marL="228600" lvl="0" indent="-116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lang="es-ES_tradnl" sz="1600" dirty="0"/>
          </a:p>
        </p:txBody>
      </p:sp>
      <p:sp>
        <p:nvSpPr>
          <p:cNvPr id="363" name="Google Shape;363;p4"/>
          <p:cNvSpPr txBox="1"/>
          <p:nvPr/>
        </p:nvSpPr>
        <p:spPr>
          <a:xfrm>
            <a:off x="1469571" y="5540829"/>
            <a:ext cx="23295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1800" b="1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Enero- Julio  2023</a:t>
            </a:r>
            <a:endParaRPr lang="es-ES_tradnl"/>
          </a:p>
        </p:txBody>
      </p:sp>
      <p:sp>
        <p:nvSpPr>
          <p:cNvPr id="364" name="Google Shape;364;p4"/>
          <p:cNvSpPr txBox="1">
            <a:spLocks noGrp="1"/>
          </p:cNvSpPr>
          <p:nvPr>
            <p:ph type="body" idx="1"/>
          </p:nvPr>
        </p:nvSpPr>
        <p:spPr>
          <a:xfrm>
            <a:off x="4479235" y="358340"/>
            <a:ext cx="660480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_tradnl" sz="2000" dirty="0"/>
              <a:t>DISEÑO DE LAS LINEAS MAESTRAS: DIMENSIONES, LÍNIAS DE ACCIÓN Y ACCIONES DEL PLAN</a:t>
            </a:r>
            <a:endParaRPr lang="es-ES_tradnl" dirty="0"/>
          </a:p>
        </p:txBody>
      </p:sp>
      <p:sp>
        <p:nvSpPr>
          <p:cNvPr id="365" name="Google Shape;365;p4"/>
          <p:cNvSpPr/>
          <p:nvPr/>
        </p:nvSpPr>
        <p:spPr>
          <a:xfrm rot="6096283">
            <a:off x="11128891" y="442505"/>
            <a:ext cx="627815" cy="8375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6" name="Google Shape;366;p4"/>
          <p:cNvSpPr txBox="1"/>
          <p:nvPr/>
        </p:nvSpPr>
        <p:spPr>
          <a:xfrm>
            <a:off x="11158151" y="1594022"/>
            <a:ext cx="8649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>
                <a:solidFill>
                  <a:srgbClr val="417B84"/>
                </a:solidFill>
                <a:latin typeface="Rockwell"/>
                <a:ea typeface="Rockwell"/>
                <a:cs typeface="Rockwell"/>
                <a:sym typeface="Rockwell"/>
              </a:rPr>
              <a:t>Versión 1.0</a:t>
            </a:r>
            <a:endParaRPr lang="es-ES_tradnl" sz="1100"/>
          </a:p>
        </p:txBody>
      </p:sp>
      <p:sp>
        <p:nvSpPr>
          <p:cNvPr id="367" name="Google Shape;367;p4"/>
          <p:cNvSpPr txBox="1"/>
          <p:nvPr/>
        </p:nvSpPr>
        <p:spPr>
          <a:xfrm>
            <a:off x="4541068" y="4073828"/>
            <a:ext cx="6769483" cy="94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AutoNum type="arabicPeriod"/>
            </a:pPr>
            <a:r>
              <a:rPr lang="es-ES_tradnl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5 Sesiones de trabajo: Consejo de Dirección con sus unidades, servicios y oficinas. Distribuidos por temáticas concretas: gobernanza, formación, investigación y transferencia, relación con la sociedad y liderazgo y plan global.</a:t>
            </a:r>
            <a:endParaRPr lang="es-ES_tradnl" dirty="0"/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AutoNum type="arabicPeriod"/>
            </a:pPr>
            <a:r>
              <a:rPr lang="es-ES_tradnl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 Sesión de grupo de consulta y propuestas: Consejo del Estudiantado, delegadas y delegados de curso, voluntariado y asociaciones de la UJI.</a:t>
            </a:r>
            <a:endParaRPr lang="es-ES_tradnl" sz="14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AutoNum type="arabicPeriod"/>
            </a:pPr>
            <a:r>
              <a:rPr lang="es-ES_tradnl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 Consulta abierta </a:t>
            </a:r>
            <a:r>
              <a:rPr lang="es-ES_tradnl" sz="1600" i="1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online</a:t>
            </a:r>
            <a:r>
              <a:rPr lang="es-ES_tradnl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agentes clave  en materia de RSU - ODS</a:t>
            </a:r>
            <a:endParaRPr lang="es-ES_tradnl" dirty="0"/>
          </a:p>
          <a:p>
            <a:pPr marL="228600" marR="0" lvl="0" indent="-116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lang="es-ES_tradnl" sz="1600" dirty="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8" name="Google Shape;368;p4"/>
          <p:cNvSpPr txBox="1"/>
          <p:nvPr/>
        </p:nvSpPr>
        <p:spPr>
          <a:xfrm>
            <a:off x="4463787" y="3389875"/>
            <a:ext cx="6846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s-ES_tradnl" sz="2000" b="0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CONSULTA, DELIBERACIÓN </a:t>
            </a:r>
            <a:r>
              <a:rPr lang="es-ES_tradnl" sz="2000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Y</a:t>
            </a:r>
            <a:r>
              <a:rPr lang="es-ES_tradnl" sz="2000" b="0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 DEFINICIÓN DE LAS ACCIONES CON LA COMUNIDAD UNIVERSITARIA</a:t>
            </a:r>
            <a:endParaRPr lang="es-ES_tradnl" dirty="0"/>
          </a:p>
        </p:txBody>
      </p:sp>
      <p:sp>
        <p:nvSpPr>
          <p:cNvPr id="369" name="Google Shape;369;p4"/>
          <p:cNvSpPr/>
          <p:nvPr/>
        </p:nvSpPr>
        <p:spPr>
          <a:xfrm rot="6096283">
            <a:off x="11211080" y="3298690"/>
            <a:ext cx="802144" cy="7805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_tradnl"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11184616" y="4319120"/>
            <a:ext cx="8649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>
                <a:solidFill>
                  <a:srgbClr val="417B84"/>
                </a:solidFill>
                <a:latin typeface="Rockwell"/>
                <a:ea typeface="Rockwell"/>
                <a:cs typeface="Rockwell"/>
                <a:sym typeface="Rockwell"/>
              </a:rPr>
              <a:t>Versión 2.0</a:t>
            </a:r>
            <a:endParaRPr lang="es-ES_tradnl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"/>
          <p:cNvSpPr txBox="1">
            <a:spLocks noGrp="1"/>
          </p:cNvSpPr>
          <p:nvPr>
            <p:ph type="body" idx="2"/>
          </p:nvPr>
        </p:nvSpPr>
        <p:spPr>
          <a:xfrm>
            <a:off x="4565707" y="943437"/>
            <a:ext cx="6604801" cy="94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60"/>
              <a:buAutoNum type="arabicPeriod"/>
            </a:pPr>
            <a:r>
              <a:rPr lang="es-ES" sz="1600" dirty="0"/>
              <a:t>Comisión Asesora de Cooperación y Desarrollo Sostenible (22 de mayo de 2023) 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AutoNum type="arabicPeriod"/>
            </a:pPr>
            <a:r>
              <a:rPr lang="es-ES" sz="1600" dirty="0"/>
              <a:t>Comisión de Ética y Responsabilidad Social Universitaria (8 de Junio de 2023)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AutoNum type="arabicPeriod"/>
            </a:pPr>
            <a:r>
              <a:rPr lang="es-ES" sz="1600" dirty="0"/>
              <a:t>Consejo de </a:t>
            </a:r>
            <a:r>
              <a:rPr lang="es-ES" sz="1600" dirty="0" err="1"/>
              <a:t>Direccón</a:t>
            </a:r>
            <a:r>
              <a:rPr lang="es-ES" sz="1600" dirty="0"/>
              <a:t> (13 de junio y 26 de julio de 2023 – informa favorablemente a la versión 3.0 y posteriormente a la </a:t>
            </a:r>
            <a:r>
              <a:rPr lang="es-ES" sz="1600" dirty="0" err="1"/>
              <a:t>versió</a:t>
            </a:r>
            <a:r>
              <a:rPr lang="es-ES" sz="1600" dirty="0"/>
              <a:t> final).</a:t>
            </a:r>
            <a:endParaRPr dirty="0"/>
          </a:p>
          <a:p>
            <a:pPr marL="228600" lvl="0" indent="-1168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760"/>
              <a:buNone/>
            </a:pPr>
            <a:endParaRPr sz="1600" dirty="0"/>
          </a:p>
        </p:txBody>
      </p:sp>
      <p:sp>
        <p:nvSpPr>
          <p:cNvPr id="377" name="Google Shape;377;p5"/>
          <p:cNvSpPr txBox="1"/>
          <p:nvPr/>
        </p:nvSpPr>
        <p:spPr>
          <a:xfrm>
            <a:off x="1469571" y="5540829"/>
            <a:ext cx="232954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Enero-Julio 2023</a:t>
            </a:r>
            <a:endParaRPr dirty="0"/>
          </a:p>
        </p:txBody>
      </p:sp>
      <p:sp>
        <p:nvSpPr>
          <p:cNvPr id="378" name="Google Shape;378;p5"/>
          <p:cNvSpPr txBox="1">
            <a:spLocks noGrp="1"/>
          </p:cNvSpPr>
          <p:nvPr>
            <p:ph type="body" idx="1"/>
          </p:nvPr>
        </p:nvSpPr>
        <p:spPr>
          <a:xfrm>
            <a:off x="4479235" y="358340"/>
            <a:ext cx="660480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s-ES" sz="2000" dirty="0"/>
              <a:t>PRESENTACIÓN, DISCUSIÓN Y APROBACIÓN COMISIONES</a:t>
            </a:r>
            <a:endParaRPr dirty="0"/>
          </a:p>
        </p:txBody>
      </p:sp>
      <p:sp>
        <p:nvSpPr>
          <p:cNvPr id="379" name="Google Shape;379;p5"/>
          <p:cNvSpPr/>
          <p:nvPr/>
        </p:nvSpPr>
        <p:spPr>
          <a:xfrm rot="6096283">
            <a:off x="11128891" y="442505"/>
            <a:ext cx="627815" cy="83757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0" name="Google Shape;380;p5"/>
          <p:cNvSpPr txBox="1"/>
          <p:nvPr/>
        </p:nvSpPr>
        <p:spPr>
          <a:xfrm>
            <a:off x="11158151" y="1594022"/>
            <a:ext cx="8649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17B84"/>
                </a:solidFill>
                <a:latin typeface="Rockwell"/>
                <a:ea typeface="Rockwell"/>
                <a:cs typeface="Rockwell"/>
                <a:sym typeface="Rockwell"/>
              </a:rPr>
              <a:t>Versión 3.0</a:t>
            </a:r>
            <a:endParaRPr sz="1100" dirty="0"/>
          </a:p>
        </p:txBody>
      </p:sp>
      <p:sp>
        <p:nvSpPr>
          <p:cNvPr id="381" name="Google Shape;381;p5"/>
          <p:cNvSpPr txBox="1"/>
          <p:nvPr/>
        </p:nvSpPr>
        <p:spPr>
          <a:xfrm>
            <a:off x="4616188" y="4073828"/>
            <a:ext cx="6694363" cy="94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AutoNum type="arabicPeriod"/>
            </a:pPr>
            <a:r>
              <a:rPr lang="es-ES" sz="1600" dirty="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Los vicerrectorados de Responsabilidad Social, Políticas Inclusivas e Igualdad, y de Infraestructuras y Sostenibilidad, con la Oficina de Cooperación al Desarrollo y Solidaridad (OCDS) y la Oficina de Promoción y Evaluación de la Calidad (OPAQ) definieron junto con los responsables de las líneas de acción los indicadores de seguimiento.</a:t>
            </a:r>
            <a:endParaRPr dirty="0"/>
          </a:p>
        </p:txBody>
      </p:sp>
      <p:sp>
        <p:nvSpPr>
          <p:cNvPr id="382" name="Google Shape;382;p5"/>
          <p:cNvSpPr txBox="1"/>
          <p:nvPr/>
        </p:nvSpPr>
        <p:spPr>
          <a:xfrm>
            <a:off x="4463787" y="3389875"/>
            <a:ext cx="684676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None/>
            </a:pPr>
            <a:r>
              <a:rPr lang="es-ES" sz="2000" b="0" cap="none" dirty="0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rPr>
              <a:t>DISEÑO DEL SISTEMA DE SEGUIMIENTO DEL PLAN</a:t>
            </a:r>
            <a:endParaRPr dirty="0"/>
          </a:p>
        </p:txBody>
      </p:sp>
      <p:sp>
        <p:nvSpPr>
          <p:cNvPr id="383" name="Google Shape;383;p5"/>
          <p:cNvSpPr/>
          <p:nvPr/>
        </p:nvSpPr>
        <p:spPr>
          <a:xfrm rot="6096283">
            <a:off x="11211080" y="3298690"/>
            <a:ext cx="802144" cy="78051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1"/>
          </a:solidFill>
          <a:ln w="15875" cap="flat" cmpd="sng">
            <a:solidFill>
              <a:srgbClr val="1D284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4" name="Google Shape;384;p5"/>
          <p:cNvSpPr txBox="1"/>
          <p:nvPr/>
        </p:nvSpPr>
        <p:spPr>
          <a:xfrm>
            <a:off x="11184616" y="4319120"/>
            <a:ext cx="86497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17B84"/>
                </a:solidFill>
                <a:latin typeface="Rockwell"/>
                <a:ea typeface="Rockwell"/>
                <a:cs typeface="Rockwell"/>
                <a:sym typeface="Rockwell"/>
              </a:rPr>
              <a:t>Versión 4.0</a:t>
            </a:r>
            <a:endParaRPr sz="11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17B84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417B84"/>
                </a:solidFill>
                <a:latin typeface="Rockwell"/>
                <a:ea typeface="Rockwell"/>
                <a:cs typeface="Rockwell"/>
                <a:sym typeface="Rockwell"/>
              </a:rPr>
              <a:t>Final</a:t>
            </a:r>
            <a:endParaRPr sz="1100" dirty="0"/>
          </a:p>
        </p:txBody>
      </p:sp>
      <p:sp>
        <p:nvSpPr>
          <p:cNvPr id="15" name="Google Shape;361;p4">
            <a:extLst>
              <a:ext uri="{FF2B5EF4-FFF2-40B4-BE49-F238E27FC236}">
                <a16:creationId xmlns:a16="http://schemas.microsoft.com/office/drawing/2014/main" id="{45356072-E1B0-ED4D-8202-4C7698CBEF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9001" y="2628963"/>
            <a:ext cx="3590234" cy="246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3200"/>
              <a:buFont typeface="Calibri"/>
              <a:buNone/>
            </a:pPr>
            <a:r>
              <a:rPr lang="es-ES_tradnl" sz="3200" dirty="0"/>
              <a:t>Resultado de un </a:t>
            </a:r>
            <a:br>
              <a:rPr lang="es-ES_tradnl" sz="3200" dirty="0"/>
            </a:br>
            <a:r>
              <a:rPr lang="es-ES_tradnl" sz="3200" dirty="0" err="1"/>
              <a:t>procesp</a:t>
            </a:r>
            <a:r>
              <a:rPr lang="es-ES_tradnl" sz="3200" dirty="0"/>
              <a:t> deliberativo y participativo</a:t>
            </a:r>
            <a:br>
              <a:rPr lang="es-ES_tradnl" sz="3200" dirty="0"/>
            </a:br>
            <a:br>
              <a:rPr lang="es-ES_tradnl" sz="2800" dirty="0"/>
            </a:br>
            <a:r>
              <a:rPr lang="es-ES_tradnl" sz="2400" dirty="0"/>
              <a:t>Comunidad Universitaria </a:t>
            </a:r>
            <a:r>
              <a:rPr lang="es-ES_tradnl" sz="1400" dirty="0"/>
              <a:t>(Estudiantado, Personal Docente e Investigador y Personal Técnico de Gestión y Administración de Servicios)</a:t>
            </a:r>
            <a:br>
              <a:rPr lang="es-ES_tradnl" sz="1400" dirty="0"/>
            </a:br>
            <a:br>
              <a:rPr lang="es-ES_tradnl" sz="1400" dirty="0"/>
            </a:br>
            <a:endParaRPr lang="es-ES_tradnl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"/>
          <p:cNvSpPr txBox="1">
            <a:spLocks noGrp="1"/>
          </p:cNvSpPr>
          <p:nvPr>
            <p:ph type="title"/>
          </p:nvPr>
        </p:nvSpPr>
        <p:spPr>
          <a:xfrm>
            <a:off x="644054" y="2323070"/>
            <a:ext cx="4182388" cy="254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ts val="2800"/>
              <a:buFont typeface="Calibri"/>
              <a:buNone/>
            </a:pPr>
            <a:r>
              <a:rPr lang="es-ES" sz="2400" b="1" dirty="0"/>
              <a:t>4       Dimensiones</a:t>
            </a:r>
            <a:br>
              <a:rPr lang="es-ES" sz="2400" b="1" dirty="0"/>
            </a:br>
            <a:r>
              <a:rPr lang="es-ES" sz="2400" b="1" dirty="0"/>
              <a:t>13     Objetivos estratégicos</a:t>
            </a:r>
            <a:br>
              <a:rPr lang="es-ES" sz="2400" b="1" dirty="0"/>
            </a:br>
            <a:r>
              <a:rPr lang="es-ES" sz="2400" b="1" dirty="0"/>
              <a:t>38     Líneas de acción</a:t>
            </a:r>
            <a:br>
              <a:rPr lang="es-ES" sz="2400" b="1" dirty="0"/>
            </a:br>
            <a:r>
              <a:rPr lang="es-ES" sz="2400" b="1" dirty="0"/>
              <a:t>173  Acciones</a:t>
            </a:r>
            <a:br>
              <a:rPr lang="es-ES" sz="2400" b="1" dirty="0"/>
            </a:br>
            <a:r>
              <a:rPr lang="es-ES" sz="2400" b="1" dirty="0"/>
              <a:t>53     Indicadores</a:t>
            </a:r>
            <a:endParaRPr sz="2400" dirty="0"/>
          </a:p>
        </p:txBody>
      </p:sp>
      <p:pic>
        <p:nvPicPr>
          <p:cNvPr id="390" name="Google Shape;3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428" y="237696"/>
            <a:ext cx="5785880" cy="644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"/>
          <p:cNvSpPr txBox="1"/>
          <p:nvPr/>
        </p:nvSpPr>
        <p:spPr>
          <a:xfrm>
            <a:off x="815546" y="1717589"/>
            <a:ext cx="362053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ESTRUCTURA DEL PLAN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2A1FBB9-C1B3-A649-BFB0-74BEF6FE8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63" y="246573"/>
            <a:ext cx="2829394" cy="263014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836ECA-C51B-C64A-8DC0-5D9384142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057" y="2099092"/>
            <a:ext cx="9033563" cy="455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7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100000"/>
              <a:buFont typeface="Calibri"/>
              <a:buNone/>
            </a:pPr>
            <a:r>
              <a:rPr lang="es-ES" dirty="0"/>
              <a:t>Plan de </a:t>
            </a:r>
            <a:r>
              <a:rPr lang="es-ES" b="1" dirty="0">
                <a:solidFill>
                  <a:srgbClr val="FFFF00"/>
                </a:solidFill>
              </a:rPr>
              <a:t>despliegue</a:t>
            </a:r>
            <a:r>
              <a:rPr lang="es-ES" dirty="0"/>
              <a:t>, evaluación,</a:t>
            </a:r>
            <a:br>
              <a:rPr lang="es-ES" dirty="0"/>
            </a:br>
            <a:r>
              <a:rPr lang="es-ES" dirty="0"/>
              <a:t>seguimiento</a:t>
            </a:r>
            <a:br>
              <a:rPr lang="es-ES" dirty="0"/>
            </a:br>
            <a:endParaRPr dirty="0"/>
          </a:p>
        </p:txBody>
      </p:sp>
      <p:sp>
        <p:nvSpPr>
          <p:cNvPr id="397" name="Google Shape;397;p7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228600" lvl="0" indent="-20764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10000"/>
              <a:buChar char="▪"/>
            </a:pPr>
            <a:r>
              <a:rPr lang="es-ES" sz="2000" dirty="0"/>
              <a:t>Responsables de </a:t>
            </a:r>
            <a:r>
              <a:rPr lang="es-ES" sz="2000" dirty="0">
                <a:solidFill>
                  <a:srgbClr val="417B84"/>
                </a:solidFill>
              </a:rPr>
              <a:t>coordinar el Plan</a:t>
            </a:r>
            <a:r>
              <a:rPr lang="es-ES" sz="2000" dirty="0"/>
              <a:t> de </a:t>
            </a:r>
            <a:r>
              <a:rPr lang="es-ES" sz="2000" dirty="0" err="1"/>
              <a:t>Desplegament</a:t>
            </a:r>
            <a:r>
              <a:rPr lang="es-ES" sz="2000" dirty="0"/>
              <a:t>: </a:t>
            </a:r>
            <a:r>
              <a:rPr lang="es-ES" sz="2000" dirty="0">
                <a:solidFill>
                  <a:srgbClr val="417B84"/>
                </a:solidFill>
              </a:rPr>
              <a:t>VRSPII i VIS</a:t>
            </a:r>
            <a:endParaRPr dirty="0">
              <a:solidFill>
                <a:srgbClr val="417B84"/>
              </a:solidFill>
            </a:endParaRPr>
          </a:p>
          <a:p>
            <a:pPr marL="228600" lvl="0" indent="-9937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0000"/>
              <a:buNone/>
            </a:pPr>
            <a:endParaRPr sz="2000" dirty="0"/>
          </a:p>
          <a:p>
            <a:pPr marL="228600" lvl="0" indent="-207644">
              <a:buSzPct val="110000"/>
            </a:pPr>
            <a:r>
              <a:rPr lang="es-ES" sz="2000" dirty="0"/>
              <a:t>El </a:t>
            </a:r>
            <a:r>
              <a:rPr lang="es-ES" sz="2000" dirty="0">
                <a:solidFill>
                  <a:srgbClr val="417B84"/>
                </a:solidFill>
              </a:rPr>
              <a:t>Consejo de Dirección</a:t>
            </a:r>
            <a:r>
              <a:rPr lang="es-ES" sz="2000" dirty="0"/>
              <a:t> es responsable de </a:t>
            </a:r>
            <a:r>
              <a:rPr lang="es-ES" sz="2000" dirty="0">
                <a:solidFill>
                  <a:srgbClr val="417B84"/>
                </a:solidFill>
              </a:rPr>
              <a:t>coordinar </a:t>
            </a:r>
            <a:r>
              <a:rPr lang="es-ES" sz="2000" dirty="0"/>
              <a:t>el despliegue, evaluación y seguimiento de </a:t>
            </a:r>
            <a:r>
              <a:rPr lang="es-ES" sz="2000" dirty="0">
                <a:solidFill>
                  <a:srgbClr val="417B84"/>
                </a:solidFill>
              </a:rPr>
              <a:t>las acciones.</a:t>
            </a:r>
            <a:r>
              <a:rPr lang="es-ES" sz="2000" dirty="0"/>
              <a:t> Para ello debe identificar quién despliega las acciones de su competencia y quién recoge y reporta la información para el proceso de evaluación.</a:t>
            </a:r>
            <a:endParaRPr dirty="0"/>
          </a:p>
          <a:p>
            <a:pPr marL="228600" lvl="0" indent="-99377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0000"/>
              <a:buNone/>
            </a:pPr>
            <a:endParaRPr sz="2000" dirty="0"/>
          </a:p>
          <a:p>
            <a:pPr marL="228600" lvl="0" indent="-207644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0000"/>
              <a:buChar char="▪"/>
            </a:pPr>
            <a:r>
              <a:rPr lang="es-ES" sz="2000" dirty="0"/>
              <a:t>Responsables de ejecutar el </a:t>
            </a:r>
            <a:r>
              <a:rPr lang="es-ES" sz="2000" dirty="0">
                <a:solidFill>
                  <a:srgbClr val="417B84"/>
                </a:solidFill>
              </a:rPr>
              <a:t>despliegue de las acciones, </a:t>
            </a:r>
            <a:r>
              <a:rPr lang="es-ES" sz="2000" dirty="0"/>
              <a:t>así como </a:t>
            </a:r>
            <a:r>
              <a:rPr lang="es-ES" sz="2000" dirty="0">
                <a:solidFill>
                  <a:srgbClr val="417B84"/>
                </a:solidFill>
              </a:rPr>
              <a:t> de aportar los datos del despliegue de la </a:t>
            </a:r>
            <a:r>
              <a:rPr lang="es-ES" sz="2000" dirty="0" err="1">
                <a:solidFill>
                  <a:srgbClr val="417B84"/>
                </a:solidFill>
              </a:rPr>
              <a:t>accionesy</a:t>
            </a:r>
            <a:r>
              <a:rPr lang="es-ES" sz="2000" dirty="0">
                <a:solidFill>
                  <a:srgbClr val="417B84"/>
                </a:solidFill>
              </a:rPr>
              <a:t> de los indicadores de evaluación: los </a:t>
            </a:r>
            <a:r>
              <a:rPr lang="es-ES" sz="2000" dirty="0"/>
              <a:t> </a:t>
            </a:r>
            <a:r>
              <a:rPr lang="es-ES" sz="2000" dirty="0">
                <a:solidFill>
                  <a:srgbClr val="417B84"/>
                </a:solidFill>
              </a:rPr>
              <a:t>vicerrectorados, unidades o servicios</a:t>
            </a:r>
            <a:r>
              <a:rPr lang="es-ES" sz="2000" dirty="0"/>
              <a:t>.</a:t>
            </a:r>
            <a:endParaRPr dirty="0"/>
          </a:p>
          <a:p>
            <a:pPr marL="685800" lvl="1" indent="-11229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9999"/>
              <a:buNone/>
            </a:pPr>
            <a:endParaRPr sz="1800" dirty="0"/>
          </a:p>
          <a:p>
            <a:pPr marL="685800" lvl="1" indent="-11229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9999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"/>
          <p:cNvSpPr txBox="1"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28600" rIns="228600" bIns="228600" anchor="ctr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EFF"/>
              </a:buClr>
              <a:buSzPct val="100000"/>
              <a:buFont typeface="Calibri"/>
              <a:buNone/>
            </a:pPr>
            <a:r>
              <a:rPr lang="es-ES" dirty="0"/>
              <a:t>Plan de despliegue, </a:t>
            </a:r>
            <a:r>
              <a:rPr lang="es-ES" b="1" dirty="0">
                <a:solidFill>
                  <a:srgbClr val="FFFF00"/>
                </a:solidFill>
              </a:rPr>
              <a:t>evaluación</a:t>
            </a:r>
            <a:r>
              <a:rPr lang="es-ES" b="1" dirty="0"/>
              <a:t> y</a:t>
            </a:r>
            <a:br>
              <a:rPr lang="es-ES" dirty="0"/>
            </a:br>
            <a:r>
              <a:rPr lang="es-ES" dirty="0">
                <a:solidFill>
                  <a:schemeClr val="lt1"/>
                </a:solidFill>
              </a:rPr>
              <a:t>seguimiento</a:t>
            </a:r>
            <a:br>
              <a:rPr lang="es-ES" dirty="0"/>
            </a:br>
            <a:endParaRPr dirty="0"/>
          </a:p>
        </p:txBody>
      </p:sp>
      <p:sp>
        <p:nvSpPr>
          <p:cNvPr id="403" name="Google Shape;403;p8"/>
          <p:cNvSpPr txBox="1">
            <a:spLocks noGrp="1"/>
          </p:cNvSpPr>
          <p:nvPr>
            <p:ph type="body" idx="1"/>
          </p:nvPr>
        </p:nvSpPr>
        <p:spPr>
          <a:xfrm>
            <a:off x="5118447" y="803186"/>
            <a:ext cx="6281873" cy="524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9999"/>
              <a:buNone/>
            </a:pPr>
            <a:endParaRPr dirty="0"/>
          </a:p>
          <a:p>
            <a:pPr marL="228600" lvl="0" indent="-2191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9999"/>
              <a:buChar char="▪"/>
            </a:pPr>
            <a:r>
              <a:rPr lang="es-ES" dirty="0"/>
              <a:t>A inicios de junio se se reportará la información de las acciones desplegadas y de los indicadores para la evaluación y seguimiento del plan.</a:t>
            </a:r>
          </a:p>
          <a:p>
            <a:pPr marL="228600" lvl="0" indent="-21917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9999"/>
              <a:buChar char="▪"/>
            </a:pPr>
            <a:r>
              <a:rPr lang="es-ES" dirty="0"/>
              <a:t>En julio se las oficinas OCDS y la OPGM consolidarán el informe de seguimiento.</a:t>
            </a:r>
            <a:endParaRPr dirty="0"/>
          </a:p>
          <a:p>
            <a:pPr marL="685800" lvl="1" indent="-116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00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zul cáli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3E81C7322C7148B9033370E9096A1B" ma:contentTypeVersion="18" ma:contentTypeDescription="Crear nuevo documento." ma:contentTypeScope="" ma:versionID="791d642219f1a94426e4f04ccec59283">
  <xsd:schema xmlns:xsd="http://www.w3.org/2001/XMLSchema" xmlns:xs="http://www.w3.org/2001/XMLSchema" xmlns:p="http://schemas.microsoft.com/office/2006/metadata/properties" xmlns:ns2="e0de1b1a-4368-425f-be68-2d2b1e1530cc" xmlns:ns3="ebfeeb20-af50-4443-9c2a-58d9be86c963" targetNamespace="http://schemas.microsoft.com/office/2006/metadata/properties" ma:root="true" ma:fieldsID="f860a14d4e79875fa2a78062adda64f9" ns2:_="" ns3:_="">
    <xsd:import namespace="e0de1b1a-4368-425f-be68-2d2b1e1530cc"/>
    <xsd:import namespace="ebfeeb20-af50-4443-9c2a-58d9be86c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e1b1a-4368-425f-be68-2d2b1e15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996052-62f5-4f90-af1f-7dc781ad5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eeb20-af50-4443-9c2a-58d9be86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88a172-cf83-4a6a-a1e8-a5ca31f2cb09}" ma:internalName="TaxCatchAll" ma:showField="CatchAllData" ma:web="ebfeeb20-af50-4443-9c2a-58d9be86c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feeb20-af50-4443-9c2a-58d9be86c963" xsi:nil="true"/>
    <lcf76f155ced4ddcb4097134ff3c332f xmlns="e0de1b1a-4368-425f-be68-2d2b1e1530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B74CAA-F26F-443F-B177-3D74CFB06698}"/>
</file>

<file path=customXml/itemProps2.xml><?xml version="1.0" encoding="utf-8"?>
<ds:datastoreItem xmlns:ds="http://schemas.openxmlformats.org/officeDocument/2006/customXml" ds:itemID="{272B5BD2-0E40-47F8-81C3-8632229FCB15}"/>
</file>

<file path=customXml/itemProps3.xml><?xml version="1.0" encoding="utf-8"?>
<ds:datastoreItem xmlns:ds="http://schemas.openxmlformats.org/officeDocument/2006/customXml" ds:itemID="{0E0FF94C-F585-4C76-BBB1-90D6F9028554}"/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1138</Words>
  <Application>Microsoft Macintosh PowerPoint</Application>
  <PresentationFormat>Panorámica</PresentationFormat>
  <Paragraphs>112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Noto Sans Symbols</vt:lpstr>
      <vt:lpstr>Rockwell</vt:lpstr>
      <vt:lpstr>Atlas</vt:lpstr>
      <vt:lpstr>Presentación de PowerPoint</vt:lpstr>
      <vt:lpstr>OBJECTIVOS del PlaN RSU-ODS (2023-2026)</vt:lpstr>
      <vt:lpstr>    Situar a la UJI en el marco de los acuerdos nacionales e internacionales</vt:lpstr>
      <vt:lpstr>Resultado de un  procesp deliberativo y participativo  Comunidad Universitaria (Estudiantado, Personal Docente e Investigador y Personal Técnico de Gestión y Administración de Servicios)  </vt:lpstr>
      <vt:lpstr>Resultado de un  procesp deliberativo y participativo  Comunidad Universitaria (Estudiantado, Personal Docente e Investigador y Personal Técnico de Gestión y Administración de Servicios)  </vt:lpstr>
      <vt:lpstr>4       Dimensiones 13     Objetivos estratégicos 38     Líneas de acción 173  Acciones 53     Indicadores</vt:lpstr>
      <vt:lpstr>Presentación de PowerPoint</vt:lpstr>
      <vt:lpstr>Plan de despliegue, evaluación, seguimiento </vt:lpstr>
      <vt:lpstr>Plan de despliegue, evaluación y seguimiento </vt:lpstr>
      <vt:lpstr>Plan de despliegue, evaluación y seguimiento </vt:lpstr>
      <vt:lpstr>AGRADECIMIENTO A LA COMUNIDAD UNIVERSITARIA  UJI</vt:lpstr>
      <vt:lpstr>DESAFÍOS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Elsa González Esteban</dc:creator>
  <cp:lastModifiedBy>Usuario de Microsoft Office</cp:lastModifiedBy>
  <cp:revision>12</cp:revision>
  <dcterms:created xsi:type="dcterms:W3CDTF">2023-03-06T17:09:11Z</dcterms:created>
  <dcterms:modified xsi:type="dcterms:W3CDTF">2023-12-28T15:47:20Z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0x010100813E81C7322C7148B9033370E9096A1B</vt:lpwstr>
  </property>
</Properties>
</file>