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dec Pro ExtraBold" panose="020B0604020202020204" charset="0"/>
      <p:regular r:id="rId18"/>
    </p:embeddedFont>
    <p:embeddedFont>
      <p:font typeface="Nunito" pitchFamily="2" charset="0"/>
      <p:regular r:id="rId19"/>
      <p:bold r:id="rId20"/>
      <p:italic r:id="rId21"/>
      <p:boldItalic r:id="rId22"/>
    </p:embeddedFont>
    <p:embeddedFont>
      <p:font typeface="Nunito Bold" charset="0"/>
      <p:regular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Bold" panose="00000800000000000000" charset="0"/>
      <p:regular r:id="rId28"/>
    </p:embeddedFont>
    <p:embeddedFont>
      <p:font typeface="Poppins Medium" panose="00000600000000000000" pitchFamily="2" charset="0"/>
      <p:regular r:id="rId29"/>
      <p:italic r:id="rId30"/>
    </p:embeddedFont>
    <p:embeddedFont>
      <p:font typeface="Poppins Semi-Bold" panose="020B0604020202020204" charset="0"/>
      <p:regular r:id="rId31"/>
    </p:embeddedFont>
    <p:embeddedFont>
      <p:font typeface="Poppins Ultra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97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customXml" Target="../customXml/item3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5.png"/><Relationship Id="rId7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16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36.sv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8.svg"/><Relationship Id="rId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31.jpe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8.svg"/><Relationship Id="rId5" Type="http://schemas.openxmlformats.org/officeDocument/2006/relationships/image" Target="../media/image39.png"/><Relationship Id="rId10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28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43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5593" y="5143500"/>
            <a:ext cx="8558513" cy="1958045"/>
            <a:chOff x="0" y="0"/>
            <a:chExt cx="4641384" cy="1061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1385" cy="1061871"/>
            </a:xfrm>
            <a:custGeom>
              <a:avLst/>
              <a:gdLst/>
              <a:ahLst/>
              <a:cxnLst/>
              <a:rect l="l" t="t" r="r" b="b"/>
              <a:pathLst>
                <a:path w="4641385" h="1061871">
                  <a:moveTo>
                    <a:pt x="4438185" y="0"/>
                  </a:moveTo>
                  <a:lnTo>
                    <a:pt x="0" y="0"/>
                  </a:lnTo>
                  <a:lnTo>
                    <a:pt x="203200" y="1061871"/>
                  </a:lnTo>
                  <a:lnTo>
                    <a:pt x="4641385" y="1061871"/>
                  </a:lnTo>
                  <a:lnTo>
                    <a:pt x="4438185" y="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438184" cy="1099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1400" y="8098554"/>
            <a:ext cx="3185419" cy="1766494"/>
          </a:xfrm>
          <a:custGeom>
            <a:avLst/>
            <a:gdLst/>
            <a:ahLst/>
            <a:cxnLst/>
            <a:rect l="l" t="t" r="r" b="b"/>
            <a:pathLst>
              <a:path w="3185419" h="1766494">
                <a:moveTo>
                  <a:pt x="0" y="0"/>
                </a:moveTo>
                <a:lnTo>
                  <a:pt x="3185419" y="0"/>
                </a:lnTo>
                <a:lnTo>
                  <a:pt x="3185419" y="1766494"/>
                </a:lnTo>
                <a:lnTo>
                  <a:pt x="0" y="1766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" r="-7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4857681" y="8098554"/>
            <a:ext cx="3043597" cy="1932442"/>
          </a:xfrm>
          <a:custGeom>
            <a:avLst/>
            <a:gdLst/>
            <a:ahLst/>
            <a:cxnLst/>
            <a:rect l="l" t="t" r="r" b="b"/>
            <a:pathLst>
              <a:path w="3043597" h="1932442">
                <a:moveTo>
                  <a:pt x="0" y="0"/>
                </a:moveTo>
                <a:lnTo>
                  <a:pt x="3043597" y="0"/>
                </a:lnTo>
                <a:lnTo>
                  <a:pt x="3043597" y="1932442"/>
                </a:lnTo>
                <a:lnTo>
                  <a:pt x="0" y="1932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7" name="Group 7"/>
          <p:cNvGrpSpPr/>
          <p:nvPr/>
        </p:nvGrpSpPr>
        <p:grpSpPr>
          <a:xfrm rot="862981">
            <a:off x="11853586" y="-959593"/>
            <a:ext cx="2799578" cy="12206185"/>
            <a:chOff x="0" y="0"/>
            <a:chExt cx="710177" cy="30963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0177" cy="3096377"/>
            </a:xfrm>
            <a:custGeom>
              <a:avLst/>
              <a:gdLst/>
              <a:ahLst/>
              <a:cxnLst/>
              <a:rect l="l" t="t" r="r" b="b"/>
              <a:pathLst>
                <a:path w="710177" h="3096377">
                  <a:moveTo>
                    <a:pt x="0" y="0"/>
                  </a:moveTo>
                  <a:lnTo>
                    <a:pt x="710177" y="0"/>
                  </a:lnTo>
                  <a:lnTo>
                    <a:pt x="710177" y="3096377"/>
                  </a:lnTo>
                  <a:lnTo>
                    <a:pt x="0" y="3096377"/>
                  </a:lnTo>
                  <a:close/>
                </a:path>
              </a:pathLst>
            </a:custGeom>
            <a:solidFill>
              <a:srgbClr val="E0970A">
                <a:alpha val="65882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710177" cy="3115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93412" y="1222669"/>
            <a:ext cx="3957894" cy="5878876"/>
            <a:chOff x="0" y="0"/>
            <a:chExt cx="4275074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75074" cy="6350000"/>
            </a:xfrm>
            <a:custGeom>
              <a:avLst/>
              <a:gdLst/>
              <a:ahLst/>
              <a:cxnLst/>
              <a:rect l="l" t="t" r="r" b="b"/>
              <a:pathLst>
                <a:path w="4275074" h="6350000">
                  <a:moveTo>
                    <a:pt x="4275074" y="0"/>
                  </a:moveTo>
                  <a:lnTo>
                    <a:pt x="2736723" y="6350000"/>
                  </a:lnTo>
                  <a:lnTo>
                    <a:pt x="0" y="6350000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6069" t="-4357" r="-149741" b="-607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79063" y="1222669"/>
            <a:ext cx="3954703" cy="5874135"/>
            <a:chOff x="0" y="0"/>
            <a:chExt cx="4275074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75074" cy="6350000"/>
            </a:xfrm>
            <a:custGeom>
              <a:avLst/>
              <a:gdLst/>
              <a:ahLst/>
              <a:cxnLst/>
              <a:rect l="l" t="t" r="r" b="b"/>
              <a:pathLst>
                <a:path w="4275074" h="6350000">
                  <a:moveTo>
                    <a:pt x="4275074" y="0"/>
                  </a:moveTo>
                  <a:lnTo>
                    <a:pt x="2736723" y="6350000"/>
                  </a:lnTo>
                  <a:lnTo>
                    <a:pt x="0" y="6350000"/>
                  </a:lnTo>
                  <a:lnTo>
                    <a:pt x="1520444" y="0"/>
                  </a:lnTo>
                  <a:lnTo>
                    <a:pt x="4275074" y="0"/>
                  </a:lnTo>
                  <a:close/>
                </a:path>
              </a:pathLst>
            </a:custGeom>
            <a:blipFill>
              <a:blip r:embed="rId4"/>
              <a:stretch>
                <a:fillRect l="-149792" t="-6236" r="-12137" b="-6842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925800" y="2624338"/>
            <a:ext cx="4407501" cy="6082332"/>
            <a:chOff x="0" y="0"/>
            <a:chExt cx="4625310" cy="63829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25310" cy="6382908"/>
            </a:xfrm>
            <a:custGeom>
              <a:avLst/>
              <a:gdLst/>
              <a:ahLst/>
              <a:cxnLst/>
              <a:rect l="l" t="t" r="r" b="b"/>
              <a:pathLst>
                <a:path w="4625310" h="6382908">
                  <a:moveTo>
                    <a:pt x="4625310" y="0"/>
                  </a:moveTo>
                  <a:lnTo>
                    <a:pt x="2960929" y="6382908"/>
                  </a:lnTo>
                  <a:lnTo>
                    <a:pt x="0" y="6382908"/>
                  </a:lnTo>
                  <a:lnTo>
                    <a:pt x="1645007" y="0"/>
                  </a:lnTo>
                  <a:lnTo>
                    <a:pt x="4625310" y="0"/>
                  </a:lnTo>
                  <a:close/>
                </a:path>
              </a:pathLst>
            </a:custGeom>
            <a:blipFill>
              <a:blip r:embed="rId4"/>
              <a:stretch>
                <a:fillRect l="-67575" t="-4557" r="-68827" b="-5293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6" name="Freeform 16"/>
          <p:cNvSpPr/>
          <p:nvPr/>
        </p:nvSpPr>
        <p:spPr>
          <a:xfrm>
            <a:off x="-3235208" y="483449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16607980" y="82296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40" y="0"/>
                </a:lnTo>
                <a:lnTo>
                  <a:pt x="40839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TextBox 18"/>
          <p:cNvSpPr txBox="1"/>
          <p:nvPr/>
        </p:nvSpPr>
        <p:spPr>
          <a:xfrm>
            <a:off x="1055823" y="5532521"/>
            <a:ext cx="5958778" cy="108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0"/>
              </a:lnSpc>
            </a:pPr>
            <a:r>
              <a:rPr lang="en-US" sz="3043" spc="1080">
                <a:solidFill>
                  <a:srgbClr val="FFFFFF"/>
                </a:solidFill>
                <a:latin typeface="Poppins Medium"/>
              </a:rPr>
              <a:t>PROYECTO COLABORATIVO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3835" y="1451707"/>
            <a:ext cx="8627521" cy="342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200" dirty="0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ABORDANDO LOS DESAFÍOS DE LA FORMACIÓN INTEGRAL, </a:t>
            </a:r>
          </a:p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s-ES" sz="3200" dirty="0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DE PROFESIONALES QUE ACTUEN EN EL ÁMBITO JURÍDICO EN EL PROCESO PENAL </a:t>
            </a:r>
          </a:p>
          <a:p>
            <a:pPr algn="ctr">
              <a:lnSpc>
                <a:spcPts val="5367"/>
              </a:lnSpc>
              <a:spcBef>
                <a:spcPct val="0"/>
              </a:spcBef>
            </a:pPr>
            <a:endParaRPr lang="en-US" sz="3834" dirty="0">
              <a:solidFill>
                <a:srgbClr val="102C45"/>
              </a:solidFill>
              <a:latin typeface="Poppins Semi-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0" y="2264899"/>
            <a:ext cx="18288000" cy="4125793"/>
            <a:chOff x="0" y="0"/>
            <a:chExt cx="24384000" cy="550105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3069" b="33069"/>
            <a:stretch>
              <a:fillRect/>
            </a:stretch>
          </p:blipFill>
          <p:spPr>
            <a:xfrm>
              <a:off x="0" y="0"/>
              <a:ext cx="24384000" cy="550105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5636473"/>
            <a:ext cx="5002314" cy="3689111"/>
            <a:chOff x="0" y="0"/>
            <a:chExt cx="1317482" cy="9716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7482" cy="971618"/>
            </a:xfrm>
            <a:custGeom>
              <a:avLst/>
              <a:gdLst/>
              <a:ahLst/>
              <a:cxnLst/>
              <a:rect l="l" t="t" r="r" b="b"/>
              <a:pathLst>
                <a:path w="1317482" h="971618">
                  <a:moveTo>
                    <a:pt x="47978" y="0"/>
                  </a:moveTo>
                  <a:lnTo>
                    <a:pt x="1269504" y="0"/>
                  </a:lnTo>
                  <a:cubicBezTo>
                    <a:pt x="1296002" y="0"/>
                    <a:pt x="1317482" y="21480"/>
                    <a:pt x="1317482" y="47978"/>
                  </a:cubicBezTo>
                  <a:lnTo>
                    <a:pt x="1317482" y="923640"/>
                  </a:lnTo>
                  <a:cubicBezTo>
                    <a:pt x="1317482" y="950137"/>
                    <a:pt x="1296002" y="971618"/>
                    <a:pt x="1269504" y="971618"/>
                  </a:cubicBezTo>
                  <a:lnTo>
                    <a:pt x="47978" y="971618"/>
                  </a:lnTo>
                  <a:cubicBezTo>
                    <a:pt x="21480" y="971618"/>
                    <a:pt x="0" y="950137"/>
                    <a:pt x="0" y="923640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317482" cy="1028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30005" y="5636473"/>
            <a:ext cx="5002314" cy="3689111"/>
            <a:chOff x="0" y="0"/>
            <a:chExt cx="1317482" cy="9716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7482" cy="971618"/>
            </a:xfrm>
            <a:custGeom>
              <a:avLst/>
              <a:gdLst/>
              <a:ahLst/>
              <a:cxnLst/>
              <a:rect l="l" t="t" r="r" b="b"/>
              <a:pathLst>
                <a:path w="1317482" h="971618">
                  <a:moveTo>
                    <a:pt x="47978" y="0"/>
                  </a:moveTo>
                  <a:lnTo>
                    <a:pt x="1269504" y="0"/>
                  </a:lnTo>
                  <a:cubicBezTo>
                    <a:pt x="1296002" y="0"/>
                    <a:pt x="1317482" y="21480"/>
                    <a:pt x="1317482" y="47978"/>
                  </a:cubicBezTo>
                  <a:lnTo>
                    <a:pt x="1317482" y="923640"/>
                  </a:lnTo>
                  <a:cubicBezTo>
                    <a:pt x="1317482" y="950137"/>
                    <a:pt x="1296002" y="971618"/>
                    <a:pt x="1269504" y="971618"/>
                  </a:cubicBezTo>
                  <a:lnTo>
                    <a:pt x="47978" y="971618"/>
                  </a:lnTo>
                  <a:cubicBezTo>
                    <a:pt x="21480" y="971618"/>
                    <a:pt x="0" y="950137"/>
                    <a:pt x="0" y="923640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317482" cy="1028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54757" y="5636473"/>
            <a:ext cx="5002314" cy="3689111"/>
            <a:chOff x="0" y="0"/>
            <a:chExt cx="1317482" cy="9716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7482" cy="971618"/>
            </a:xfrm>
            <a:custGeom>
              <a:avLst/>
              <a:gdLst/>
              <a:ahLst/>
              <a:cxnLst/>
              <a:rect l="l" t="t" r="r" b="b"/>
              <a:pathLst>
                <a:path w="1317482" h="971618">
                  <a:moveTo>
                    <a:pt x="47978" y="0"/>
                  </a:moveTo>
                  <a:lnTo>
                    <a:pt x="1269504" y="0"/>
                  </a:lnTo>
                  <a:cubicBezTo>
                    <a:pt x="1296002" y="0"/>
                    <a:pt x="1317482" y="21480"/>
                    <a:pt x="1317482" y="47978"/>
                  </a:cubicBezTo>
                  <a:lnTo>
                    <a:pt x="1317482" y="923640"/>
                  </a:lnTo>
                  <a:cubicBezTo>
                    <a:pt x="1317482" y="950137"/>
                    <a:pt x="1296002" y="971618"/>
                    <a:pt x="1269504" y="971618"/>
                  </a:cubicBezTo>
                  <a:lnTo>
                    <a:pt x="47978" y="971618"/>
                  </a:lnTo>
                  <a:cubicBezTo>
                    <a:pt x="21480" y="971618"/>
                    <a:pt x="0" y="950137"/>
                    <a:pt x="0" y="923640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317482" cy="1028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529857" y="520933"/>
            <a:ext cx="11016033" cy="1205386"/>
            <a:chOff x="0" y="0"/>
            <a:chExt cx="5855841" cy="6407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855841" cy="640752"/>
            </a:xfrm>
            <a:custGeom>
              <a:avLst/>
              <a:gdLst/>
              <a:ahLst/>
              <a:cxnLst/>
              <a:rect l="l" t="t" r="r" b="b"/>
              <a:pathLst>
                <a:path w="5855841" h="640752">
                  <a:moveTo>
                    <a:pt x="5652641" y="0"/>
                  </a:moveTo>
                  <a:lnTo>
                    <a:pt x="0" y="0"/>
                  </a:lnTo>
                  <a:lnTo>
                    <a:pt x="203200" y="640752"/>
                  </a:lnTo>
                  <a:lnTo>
                    <a:pt x="5855841" y="640752"/>
                  </a:lnTo>
                  <a:lnTo>
                    <a:pt x="5652641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5652641" cy="678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11987" y="700151"/>
            <a:ext cx="11135872" cy="70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5"/>
              </a:lnSpc>
            </a:pPr>
            <a:r>
              <a:rPr lang="en-US" sz="3939" dirty="0">
                <a:solidFill>
                  <a:srgbClr val="FDFBFB"/>
                </a:solidFill>
                <a:latin typeface="Poppins Bold"/>
              </a:rPr>
              <a:t>D </a:t>
            </a:r>
            <a:r>
              <a:rPr lang="en-US" sz="3939" dirty="0" err="1">
                <a:solidFill>
                  <a:srgbClr val="FDFBFB"/>
                </a:solidFill>
                <a:latin typeface="Poppins Bold"/>
              </a:rPr>
              <a:t>i</a:t>
            </a:r>
            <a:r>
              <a:rPr lang="en-US" sz="3939" dirty="0">
                <a:solidFill>
                  <a:srgbClr val="FDFBFB"/>
                </a:solidFill>
                <a:latin typeface="Poppins Bold"/>
              </a:rPr>
              <a:t> f </a:t>
            </a:r>
            <a:r>
              <a:rPr lang="en-US" sz="3939" dirty="0" err="1">
                <a:solidFill>
                  <a:srgbClr val="FDFBFB"/>
                </a:solidFill>
                <a:latin typeface="Poppins Bold"/>
              </a:rPr>
              <a:t>i</a:t>
            </a:r>
            <a:r>
              <a:rPr lang="en-US" sz="3939" dirty="0">
                <a:solidFill>
                  <a:srgbClr val="FDFBFB"/>
                </a:solidFill>
                <a:latin typeface="Poppins Bold"/>
              </a:rPr>
              <a:t> c u l t a d e s / O p o r t u n </a:t>
            </a:r>
            <a:r>
              <a:rPr lang="en-US" sz="3939" dirty="0" err="1">
                <a:solidFill>
                  <a:srgbClr val="FDFBFB"/>
                </a:solidFill>
                <a:latin typeface="Poppins Bold"/>
              </a:rPr>
              <a:t>i</a:t>
            </a:r>
            <a:r>
              <a:rPr lang="en-US" sz="3939" dirty="0">
                <a:solidFill>
                  <a:srgbClr val="FDFBFB"/>
                </a:solidFill>
                <a:latin typeface="Poppins Bold"/>
              </a:rPr>
              <a:t> d a d e 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6007404"/>
            <a:ext cx="5002314" cy="137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5"/>
              </a:lnSpc>
            </a:pPr>
            <a:r>
              <a:rPr lang="en-US" sz="3939">
                <a:solidFill>
                  <a:srgbClr val="FFFFFF"/>
                </a:solidFill>
                <a:latin typeface="Nunito Bold"/>
              </a:rPr>
              <a:t>Reserva estratégica</a:t>
            </a:r>
          </a:p>
          <a:p>
            <a:pPr algn="ctr">
              <a:lnSpc>
                <a:spcPts val="5515"/>
              </a:lnSpc>
            </a:pPr>
            <a:endParaRPr lang="en-US" sz="3939">
              <a:solidFill>
                <a:srgbClr val="FFFFFF"/>
              </a:solidFill>
              <a:latin typeface="Nunit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30611" y="5981700"/>
            <a:ext cx="4627989" cy="68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5"/>
              </a:lnSpc>
            </a:pPr>
            <a:r>
              <a:rPr lang="en-US" sz="3939" dirty="0" err="1">
                <a:solidFill>
                  <a:srgbClr val="DADEE2"/>
                </a:solidFill>
                <a:latin typeface="Nunito Bold"/>
              </a:rPr>
              <a:t>Diurno</a:t>
            </a:r>
            <a:r>
              <a:rPr lang="en-US" sz="3939" dirty="0">
                <a:solidFill>
                  <a:srgbClr val="DADEE2"/>
                </a:solidFill>
                <a:latin typeface="Nunito Bold"/>
              </a:rPr>
              <a:t> / </a:t>
            </a:r>
            <a:r>
              <a:rPr lang="en-US" sz="3939" dirty="0" err="1">
                <a:solidFill>
                  <a:srgbClr val="DADEE2"/>
                </a:solidFill>
                <a:latin typeface="Nunito Bold"/>
              </a:rPr>
              <a:t>Vespertino</a:t>
            </a:r>
            <a:endParaRPr lang="en-US" sz="3939" dirty="0">
              <a:solidFill>
                <a:srgbClr val="DADEE2"/>
              </a:solidFill>
              <a:latin typeface="Nunit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78476" y="6765690"/>
            <a:ext cx="4570455" cy="259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3"/>
              </a:lnSpc>
            </a:pPr>
            <a:r>
              <a:rPr lang="en-US" sz="2409" dirty="0">
                <a:solidFill>
                  <a:srgbClr val="FFFFFF"/>
                </a:solidFill>
                <a:latin typeface="Nunito"/>
              </a:rPr>
              <a:t>La Esucar,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constituye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la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reserva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estratégica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de Carabineros de Chile, para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enfrentar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las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necesidades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operativas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diarias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,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cuando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el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país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así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lo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requiere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.</a:t>
            </a:r>
          </a:p>
          <a:p>
            <a:pPr algn="ctr">
              <a:lnSpc>
                <a:spcPts val="3373"/>
              </a:lnSpc>
            </a:pPr>
            <a:endParaRPr lang="en-US" sz="2409" dirty="0">
              <a:solidFill>
                <a:srgbClr val="FFFFFF"/>
              </a:solidFill>
              <a:latin typeface="Nuni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204330" y="6765690"/>
            <a:ext cx="4253664" cy="249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3"/>
              </a:lnSpc>
            </a:pPr>
            <a:r>
              <a:rPr lang="en-US" sz="2409" dirty="0">
                <a:solidFill>
                  <a:srgbClr val="DADEE2"/>
                </a:solidFill>
                <a:latin typeface="Nunito"/>
              </a:rPr>
              <a:t>La Esucar, </a:t>
            </a:r>
            <a:r>
              <a:rPr lang="en-US" sz="2409" dirty="0" err="1">
                <a:solidFill>
                  <a:srgbClr val="DADEE2"/>
                </a:solidFill>
                <a:latin typeface="Nunito"/>
              </a:rPr>
              <a:t>mantiene</a:t>
            </a:r>
            <a:r>
              <a:rPr lang="en-US" sz="2409" dirty="0">
                <a:solidFill>
                  <a:srgbClr val="DADEE2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DADEE2"/>
                </a:solidFill>
                <a:latin typeface="Nunito"/>
              </a:rPr>
              <a:t>modalidad</a:t>
            </a:r>
            <a:r>
              <a:rPr lang="en-US" sz="2409" dirty="0">
                <a:solidFill>
                  <a:srgbClr val="DADEE2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DADEE2"/>
                </a:solidFill>
                <a:latin typeface="Nunito"/>
              </a:rPr>
              <a:t>diurno</a:t>
            </a:r>
            <a:r>
              <a:rPr lang="en-US" sz="2409" dirty="0">
                <a:solidFill>
                  <a:srgbClr val="DADEE2"/>
                </a:solidFill>
                <a:latin typeface="Nunito"/>
              </a:rPr>
              <a:t>.</a:t>
            </a:r>
          </a:p>
          <a:p>
            <a:pPr algn="ctr">
              <a:lnSpc>
                <a:spcPts val="3373"/>
              </a:lnSpc>
            </a:pPr>
            <a:endParaRPr lang="en-US" sz="2409" dirty="0">
              <a:solidFill>
                <a:srgbClr val="DADEE2"/>
              </a:solidFill>
              <a:latin typeface="Nunito"/>
            </a:endParaRPr>
          </a:p>
          <a:p>
            <a:pPr algn="ctr">
              <a:lnSpc>
                <a:spcPts val="3373"/>
              </a:lnSpc>
            </a:pPr>
            <a:r>
              <a:rPr lang="en-US" sz="2409" dirty="0">
                <a:solidFill>
                  <a:srgbClr val="DADEE2"/>
                </a:solidFill>
                <a:latin typeface="Nunito"/>
              </a:rPr>
              <a:t>La USS, </a:t>
            </a:r>
            <a:r>
              <a:rPr lang="en-US" sz="2409" dirty="0" err="1">
                <a:solidFill>
                  <a:srgbClr val="DADEE2"/>
                </a:solidFill>
                <a:latin typeface="Nunito"/>
              </a:rPr>
              <a:t>mantiene</a:t>
            </a:r>
            <a:r>
              <a:rPr lang="en-US" sz="2409" dirty="0">
                <a:solidFill>
                  <a:srgbClr val="DADEE2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DADEE2"/>
                </a:solidFill>
                <a:latin typeface="Nunito"/>
              </a:rPr>
              <a:t>modalidad</a:t>
            </a:r>
            <a:r>
              <a:rPr lang="en-US" sz="2409" dirty="0">
                <a:solidFill>
                  <a:srgbClr val="DADEE2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DADEE2"/>
                </a:solidFill>
                <a:latin typeface="Nunito"/>
              </a:rPr>
              <a:t>vespertino</a:t>
            </a:r>
            <a:endParaRPr lang="en-US" sz="2409" dirty="0">
              <a:solidFill>
                <a:srgbClr val="DADEE2"/>
              </a:solidFill>
              <a:latin typeface="Nunito"/>
            </a:endParaRPr>
          </a:p>
          <a:p>
            <a:pPr algn="ctr">
              <a:lnSpc>
                <a:spcPts val="3373"/>
              </a:lnSpc>
            </a:pPr>
            <a:endParaRPr lang="en-US" sz="2409" dirty="0">
              <a:solidFill>
                <a:srgbClr val="DADEE2"/>
              </a:solidFill>
              <a:latin typeface="Nuni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374342" y="5905500"/>
            <a:ext cx="2780058" cy="680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5"/>
              </a:lnSpc>
            </a:pPr>
            <a:r>
              <a:rPr lang="en-US" sz="3939" dirty="0" err="1">
                <a:solidFill>
                  <a:srgbClr val="FFFFFF"/>
                </a:solidFill>
                <a:latin typeface="Nunito Bold"/>
              </a:rPr>
              <a:t>Actividades</a:t>
            </a:r>
            <a:endParaRPr lang="en-US" sz="3939" dirty="0">
              <a:solidFill>
                <a:srgbClr val="FFFFFF"/>
              </a:solidFill>
              <a:latin typeface="Nunito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254757" y="6667500"/>
            <a:ext cx="5002314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73"/>
              </a:lnSpc>
            </a:pPr>
            <a:r>
              <a:rPr lang="en-US" sz="2409" dirty="0" err="1">
                <a:solidFill>
                  <a:srgbClr val="FFFFFF"/>
                </a:solidFill>
                <a:latin typeface="Nunito"/>
              </a:rPr>
              <a:t>En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todas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las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encuestas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aplicadas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a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nuestros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estudiantes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, se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vió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reflejado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el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deseo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por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parte de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éstos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, que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sean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más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las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instancias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de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aprendizaje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y  de mayor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tiempo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asignado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por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 </a:t>
            </a:r>
            <a:r>
              <a:rPr lang="en-US" sz="2409" dirty="0" err="1">
                <a:solidFill>
                  <a:srgbClr val="FFFFFF"/>
                </a:solidFill>
                <a:latin typeface="Nunito"/>
              </a:rPr>
              <a:t>instancia</a:t>
            </a:r>
            <a:r>
              <a:rPr lang="en-US" sz="2409" dirty="0">
                <a:solidFill>
                  <a:srgbClr val="FFFFFF"/>
                </a:solidFill>
                <a:latin typeface="Nunito"/>
              </a:rPr>
              <a:t>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7257071" y="9258300"/>
            <a:ext cx="3169851" cy="3193805"/>
          </a:xfrm>
          <a:custGeom>
            <a:avLst/>
            <a:gdLst/>
            <a:ahLst/>
            <a:cxnLst/>
            <a:rect l="l" t="t" r="r" b="b"/>
            <a:pathLst>
              <a:path w="3169851" h="3193805">
                <a:moveTo>
                  <a:pt x="0" y="0"/>
                </a:moveTo>
                <a:lnTo>
                  <a:pt x="3169852" y="0"/>
                </a:lnTo>
                <a:lnTo>
                  <a:pt x="3169852" y="3193805"/>
                </a:lnTo>
                <a:lnTo>
                  <a:pt x="0" y="3193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Freeform 25"/>
          <p:cNvSpPr/>
          <p:nvPr/>
        </p:nvSpPr>
        <p:spPr>
          <a:xfrm>
            <a:off x="151551" y="163436"/>
            <a:ext cx="813740" cy="1028567"/>
          </a:xfrm>
          <a:custGeom>
            <a:avLst/>
            <a:gdLst/>
            <a:ahLst/>
            <a:cxnLst/>
            <a:rect l="l" t="t" r="r" b="b"/>
            <a:pathLst>
              <a:path w="813740" h="1028567">
                <a:moveTo>
                  <a:pt x="0" y="0"/>
                </a:moveTo>
                <a:lnTo>
                  <a:pt x="813740" y="0"/>
                </a:lnTo>
                <a:lnTo>
                  <a:pt x="813740" y="1028567"/>
                </a:lnTo>
                <a:lnTo>
                  <a:pt x="0" y="1028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75238" y="151380"/>
            <a:ext cx="9350705" cy="1205386"/>
            <a:chOff x="0" y="0"/>
            <a:chExt cx="4970595" cy="640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0595" cy="640752"/>
            </a:xfrm>
            <a:custGeom>
              <a:avLst/>
              <a:gdLst/>
              <a:ahLst/>
              <a:cxnLst/>
              <a:rect l="l" t="t" r="r" b="b"/>
              <a:pathLst>
                <a:path w="4970595" h="640752">
                  <a:moveTo>
                    <a:pt x="4767395" y="0"/>
                  </a:moveTo>
                  <a:lnTo>
                    <a:pt x="0" y="0"/>
                  </a:lnTo>
                  <a:lnTo>
                    <a:pt x="203200" y="640752"/>
                  </a:lnTo>
                  <a:lnTo>
                    <a:pt x="4970595" y="640752"/>
                  </a:lnTo>
                  <a:lnTo>
                    <a:pt x="4767395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767395" cy="678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91764" y="22991"/>
            <a:ext cx="8649921" cy="10264009"/>
            <a:chOff x="0" y="0"/>
            <a:chExt cx="6421702" cy="762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21701" cy="7620000"/>
            </a:xfrm>
            <a:custGeom>
              <a:avLst/>
              <a:gdLst/>
              <a:ahLst/>
              <a:cxnLst/>
              <a:rect l="l" t="t" r="r" b="b"/>
              <a:pathLst>
                <a:path w="6421701" h="7620000">
                  <a:moveTo>
                    <a:pt x="2384371" y="0"/>
                  </a:moveTo>
                  <a:lnTo>
                    <a:pt x="0" y="3767709"/>
                  </a:lnTo>
                  <a:lnTo>
                    <a:pt x="2468127" y="7620000"/>
                  </a:lnTo>
                  <a:lnTo>
                    <a:pt x="6421701" y="7620000"/>
                  </a:lnTo>
                  <a:lnTo>
                    <a:pt x="6421701" y="0"/>
                  </a:lnTo>
                  <a:close/>
                </a:path>
              </a:pathLst>
            </a:custGeom>
            <a:blipFill>
              <a:blip r:embed="rId2"/>
              <a:stretch>
                <a:fillRect l="-5572" t="-41472" r="-5572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7" name="Group 7"/>
          <p:cNvGrpSpPr/>
          <p:nvPr/>
        </p:nvGrpSpPr>
        <p:grpSpPr>
          <a:xfrm rot="-8770775">
            <a:off x="11895345" y="-1582835"/>
            <a:ext cx="1317181" cy="7401341"/>
            <a:chOff x="0" y="0"/>
            <a:chExt cx="315260" cy="17714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260" cy="1771469"/>
            </a:xfrm>
            <a:custGeom>
              <a:avLst/>
              <a:gdLst/>
              <a:ahLst/>
              <a:cxnLst/>
              <a:rect l="l" t="t" r="r" b="b"/>
              <a:pathLst>
                <a:path w="315260" h="1771469">
                  <a:moveTo>
                    <a:pt x="157630" y="0"/>
                  </a:moveTo>
                  <a:lnTo>
                    <a:pt x="315260" y="1771469"/>
                  </a:lnTo>
                  <a:lnTo>
                    <a:pt x="0" y="1771469"/>
                  </a:lnTo>
                  <a:lnTo>
                    <a:pt x="157630" y="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259" y="784368"/>
              <a:ext cx="216741" cy="860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2057923">
            <a:off x="11905750" y="4473324"/>
            <a:ext cx="1456464" cy="7401341"/>
            <a:chOff x="0" y="0"/>
            <a:chExt cx="348597" cy="1771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8597" cy="1771469"/>
            </a:xfrm>
            <a:custGeom>
              <a:avLst/>
              <a:gdLst/>
              <a:ahLst/>
              <a:cxnLst/>
              <a:rect l="l" t="t" r="r" b="b"/>
              <a:pathLst>
                <a:path w="348597" h="1771469">
                  <a:moveTo>
                    <a:pt x="174298" y="0"/>
                  </a:moveTo>
                  <a:lnTo>
                    <a:pt x="348597" y="1771469"/>
                  </a:lnTo>
                  <a:lnTo>
                    <a:pt x="0" y="1771469"/>
                  </a:lnTo>
                  <a:lnTo>
                    <a:pt x="174298" y="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4468" y="784368"/>
              <a:ext cx="239660" cy="860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49877" y="7029689"/>
            <a:ext cx="898473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9"/>
              </a:lnSpc>
              <a:spcBef>
                <a:spcPct val="0"/>
              </a:spcBef>
            </a:pPr>
            <a:r>
              <a:rPr lang="en-US" sz="2177" dirty="0">
                <a:solidFill>
                  <a:srgbClr val="000000"/>
                </a:solidFill>
                <a:latin typeface="Poppins Medium"/>
              </a:rPr>
              <a:t>Es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posible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concluir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que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fue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un total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aporte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a la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calidad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del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proceso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enseñanza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aprendizaje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todos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los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estudiantes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permitiendo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, a traves de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nuevas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herramientas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fortalecer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las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competencias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desarrollo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profesional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cada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 uno de </a:t>
            </a:r>
            <a:r>
              <a:rPr lang="en-US" sz="2177" dirty="0" err="1">
                <a:solidFill>
                  <a:srgbClr val="000000"/>
                </a:solidFill>
                <a:latin typeface="Poppins Medium"/>
              </a:rPr>
              <a:t>ellos</a:t>
            </a:r>
            <a:r>
              <a:rPr lang="en-US" sz="2177" dirty="0">
                <a:solidFill>
                  <a:srgbClr val="000000"/>
                </a:solidFill>
                <a:latin typeface="Poppins Medium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953937" y="9258300"/>
            <a:ext cx="3169851" cy="3193805"/>
          </a:xfrm>
          <a:custGeom>
            <a:avLst/>
            <a:gdLst/>
            <a:ahLst/>
            <a:cxnLst/>
            <a:rect l="l" t="t" r="r" b="b"/>
            <a:pathLst>
              <a:path w="3169851" h="3193805">
                <a:moveTo>
                  <a:pt x="0" y="0"/>
                </a:moveTo>
                <a:lnTo>
                  <a:pt x="3169852" y="0"/>
                </a:lnTo>
                <a:lnTo>
                  <a:pt x="3169852" y="3193805"/>
                </a:lnTo>
                <a:lnTo>
                  <a:pt x="0" y="3193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5" name="Group 15"/>
          <p:cNvGrpSpPr/>
          <p:nvPr/>
        </p:nvGrpSpPr>
        <p:grpSpPr>
          <a:xfrm>
            <a:off x="3026845" y="3763775"/>
            <a:ext cx="1442186" cy="1239379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56427" y="4790185"/>
            <a:ext cx="1597712" cy="1239379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1" name="AutoShape 21"/>
          <p:cNvSpPr/>
          <p:nvPr/>
        </p:nvSpPr>
        <p:spPr>
          <a:xfrm>
            <a:off x="2842955" y="3314361"/>
            <a:ext cx="331118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22" name="AutoShape 22"/>
          <p:cNvSpPr/>
          <p:nvPr/>
        </p:nvSpPr>
        <p:spPr>
          <a:xfrm>
            <a:off x="4556427" y="4398038"/>
            <a:ext cx="331118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23" name="AutoShape 23"/>
          <p:cNvSpPr/>
          <p:nvPr/>
        </p:nvSpPr>
        <p:spPr>
          <a:xfrm>
            <a:off x="6365677" y="5672595"/>
            <a:ext cx="331118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24" name="Group 24"/>
          <p:cNvGrpSpPr/>
          <p:nvPr/>
        </p:nvGrpSpPr>
        <p:grpSpPr>
          <a:xfrm>
            <a:off x="1193245" y="2642336"/>
            <a:ext cx="1563984" cy="1344049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99174" y="3029846"/>
            <a:ext cx="727312" cy="588462"/>
          </a:xfrm>
          <a:custGeom>
            <a:avLst/>
            <a:gdLst/>
            <a:ahLst/>
            <a:cxnLst/>
            <a:rect l="l" t="t" r="r" b="b"/>
            <a:pathLst>
              <a:path w="727312" h="588462">
                <a:moveTo>
                  <a:pt x="0" y="0"/>
                </a:moveTo>
                <a:lnTo>
                  <a:pt x="727313" y="0"/>
                </a:lnTo>
                <a:lnTo>
                  <a:pt x="727313" y="588462"/>
                </a:lnTo>
                <a:lnTo>
                  <a:pt x="0" y="58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8" name="Freeform 28"/>
          <p:cNvSpPr/>
          <p:nvPr/>
        </p:nvSpPr>
        <p:spPr>
          <a:xfrm>
            <a:off x="3420298" y="4019419"/>
            <a:ext cx="655281" cy="728090"/>
          </a:xfrm>
          <a:custGeom>
            <a:avLst/>
            <a:gdLst/>
            <a:ahLst/>
            <a:cxnLst/>
            <a:rect l="l" t="t" r="r" b="b"/>
            <a:pathLst>
              <a:path w="655281" h="728090">
                <a:moveTo>
                  <a:pt x="0" y="0"/>
                </a:moveTo>
                <a:lnTo>
                  <a:pt x="655280" y="0"/>
                </a:lnTo>
                <a:lnTo>
                  <a:pt x="655280" y="728090"/>
                </a:lnTo>
                <a:lnTo>
                  <a:pt x="0" y="72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9" name="Freeform 29"/>
          <p:cNvSpPr/>
          <p:nvPr/>
        </p:nvSpPr>
        <p:spPr>
          <a:xfrm>
            <a:off x="5057808" y="5051053"/>
            <a:ext cx="750476" cy="717642"/>
          </a:xfrm>
          <a:custGeom>
            <a:avLst/>
            <a:gdLst/>
            <a:ahLst/>
            <a:cxnLst/>
            <a:rect l="l" t="t" r="r" b="b"/>
            <a:pathLst>
              <a:path w="750476" h="717642">
                <a:moveTo>
                  <a:pt x="0" y="0"/>
                </a:moveTo>
                <a:lnTo>
                  <a:pt x="750475" y="0"/>
                </a:lnTo>
                <a:lnTo>
                  <a:pt x="750475" y="717642"/>
                </a:lnTo>
                <a:lnTo>
                  <a:pt x="0" y="7176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0" name="TextBox 30"/>
          <p:cNvSpPr txBox="1"/>
          <p:nvPr/>
        </p:nvSpPr>
        <p:spPr>
          <a:xfrm>
            <a:off x="2956831" y="2406682"/>
            <a:ext cx="473196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09"/>
              </a:lnSpc>
              <a:spcBef>
                <a:spcPct val="0"/>
              </a:spcBef>
            </a:pP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Nuevos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espacios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de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enseñanza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-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aprendizaje</a:t>
            </a:r>
            <a:endParaRPr lang="en-US" sz="2363" dirty="0">
              <a:solidFill>
                <a:srgbClr val="2B3745"/>
              </a:solidFill>
              <a:latin typeface="Poppins Bold" panose="00000800000000000000" charset="0"/>
              <a:cs typeface="Poppins Bold" panose="00000800000000000000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648200" y="3403681"/>
            <a:ext cx="5427748" cy="825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9"/>
              </a:lnSpc>
              <a:spcBef>
                <a:spcPct val="0"/>
              </a:spcBef>
            </a:pPr>
            <a:endParaRPr lang="en-US" sz="2363" dirty="0">
              <a:solidFill>
                <a:srgbClr val="2B3745"/>
              </a:solidFill>
              <a:latin typeface="Poppins Bold" panose="00000800000000000000" charset="0"/>
              <a:cs typeface="Poppins Bold" panose="00000800000000000000" charset="0"/>
            </a:endParaRPr>
          </a:p>
          <a:p>
            <a:pPr>
              <a:lnSpc>
                <a:spcPts val="3309"/>
              </a:lnSpc>
              <a:spcBef>
                <a:spcPct val="0"/>
              </a:spcBef>
            </a:pP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Coconstrucción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del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conocimiento</a:t>
            </a:r>
            <a:endParaRPr lang="en-US" sz="2363" dirty="0">
              <a:solidFill>
                <a:srgbClr val="2B3745"/>
              </a:solidFill>
              <a:latin typeface="Poppins Bold" panose="00000800000000000000" charset="0"/>
              <a:cs typeface="Poppins Bold" panose="00000800000000000000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316005" y="4904387"/>
            <a:ext cx="423262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36"/>
              </a:lnSpc>
            </a:pP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Se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necesitan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más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instancias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 </a:t>
            </a:r>
            <a:r>
              <a:rPr lang="en-US" sz="2363" dirty="0" err="1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colaborativas</a:t>
            </a:r>
            <a:r>
              <a:rPr lang="en-US" sz="2363" dirty="0">
                <a:solidFill>
                  <a:srgbClr val="2B3745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</a:p>
        </p:txBody>
      </p:sp>
      <p:sp>
        <p:nvSpPr>
          <p:cNvPr id="33" name="Freeform 33"/>
          <p:cNvSpPr/>
          <p:nvPr/>
        </p:nvSpPr>
        <p:spPr>
          <a:xfrm>
            <a:off x="282262" y="151380"/>
            <a:ext cx="1210347" cy="1218782"/>
          </a:xfrm>
          <a:custGeom>
            <a:avLst/>
            <a:gdLst/>
            <a:ahLst/>
            <a:cxnLst/>
            <a:rect l="l" t="t" r="r" b="b"/>
            <a:pathLst>
              <a:path w="1210347" h="1218782">
                <a:moveTo>
                  <a:pt x="0" y="0"/>
                </a:moveTo>
                <a:lnTo>
                  <a:pt x="1210347" y="0"/>
                </a:lnTo>
                <a:lnTo>
                  <a:pt x="1210347" y="1218782"/>
                </a:lnTo>
                <a:lnTo>
                  <a:pt x="0" y="1218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4" name="TextBox 34"/>
          <p:cNvSpPr txBox="1"/>
          <p:nvPr/>
        </p:nvSpPr>
        <p:spPr>
          <a:xfrm>
            <a:off x="3747938" y="319224"/>
            <a:ext cx="5614143" cy="70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5"/>
              </a:lnSpc>
            </a:pPr>
            <a:r>
              <a:rPr lang="en-US" sz="3939">
                <a:solidFill>
                  <a:srgbClr val="FDFBFB"/>
                </a:solidFill>
                <a:latin typeface="Poppins Bold"/>
              </a:rPr>
              <a:t>C o n c l u s i o n e 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97" r="-1916" b="-47896"/>
            </a:stretch>
          </a:blipFill>
        </p:spPr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sz="8000" dirty="0">
                <a:latin typeface="Poppins Bold" panose="00000800000000000000" charset="0"/>
                <a:cs typeface="Poppins Bold" panose="00000800000000000000" charset="0"/>
              </a:rPr>
              <a:t>Muchas gracias</a:t>
            </a:r>
            <a:endParaRPr lang="es-CL" sz="8000" dirty="0">
              <a:latin typeface="Poppins Bold" panose="00000800000000000000" charset="0"/>
              <a:cs typeface="Poppins Bold" panose="00000800000000000000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 rot="-372660">
            <a:off x="14856001" y="7167987"/>
            <a:ext cx="1448363" cy="3579368"/>
            <a:chOff x="0" y="0"/>
            <a:chExt cx="3288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893" cy="812800"/>
            </a:xfrm>
            <a:custGeom>
              <a:avLst/>
              <a:gdLst/>
              <a:ahLst/>
              <a:cxnLst/>
              <a:rect l="l" t="t" r="r" b="b"/>
              <a:pathLst>
                <a:path w="328893" h="812800">
                  <a:moveTo>
                    <a:pt x="0" y="0"/>
                  </a:moveTo>
                  <a:lnTo>
                    <a:pt x="328893" y="0"/>
                  </a:lnTo>
                  <a:lnTo>
                    <a:pt x="32889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889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72660">
            <a:off x="15610891" y="3805593"/>
            <a:ext cx="2065833" cy="5105333"/>
            <a:chOff x="0" y="0"/>
            <a:chExt cx="32889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893" cy="812800"/>
            </a:xfrm>
            <a:custGeom>
              <a:avLst/>
              <a:gdLst/>
              <a:ahLst/>
              <a:cxnLst/>
              <a:rect l="l" t="t" r="r" b="b"/>
              <a:pathLst>
                <a:path w="328893" h="812800">
                  <a:moveTo>
                    <a:pt x="0" y="0"/>
                  </a:moveTo>
                  <a:lnTo>
                    <a:pt x="328893" y="0"/>
                  </a:lnTo>
                  <a:lnTo>
                    <a:pt x="32889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2889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3997370">
            <a:off x="11668537" y="6859808"/>
            <a:ext cx="12670897" cy="4691232"/>
            <a:chOff x="0" y="0"/>
            <a:chExt cx="3517755" cy="13024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17755" cy="1302402"/>
            </a:xfrm>
            <a:custGeom>
              <a:avLst/>
              <a:gdLst/>
              <a:ahLst/>
              <a:cxnLst/>
              <a:rect l="l" t="t" r="r" b="b"/>
              <a:pathLst>
                <a:path w="3517755" h="1302402">
                  <a:moveTo>
                    <a:pt x="0" y="0"/>
                  </a:moveTo>
                  <a:lnTo>
                    <a:pt x="3517755" y="0"/>
                  </a:lnTo>
                  <a:lnTo>
                    <a:pt x="3517755" y="1302402"/>
                  </a:lnTo>
                  <a:lnTo>
                    <a:pt x="0" y="1302402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w="352425" cap="sq">
              <a:solidFill>
                <a:srgbClr val="D9D9D9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517755" cy="1340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344660">
            <a:off x="15968758" y="6161829"/>
            <a:ext cx="4145333" cy="7681446"/>
            <a:chOff x="0" y="0"/>
            <a:chExt cx="406400" cy="753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6400" cy="753073"/>
            </a:xfrm>
            <a:custGeom>
              <a:avLst/>
              <a:gdLst/>
              <a:ahLst/>
              <a:cxnLst/>
              <a:rect l="l" t="t" r="r" b="b"/>
              <a:pathLst>
                <a:path w="406400" h="753073">
                  <a:moveTo>
                    <a:pt x="203200" y="0"/>
                  </a:moveTo>
                  <a:lnTo>
                    <a:pt x="0" y="0"/>
                  </a:lnTo>
                  <a:lnTo>
                    <a:pt x="203200" y="753073"/>
                  </a:lnTo>
                  <a:lnTo>
                    <a:pt x="406400" y="75307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203200" cy="791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344660">
            <a:off x="16757894" y="2659151"/>
            <a:ext cx="4686635" cy="8447441"/>
            <a:chOff x="0" y="0"/>
            <a:chExt cx="417805" cy="753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7805" cy="753073"/>
            </a:xfrm>
            <a:custGeom>
              <a:avLst/>
              <a:gdLst/>
              <a:ahLst/>
              <a:cxnLst/>
              <a:rect l="l" t="t" r="r" b="b"/>
              <a:pathLst>
                <a:path w="417805" h="753073">
                  <a:moveTo>
                    <a:pt x="214605" y="0"/>
                  </a:moveTo>
                  <a:lnTo>
                    <a:pt x="0" y="0"/>
                  </a:lnTo>
                  <a:lnTo>
                    <a:pt x="203200" y="753073"/>
                  </a:lnTo>
                  <a:lnTo>
                    <a:pt x="417805" y="753073"/>
                  </a:lnTo>
                  <a:lnTo>
                    <a:pt x="214605" y="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214605" cy="791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808312" y="8200528"/>
            <a:ext cx="10559593" cy="1931753"/>
            <a:chOff x="0" y="0"/>
            <a:chExt cx="5726594" cy="10476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26593" cy="1047613"/>
            </a:xfrm>
            <a:custGeom>
              <a:avLst/>
              <a:gdLst/>
              <a:ahLst/>
              <a:cxnLst/>
              <a:rect l="l" t="t" r="r" b="b"/>
              <a:pathLst>
                <a:path w="5726593" h="1047613">
                  <a:moveTo>
                    <a:pt x="5523393" y="0"/>
                  </a:moveTo>
                  <a:lnTo>
                    <a:pt x="0" y="0"/>
                  </a:lnTo>
                  <a:lnTo>
                    <a:pt x="203200" y="1047613"/>
                  </a:lnTo>
                  <a:lnTo>
                    <a:pt x="5726593" y="1047613"/>
                  </a:lnTo>
                  <a:lnTo>
                    <a:pt x="5523393" y="0"/>
                  </a:lnTo>
                  <a:close/>
                </a:path>
              </a:pathLst>
            </a:custGeom>
            <a:solidFill>
              <a:srgbClr val="102C45">
                <a:alpha val="91765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5523394" cy="1085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2254508" y="8200528"/>
            <a:ext cx="3529781" cy="1931753"/>
          </a:xfrm>
          <a:custGeom>
            <a:avLst/>
            <a:gdLst/>
            <a:ahLst/>
            <a:cxnLst/>
            <a:rect l="l" t="t" r="r" b="b"/>
            <a:pathLst>
              <a:path w="3529781" h="1931753">
                <a:moveTo>
                  <a:pt x="0" y="0"/>
                </a:moveTo>
                <a:lnTo>
                  <a:pt x="3529781" y="0"/>
                </a:lnTo>
                <a:lnTo>
                  <a:pt x="3529781" y="1931753"/>
                </a:lnTo>
                <a:lnTo>
                  <a:pt x="0" y="19317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TextBox 22"/>
          <p:cNvSpPr txBox="1"/>
          <p:nvPr/>
        </p:nvSpPr>
        <p:spPr>
          <a:xfrm>
            <a:off x="1989207" y="8266625"/>
            <a:ext cx="7154793" cy="151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0"/>
              </a:lnSpc>
            </a:pPr>
            <a:r>
              <a:rPr lang="en-US" sz="4243" spc="1506">
                <a:solidFill>
                  <a:srgbClr val="FFFFFF"/>
                </a:solidFill>
                <a:latin typeface="Poppins Medium"/>
              </a:rPr>
              <a:t>PROYECTO COLABORATIVO</a:t>
            </a:r>
          </a:p>
        </p:txBody>
      </p:sp>
      <p:sp>
        <p:nvSpPr>
          <p:cNvPr id="23" name="Freeform 23"/>
          <p:cNvSpPr/>
          <p:nvPr/>
        </p:nvSpPr>
        <p:spPr>
          <a:xfrm>
            <a:off x="12179095" y="212878"/>
            <a:ext cx="2689587" cy="1491528"/>
          </a:xfrm>
          <a:custGeom>
            <a:avLst/>
            <a:gdLst/>
            <a:ahLst/>
            <a:cxnLst/>
            <a:rect l="l" t="t" r="r" b="b"/>
            <a:pathLst>
              <a:path w="2689587" h="1491528">
                <a:moveTo>
                  <a:pt x="0" y="0"/>
                </a:moveTo>
                <a:lnTo>
                  <a:pt x="2689588" y="0"/>
                </a:lnTo>
                <a:lnTo>
                  <a:pt x="2689588" y="1491527"/>
                </a:lnTo>
                <a:lnTo>
                  <a:pt x="0" y="149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" r="-7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15392153" y="212878"/>
            <a:ext cx="2649271" cy="1631645"/>
          </a:xfrm>
          <a:custGeom>
            <a:avLst/>
            <a:gdLst/>
            <a:ahLst/>
            <a:cxnLst/>
            <a:rect l="l" t="t" r="r" b="b"/>
            <a:pathLst>
              <a:path w="2649271" h="1631645">
                <a:moveTo>
                  <a:pt x="0" y="0"/>
                </a:moveTo>
                <a:lnTo>
                  <a:pt x="2649271" y="0"/>
                </a:lnTo>
                <a:lnTo>
                  <a:pt x="2649271" y="1631644"/>
                </a:lnTo>
                <a:lnTo>
                  <a:pt x="0" y="1631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45" b="-1545"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71" y="-2085588"/>
            <a:ext cx="15813540" cy="15583525"/>
          </a:xfrm>
          <a:custGeom>
            <a:avLst/>
            <a:gdLst/>
            <a:ahLst/>
            <a:cxnLst/>
            <a:rect l="l" t="t" r="r" b="b"/>
            <a:pathLst>
              <a:path w="15813540" h="15583525">
                <a:moveTo>
                  <a:pt x="0" y="0"/>
                </a:moveTo>
                <a:lnTo>
                  <a:pt x="15813540" y="0"/>
                </a:lnTo>
                <a:lnTo>
                  <a:pt x="15813540" y="15583525"/>
                </a:lnTo>
                <a:lnTo>
                  <a:pt x="0" y="15583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5586857" y="8391389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4" name="Group 4"/>
          <p:cNvGrpSpPr/>
          <p:nvPr/>
        </p:nvGrpSpPr>
        <p:grpSpPr>
          <a:xfrm>
            <a:off x="16887962" y="7596933"/>
            <a:ext cx="2085109" cy="208510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374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64916" y="2384403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-2654568" y="-3904566"/>
            <a:ext cx="8522369" cy="8222234"/>
            <a:chOff x="0" y="0"/>
            <a:chExt cx="812800" cy="7841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784175"/>
            </a:xfrm>
            <a:custGeom>
              <a:avLst/>
              <a:gdLst/>
              <a:ahLst/>
              <a:cxnLst/>
              <a:rect l="l" t="t" r="r" b="b"/>
              <a:pathLst>
                <a:path w="812800" h="784175">
                  <a:moveTo>
                    <a:pt x="406400" y="0"/>
                  </a:moveTo>
                  <a:cubicBezTo>
                    <a:pt x="181951" y="0"/>
                    <a:pt x="0" y="175544"/>
                    <a:pt x="0" y="392088"/>
                  </a:cubicBezTo>
                  <a:cubicBezTo>
                    <a:pt x="0" y="608632"/>
                    <a:pt x="181951" y="784175"/>
                    <a:pt x="406400" y="784175"/>
                  </a:cubicBezTo>
                  <a:cubicBezTo>
                    <a:pt x="630849" y="784175"/>
                    <a:pt x="812800" y="608632"/>
                    <a:pt x="812800" y="392088"/>
                  </a:cubicBezTo>
                  <a:cubicBezTo>
                    <a:pt x="812800" y="17554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2C4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54466"/>
              <a:ext cx="660400" cy="656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194926" y="3126146"/>
            <a:ext cx="1614029" cy="2580028"/>
            <a:chOff x="0" y="0"/>
            <a:chExt cx="1451520" cy="2320258"/>
          </a:xfrm>
        </p:grpSpPr>
        <p:sp>
          <p:nvSpPr>
            <p:cNvPr id="12" name="Freeform 12"/>
            <p:cNvSpPr/>
            <p:nvPr/>
          </p:nvSpPr>
          <p:spPr>
            <a:xfrm>
              <a:off x="0" y="-19812"/>
              <a:ext cx="1474216" cy="2384095"/>
            </a:xfrm>
            <a:custGeom>
              <a:avLst/>
              <a:gdLst/>
              <a:ahLst/>
              <a:cxnLst/>
              <a:rect l="l" t="t" r="r" b="b"/>
              <a:pathLst>
                <a:path w="1474216" h="2384095">
                  <a:moveTo>
                    <a:pt x="1394587" y="1332018"/>
                  </a:moveTo>
                  <a:lnTo>
                    <a:pt x="395351" y="2305994"/>
                  </a:lnTo>
                  <a:cubicBezTo>
                    <a:pt x="315849" y="2384095"/>
                    <a:pt x="186944" y="2384095"/>
                    <a:pt x="107315" y="2305994"/>
                  </a:cubicBezTo>
                  <a:lnTo>
                    <a:pt x="0" y="2201294"/>
                  </a:lnTo>
                  <a:lnTo>
                    <a:pt x="891286" y="1332018"/>
                  </a:lnTo>
                  <a:cubicBezTo>
                    <a:pt x="970788" y="1254546"/>
                    <a:pt x="970788" y="1128808"/>
                    <a:pt x="891286" y="1051335"/>
                  </a:cubicBezTo>
                  <a:lnTo>
                    <a:pt x="0" y="182678"/>
                  </a:lnTo>
                  <a:lnTo>
                    <a:pt x="107442" y="77978"/>
                  </a:lnTo>
                  <a:cubicBezTo>
                    <a:pt x="186944" y="0"/>
                    <a:pt x="315849" y="0"/>
                    <a:pt x="395478" y="77978"/>
                  </a:cubicBezTo>
                  <a:lnTo>
                    <a:pt x="1394714" y="1051335"/>
                  </a:lnTo>
                  <a:cubicBezTo>
                    <a:pt x="1474216" y="1128807"/>
                    <a:pt x="1474216" y="1254546"/>
                    <a:pt x="1394714" y="1332018"/>
                  </a:cubicBez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68894" y="3937120"/>
            <a:ext cx="425660" cy="790943"/>
            <a:chOff x="0" y="0"/>
            <a:chExt cx="406080" cy="754560"/>
          </a:xfrm>
        </p:grpSpPr>
        <p:sp>
          <p:nvSpPr>
            <p:cNvPr id="14" name="Freeform 14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594197" y="3126146"/>
            <a:ext cx="9665103" cy="2546235"/>
            <a:chOff x="0" y="0"/>
            <a:chExt cx="7797429" cy="20542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54340" cy="2100729"/>
            </a:xfrm>
            <a:custGeom>
              <a:avLst/>
              <a:gdLst/>
              <a:ahLst/>
              <a:cxnLst/>
              <a:rect l="l" t="t" r="r" b="b"/>
              <a:pathLst>
                <a:path w="7854340" h="2100729">
                  <a:moveTo>
                    <a:pt x="6835941" y="0"/>
                  </a:moveTo>
                  <a:lnTo>
                    <a:pt x="0" y="0"/>
                  </a:lnTo>
                  <a:lnTo>
                    <a:pt x="885899" y="897679"/>
                  </a:lnTo>
                  <a:cubicBezTo>
                    <a:pt x="927663" y="940011"/>
                    <a:pt x="949149" y="996091"/>
                    <a:pt x="949149" y="1052034"/>
                  </a:cubicBezTo>
                  <a:cubicBezTo>
                    <a:pt x="949149" y="1107977"/>
                    <a:pt x="928334" y="1163512"/>
                    <a:pt x="885899" y="1206389"/>
                  </a:cubicBezTo>
                  <a:lnTo>
                    <a:pt x="671" y="2100729"/>
                  </a:lnTo>
                  <a:lnTo>
                    <a:pt x="6835404" y="2100729"/>
                  </a:lnTo>
                  <a:lnTo>
                    <a:pt x="7854340" y="1052034"/>
                  </a:lnTo>
                  <a:lnTo>
                    <a:pt x="6835941" y="0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27100" y="6625409"/>
            <a:ext cx="8744554" cy="2538624"/>
            <a:chOff x="0" y="0"/>
            <a:chExt cx="7440346" cy="216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97806" cy="2206526"/>
            </a:xfrm>
            <a:custGeom>
              <a:avLst/>
              <a:gdLst/>
              <a:ahLst/>
              <a:cxnLst/>
              <a:rect l="l" t="t" r="r" b="b"/>
              <a:pathLst>
                <a:path w="7497806" h="2206526">
                  <a:moveTo>
                    <a:pt x="975394" y="2206526"/>
                  </a:moveTo>
                  <a:lnTo>
                    <a:pt x="7497806" y="2206526"/>
                  </a:lnTo>
                  <a:lnTo>
                    <a:pt x="6652915" y="1268521"/>
                  </a:lnTo>
                  <a:cubicBezTo>
                    <a:pt x="6613079" y="1224009"/>
                    <a:pt x="6592585" y="1165041"/>
                    <a:pt x="6592585" y="1106217"/>
                  </a:cubicBezTo>
                  <a:cubicBezTo>
                    <a:pt x="6592585" y="1047392"/>
                    <a:pt x="6612567" y="988997"/>
                    <a:pt x="6652915" y="943913"/>
                  </a:cubicBezTo>
                  <a:lnTo>
                    <a:pt x="7497297" y="0"/>
                  </a:lnTo>
                  <a:lnTo>
                    <a:pt x="975394" y="0"/>
                  </a:lnTo>
                  <a:lnTo>
                    <a:pt x="0" y="1105501"/>
                  </a:lnTo>
                  <a:lnTo>
                    <a:pt x="975394" y="2206399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637914" y="7352126"/>
            <a:ext cx="467481" cy="868653"/>
            <a:chOff x="0" y="0"/>
            <a:chExt cx="406080" cy="754560"/>
          </a:xfrm>
        </p:grpSpPr>
        <p:sp>
          <p:nvSpPr>
            <p:cNvPr id="20" name="Freeform 20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398149" y="6415505"/>
            <a:ext cx="1844812" cy="2779179"/>
            <a:chOff x="0" y="0"/>
            <a:chExt cx="1531422" cy="2307061"/>
          </a:xfrm>
        </p:grpSpPr>
        <p:sp>
          <p:nvSpPr>
            <p:cNvPr id="22" name="Freeform 22"/>
            <p:cNvSpPr/>
            <p:nvPr/>
          </p:nvSpPr>
          <p:spPr>
            <a:xfrm>
              <a:off x="-19685" y="-19812"/>
              <a:ext cx="1553398" cy="2370898"/>
            </a:xfrm>
            <a:custGeom>
              <a:avLst/>
              <a:gdLst/>
              <a:ahLst/>
              <a:cxnLst/>
              <a:rect l="l" t="t" r="r" b="b"/>
              <a:pathLst>
                <a:path w="1553398" h="2370898">
                  <a:moveTo>
                    <a:pt x="82228" y="1045591"/>
                  </a:moveTo>
                  <a:lnTo>
                    <a:pt x="1136348" y="77155"/>
                  </a:lnTo>
                  <a:cubicBezTo>
                    <a:pt x="1220318" y="0"/>
                    <a:pt x="1356252" y="0"/>
                    <a:pt x="1440222" y="77155"/>
                  </a:cubicBezTo>
                  <a:lnTo>
                    <a:pt x="1553398" y="181259"/>
                  </a:lnTo>
                  <a:lnTo>
                    <a:pt x="613238" y="1045591"/>
                  </a:lnTo>
                  <a:cubicBezTo>
                    <a:pt x="529268" y="1122623"/>
                    <a:pt x="529268" y="1247646"/>
                    <a:pt x="613238" y="1324678"/>
                  </a:cubicBezTo>
                  <a:lnTo>
                    <a:pt x="1553398" y="2188395"/>
                  </a:lnTo>
                  <a:lnTo>
                    <a:pt x="1440222" y="2292498"/>
                  </a:lnTo>
                  <a:cubicBezTo>
                    <a:pt x="1356252" y="2370898"/>
                    <a:pt x="1220318" y="2370898"/>
                    <a:pt x="1136348" y="2292498"/>
                  </a:cubicBezTo>
                  <a:lnTo>
                    <a:pt x="82228" y="1324186"/>
                  </a:lnTo>
                  <a:cubicBezTo>
                    <a:pt x="0" y="1247154"/>
                    <a:pt x="0" y="1122746"/>
                    <a:pt x="82228" y="1045591"/>
                  </a:cubicBez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3" name="Freeform 23"/>
          <p:cNvSpPr/>
          <p:nvPr/>
        </p:nvSpPr>
        <p:spPr>
          <a:xfrm>
            <a:off x="8854892" y="3359922"/>
            <a:ext cx="1354098" cy="831078"/>
          </a:xfrm>
          <a:custGeom>
            <a:avLst/>
            <a:gdLst/>
            <a:ahLst/>
            <a:cxnLst/>
            <a:rect l="l" t="t" r="r" b="b"/>
            <a:pathLst>
              <a:path w="1354098" h="831078">
                <a:moveTo>
                  <a:pt x="0" y="0"/>
                </a:moveTo>
                <a:lnTo>
                  <a:pt x="1354098" y="0"/>
                </a:lnTo>
                <a:lnTo>
                  <a:pt x="1354098" y="831078"/>
                </a:lnTo>
                <a:lnTo>
                  <a:pt x="0" y="831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9216367" y="7160908"/>
            <a:ext cx="992623" cy="1205172"/>
          </a:xfrm>
          <a:custGeom>
            <a:avLst/>
            <a:gdLst/>
            <a:ahLst/>
            <a:cxnLst/>
            <a:rect l="l" t="t" r="r" b="b"/>
            <a:pathLst>
              <a:path w="992623" h="1205172">
                <a:moveTo>
                  <a:pt x="0" y="0"/>
                </a:moveTo>
                <a:lnTo>
                  <a:pt x="992623" y="0"/>
                </a:lnTo>
                <a:lnTo>
                  <a:pt x="992623" y="1205172"/>
                </a:lnTo>
                <a:lnTo>
                  <a:pt x="0" y="1205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TextBox 25"/>
          <p:cNvSpPr txBox="1"/>
          <p:nvPr/>
        </p:nvSpPr>
        <p:spPr>
          <a:xfrm>
            <a:off x="6164302" y="3746620"/>
            <a:ext cx="1279705" cy="104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00"/>
              </a:lnSpc>
              <a:spcBef>
                <a:spcPct val="0"/>
              </a:spcBef>
            </a:pPr>
            <a:r>
              <a:rPr lang="en-US" sz="5724" spc="561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80562" y="7171151"/>
            <a:ext cx="1241093" cy="1012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61"/>
              </a:lnSpc>
              <a:spcBef>
                <a:spcPct val="0"/>
              </a:spcBef>
            </a:pPr>
            <a:r>
              <a:rPr lang="en-US" sz="5552" spc="544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0" y="857250"/>
            <a:ext cx="5589781" cy="194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u="sng">
                <a:solidFill>
                  <a:srgbClr val="FFFFFF"/>
                </a:solidFill>
                <a:latin typeface="Poppins Ultra-Bold"/>
              </a:rPr>
              <a:t>Origen</a:t>
            </a:r>
          </a:p>
          <a:p>
            <a:pPr algn="ctr">
              <a:lnSpc>
                <a:spcPts val="7012"/>
              </a:lnSpc>
              <a:spcBef>
                <a:spcPct val="0"/>
              </a:spcBef>
            </a:pPr>
            <a:r>
              <a:rPr lang="en-US" sz="5008" u="sng">
                <a:solidFill>
                  <a:srgbClr val="FFFFFF"/>
                </a:solidFill>
                <a:latin typeface="Poppins Ultra-Bold"/>
              </a:rPr>
              <a:t>del proyecto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581936" y="3410390"/>
            <a:ext cx="5376997" cy="90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8"/>
              </a:lnSpc>
              <a:spcBef>
                <a:spcPct val="0"/>
              </a:spcBef>
            </a:pPr>
            <a:r>
              <a:rPr lang="en-US" sz="2527" dirty="0" err="1">
                <a:solidFill>
                  <a:srgbClr val="000000"/>
                </a:solidFill>
                <a:latin typeface="Poppins Semi-Bold"/>
              </a:rPr>
              <a:t>Identificación</a:t>
            </a:r>
            <a:r>
              <a:rPr lang="en-US" sz="2527" dirty="0">
                <a:solidFill>
                  <a:srgbClr val="000000"/>
                </a:solidFill>
                <a:latin typeface="Poppins Semi-Bold"/>
              </a:rPr>
              <a:t> de </a:t>
            </a:r>
            <a:r>
              <a:rPr lang="en-US" sz="2527" dirty="0" err="1">
                <a:solidFill>
                  <a:srgbClr val="000000"/>
                </a:solidFill>
                <a:latin typeface="Poppins Semi-Bold"/>
              </a:rPr>
              <a:t>necesidades</a:t>
            </a:r>
            <a:r>
              <a:rPr lang="en-US" sz="2527" dirty="0">
                <a:solidFill>
                  <a:srgbClr val="000000"/>
                </a:solidFill>
                <a:latin typeface="Poppins Semi-Bold"/>
              </a:rPr>
              <a:t> </a:t>
            </a:r>
            <a:r>
              <a:rPr lang="en-US" sz="2527" dirty="0" err="1">
                <a:solidFill>
                  <a:srgbClr val="000000"/>
                </a:solidFill>
                <a:latin typeface="Poppins Semi-Bold"/>
              </a:rPr>
              <a:t>en</a:t>
            </a:r>
            <a:r>
              <a:rPr lang="en-US" sz="2527" dirty="0">
                <a:solidFill>
                  <a:srgbClr val="000000"/>
                </a:solidFill>
                <a:latin typeface="Poppins Semi-Bold"/>
              </a:rPr>
              <a:t> la </a:t>
            </a:r>
            <a:r>
              <a:rPr lang="en-US" sz="2527" dirty="0" err="1">
                <a:solidFill>
                  <a:srgbClr val="000000"/>
                </a:solidFill>
                <a:latin typeface="Poppins Semi-Bold"/>
              </a:rPr>
              <a:t>formación</a:t>
            </a:r>
            <a:r>
              <a:rPr lang="en-US" sz="2527" dirty="0">
                <a:solidFill>
                  <a:srgbClr val="000000"/>
                </a:solidFill>
                <a:latin typeface="Poppins Semi-Bold"/>
              </a:rPr>
              <a:t> </a:t>
            </a:r>
            <a:r>
              <a:rPr lang="en-US" sz="2527" dirty="0" err="1">
                <a:solidFill>
                  <a:srgbClr val="000000"/>
                </a:solidFill>
                <a:latin typeface="Poppins Semi-Bold"/>
              </a:rPr>
              <a:t>profesional</a:t>
            </a:r>
            <a:endParaRPr lang="en-US" sz="2527" dirty="0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989929" y="4410075"/>
            <a:ext cx="7347189" cy="146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Necesidad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fortalecer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el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conocimiento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técnico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especializado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, para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generar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mejores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herramientas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para la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investigación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formulación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de la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teoría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del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caso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en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materia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penal. </a:t>
            </a:r>
          </a:p>
          <a:p>
            <a:pPr algn="just">
              <a:lnSpc>
                <a:spcPts val="2256"/>
              </a:lnSpc>
            </a:pPr>
            <a:endParaRPr lang="en-US" sz="1880" dirty="0">
              <a:solidFill>
                <a:srgbClr val="000000"/>
              </a:solidFill>
              <a:latin typeface="Poppins Medium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912904" y="6887455"/>
            <a:ext cx="5619037" cy="43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  <a:spcBef>
                <a:spcPct val="0"/>
              </a:spcBef>
            </a:pPr>
            <a:r>
              <a:rPr lang="en-US" sz="2541" dirty="0" err="1">
                <a:solidFill>
                  <a:srgbClr val="000000"/>
                </a:solidFill>
                <a:latin typeface="Poppins Semi-Bold"/>
              </a:rPr>
              <a:t>Oportunidades</a:t>
            </a:r>
            <a:r>
              <a:rPr lang="en-US" sz="2541" dirty="0">
                <a:solidFill>
                  <a:srgbClr val="000000"/>
                </a:solidFill>
                <a:latin typeface="Poppins Semi-Bold"/>
              </a:rPr>
              <a:t> de </a:t>
            </a:r>
            <a:r>
              <a:rPr lang="en-US" sz="2541" dirty="0" err="1">
                <a:solidFill>
                  <a:srgbClr val="000000"/>
                </a:solidFill>
                <a:latin typeface="Poppins Semi-Bold"/>
              </a:rPr>
              <a:t>mejoras</a:t>
            </a:r>
            <a:endParaRPr lang="en-US" sz="2541" dirty="0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912904" y="7593206"/>
            <a:ext cx="5303463" cy="117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Fortalecimiento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de las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competencias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profesionales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a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partir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de un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enfoque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Poppins Medium"/>
              </a:rPr>
              <a:t>interdisciplinario</a:t>
            </a:r>
            <a:r>
              <a:rPr lang="en-US" sz="1880" dirty="0">
                <a:solidFill>
                  <a:srgbClr val="000000"/>
                </a:solidFill>
                <a:latin typeface="Poppins Medium"/>
              </a:rPr>
              <a:t>.</a:t>
            </a:r>
          </a:p>
          <a:p>
            <a:pPr algn="ctr">
              <a:lnSpc>
                <a:spcPts val="2256"/>
              </a:lnSpc>
            </a:pPr>
            <a:endParaRPr lang="en-US" sz="1880" dirty="0">
              <a:solidFill>
                <a:srgbClr val="000000"/>
              </a:solidFill>
              <a:latin typeface="Poppins Medium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68397" y="205243"/>
            <a:ext cx="1210347" cy="1218782"/>
          </a:xfrm>
          <a:custGeom>
            <a:avLst/>
            <a:gdLst/>
            <a:ahLst/>
            <a:cxnLst/>
            <a:rect l="l" t="t" r="r" b="b"/>
            <a:pathLst>
              <a:path w="1210347" h="1218782">
                <a:moveTo>
                  <a:pt x="0" y="0"/>
                </a:moveTo>
                <a:lnTo>
                  <a:pt x="1210347" y="0"/>
                </a:lnTo>
                <a:lnTo>
                  <a:pt x="1210347" y="1218782"/>
                </a:lnTo>
                <a:lnTo>
                  <a:pt x="0" y="1218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373" y="186140"/>
            <a:ext cx="10772893" cy="1821122"/>
            <a:chOff x="0" y="0"/>
            <a:chExt cx="5726594" cy="96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26593" cy="968062"/>
            </a:xfrm>
            <a:custGeom>
              <a:avLst/>
              <a:gdLst/>
              <a:ahLst/>
              <a:cxnLst/>
              <a:rect l="l" t="t" r="r" b="b"/>
              <a:pathLst>
                <a:path w="5726593" h="968062">
                  <a:moveTo>
                    <a:pt x="5523393" y="0"/>
                  </a:moveTo>
                  <a:lnTo>
                    <a:pt x="0" y="0"/>
                  </a:lnTo>
                  <a:lnTo>
                    <a:pt x="203200" y="968062"/>
                  </a:lnTo>
                  <a:lnTo>
                    <a:pt x="5726593" y="968062"/>
                  </a:lnTo>
                  <a:lnTo>
                    <a:pt x="5523393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5523394" cy="1006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62382">
            <a:off x="8789315" y="-128134"/>
            <a:ext cx="14278658" cy="11138528"/>
            <a:chOff x="0" y="0"/>
            <a:chExt cx="722193" cy="5633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2193" cy="563370"/>
            </a:xfrm>
            <a:custGeom>
              <a:avLst/>
              <a:gdLst/>
              <a:ahLst/>
              <a:cxnLst/>
              <a:rect l="l" t="t" r="r" b="b"/>
              <a:pathLst>
                <a:path w="722193" h="563370">
                  <a:moveTo>
                    <a:pt x="203200" y="0"/>
                  </a:moveTo>
                  <a:lnTo>
                    <a:pt x="722193" y="0"/>
                  </a:lnTo>
                  <a:lnTo>
                    <a:pt x="518993" y="563370"/>
                  </a:lnTo>
                  <a:lnTo>
                    <a:pt x="0" y="56337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8506" r="-8506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7" name="Group 7"/>
          <p:cNvGrpSpPr/>
          <p:nvPr/>
        </p:nvGrpSpPr>
        <p:grpSpPr>
          <a:xfrm rot="1275863">
            <a:off x="10545718" y="-562700"/>
            <a:ext cx="509790" cy="12408818"/>
            <a:chOff x="0" y="0"/>
            <a:chExt cx="134266" cy="32681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266" cy="3268166"/>
            </a:xfrm>
            <a:custGeom>
              <a:avLst/>
              <a:gdLst/>
              <a:ahLst/>
              <a:cxnLst/>
              <a:rect l="l" t="t" r="r" b="b"/>
              <a:pathLst>
                <a:path w="134266" h="3268166">
                  <a:moveTo>
                    <a:pt x="0" y="0"/>
                  </a:moveTo>
                  <a:lnTo>
                    <a:pt x="134266" y="0"/>
                  </a:lnTo>
                  <a:lnTo>
                    <a:pt x="134266" y="3268166"/>
                  </a:lnTo>
                  <a:lnTo>
                    <a:pt x="0" y="3268166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4266" cy="3306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2417233">
            <a:off x="7207934" y="8051115"/>
            <a:ext cx="2209945" cy="3339264"/>
            <a:chOff x="0" y="0"/>
            <a:chExt cx="812800" cy="12281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228154"/>
            </a:xfrm>
            <a:custGeom>
              <a:avLst/>
              <a:gdLst/>
              <a:ahLst/>
              <a:cxnLst/>
              <a:rect l="l" t="t" r="r" b="b"/>
              <a:pathLst>
                <a:path w="812800" h="1228154">
                  <a:moveTo>
                    <a:pt x="406400" y="0"/>
                  </a:moveTo>
                  <a:lnTo>
                    <a:pt x="812800" y="1228154"/>
                  </a:lnTo>
                  <a:lnTo>
                    <a:pt x="0" y="122815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532115"/>
              <a:ext cx="558800" cy="6083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490192">
            <a:off x="11680511" y="-209590"/>
            <a:ext cx="1822509" cy="2205725"/>
            <a:chOff x="0" y="0"/>
            <a:chExt cx="635247" cy="7688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247" cy="768819"/>
            </a:xfrm>
            <a:custGeom>
              <a:avLst/>
              <a:gdLst/>
              <a:ahLst/>
              <a:cxnLst/>
              <a:rect l="l" t="t" r="r" b="b"/>
              <a:pathLst>
                <a:path w="635247" h="768819">
                  <a:moveTo>
                    <a:pt x="317624" y="0"/>
                  </a:moveTo>
                  <a:lnTo>
                    <a:pt x="635247" y="768819"/>
                  </a:lnTo>
                  <a:lnTo>
                    <a:pt x="0" y="768819"/>
                  </a:lnTo>
                  <a:lnTo>
                    <a:pt x="317624" y="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9257" y="318852"/>
              <a:ext cx="436732" cy="395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1131" y="3007660"/>
            <a:ext cx="1433283" cy="143328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1131" y="4689323"/>
            <a:ext cx="1433283" cy="143328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0970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131" y="6475031"/>
            <a:ext cx="1433283" cy="143328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60043" y="290915"/>
            <a:ext cx="1069009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4"/>
              </a:lnSpc>
            </a:pPr>
            <a:r>
              <a:rPr lang="en-US" sz="3737" dirty="0">
                <a:solidFill>
                  <a:srgbClr val="F8F8F8"/>
                </a:solidFill>
                <a:latin typeface="Poppins"/>
              </a:rPr>
              <a:t>El </a:t>
            </a:r>
            <a:r>
              <a:rPr lang="en-US" sz="3737" dirty="0" err="1">
                <a:solidFill>
                  <a:srgbClr val="F8F8F8"/>
                </a:solidFill>
                <a:latin typeface="Poppins"/>
              </a:rPr>
              <a:t>problema</a:t>
            </a:r>
            <a:r>
              <a:rPr lang="en-US" sz="3737" dirty="0">
                <a:solidFill>
                  <a:srgbClr val="F8F8F8"/>
                </a:solidFill>
                <a:latin typeface="Poppins"/>
              </a:rPr>
              <a:t> se </a:t>
            </a:r>
            <a:r>
              <a:rPr lang="en-US" sz="3737" dirty="0" err="1">
                <a:solidFill>
                  <a:srgbClr val="F8F8F8"/>
                </a:solidFill>
                <a:latin typeface="Poppins"/>
              </a:rPr>
              <a:t>abordó</a:t>
            </a:r>
            <a:r>
              <a:rPr lang="en-US" sz="3737" dirty="0">
                <a:solidFill>
                  <a:srgbClr val="F8F8F8"/>
                </a:solidFill>
                <a:latin typeface="Poppins"/>
              </a:rPr>
              <a:t> </a:t>
            </a:r>
            <a:r>
              <a:rPr lang="en-US" sz="3737" dirty="0" err="1">
                <a:solidFill>
                  <a:srgbClr val="F8F8F8"/>
                </a:solidFill>
                <a:latin typeface="Poppins"/>
              </a:rPr>
              <a:t>mediante</a:t>
            </a:r>
            <a:r>
              <a:rPr lang="en-US" sz="3737" dirty="0">
                <a:solidFill>
                  <a:srgbClr val="F8F8F8"/>
                </a:solidFill>
                <a:latin typeface="Poppins"/>
              </a:rPr>
              <a:t> la </a:t>
            </a:r>
            <a:r>
              <a:rPr lang="en-US" sz="3737" dirty="0" err="1">
                <a:solidFill>
                  <a:srgbClr val="F8F8F8"/>
                </a:solidFill>
                <a:latin typeface="Poppins"/>
              </a:rPr>
              <a:t>colaboración</a:t>
            </a:r>
            <a:r>
              <a:rPr lang="en-US" sz="3737" dirty="0">
                <a:solidFill>
                  <a:srgbClr val="F8F8F8"/>
                </a:solidFill>
                <a:latin typeface="Poppins"/>
              </a:rPr>
              <a:t> de ambas </a:t>
            </a:r>
            <a:r>
              <a:rPr lang="en-US" sz="3737" dirty="0" err="1">
                <a:solidFill>
                  <a:srgbClr val="F8F8F8"/>
                </a:solidFill>
                <a:latin typeface="Poppins"/>
              </a:rPr>
              <a:t>instituciones</a:t>
            </a:r>
            <a:r>
              <a:rPr lang="en-US" sz="3737" dirty="0">
                <a:solidFill>
                  <a:srgbClr val="F8F8F8"/>
                </a:solidFill>
                <a:latin typeface="Poppins"/>
              </a:rPr>
              <a:t>,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1598" y="3309584"/>
            <a:ext cx="1092349" cy="63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  <a:spcBef>
                <a:spcPct val="0"/>
              </a:spcBef>
            </a:pPr>
            <a:r>
              <a:rPr lang="en-US" sz="3429">
                <a:solidFill>
                  <a:srgbClr val="FFFFFF"/>
                </a:solidFill>
                <a:latin typeface="Poppins Ultra-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91598" y="5010349"/>
            <a:ext cx="1092349" cy="63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  <a:spcBef>
                <a:spcPct val="0"/>
              </a:spcBef>
            </a:pPr>
            <a:r>
              <a:rPr lang="en-US" sz="3429">
                <a:solidFill>
                  <a:srgbClr val="FFFFFF"/>
                </a:solidFill>
                <a:latin typeface="Poppins Ultra-Bold"/>
              </a:rPr>
              <a:t>02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3020" y="6816165"/>
            <a:ext cx="1189504" cy="63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  <a:spcBef>
                <a:spcPct val="0"/>
              </a:spcBef>
            </a:pPr>
            <a:r>
              <a:rPr lang="en-US" sz="3429">
                <a:solidFill>
                  <a:srgbClr val="FFFFFF"/>
                </a:solidFill>
                <a:latin typeface="Poppins Ultra-Bold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83997" y="2482547"/>
            <a:ext cx="8927144" cy="773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9"/>
              </a:lnSpc>
            </a:pPr>
            <a:r>
              <a:rPr lang="en-US" sz="2271" dirty="0">
                <a:solidFill>
                  <a:srgbClr val="000000"/>
                </a:solidFill>
                <a:latin typeface="Poppins Semi-Bold"/>
              </a:rPr>
              <a:t>Universidad San Sebastián, </a:t>
            </a:r>
            <a:r>
              <a:rPr lang="en-US" sz="2271" dirty="0" err="1">
                <a:solidFill>
                  <a:srgbClr val="000000"/>
                </a:solidFill>
                <a:latin typeface="Poppins Semi-Bold"/>
              </a:rPr>
              <a:t>Sede</a:t>
            </a:r>
            <a:r>
              <a:rPr lang="en-US" sz="2271" dirty="0">
                <a:solidFill>
                  <a:srgbClr val="000000"/>
                </a:solidFill>
                <a:latin typeface="Poppins Semi-Bold"/>
              </a:rPr>
              <a:t> Santiago:</a:t>
            </a:r>
          </a:p>
          <a:p>
            <a:pPr>
              <a:lnSpc>
                <a:spcPts val="2899"/>
              </a:lnSpc>
              <a:spcBef>
                <a:spcPct val="0"/>
              </a:spcBef>
            </a:pPr>
            <a:endParaRPr lang="en-US" sz="2271" dirty="0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134993" y="3146170"/>
            <a:ext cx="8336610" cy="154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2"/>
              </a:lnSpc>
            </a:pPr>
            <a:r>
              <a:rPr lang="en-US" sz="1701" dirty="0">
                <a:solidFill>
                  <a:srgbClr val="000000"/>
                </a:solidFill>
                <a:latin typeface="Poppins Medium"/>
              </a:rPr>
              <a:t>La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Facultad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Derecho,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mediante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su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carrera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Derecho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vespertino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contribuyó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con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académicos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espacios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aprendizaje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como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por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ejemplo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, la sala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Litigación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Oral, que se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encuentra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acondicionada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habilitada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igual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forma que un Tribunal del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Poder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Judicial, para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llevar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acabo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simulaciones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un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juicio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.</a:t>
            </a:r>
          </a:p>
          <a:p>
            <a:pPr algn="just">
              <a:lnSpc>
                <a:spcPts val="2042"/>
              </a:lnSpc>
            </a:pPr>
            <a:endParaRPr lang="en-US" sz="1701" dirty="0">
              <a:solidFill>
                <a:srgbClr val="000000"/>
              </a:solidFill>
              <a:latin typeface="Poppins Medium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134993" y="4765523"/>
            <a:ext cx="796431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2"/>
              </a:lnSpc>
            </a:pPr>
            <a:r>
              <a:rPr lang="en-US" sz="1701" dirty="0">
                <a:solidFill>
                  <a:srgbClr val="000000"/>
                </a:solidFill>
                <a:latin typeface="Poppins Medium"/>
              </a:rPr>
              <a:t>La Escuela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Psicología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,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aportó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con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académicos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estudiantes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para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trabajar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en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desarrollo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estrategias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talleres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en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el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ámbito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la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psicología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jurídica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y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primeros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auxilios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psicológicos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.</a:t>
            </a:r>
          </a:p>
          <a:p>
            <a:pPr>
              <a:lnSpc>
                <a:spcPts val="2042"/>
              </a:lnSpc>
            </a:pPr>
            <a:endParaRPr lang="en-US" sz="1701" dirty="0">
              <a:solidFill>
                <a:srgbClr val="000000"/>
              </a:solidFill>
              <a:latin typeface="Poppins Medium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164947" y="7122451"/>
            <a:ext cx="8336610" cy="1038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2"/>
              </a:lnSpc>
            </a:pP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Aportó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con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académicos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del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área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jurídica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y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psicología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, </a:t>
            </a:r>
          </a:p>
          <a:p>
            <a:pPr algn="just">
              <a:lnSpc>
                <a:spcPts val="2042"/>
              </a:lnSpc>
            </a:pP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además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estudiantes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expertos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en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criminalistica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 </a:t>
            </a:r>
          </a:p>
          <a:p>
            <a:pPr algn="just">
              <a:lnSpc>
                <a:spcPts val="2042"/>
              </a:lnSpc>
            </a:pPr>
            <a:endParaRPr lang="en-US" sz="1701" dirty="0">
              <a:solidFill>
                <a:srgbClr val="000000"/>
              </a:solidFill>
              <a:latin typeface="Poppins Medium"/>
            </a:endParaRPr>
          </a:p>
          <a:p>
            <a:pPr algn="just">
              <a:lnSpc>
                <a:spcPts val="2042"/>
              </a:lnSpc>
            </a:pPr>
            <a:endParaRPr lang="en-US" sz="1701" dirty="0">
              <a:solidFill>
                <a:srgbClr val="000000"/>
              </a:solidFill>
              <a:latin typeface="Poppins Medium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636121" y="1474409"/>
            <a:ext cx="8512186" cy="47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5"/>
              </a:lnSpc>
              <a:spcBef>
                <a:spcPct val="0"/>
              </a:spcBef>
            </a:pPr>
            <a:r>
              <a:rPr lang="en-US" sz="2646">
                <a:solidFill>
                  <a:srgbClr val="F8F8F8"/>
                </a:solidFill>
                <a:latin typeface="Poppins"/>
              </a:rPr>
              <a:t>FUNDAMENTALMENTE A TRAVÉS DE TRES VÍAS: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34993" y="6167947"/>
            <a:ext cx="8927144" cy="773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9"/>
              </a:lnSpc>
            </a:pPr>
            <a:r>
              <a:rPr lang="en-US" sz="2271" dirty="0">
                <a:solidFill>
                  <a:srgbClr val="000000"/>
                </a:solidFill>
                <a:latin typeface="Poppins Semi-Bold"/>
              </a:rPr>
              <a:t>Escuela de </a:t>
            </a:r>
            <a:r>
              <a:rPr lang="en-US" sz="2271" dirty="0" err="1">
                <a:solidFill>
                  <a:srgbClr val="000000"/>
                </a:solidFill>
                <a:latin typeface="Poppins Semi-Bold"/>
              </a:rPr>
              <a:t>Suboficiales</a:t>
            </a:r>
            <a:r>
              <a:rPr lang="en-US" sz="2271" dirty="0">
                <a:solidFill>
                  <a:srgbClr val="000000"/>
                </a:solidFill>
                <a:latin typeface="Poppins Semi-Bold"/>
              </a:rPr>
              <a:t> de Carabineros, </a:t>
            </a:r>
            <a:r>
              <a:rPr lang="en-US" sz="2271" dirty="0" err="1">
                <a:solidFill>
                  <a:srgbClr val="000000"/>
                </a:solidFill>
                <a:latin typeface="Poppins Semi-Bold"/>
              </a:rPr>
              <a:t>Sede</a:t>
            </a:r>
            <a:r>
              <a:rPr lang="en-US" sz="2271" dirty="0">
                <a:solidFill>
                  <a:srgbClr val="000000"/>
                </a:solidFill>
                <a:latin typeface="Poppins Semi-Bold"/>
              </a:rPr>
              <a:t> Santiago:</a:t>
            </a:r>
          </a:p>
          <a:p>
            <a:pPr>
              <a:lnSpc>
                <a:spcPts val="2899"/>
              </a:lnSpc>
              <a:spcBef>
                <a:spcPct val="0"/>
              </a:spcBef>
            </a:pPr>
            <a:endParaRPr lang="en-US" sz="2271" dirty="0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-1883502" y="9109246"/>
            <a:ext cx="3169851" cy="3193805"/>
          </a:xfrm>
          <a:custGeom>
            <a:avLst/>
            <a:gdLst/>
            <a:ahLst/>
            <a:cxnLst/>
            <a:rect l="l" t="t" r="r" b="b"/>
            <a:pathLst>
              <a:path w="3169851" h="3193805">
                <a:moveTo>
                  <a:pt x="0" y="0"/>
                </a:moveTo>
                <a:lnTo>
                  <a:pt x="3169852" y="0"/>
                </a:lnTo>
                <a:lnTo>
                  <a:pt x="3169852" y="3193805"/>
                </a:lnTo>
                <a:lnTo>
                  <a:pt x="0" y="3193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6" name="Freeform 36"/>
          <p:cNvSpPr/>
          <p:nvPr/>
        </p:nvSpPr>
        <p:spPr>
          <a:xfrm>
            <a:off x="151551" y="163436"/>
            <a:ext cx="813740" cy="1028567"/>
          </a:xfrm>
          <a:custGeom>
            <a:avLst/>
            <a:gdLst/>
            <a:ahLst/>
            <a:cxnLst/>
            <a:rect l="l" t="t" r="r" b="b"/>
            <a:pathLst>
              <a:path w="813740" h="1028567">
                <a:moveTo>
                  <a:pt x="0" y="0"/>
                </a:moveTo>
                <a:lnTo>
                  <a:pt x="813740" y="0"/>
                </a:lnTo>
                <a:lnTo>
                  <a:pt x="813740" y="1028567"/>
                </a:lnTo>
                <a:lnTo>
                  <a:pt x="0" y="1028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7" name="TextBox 37"/>
          <p:cNvSpPr txBox="1"/>
          <p:nvPr/>
        </p:nvSpPr>
        <p:spPr>
          <a:xfrm>
            <a:off x="2183997" y="8343072"/>
            <a:ext cx="563125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42"/>
              </a:lnSpc>
            </a:pP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Aportó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con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espacios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aprendizaje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, tales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como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: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espacios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adaptados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para la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recreacion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escenarios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criminalísticos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, salas de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polígono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virtual y </a:t>
            </a:r>
            <a:r>
              <a:rPr lang="en-US" sz="1701" dirty="0" err="1">
                <a:solidFill>
                  <a:srgbClr val="000000"/>
                </a:solidFill>
                <a:latin typeface="Poppins Medium"/>
              </a:rPr>
              <a:t>visita</a:t>
            </a:r>
            <a:r>
              <a:rPr lang="en-US" sz="1701" dirty="0">
                <a:solidFill>
                  <a:srgbClr val="000000"/>
                </a:solidFill>
                <a:latin typeface="Poppins Medium"/>
              </a:rPr>
              <a:t> al LABOCAR</a:t>
            </a:r>
          </a:p>
          <a:p>
            <a:pPr algn="just">
              <a:lnSpc>
                <a:spcPts val="2042"/>
              </a:lnSpc>
            </a:pPr>
            <a:endParaRPr lang="en-US" sz="1701" dirty="0">
              <a:solidFill>
                <a:srgbClr val="000000"/>
              </a:solidFill>
              <a:latin typeface="Poppins Medium"/>
            </a:endParaRPr>
          </a:p>
          <a:p>
            <a:pPr algn="just">
              <a:lnSpc>
                <a:spcPts val="2042"/>
              </a:lnSpc>
            </a:pPr>
            <a:endParaRPr lang="en-US" sz="1701" dirty="0">
              <a:solidFill>
                <a:srgbClr val="000000"/>
              </a:solidFill>
              <a:latin typeface="Poppins Medium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521131" y="8136904"/>
            <a:ext cx="1433283" cy="143328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0970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691598" y="8478038"/>
            <a:ext cx="1189504" cy="63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1"/>
              </a:lnSpc>
              <a:spcBef>
                <a:spcPct val="0"/>
              </a:spcBef>
            </a:pPr>
            <a:r>
              <a:rPr lang="en-US" sz="3429">
                <a:solidFill>
                  <a:srgbClr val="FFFFFF"/>
                </a:solidFill>
                <a:latin typeface="Poppins Ultra-Bold"/>
              </a:rPr>
              <a:t>04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4533" y="3055307"/>
            <a:ext cx="3270940" cy="283248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3221" t="-6742" r="-35211" b="-482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50808" y="4497592"/>
            <a:ext cx="3446199" cy="2984253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9616" t="-5140" r="-19843" b="-41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73463" y="6131763"/>
            <a:ext cx="3142010" cy="2700165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550808" y="1350082"/>
            <a:ext cx="3318068" cy="285146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73463" y="0"/>
            <a:ext cx="3142010" cy="2700165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58587" y="361713"/>
            <a:ext cx="8961326" cy="1333974"/>
            <a:chOff x="0" y="0"/>
            <a:chExt cx="4763611" cy="7091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63611" cy="709106"/>
            </a:xfrm>
            <a:custGeom>
              <a:avLst/>
              <a:gdLst/>
              <a:ahLst/>
              <a:cxnLst/>
              <a:rect l="l" t="t" r="r" b="b"/>
              <a:pathLst>
                <a:path w="4763611" h="709106">
                  <a:moveTo>
                    <a:pt x="4560411" y="0"/>
                  </a:moveTo>
                  <a:lnTo>
                    <a:pt x="0" y="0"/>
                  </a:lnTo>
                  <a:lnTo>
                    <a:pt x="203200" y="709106"/>
                  </a:lnTo>
                  <a:lnTo>
                    <a:pt x="4763611" y="709106"/>
                  </a:lnTo>
                  <a:lnTo>
                    <a:pt x="4560411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pPr algn="ctr"/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4560411" cy="747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333274" y="568796"/>
            <a:ext cx="6011951" cy="67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 dirty="0">
                <a:solidFill>
                  <a:srgbClr val="FCFCFC"/>
                </a:solidFill>
                <a:latin typeface="Poppins Bold"/>
              </a:rPr>
              <a:t>O B J E T I V 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7370" y="3062927"/>
            <a:ext cx="10704201" cy="5996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	Generar un impacto positivo en la preparación y formación de los futuros Suboficiales de Carabineros de Chile y estudiantes de la Universidad San Sebastián, para que, con la metodología y la experiencia adquirida durante el transcurso del proyecto, se advierta un beneficio, al disponer de  mayores herramientas, instancias y conocimientos, brinden evidencias y sustento integral, en beneficio de la sentencia que emane del juez Penal.</a:t>
            </a:r>
            <a:endParaRPr lang="en-US" sz="2917" dirty="0">
              <a:solidFill>
                <a:srgbClr val="000000"/>
              </a:solidFill>
              <a:latin typeface="Poppins Bold" panose="00000800000000000000" charset="0"/>
              <a:cs typeface="Poppins Bold" panose="00000800000000000000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2386330" y="4290891"/>
            <a:ext cx="3169851" cy="3193805"/>
          </a:xfrm>
          <a:custGeom>
            <a:avLst/>
            <a:gdLst/>
            <a:ahLst/>
            <a:cxnLst/>
            <a:rect l="l" t="t" r="r" b="b"/>
            <a:pathLst>
              <a:path w="3169851" h="3193805">
                <a:moveTo>
                  <a:pt x="0" y="0"/>
                </a:moveTo>
                <a:lnTo>
                  <a:pt x="3169852" y="0"/>
                </a:lnTo>
                <a:lnTo>
                  <a:pt x="3169852" y="3193805"/>
                </a:lnTo>
                <a:lnTo>
                  <a:pt x="0" y="3193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1" name="Group 21"/>
          <p:cNvGrpSpPr/>
          <p:nvPr/>
        </p:nvGrpSpPr>
        <p:grpSpPr>
          <a:xfrm>
            <a:off x="14550808" y="7777120"/>
            <a:ext cx="3318068" cy="28514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82262" y="151380"/>
            <a:ext cx="1210347" cy="1218782"/>
          </a:xfrm>
          <a:custGeom>
            <a:avLst/>
            <a:gdLst/>
            <a:ahLst/>
            <a:cxnLst/>
            <a:rect l="l" t="t" r="r" b="b"/>
            <a:pathLst>
              <a:path w="1210347" h="1218782">
                <a:moveTo>
                  <a:pt x="0" y="0"/>
                </a:moveTo>
                <a:lnTo>
                  <a:pt x="1210347" y="0"/>
                </a:lnTo>
                <a:lnTo>
                  <a:pt x="1210347" y="1218782"/>
                </a:lnTo>
                <a:lnTo>
                  <a:pt x="0" y="1218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5" name="Group 25"/>
          <p:cNvGrpSpPr/>
          <p:nvPr/>
        </p:nvGrpSpPr>
        <p:grpSpPr>
          <a:xfrm>
            <a:off x="14638437" y="-1554142"/>
            <a:ext cx="3270940" cy="2832487"/>
            <a:chOff x="0" y="0"/>
            <a:chExt cx="4282440" cy="3708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3221" t="-6742" r="-35211" b="-482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669274" y="9079577"/>
            <a:ext cx="3446199" cy="2984253"/>
            <a:chOff x="0" y="0"/>
            <a:chExt cx="4282440" cy="3708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9616" t="-5140" r="-19843" b="-41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4533" y="3055307"/>
            <a:ext cx="3270940" cy="283248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3221" t="-6742" r="-35211" b="-482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50808" y="4497592"/>
            <a:ext cx="3446199" cy="2984253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9616" t="-5140" r="-19843" b="-41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73463" y="6131763"/>
            <a:ext cx="3142010" cy="2700165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550808" y="1350082"/>
            <a:ext cx="3318068" cy="285146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73463" y="0"/>
            <a:ext cx="3142010" cy="2700165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58587" y="361713"/>
            <a:ext cx="8961326" cy="1333974"/>
            <a:chOff x="0" y="0"/>
            <a:chExt cx="4763611" cy="7091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63611" cy="709106"/>
            </a:xfrm>
            <a:custGeom>
              <a:avLst/>
              <a:gdLst/>
              <a:ahLst/>
              <a:cxnLst/>
              <a:rect l="l" t="t" r="r" b="b"/>
              <a:pathLst>
                <a:path w="4763611" h="709106">
                  <a:moveTo>
                    <a:pt x="4560411" y="0"/>
                  </a:moveTo>
                  <a:lnTo>
                    <a:pt x="0" y="0"/>
                  </a:lnTo>
                  <a:lnTo>
                    <a:pt x="203200" y="709106"/>
                  </a:lnTo>
                  <a:lnTo>
                    <a:pt x="4763611" y="709106"/>
                  </a:lnTo>
                  <a:lnTo>
                    <a:pt x="4560411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4560411" cy="747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333274" y="568796"/>
            <a:ext cx="6011951" cy="70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5"/>
              </a:lnSpc>
              <a:spcBef>
                <a:spcPct val="0"/>
              </a:spcBef>
            </a:pPr>
            <a:r>
              <a:rPr lang="en-US" sz="3939" dirty="0">
                <a:solidFill>
                  <a:srgbClr val="FCFCFC"/>
                </a:solidFill>
                <a:latin typeface="Poppins Bold"/>
              </a:rPr>
              <a:t>P L A N I F I C A C I Ó 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92991" y="4318831"/>
            <a:ext cx="9077531" cy="4489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	Trabajo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colaborativo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y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bidireccional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,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participando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en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cada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instancia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con los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distintos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equipos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de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profesionales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de ambas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Insitituciones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, para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enriquecer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el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presente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proyecto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y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generar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mejoras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continuas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para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nuestros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2917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estudiantes</a:t>
            </a:r>
            <a:r>
              <a:rPr lang="en-US" sz="2917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.</a:t>
            </a:r>
          </a:p>
          <a:p>
            <a:pPr algn="just">
              <a:lnSpc>
                <a:spcPts val="3500"/>
              </a:lnSpc>
            </a:pPr>
            <a:endParaRPr lang="en-US" sz="2917" dirty="0">
              <a:solidFill>
                <a:srgbClr val="000000"/>
              </a:solidFill>
              <a:latin typeface="Poppins Medium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2386330" y="4290891"/>
            <a:ext cx="3169851" cy="3193805"/>
          </a:xfrm>
          <a:custGeom>
            <a:avLst/>
            <a:gdLst/>
            <a:ahLst/>
            <a:cxnLst/>
            <a:rect l="l" t="t" r="r" b="b"/>
            <a:pathLst>
              <a:path w="3169851" h="3193805">
                <a:moveTo>
                  <a:pt x="0" y="0"/>
                </a:moveTo>
                <a:lnTo>
                  <a:pt x="3169852" y="0"/>
                </a:lnTo>
                <a:lnTo>
                  <a:pt x="3169852" y="3193805"/>
                </a:lnTo>
                <a:lnTo>
                  <a:pt x="0" y="3193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1" name="Group 21"/>
          <p:cNvGrpSpPr/>
          <p:nvPr/>
        </p:nvGrpSpPr>
        <p:grpSpPr>
          <a:xfrm>
            <a:off x="14550808" y="7777120"/>
            <a:ext cx="3318068" cy="28514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CBB17A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82262" y="151380"/>
            <a:ext cx="1210347" cy="1218782"/>
          </a:xfrm>
          <a:custGeom>
            <a:avLst/>
            <a:gdLst/>
            <a:ahLst/>
            <a:cxnLst/>
            <a:rect l="l" t="t" r="r" b="b"/>
            <a:pathLst>
              <a:path w="1210347" h="1218782">
                <a:moveTo>
                  <a:pt x="0" y="0"/>
                </a:moveTo>
                <a:lnTo>
                  <a:pt x="1210347" y="0"/>
                </a:lnTo>
                <a:lnTo>
                  <a:pt x="1210347" y="1218782"/>
                </a:lnTo>
                <a:lnTo>
                  <a:pt x="0" y="1218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5" name="Group 25"/>
          <p:cNvGrpSpPr/>
          <p:nvPr/>
        </p:nvGrpSpPr>
        <p:grpSpPr>
          <a:xfrm>
            <a:off x="14638437" y="-1554142"/>
            <a:ext cx="3270940" cy="2832487"/>
            <a:chOff x="0" y="0"/>
            <a:chExt cx="4282440" cy="3708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3221" t="-6742" r="-35211" b="-4829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669274" y="9079577"/>
            <a:ext cx="3446199" cy="2984253"/>
            <a:chOff x="0" y="0"/>
            <a:chExt cx="4282440" cy="3708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9616" t="-5140" r="-19843" b="-418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41180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85252"/>
            <a:ext cx="18288000" cy="7201748"/>
            <a:chOff x="0" y="0"/>
            <a:chExt cx="24384000" cy="96023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6000"/>
            </a:blip>
            <a:srcRect t="30422" b="17014"/>
            <a:stretch>
              <a:fillRect/>
            </a:stretch>
          </p:blipFill>
          <p:spPr>
            <a:xfrm>
              <a:off x="0" y="0"/>
              <a:ext cx="24384000" cy="960233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992779" y="4923942"/>
            <a:ext cx="1770403" cy="177040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2C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310501" y="5214395"/>
            <a:ext cx="1134959" cy="1134959"/>
          </a:xfrm>
          <a:custGeom>
            <a:avLst/>
            <a:gdLst/>
            <a:ahLst/>
            <a:cxnLst/>
            <a:rect l="l" t="t" r="r" b="b"/>
            <a:pathLst>
              <a:path w="1134959" h="1134959">
                <a:moveTo>
                  <a:pt x="0" y="0"/>
                </a:moveTo>
                <a:lnTo>
                  <a:pt x="1134959" y="0"/>
                </a:lnTo>
                <a:lnTo>
                  <a:pt x="1134959" y="1134959"/>
                </a:lnTo>
                <a:lnTo>
                  <a:pt x="0" y="1134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4115849" y="4200783"/>
            <a:ext cx="12941586" cy="3807860"/>
          </a:xfrm>
          <a:custGeom>
            <a:avLst/>
            <a:gdLst/>
            <a:ahLst/>
            <a:cxnLst/>
            <a:rect l="l" t="t" r="r" b="b"/>
            <a:pathLst>
              <a:path w="12941586" h="3807860">
                <a:moveTo>
                  <a:pt x="0" y="0"/>
                </a:moveTo>
                <a:lnTo>
                  <a:pt x="12941586" y="0"/>
                </a:lnTo>
                <a:lnTo>
                  <a:pt x="12941586" y="3807860"/>
                </a:lnTo>
                <a:lnTo>
                  <a:pt x="0" y="380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l="-18726" t="-90841" r="-6687" b="-14819"/>
            </a:stretch>
          </a:blipFill>
        </p:spPr>
        <p:txBody>
          <a:bodyPr/>
          <a:lstStyle/>
          <a:p>
            <a:endParaRPr lang="es-CL" dirty="0"/>
          </a:p>
        </p:txBody>
      </p:sp>
      <p:grpSp>
        <p:nvGrpSpPr>
          <p:cNvPr id="9" name="Group 9"/>
          <p:cNvGrpSpPr/>
          <p:nvPr/>
        </p:nvGrpSpPr>
        <p:grpSpPr>
          <a:xfrm>
            <a:off x="1323520" y="452846"/>
            <a:ext cx="16142897" cy="1333974"/>
            <a:chOff x="0" y="0"/>
            <a:chExt cx="8581150" cy="7091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81150" cy="709106"/>
            </a:xfrm>
            <a:custGeom>
              <a:avLst/>
              <a:gdLst/>
              <a:ahLst/>
              <a:cxnLst/>
              <a:rect l="l" t="t" r="r" b="b"/>
              <a:pathLst>
                <a:path w="8581150" h="709106">
                  <a:moveTo>
                    <a:pt x="8377950" y="0"/>
                  </a:moveTo>
                  <a:lnTo>
                    <a:pt x="0" y="0"/>
                  </a:lnTo>
                  <a:lnTo>
                    <a:pt x="203200" y="709106"/>
                  </a:lnTo>
                  <a:lnTo>
                    <a:pt x="8581150" y="709106"/>
                  </a:lnTo>
                  <a:lnTo>
                    <a:pt x="8377950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8377950" cy="747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2467689"/>
            <a:ext cx="769835" cy="408013"/>
          </a:xfrm>
          <a:custGeom>
            <a:avLst/>
            <a:gdLst/>
            <a:ahLst/>
            <a:cxnLst/>
            <a:rect l="l" t="t" r="r" b="b"/>
            <a:pathLst>
              <a:path w="769835" h="408013">
                <a:moveTo>
                  <a:pt x="0" y="0"/>
                </a:moveTo>
                <a:lnTo>
                  <a:pt x="769835" y="0"/>
                </a:lnTo>
                <a:lnTo>
                  <a:pt x="769835" y="408013"/>
                </a:lnTo>
                <a:lnTo>
                  <a:pt x="0" y="4080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13" name="TextBox 13"/>
          <p:cNvSpPr txBox="1"/>
          <p:nvPr/>
        </p:nvSpPr>
        <p:spPr>
          <a:xfrm>
            <a:off x="4408219" y="4623574"/>
            <a:ext cx="12127181" cy="510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9"/>
              </a:lnSpc>
              <a:spcBef>
                <a:spcPct val="0"/>
              </a:spcBef>
            </a:pPr>
            <a:r>
              <a:rPr lang="en-US" sz="2971" u="sng" dirty="0" err="1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Polígono</a:t>
            </a:r>
            <a:r>
              <a:rPr lang="en-US" sz="2971" u="sng" dirty="0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 virtual, </a:t>
            </a:r>
            <a:r>
              <a:rPr lang="en-US" sz="2971" u="sng" dirty="0" err="1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nomenclatura</a:t>
            </a:r>
            <a:r>
              <a:rPr lang="en-US" sz="2971" u="sng" dirty="0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 del </a:t>
            </a:r>
            <a:r>
              <a:rPr lang="en-US" sz="2971" u="sng" dirty="0" err="1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armamento</a:t>
            </a:r>
            <a:r>
              <a:rPr lang="en-US" sz="2971" u="sng" dirty="0">
                <a:solidFill>
                  <a:srgbClr val="102C45"/>
                </a:solidFill>
                <a:latin typeface="Poppins Bold" panose="00000800000000000000" charset="0"/>
                <a:cs typeface="Poppins Bold" panose="00000800000000000000" charset="0"/>
              </a:rPr>
              <a:t> y LABOCAR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08218" y="5539238"/>
            <a:ext cx="12356847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42"/>
              </a:lnSpc>
            </a:pPr>
            <a:r>
              <a:rPr lang="es-ES" sz="2201" dirty="0">
                <a:solidFill>
                  <a:srgbClr val="000000"/>
                </a:solidFill>
                <a:latin typeface="Poppins Medium"/>
              </a:rPr>
              <a:t>Actividad a cargo de especialistas en armas de fuego (armeros artificieros), quienes mostraron la función del polígono virtual, la clasificación y uso de los distintos tipos de armamento (revólver, pistola, escopeta y uzi), impactos balísticos, trayectoria de proyectiles, entro otros. Utilizando dependencias de la Escuela de Suboficiales y LABOCAR como espacio de aprendizaje, con la finalidad de fortalecer los conocimientos profesionales de futuros agentes que serán parte de los procedimientos penales. </a:t>
            </a:r>
            <a:endParaRPr lang="en-US" sz="2201" dirty="0">
              <a:solidFill>
                <a:srgbClr val="000000"/>
              </a:solidFill>
              <a:latin typeface="Poppi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91835" y="781696"/>
            <a:ext cx="144732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2"/>
              </a:lnSpc>
            </a:pPr>
            <a:r>
              <a:rPr lang="en-US" sz="3985">
                <a:solidFill>
                  <a:srgbClr val="FCFCFC"/>
                </a:solidFill>
                <a:latin typeface="Poppins"/>
              </a:rPr>
              <a:t>Principales hitos para el cumplimiento de los objetivos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323325"/>
            <a:ext cx="1447323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2"/>
              </a:lnSpc>
            </a:pPr>
            <a:r>
              <a:rPr lang="en-US" sz="3485" u="sng">
                <a:solidFill>
                  <a:srgbClr val="2B3745"/>
                </a:solidFill>
                <a:latin typeface="Poppins Bold"/>
              </a:rPr>
              <a:t>Cronológicamente: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1551" y="163436"/>
            <a:ext cx="813740" cy="1028567"/>
          </a:xfrm>
          <a:custGeom>
            <a:avLst/>
            <a:gdLst/>
            <a:ahLst/>
            <a:cxnLst/>
            <a:rect l="l" t="t" r="r" b="b"/>
            <a:pathLst>
              <a:path w="813740" h="1028567">
                <a:moveTo>
                  <a:pt x="0" y="0"/>
                </a:moveTo>
                <a:lnTo>
                  <a:pt x="813740" y="0"/>
                </a:lnTo>
                <a:lnTo>
                  <a:pt x="813740" y="1028567"/>
                </a:lnTo>
                <a:lnTo>
                  <a:pt x="0" y="10285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040062" y="-941967"/>
            <a:ext cx="4207877" cy="18288000"/>
          </a:xfrm>
          <a:custGeom>
            <a:avLst/>
            <a:gdLst/>
            <a:ahLst/>
            <a:cxnLst/>
            <a:rect l="l" t="t" r="r" b="b"/>
            <a:pathLst>
              <a:path w="4207877" h="18288000">
                <a:moveTo>
                  <a:pt x="0" y="0"/>
                </a:moveTo>
                <a:lnTo>
                  <a:pt x="4207876" y="0"/>
                </a:lnTo>
                <a:lnTo>
                  <a:pt x="4207876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1000"/>
            </a:blip>
            <a:stretch>
              <a:fillRect l="-118761" r="-215852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0" y="6098095"/>
            <a:ext cx="7903895" cy="4395589"/>
            <a:chOff x="0" y="0"/>
            <a:chExt cx="10538526" cy="586078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rcRect l="15489" t="26411" b="10922"/>
            <a:stretch>
              <a:fillRect/>
            </a:stretch>
          </p:blipFill>
          <p:spPr>
            <a:xfrm>
              <a:off x="0" y="0"/>
              <a:ext cx="10538526" cy="5860786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06651" y="3511068"/>
            <a:ext cx="2088614" cy="208861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70737" y="6098095"/>
            <a:ext cx="8317263" cy="4395589"/>
            <a:chOff x="0" y="0"/>
            <a:chExt cx="11089684" cy="586078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80000"/>
            </a:blip>
            <a:srcRect t="14767" b="14767"/>
            <a:stretch>
              <a:fillRect/>
            </a:stretch>
          </p:blipFill>
          <p:spPr>
            <a:xfrm>
              <a:off x="0" y="0"/>
              <a:ext cx="11089684" cy="5860786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931086" y="4074494"/>
            <a:ext cx="1039743" cy="961762"/>
          </a:xfrm>
          <a:custGeom>
            <a:avLst/>
            <a:gdLst/>
            <a:ahLst/>
            <a:cxnLst/>
            <a:rect l="l" t="t" r="r" b="b"/>
            <a:pathLst>
              <a:path w="1039743" h="961762">
                <a:moveTo>
                  <a:pt x="0" y="0"/>
                </a:moveTo>
                <a:lnTo>
                  <a:pt x="1039743" y="0"/>
                </a:lnTo>
                <a:lnTo>
                  <a:pt x="1039743" y="961763"/>
                </a:lnTo>
                <a:lnTo>
                  <a:pt x="0" y="9617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11"/>
          <p:cNvGrpSpPr/>
          <p:nvPr/>
        </p:nvGrpSpPr>
        <p:grpSpPr>
          <a:xfrm>
            <a:off x="2316164" y="6098095"/>
            <a:ext cx="13426631" cy="4188905"/>
            <a:chOff x="0" y="0"/>
            <a:chExt cx="16251067" cy="50700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251065" cy="5070086"/>
            </a:xfrm>
            <a:custGeom>
              <a:avLst/>
              <a:gdLst/>
              <a:ahLst/>
              <a:cxnLst/>
              <a:rect l="l" t="t" r="r" b="b"/>
              <a:pathLst>
                <a:path w="16251065" h="5070086">
                  <a:moveTo>
                    <a:pt x="16251065" y="0"/>
                  </a:moveTo>
                  <a:lnTo>
                    <a:pt x="9508782" y="5070086"/>
                  </a:lnTo>
                  <a:lnTo>
                    <a:pt x="0" y="5070086"/>
                  </a:lnTo>
                  <a:lnTo>
                    <a:pt x="6742285" y="0"/>
                  </a:lnTo>
                  <a:lnTo>
                    <a:pt x="16251065" y="0"/>
                  </a:lnTo>
                  <a:close/>
                </a:path>
              </a:pathLst>
            </a:custGeom>
            <a:blipFill>
              <a:blip r:embed="rId7"/>
              <a:stretch>
                <a:fillRect t="-68889" r="-7292" b="-6023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7071153" y="9258300"/>
            <a:ext cx="3235186" cy="3259633"/>
          </a:xfrm>
          <a:custGeom>
            <a:avLst/>
            <a:gdLst/>
            <a:ahLst/>
            <a:cxnLst/>
            <a:rect l="l" t="t" r="r" b="b"/>
            <a:pathLst>
              <a:path w="3235186" h="3259633">
                <a:moveTo>
                  <a:pt x="0" y="0"/>
                </a:moveTo>
                <a:lnTo>
                  <a:pt x="3235186" y="0"/>
                </a:lnTo>
                <a:lnTo>
                  <a:pt x="3235186" y="3259633"/>
                </a:lnTo>
                <a:lnTo>
                  <a:pt x="0" y="3259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TextBox 14"/>
          <p:cNvSpPr txBox="1"/>
          <p:nvPr/>
        </p:nvSpPr>
        <p:spPr>
          <a:xfrm>
            <a:off x="3951947" y="3176374"/>
            <a:ext cx="9022462" cy="55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9"/>
              </a:lnSpc>
              <a:spcBef>
                <a:spcPct val="0"/>
              </a:spcBef>
            </a:pPr>
            <a:r>
              <a:rPr lang="en-US" sz="3271" dirty="0">
                <a:solidFill>
                  <a:srgbClr val="000000"/>
                </a:solidFill>
                <a:latin typeface="Poppins Bold"/>
              </a:rPr>
              <a:t>Sitio del </a:t>
            </a:r>
            <a:r>
              <a:rPr lang="en-US" sz="3271" dirty="0" err="1">
                <a:solidFill>
                  <a:srgbClr val="000000"/>
                </a:solidFill>
                <a:latin typeface="Poppins Bold"/>
              </a:rPr>
              <a:t>suceso</a:t>
            </a:r>
            <a:endParaRPr lang="en-US" sz="3271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951947" y="4169328"/>
            <a:ext cx="12697552" cy="178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2"/>
              </a:lnSpc>
            </a:pPr>
            <a:r>
              <a:rPr lang="es-ES" sz="2301" dirty="0">
                <a:solidFill>
                  <a:srgbClr val="000000"/>
                </a:solidFill>
                <a:latin typeface="Poppins Medium"/>
              </a:rPr>
              <a:t>La actividad se encontraba guiada por un docente de la cátedra de Investigación criminalística, con la participación de los estudiantes, y mostrando todos los detalles: desde la inspección ocular, los distintos métodos de fijación de prueba, su embalaje y confección del formulario de cadena de custodia, examen externo del cadáver, etc. utilizando dependencias de la Universidad San Sebastián.</a:t>
            </a:r>
            <a:endParaRPr lang="en-US" sz="2301" dirty="0">
              <a:solidFill>
                <a:srgbClr val="000000"/>
              </a:solidFill>
              <a:latin typeface="Poppins Medium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406651" y="258974"/>
            <a:ext cx="16552938" cy="1205386"/>
            <a:chOff x="0" y="0"/>
            <a:chExt cx="8799117" cy="6407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99117" cy="640752"/>
            </a:xfrm>
            <a:custGeom>
              <a:avLst/>
              <a:gdLst/>
              <a:ahLst/>
              <a:cxnLst/>
              <a:rect l="l" t="t" r="r" b="b"/>
              <a:pathLst>
                <a:path w="8799117" h="640752">
                  <a:moveTo>
                    <a:pt x="8595917" y="0"/>
                  </a:moveTo>
                  <a:lnTo>
                    <a:pt x="0" y="0"/>
                  </a:lnTo>
                  <a:lnTo>
                    <a:pt x="203200" y="640752"/>
                  </a:lnTo>
                  <a:lnTo>
                    <a:pt x="8799117" y="640752"/>
                  </a:lnTo>
                  <a:lnTo>
                    <a:pt x="8595917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8595917" cy="678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198088" y="499717"/>
            <a:ext cx="1554529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2"/>
              </a:lnSpc>
            </a:pPr>
            <a:r>
              <a:rPr lang="en-US" sz="4185">
                <a:solidFill>
                  <a:srgbClr val="FDFBFB"/>
                </a:solidFill>
                <a:latin typeface="Poppins"/>
              </a:rPr>
              <a:t>Principales hitos para el cumplimiento de los objetivos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1970955"/>
            <a:ext cx="1447323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2"/>
              </a:lnSpc>
            </a:pPr>
            <a:r>
              <a:rPr lang="en-US" sz="3485">
                <a:solidFill>
                  <a:srgbClr val="2B3745"/>
                </a:solidFill>
                <a:latin typeface="Poppins Bold"/>
              </a:rPr>
              <a:t>Cronológicamente:</a:t>
            </a:r>
          </a:p>
        </p:txBody>
      </p:sp>
      <p:sp>
        <p:nvSpPr>
          <p:cNvPr id="21" name="Freeform 21"/>
          <p:cNvSpPr/>
          <p:nvPr/>
        </p:nvSpPr>
        <p:spPr>
          <a:xfrm>
            <a:off x="0" y="2057424"/>
            <a:ext cx="769835" cy="408013"/>
          </a:xfrm>
          <a:custGeom>
            <a:avLst/>
            <a:gdLst/>
            <a:ahLst/>
            <a:cxnLst/>
            <a:rect l="l" t="t" r="r" b="b"/>
            <a:pathLst>
              <a:path w="769835" h="408013">
                <a:moveTo>
                  <a:pt x="0" y="0"/>
                </a:moveTo>
                <a:lnTo>
                  <a:pt x="769835" y="0"/>
                </a:lnTo>
                <a:lnTo>
                  <a:pt x="769835" y="408013"/>
                </a:lnTo>
                <a:lnTo>
                  <a:pt x="0" y="4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282262" y="151380"/>
            <a:ext cx="1210347" cy="1218782"/>
          </a:xfrm>
          <a:custGeom>
            <a:avLst/>
            <a:gdLst/>
            <a:ahLst/>
            <a:cxnLst/>
            <a:rect l="l" t="t" r="r" b="b"/>
            <a:pathLst>
              <a:path w="1210347" h="1218782">
                <a:moveTo>
                  <a:pt x="0" y="0"/>
                </a:moveTo>
                <a:lnTo>
                  <a:pt x="1210347" y="0"/>
                </a:lnTo>
                <a:lnTo>
                  <a:pt x="1210347" y="1218782"/>
                </a:lnTo>
                <a:lnTo>
                  <a:pt x="0" y="1218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040062" y="-941967"/>
            <a:ext cx="4207877" cy="18288000"/>
          </a:xfrm>
          <a:custGeom>
            <a:avLst/>
            <a:gdLst/>
            <a:ahLst/>
            <a:cxnLst/>
            <a:rect l="l" t="t" r="r" b="b"/>
            <a:pathLst>
              <a:path w="4207877" h="18288000">
                <a:moveTo>
                  <a:pt x="0" y="0"/>
                </a:moveTo>
                <a:lnTo>
                  <a:pt x="4207876" y="0"/>
                </a:lnTo>
                <a:lnTo>
                  <a:pt x="4207876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8761" r="-215852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-248021" y="6127565"/>
            <a:ext cx="9720019" cy="4416942"/>
            <a:chOff x="0" y="0"/>
            <a:chExt cx="12960026" cy="59285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87000"/>
            </a:blip>
            <a:srcRect t="20036" r="3312" b="16723"/>
            <a:stretch>
              <a:fillRect/>
            </a:stretch>
          </p:blipFill>
          <p:spPr>
            <a:xfrm>
              <a:off x="0" y="0"/>
              <a:ext cx="12960026" cy="592854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35844" y="3294035"/>
            <a:ext cx="2172575" cy="21725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71998" y="6127565"/>
            <a:ext cx="9280232" cy="4416942"/>
            <a:chOff x="0" y="39293"/>
            <a:chExt cx="12373643" cy="615218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82000"/>
            </a:blip>
            <a:srcRect l="3587" t="15166" b="20087"/>
            <a:stretch>
              <a:fillRect/>
            </a:stretch>
          </p:blipFill>
          <p:spPr>
            <a:xfrm>
              <a:off x="0" y="39293"/>
              <a:ext cx="12373643" cy="615218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8965099" y="6196743"/>
            <a:ext cx="3276600" cy="4327146"/>
            <a:chOff x="0" y="0"/>
            <a:chExt cx="3810000" cy="50930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0000" cy="5093048"/>
            </a:xfrm>
            <a:custGeom>
              <a:avLst/>
              <a:gdLst/>
              <a:ahLst/>
              <a:cxnLst/>
              <a:rect l="l" t="t" r="r" b="b"/>
              <a:pathLst>
                <a:path w="3810000" h="5093048">
                  <a:moveTo>
                    <a:pt x="2794000" y="5093048"/>
                  </a:moveTo>
                  <a:lnTo>
                    <a:pt x="1016000" y="5093048"/>
                  </a:lnTo>
                  <a:cubicBezTo>
                    <a:pt x="454660" y="5093048"/>
                    <a:pt x="0" y="4728386"/>
                    <a:pt x="0" y="4278161"/>
                  </a:cubicBezTo>
                  <a:lnTo>
                    <a:pt x="0" y="814888"/>
                  </a:lnTo>
                  <a:cubicBezTo>
                    <a:pt x="0" y="364662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364662"/>
                    <a:pt x="3810000" y="814888"/>
                  </a:cubicBezTo>
                  <a:lnTo>
                    <a:pt x="3810000" y="4278161"/>
                  </a:lnTo>
                  <a:cubicBezTo>
                    <a:pt x="3810000" y="4728386"/>
                    <a:pt x="3355340" y="5093048"/>
                    <a:pt x="2794000" y="5093048"/>
                  </a:cubicBezTo>
                  <a:close/>
                </a:path>
              </a:pathLst>
            </a:custGeom>
            <a:blipFill>
              <a:blip r:embed="rId5"/>
              <a:stretch>
                <a:fillRect l="-87634" t="-2947" r="-35863" b="-21628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1844" y="3852178"/>
            <a:ext cx="1560575" cy="1031930"/>
          </a:xfrm>
          <a:custGeom>
            <a:avLst/>
            <a:gdLst/>
            <a:ahLst/>
            <a:cxnLst/>
            <a:rect l="l" t="t" r="r" b="b"/>
            <a:pathLst>
              <a:path w="1560575" h="1031930">
                <a:moveTo>
                  <a:pt x="0" y="0"/>
                </a:moveTo>
                <a:lnTo>
                  <a:pt x="1560575" y="0"/>
                </a:lnTo>
                <a:lnTo>
                  <a:pt x="1560575" y="1031930"/>
                </a:lnTo>
                <a:lnTo>
                  <a:pt x="0" y="1031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TextBox 13"/>
          <p:cNvSpPr txBox="1"/>
          <p:nvPr/>
        </p:nvSpPr>
        <p:spPr>
          <a:xfrm>
            <a:off x="3951732" y="2933700"/>
            <a:ext cx="13498068" cy="55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79"/>
              </a:lnSpc>
              <a:spcBef>
                <a:spcPct val="0"/>
              </a:spcBef>
            </a:pPr>
            <a:r>
              <a:rPr lang="en-US" sz="3271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Primeros</a:t>
            </a:r>
            <a:r>
              <a:rPr lang="en-US" sz="3271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3271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auxilios</a:t>
            </a:r>
            <a:r>
              <a:rPr lang="en-US" sz="3271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</a:t>
            </a:r>
            <a:r>
              <a:rPr lang="en-US" sz="3271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psicológicos</a:t>
            </a:r>
            <a:r>
              <a:rPr lang="en-US" sz="3271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y </a:t>
            </a:r>
            <a:r>
              <a:rPr lang="en-US" sz="3271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Entrevista</a:t>
            </a:r>
            <a:endParaRPr lang="en-US" sz="3271" dirty="0">
              <a:solidFill>
                <a:srgbClr val="000000"/>
              </a:solidFill>
              <a:latin typeface="Poppins Bold" panose="00000800000000000000" charset="0"/>
              <a:cs typeface="Poppins Bold" panose="00000800000000000000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733800" y="3771900"/>
            <a:ext cx="1368919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42"/>
              </a:lnSpc>
            </a:pPr>
            <a:r>
              <a:rPr lang="es-ES" sz="2201" dirty="0">
                <a:solidFill>
                  <a:srgbClr val="000000"/>
                </a:solidFill>
                <a:latin typeface="Poppins Medium"/>
              </a:rPr>
              <a:t>A cargo de la actividad, se encontraban docentes de psicología y estudiantes de ambas entidades, quienes hicieron un taller de “Primeros Auxilios Psicológicos”, como una herramienta de salud mental efectiva que promueve el alivio emocional inmediato y previene el desarrollo de secuelas psicológicas futuras, ante eventos potencialmente traumáticos. Además, un “Taller de Entrevistas”, para desarrollar habilidades específicas, que permitan informar de manera eficaz los aspectos recopilados, a fin de dar cumplimiento a los objetivos de ésta.</a:t>
            </a:r>
            <a:endParaRPr lang="en-US" sz="2201" dirty="0">
              <a:solidFill>
                <a:srgbClr val="000000"/>
              </a:solidFill>
              <a:latin typeface="Poppins Medium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195529" y="296473"/>
            <a:ext cx="16552938" cy="1205386"/>
            <a:chOff x="0" y="0"/>
            <a:chExt cx="8799117" cy="6407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99117" cy="640752"/>
            </a:xfrm>
            <a:custGeom>
              <a:avLst/>
              <a:gdLst/>
              <a:ahLst/>
              <a:cxnLst/>
              <a:rect l="l" t="t" r="r" b="b"/>
              <a:pathLst>
                <a:path w="8799117" h="640752">
                  <a:moveTo>
                    <a:pt x="8595917" y="0"/>
                  </a:moveTo>
                  <a:lnTo>
                    <a:pt x="0" y="0"/>
                  </a:lnTo>
                  <a:lnTo>
                    <a:pt x="203200" y="640752"/>
                  </a:lnTo>
                  <a:lnTo>
                    <a:pt x="8799117" y="640752"/>
                  </a:lnTo>
                  <a:lnTo>
                    <a:pt x="8595917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8595917" cy="678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25012" y="461016"/>
            <a:ext cx="15923456" cy="76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60"/>
              </a:lnSpc>
            </a:pPr>
            <a:r>
              <a:rPr lang="en-US" sz="4185">
                <a:solidFill>
                  <a:srgbClr val="FDFBFB"/>
                </a:solidFill>
                <a:latin typeface="Poppins"/>
              </a:rPr>
              <a:t>Principales hitos para el cumplimiento de los objetivos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1874115"/>
            <a:ext cx="1447323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2"/>
              </a:lnSpc>
            </a:pPr>
            <a:r>
              <a:rPr lang="en-US" sz="3485">
                <a:solidFill>
                  <a:srgbClr val="2B3745"/>
                </a:solidFill>
                <a:latin typeface="Poppins Bold"/>
              </a:rPr>
              <a:t>Cronológicamente:</a:t>
            </a:r>
          </a:p>
        </p:txBody>
      </p:sp>
      <p:sp>
        <p:nvSpPr>
          <p:cNvPr id="20" name="Freeform 20"/>
          <p:cNvSpPr/>
          <p:nvPr/>
        </p:nvSpPr>
        <p:spPr>
          <a:xfrm>
            <a:off x="17167305" y="9144803"/>
            <a:ext cx="3169851" cy="3193805"/>
          </a:xfrm>
          <a:custGeom>
            <a:avLst/>
            <a:gdLst/>
            <a:ahLst/>
            <a:cxnLst/>
            <a:rect l="l" t="t" r="r" b="b"/>
            <a:pathLst>
              <a:path w="3169851" h="3193805">
                <a:moveTo>
                  <a:pt x="0" y="0"/>
                </a:moveTo>
                <a:lnTo>
                  <a:pt x="3169851" y="0"/>
                </a:lnTo>
                <a:lnTo>
                  <a:pt x="3169851" y="3193805"/>
                </a:lnTo>
                <a:lnTo>
                  <a:pt x="0" y="31938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>
            <a:off x="0" y="2018479"/>
            <a:ext cx="769835" cy="408013"/>
          </a:xfrm>
          <a:custGeom>
            <a:avLst/>
            <a:gdLst/>
            <a:ahLst/>
            <a:cxnLst/>
            <a:rect l="l" t="t" r="r" b="b"/>
            <a:pathLst>
              <a:path w="769835" h="408013">
                <a:moveTo>
                  <a:pt x="0" y="0"/>
                </a:moveTo>
                <a:lnTo>
                  <a:pt x="769835" y="0"/>
                </a:lnTo>
                <a:lnTo>
                  <a:pt x="769835" y="408013"/>
                </a:lnTo>
                <a:lnTo>
                  <a:pt x="0" y="4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151551" y="163436"/>
            <a:ext cx="813740" cy="1028567"/>
          </a:xfrm>
          <a:custGeom>
            <a:avLst/>
            <a:gdLst/>
            <a:ahLst/>
            <a:cxnLst/>
            <a:rect l="l" t="t" r="r" b="b"/>
            <a:pathLst>
              <a:path w="813740" h="1028567">
                <a:moveTo>
                  <a:pt x="0" y="0"/>
                </a:moveTo>
                <a:lnTo>
                  <a:pt x="813740" y="0"/>
                </a:lnTo>
                <a:lnTo>
                  <a:pt x="813740" y="1028567"/>
                </a:lnTo>
                <a:lnTo>
                  <a:pt x="0" y="10285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040062" y="-941967"/>
            <a:ext cx="4207877" cy="18288000"/>
          </a:xfrm>
          <a:custGeom>
            <a:avLst/>
            <a:gdLst/>
            <a:ahLst/>
            <a:cxnLst/>
            <a:rect l="l" t="t" r="r" b="b"/>
            <a:pathLst>
              <a:path w="4207877" h="18288000">
                <a:moveTo>
                  <a:pt x="0" y="0"/>
                </a:moveTo>
                <a:lnTo>
                  <a:pt x="4207876" y="0"/>
                </a:lnTo>
                <a:lnTo>
                  <a:pt x="4207876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8761" r="-215852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222797" y="3333478"/>
            <a:ext cx="2195858" cy="219585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6098095"/>
            <a:ext cx="13227039" cy="4207877"/>
            <a:chOff x="0" y="0"/>
            <a:chExt cx="17636052" cy="561050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alphaModFix amt="82000"/>
            </a:blip>
            <a:srcRect l="5789" t="46230" b="8501"/>
            <a:stretch>
              <a:fillRect/>
            </a:stretch>
          </p:blipFill>
          <p:spPr>
            <a:xfrm>
              <a:off x="0" y="0"/>
              <a:ext cx="17636052" cy="5610502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1672547" y="3577987"/>
            <a:ext cx="1296357" cy="1265568"/>
          </a:xfrm>
          <a:custGeom>
            <a:avLst/>
            <a:gdLst/>
            <a:ahLst/>
            <a:cxnLst/>
            <a:rect l="l" t="t" r="r" b="b"/>
            <a:pathLst>
              <a:path w="1296357" h="1265568">
                <a:moveTo>
                  <a:pt x="0" y="0"/>
                </a:moveTo>
                <a:lnTo>
                  <a:pt x="1296357" y="0"/>
                </a:lnTo>
                <a:lnTo>
                  <a:pt x="1296357" y="1265568"/>
                </a:lnTo>
                <a:lnTo>
                  <a:pt x="0" y="126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9" name="Group 9"/>
          <p:cNvGrpSpPr/>
          <p:nvPr/>
        </p:nvGrpSpPr>
        <p:grpSpPr>
          <a:xfrm>
            <a:off x="13227039" y="8202033"/>
            <a:ext cx="5060961" cy="2103938"/>
            <a:chOff x="0" y="0"/>
            <a:chExt cx="977583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7583" cy="406400"/>
            </a:xfrm>
            <a:custGeom>
              <a:avLst/>
              <a:gdLst/>
              <a:ahLst/>
              <a:cxnLst/>
              <a:rect l="l" t="t" r="r" b="b"/>
              <a:pathLst>
                <a:path w="977583" h="406400">
                  <a:moveTo>
                    <a:pt x="0" y="0"/>
                  </a:moveTo>
                  <a:lnTo>
                    <a:pt x="977583" y="0"/>
                  </a:lnTo>
                  <a:lnTo>
                    <a:pt x="977583" y="406400"/>
                  </a:lnTo>
                  <a:lnTo>
                    <a:pt x="0" y="406400"/>
                  </a:lnTo>
                  <a:close/>
                </a:path>
              </a:pathLst>
            </a:custGeom>
            <a:blipFill>
              <a:blip r:embed="rId6"/>
              <a:stretch>
                <a:fillRect t="-29631" b="-29631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35679" y="2994322"/>
            <a:ext cx="10100704" cy="559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9"/>
              </a:lnSpc>
              <a:spcBef>
                <a:spcPct val="0"/>
              </a:spcBef>
            </a:pPr>
            <a:r>
              <a:rPr lang="en-US" sz="3271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Clase</a:t>
            </a:r>
            <a:r>
              <a:rPr lang="en-US" sz="3271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de </a:t>
            </a:r>
            <a:r>
              <a:rPr lang="en-US" sz="3271" dirty="0" err="1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Litigación</a:t>
            </a:r>
            <a:r>
              <a:rPr lang="en-US" sz="3271" dirty="0">
                <a:solidFill>
                  <a:srgbClr val="000000"/>
                </a:solidFill>
                <a:latin typeface="Poppins Bold" panose="00000800000000000000" charset="0"/>
                <a:cs typeface="Poppins Bold" panose="00000800000000000000" charset="0"/>
              </a:rPr>
              <a:t> Oral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35679" y="3892312"/>
            <a:ext cx="14109868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42"/>
              </a:lnSpc>
            </a:pPr>
            <a:r>
              <a:rPr lang="es-ES" sz="2201" dirty="0">
                <a:solidFill>
                  <a:srgbClr val="000000"/>
                </a:solidFill>
                <a:latin typeface="Poppins Medium"/>
              </a:rPr>
              <a:t>Actividad que se hizo en la sala de Litigación Oral, de la Universidad San Sebastián, que se encuentra acondicionada y habilitada de igual forma que un Tribunal del Poder Judicial, guiada por un académico y además, Fiscal del Poder Judicial, quien a partir de ejemplos de casos reales planteados a los estudiantes de ambas instituciones, precisó y reforzó conceptos, junto con aclarar dudas asociadas  a la participación en un juicio, contribuyendo a la calidad de las intervenciones de los agentes policiales en el proceso penal.</a:t>
            </a:r>
            <a:r>
              <a:rPr lang="en-US" sz="2201" dirty="0">
                <a:solidFill>
                  <a:srgbClr val="000000"/>
                </a:solidFill>
                <a:latin typeface="Poppins Medium"/>
              </a:rPr>
              <a:t> </a:t>
            </a:r>
          </a:p>
          <a:p>
            <a:pPr algn="just">
              <a:lnSpc>
                <a:spcPts val="2642"/>
              </a:lnSpc>
            </a:pPr>
            <a:endParaRPr lang="en-US" sz="2201" dirty="0">
              <a:solidFill>
                <a:srgbClr val="000000"/>
              </a:solidFill>
              <a:latin typeface="Poppins Medium"/>
            </a:endParaRPr>
          </a:p>
          <a:p>
            <a:pPr algn="just">
              <a:lnSpc>
                <a:spcPts val="2642"/>
              </a:lnSpc>
            </a:pPr>
            <a:r>
              <a:rPr lang="en-US" sz="2201" dirty="0">
                <a:solidFill>
                  <a:srgbClr val="000000"/>
                </a:solidFill>
                <a:latin typeface="Poppins Medium"/>
              </a:rPr>
              <a:t>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92609" y="151380"/>
            <a:ext cx="16552938" cy="1205386"/>
            <a:chOff x="0" y="0"/>
            <a:chExt cx="8799117" cy="6407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99117" cy="640752"/>
            </a:xfrm>
            <a:custGeom>
              <a:avLst/>
              <a:gdLst/>
              <a:ahLst/>
              <a:cxnLst/>
              <a:rect l="l" t="t" r="r" b="b"/>
              <a:pathLst>
                <a:path w="8799117" h="640752">
                  <a:moveTo>
                    <a:pt x="8595917" y="0"/>
                  </a:moveTo>
                  <a:lnTo>
                    <a:pt x="0" y="0"/>
                  </a:lnTo>
                  <a:lnTo>
                    <a:pt x="203200" y="640752"/>
                  </a:lnTo>
                  <a:lnTo>
                    <a:pt x="8799117" y="640752"/>
                  </a:lnTo>
                  <a:lnTo>
                    <a:pt x="8595917" y="0"/>
                  </a:lnTo>
                  <a:close/>
                </a:path>
              </a:pathLst>
            </a:custGeom>
            <a:solidFill>
              <a:srgbClr val="2B374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8595917" cy="678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99518" y="398821"/>
            <a:ext cx="146429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2"/>
              </a:lnSpc>
            </a:pPr>
            <a:r>
              <a:rPr lang="en-US" sz="4185">
                <a:solidFill>
                  <a:srgbClr val="FDFBFB"/>
                </a:solidFill>
                <a:latin typeface="Poppins"/>
              </a:rPr>
              <a:t>Principales hitos para el cumplimiento de los objetivos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1689232"/>
            <a:ext cx="1447323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2"/>
              </a:lnSpc>
            </a:pPr>
            <a:r>
              <a:rPr lang="en-US" sz="3285">
                <a:solidFill>
                  <a:srgbClr val="2B3745"/>
                </a:solidFill>
                <a:latin typeface="Poppins Bold"/>
              </a:rPr>
              <a:t>Cronológicamente: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227039" y="6098095"/>
            <a:ext cx="5060961" cy="2103938"/>
            <a:chOff x="0" y="0"/>
            <a:chExt cx="977583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7583" cy="406400"/>
            </a:xfrm>
            <a:custGeom>
              <a:avLst/>
              <a:gdLst/>
              <a:ahLst/>
              <a:cxnLst/>
              <a:rect l="l" t="t" r="r" b="b"/>
              <a:pathLst>
                <a:path w="977583" h="406400">
                  <a:moveTo>
                    <a:pt x="0" y="0"/>
                  </a:moveTo>
                  <a:lnTo>
                    <a:pt x="977583" y="0"/>
                  </a:lnTo>
                  <a:lnTo>
                    <a:pt x="977583" y="406400"/>
                  </a:lnTo>
                  <a:lnTo>
                    <a:pt x="0" y="406400"/>
                  </a:lnTo>
                  <a:close/>
                </a:path>
              </a:pathLst>
            </a:custGeom>
            <a:blipFill>
              <a:blip r:embed="rId7"/>
              <a:stretch>
                <a:fillRect t="-29631" b="-29631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7039795" y="8951434"/>
            <a:ext cx="3169851" cy="3193805"/>
          </a:xfrm>
          <a:custGeom>
            <a:avLst/>
            <a:gdLst/>
            <a:ahLst/>
            <a:cxnLst/>
            <a:rect l="l" t="t" r="r" b="b"/>
            <a:pathLst>
              <a:path w="3169851" h="3193805">
                <a:moveTo>
                  <a:pt x="0" y="0"/>
                </a:moveTo>
                <a:lnTo>
                  <a:pt x="3169851" y="0"/>
                </a:lnTo>
                <a:lnTo>
                  <a:pt x="3169851" y="3193805"/>
                </a:lnTo>
                <a:lnTo>
                  <a:pt x="0" y="31938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>
            <a:off x="0" y="1805094"/>
            <a:ext cx="769835" cy="408013"/>
          </a:xfrm>
          <a:custGeom>
            <a:avLst/>
            <a:gdLst/>
            <a:ahLst/>
            <a:cxnLst/>
            <a:rect l="l" t="t" r="r" b="b"/>
            <a:pathLst>
              <a:path w="769835" h="408013">
                <a:moveTo>
                  <a:pt x="0" y="0"/>
                </a:moveTo>
                <a:lnTo>
                  <a:pt x="769835" y="0"/>
                </a:lnTo>
                <a:lnTo>
                  <a:pt x="769835" y="408013"/>
                </a:lnTo>
                <a:lnTo>
                  <a:pt x="0" y="4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282262" y="151380"/>
            <a:ext cx="1210347" cy="1218782"/>
          </a:xfrm>
          <a:custGeom>
            <a:avLst/>
            <a:gdLst/>
            <a:ahLst/>
            <a:cxnLst/>
            <a:rect l="l" t="t" r="r" b="b"/>
            <a:pathLst>
              <a:path w="1210347" h="1218782">
                <a:moveTo>
                  <a:pt x="0" y="0"/>
                </a:moveTo>
                <a:lnTo>
                  <a:pt x="1210347" y="0"/>
                </a:lnTo>
                <a:lnTo>
                  <a:pt x="1210347" y="1218782"/>
                </a:lnTo>
                <a:lnTo>
                  <a:pt x="0" y="1218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185902-4653-400B-8E99-1B5C9D80F5F6}"/>
</file>

<file path=customXml/itemProps2.xml><?xml version="1.0" encoding="utf-8"?>
<ds:datastoreItem xmlns:ds="http://schemas.openxmlformats.org/officeDocument/2006/customXml" ds:itemID="{BF6916FA-5B0D-497F-AA6B-BC8374FF5A29}"/>
</file>

<file path=customXml/itemProps3.xml><?xml version="1.0" encoding="utf-8"?>
<ds:datastoreItem xmlns:ds="http://schemas.openxmlformats.org/officeDocument/2006/customXml" ds:itemID="{EF4C926C-F050-4A0B-914A-5C206B1324F6}"/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938</Words>
  <Application>Microsoft Office PowerPoint</Application>
  <PresentationFormat>Personalizado</PresentationFormat>
  <Paragraphs>77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Poppins Semi-Bold</vt:lpstr>
      <vt:lpstr>Poppins Bold</vt:lpstr>
      <vt:lpstr>Codec Pro ExtraBold</vt:lpstr>
      <vt:lpstr>Calibri</vt:lpstr>
      <vt:lpstr>Nunito Bold</vt:lpstr>
      <vt:lpstr>Poppins</vt:lpstr>
      <vt:lpstr>Nunito</vt:lpstr>
      <vt:lpstr>Poppins Ultra-Bold</vt:lpstr>
      <vt:lpstr>Poppins Medium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Modern Business Leadership Presentation</dc:title>
  <dc:creator>Carlos Cruz-Coke Carvallo</dc:creator>
  <cp:lastModifiedBy>Carlos Cruz-Coke Carvallo</cp:lastModifiedBy>
  <cp:revision>17</cp:revision>
  <dcterms:created xsi:type="dcterms:W3CDTF">2006-08-16T00:00:00Z</dcterms:created>
  <dcterms:modified xsi:type="dcterms:W3CDTF">2024-01-10T17:26:56Z</dcterms:modified>
  <dc:identifier>DAF4-eyUowE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f4e9a4a-eb20-4aad-9a64-8872817c1a6f_Enabled">
    <vt:lpwstr>true</vt:lpwstr>
  </property>
  <property fmtid="{D5CDD505-2E9C-101B-9397-08002B2CF9AE}" pid="3" name="MSIP_Label_9f4e9a4a-eb20-4aad-9a64-8872817c1a6f_SetDate">
    <vt:lpwstr>2024-01-09T19:26:59Z</vt:lpwstr>
  </property>
  <property fmtid="{D5CDD505-2E9C-101B-9397-08002B2CF9AE}" pid="4" name="MSIP_Label_9f4e9a4a-eb20-4aad-9a64-8872817c1a6f_Method">
    <vt:lpwstr>Standard</vt:lpwstr>
  </property>
  <property fmtid="{D5CDD505-2E9C-101B-9397-08002B2CF9AE}" pid="5" name="MSIP_Label_9f4e9a4a-eb20-4aad-9a64-8872817c1a6f_Name">
    <vt:lpwstr>defa4170-0d19-0005-0004-bc88714345d2</vt:lpwstr>
  </property>
  <property fmtid="{D5CDD505-2E9C-101B-9397-08002B2CF9AE}" pid="6" name="MSIP_Label_9f4e9a4a-eb20-4aad-9a64-8872817c1a6f_SiteId">
    <vt:lpwstr>7a599002-001c-432c-846e-1ddca9f6b299</vt:lpwstr>
  </property>
  <property fmtid="{D5CDD505-2E9C-101B-9397-08002B2CF9AE}" pid="7" name="MSIP_Label_9f4e9a4a-eb20-4aad-9a64-8872817c1a6f_ActionId">
    <vt:lpwstr>f99bb551-38a3-438d-956f-4b3e01f0b66b</vt:lpwstr>
  </property>
  <property fmtid="{D5CDD505-2E9C-101B-9397-08002B2CF9AE}" pid="8" name="MSIP_Label_9f4e9a4a-eb20-4aad-9a64-8872817c1a6f_ContentBits">
    <vt:lpwstr>0</vt:lpwstr>
  </property>
  <property fmtid="{D5CDD505-2E9C-101B-9397-08002B2CF9AE}" pid="9" name="ContentTypeId">
    <vt:lpwstr>0x010100813E81C7322C7148B9033370E9096A1B</vt:lpwstr>
  </property>
</Properties>
</file>