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3" r:id="rId5"/>
  </p:sldMasterIdLst>
  <p:notesMasterIdLst>
    <p:notesMasterId r:id="rId28"/>
  </p:notesMasterIdLst>
  <p:sldIdLst>
    <p:sldId id="264" r:id="rId6"/>
    <p:sldId id="327" r:id="rId7"/>
    <p:sldId id="388" r:id="rId8"/>
    <p:sldId id="389" r:id="rId9"/>
    <p:sldId id="390" r:id="rId10"/>
    <p:sldId id="393" r:id="rId11"/>
    <p:sldId id="310" r:id="rId12"/>
    <p:sldId id="425" r:id="rId13"/>
    <p:sldId id="397" r:id="rId14"/>
    <p:sldId id="415" r:id="rId15"/>
    <p:sldId id="398" r:id="rId16"/>
    <p:sldId id="428" r:id="rId17"/>
    <p:sldId id="416" r:id="rId18"/>
    <p:sldId id="429" r:id="rId19"/>
    <p:sldId id="418" r:id="rId20"/>
    <p:sldId id="419" r:id="rId21"/>
    <p:sldId id="356" r:id="rId22"/>
    <p:sldId id="348" r:id="rId23"/>
    <p:sldId id="307" r:id="rId24"/>
    <p:sldId id="420" r:id="rId25"/>
    <p:sldId id="351" r:id="rId26"/>
    <p:sldId id="427" r:id="rId2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C4514"/>
    <a:srgbClr val="01DADF"/>
    <a:srgbClr val="F8B133"/>
    <a:srgbClr val="DA4616"/>
    <a:srgbClr val="8033CD"/>
    <a:srgbClr val="8033CF"/>
    <a:srgbClr val="E6E6E6"/>
    <a:srgbClr val="61C5E6"/>
    <a:srgbClr val="7854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198" autoAdjust="0"/>
    <p:restoredTop sz="94660"/>
  </p:normalViewPr>
  <p:slideViewPr>
    <p:cSldViewPr snapToGrid="0">
      <p:cViewPr varScale="1">
        <p:scale>
          <a:sx n="82" d="100"/>
          <a:sy n="82" d="100"/>
        </p:scale>
        <p:origin x="168" y="8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806B4A-4FAC-49BB-856F-C2E6F787D59C}" type="datetimeFigureOut">
              <a:rPr lang="es-CO" smtClean="0"/>
              <a:t>15/01/24</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BC8AF3-185D-4621-9140-67784AF49888}" type="slidenum">
              <a:rPr lang="es-CO" smtClean="0"/>
              <a:t>‹Nº›</a:t>
            </a:fld>
            <a:endParaRPr lang="es-CO"/>
          </a:p>
        </p:txBody>
      </p:sp>
    </p:spTree>
    <p:extLst>
      <p:ext uri="{BB962C8B-B14F-4D97-AF65-F5344CB8AC3E}">
        <p14:creationId xmlns:p14="http://schemas.microsoft.com/office/powerpoint/2010/main" val="2747252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0D7EACA3-2E78-35C2-324D-95999E6FE7BE}"/>
              </a:ext>
            </a:extLst>
          </p:cNvPr>
          <p:cNvGrpSpPr/>
          <p:nvPr userDrawn="1"/>
        </p:nvGrpSpPr>
        <p:grpSpPr>
          <a:xfrm>
            <a:off x="-759225" y="-1498830"/>
            <a:ext cx="2995167" cy="8485253"/>
            <a:chOff x="-759225" y="-1498830"/>
            <a:chExt cx="2995167" cy="8485253"/>
          </a:xfrm>
        </p:grpSpPr>
        <p:sp>
          <p:nvSpPr>
            <p:cNvPr id="8" name="Forma libre: forma 7">
              <a:extLst>
                <a:ext uri="{FF2B5EF4-FFF2-40B4-BE49-F238E27FC236}">
                  <a16:creationId xmlns:a16="http://schemas.microsoft.com/office/drawing/2014/main" id="{D8900751-9E12-9FB5-65A1-20A8D0096A1C}"/>
                </a:ext>
              </a:extLst>
            </p:cNvPr>
            <p:cNvSpPr/>
            <p:nvPr/>
          </p:nvSpPr>
          <p:spPr>
            <a:xfrm>
              <a:off x="-420521" y="2596317"/>
              <a:ext cx="1500116" cy="1242505"/>
            </a:xfrm>
            <a:custGeom>
              <a:avLst/>
              <a:gdLst>
                <a:gd name="connsiteX0" fmla="*/ 702250 w 1500116"/>
                <a:gd name="connsiteY0" fmla="*/ 151504 h 1242505"/>
                <a:gd name="connsiteX1" fmla="*/ 1457161 w 1500116"/>
                <a:gd name="connsiteY1" fmla="*/ 895784 h 1242505"/>
                <a:gd name="connsiteX2" fmla="*/ 1265775 w 1500116"/>
                <a:gd name="connsiteY2" fmla="*/ 1236025 h 1242505"/>
                <a:gd name="connsiteX3" fmla="*/ 96194 w 1500116"/>
                <a:gd name="connsiteY3" fmla="*/ 1034007 h 1242505"/>
                <a:gd name="connsiteX4" fmla="*/ 138724 w 1500116"/>
                <a:gd name="connsiteY4" fmla="*/ 77077 h 1242505"/>
                <a:gd name="connsiteX5" fmla="*/ 702250 w 1500116"/>
                <a:gd name="connsiteY5" fmla="*/ 151504 h 124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116" h="1242505">
                  <a:moveTo>
                    <a:pt x="702250" y="151504"/>
                  </a:moveTo>
                  <a:cubicBezTo>
                    <a:pt x="921989" y="287955"/>
                    <a:pt x="1363240" y="715031"/>
                    <a:pt x="1457161" y="895784"/>
                  </a:cubicBezTo>
                  <a:cubicBezTo>
                    <a:pt x="1551082" y="1076537"/>
                    <a:pt x="1492603" y="1212988"/>
                    <a:pt x="1265775" y="1236025"/>
                  </a:cubicBezTo>
                  <a:cubicBezTo>
                    <a:pt x="1038947" y="1259062"/>
                    <a:pt x="284036" y="1227165"/>
                    <a:pt x="96194" y="1034007"/>
                  </a:cubicBezTo>
                  <a:cubicBezTo>
                    <a:pt x="-91648" y="840849"/>
                    <a:pt x="35943" y="224161"/>
                    <a:pt x="138724" y="77077"/>
                  </a:cubicBezTo>
                  <a:cubicBezTo>
                    <a:pt x="241505" y="-70007"/>
                    <a:pt x="482511" y="15053"/>
                    <a:pt x="702250" y="151504"/>
                  </a:cubicBezTo>
                  <a:close/>
                </a:path>
              </a:pathLst>
            </a:custGeom>
            <a:solidFill>
              <a:srgbClr val="803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Forma libre: forma 8">
              <a:extLst>
                <a:ext uri="{FF2B5EF4-FFF2-40B4-BE49-F238E27FC236}">
                  <a16:creationId xmlns:a16="http://schemas.microsoft.com/office/drawing/2014/main" id="{A6B49048-557D-0099-32FC-BCDC27AD35BE}"/>
                </a:ext>
              </a:extLst>
            </p:cNvPr>
            <p:cNvSpPr/>
            <p:nvPr/>
          </p:nvSpPr>
          <p:spPr>
            <a:xfrm>
              <a:off x="402568" y="2483982"/>
              <a:ext cx="913853" cy="818258"/>
            </a:xfrm>
            <a:custGeom>
              <a:avLst/>
              <a:gdLst>
                <a:gd name="connsiteX0" fmla="*/ 93480 w 913853"/>
                <a:gd name="connsiteY0" fmla="*/ 73947 h 818258"/>
                <a:gd name="connsiteX1" fmla="*/ 715033 w 913853"/>
                <a:gd name="connsiteY1" fmla="*/ 2229 h 818258"/>
                <a:gd name="connsiteX2" fmla="*/ 912257 w 913853"/>
                <a:gd name="connsiteY2" fmla="*/ 145665 h 818258"/>
                <a:gd name="connsiteX3" fmla="*/ 798704 w 913853"/>
                <a:gd name="connsiteY3" fmla="*/ 683547 h 818258"/>
                <a:gd name="connsiteX4" fmla="*/ 631363 w 913853"/>
                <a:gd name="connsiteY4" fmla="*/ 791123 h 818258"/>
                <a:gd name="connsiteX5" fmla="*/ 57621 w 913853"/>
                <a:gd name="connsiteY5" fmla="*/ 277147 h 818258"/>
                <a:gd name="connsiteX6" fmla="*/ 93480 w 913853"/>
                <a:gd name="connsiteY6" fmla="*/ 73947 h 818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53" h="818258">
                  <a:moveTo>
                    <a:pt x="93480" y="73947"/>
                  </a:moveTo>
                  <a:cubicBezTo>
                    <a:pt x="203049" y="28127"/>
                    <a:pt x="578570" y="-9724"/>
                    <a:pt x="715033" y="2229"/>
                  </a:cubicBezTo>
                  <a:cubicBezTo>
                    <a:pt x="851496" y="14182"/>
                    <a:pt x="898312" y="32112"/>
                    <a:pt x="912257" y="145665"/>
                  </a:cubicBezTo>
                  <a:cubicBezTo>
                    <a:pt x="926202" y="259218"/>
                    <a:pt x="845520" y="575971"/>
                    <a:pt x="798704" y="683547"/>
                  </a:cubicBezTo>
                  <a:cubicBezTo>
                    <a:pt x="751888" y="791123"/>
                    <a:pt x="754877" y="858856"/>
                    <a:pt x="631363" y="791123"/>
                  </a:cubicBezTo>
                  <a:cubicBezTo>
                    <a:pt x="507849" y="723390"/>
                    <a:pt x="146272" y="395680"/>
                    <a:pt x="57621" y="277147"/>
                  </a:cubicBezTo>
                  <a:cubicBezTo>
                    <a:pt x="-31030" y="158614"/>
                    <a:pt x="-16089" y="119767"/>
                    <a:pt x="93480" y="73947"/>
                  </a:cubicBezTo>
                  <a:close/>
                </a:path>
              </a:pathLst>
            </a:custGeom>
            <a:solidFill>
              <a:srgbClr val="DA4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Forma libre: forma 9">
              <a:extLst>
                <a:ext uri="{FF2B5EF4-FFF2-40B4-BE49-F238E27FC236}">
                  <a16:creationId xmlns:a16="http://schemas.microsoft.com/office/drawing/2014/main" id="{6B54AF61-007C-23F0-0E8F-25583D017356}"/>
                </a:ext>
              </a:extLst>
            </p:cNvPr>
            <p:cNvSpPr/>
            <p:nvPr/>
          </p:nvSpPr>
          <p:spPr>
            <a:xfrm>
              <a:off x="-425354" y="3825174"/>
              <a:ext cx="1480425" cy="1326704"/>
            </a:xfrm>
            <a:custGeom>
              <a:avLst/>
              <a:gdLst>
                <a:gd name="connsiteX0" fmla="*/ 1480409 w 1480425"/>
                <a:gd name="connsiteY0" fmla="*/ 355202 h 1326704"/>
                <a:gd name="connsiteX1" fmla="*/ 1309812 w 1480425"/>
                <a:gd name="connsiteY1" fmla="*/ 1037590 h 1326704"/>
                <a:gd name="connsiteX2" fmla="*/ 791197 w 1480425"/>
                <a:gd name="connsiteY2" fmla="*/ 1324193 h 1326704"/>
                <a:gd name="connsiteX3" fmla="*/ 95161 w 1480425"/>
                <a:gd name="connsiteY3" fmla="*/ 1160420 h 1326704"/>
                <a:gd name="connsiteX4" fmla="*/ 6450 w 1480425"/>
                <a:gd name="connsiteY4" fmla="*/ 873817 h 1326704"/>
                <a:gd name="connsiteX5" fmla="*/ 95161 w 1480425"/>
                <a:gd name="connsiteY5" fmla="*/ 150486 h 1326704"/>
                <a:gd name="connsiteX6" fmla="*/ 347644 w 1480425"/>
                <a:gd name="connsiteY6" fmla="*/ 360 h 1326704"/>
                <a:gd name="connsiteX7" fmla="*/ 1302988 w 1480425"/>
                <a:gd name="connsiteY7" fmla="*/ 116366 h 1326704"/>
                <a:gd name="connsiteX8" fmla="*/ 1480409 w 1480425"/>
                <a:gd name="connsiteY8" fmla="*/ 355202 h 132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0425" h="1326704">
                  <a:moveTo>
                    <a:pt x="1480409" y="355202"/>
                  </a:moveTo>
                  <a:cubicBezTo>
                    <a:pt x="1481546" y="508739"/>
                    <a:pt x="1424681" y="876092"/>
                    <a:pt x="1309812" y="1037590"/>
                  </a:cubicBezTo>
                  <a:cubicBezTo>
                    <a:pt x="1194943" y="1199088"/>
                    <a:pt x="993639" y="1303721"/>
                    <a:pt x="791197" y="1324193"/>
                  </a:cubicBezTo>
                  <a:cubicBezTo>
                    <a:pt x="588755" y="1344665"/>
                    <a:pt x="225952" y="1235483"/>
                    <a:pt x="95161" y="1160420"/>
                  </a:cubicBezTo>
                  <a:cubicBezTo>
                    <a:pt x="-35630" y="1085357"/>
                    <a:pt x="6450" y="1042139"/>
                    <a:pt x="6450" y="873817"/>
                  </a:cubicBezTo>
                  <a:cubicBezTo>
                    <a:pt x="6450" y="705495"/>
                    <a:pt x="38295" y="296062"/>
                    <a:pt x="95161" y="150486"/>
                  </a:cubicBezTo>
                  <a:cubicBezTo>
                    <a:pt x="152027" y="4910"/>
                    <a:pt x="146340" y="6047"/>
                    <a:pt x="347644" y="360"/>
                  </a:cubicBezTo>
                  <a:cubicBezTo>
                    <a:pt x="548948" y="-5327"/>
                    <a:pt x="1115331" y="57226"/>
                    <a:pt x="1302988" y="116366"/>
                  </a:cubicBezTo>
                  <a:cubicBezTo>
                    <a:pt x="1490645" y="175506"/>
                    <a:pt x="1479272" y="201665"/>
                    <a:pt x="1480409" y="355202"/>
                  </a:cubicBezTo>
                  <a:close/>
                </a:path>
              </a:pathLst>
            </a:custGeom>
            <a:solidFill>
              <a:srgbClr val="F8B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1" name="Forma libre: forma 10">
              <a:extLst>
                <a:ext uri="{FF2B5EF4-FFF2-40B4-BE49-F238E27FC236}">
                  <a16:creationId xmlns:a16="http://schemas.microsoft.com/office/drawing/2014/main" id="{DF9BFE60-6CD3-9A4D-7BAC-E3B683248C2E}"/>
                </a:ext>
              </a:extLst>
            </p:cNvPr>
            <p:cNvSpPr/>
            <p:nvPr/>
          </p:nvSpPr>
          <p:spPr>
            <a:xfrm>
              <a:off x="-644373" y="402223"/>
              <a:ext cx="1947819" cy="2081759"/>
            </a:xfrm>
            <a:custGeom>
              <a:avLst/>
              <a:gdLst>
                <a:gd name="connsiteX0" fmla="*/ 779878 w 1947819"/>
                <a:gd name="connsiteY0" fmla="*/ 4265 h 2081759"/>
                <a:gd name="connsiteX1" fmla="*/ 90666 w 1947819"/>
                <a:gd name="connsiteY1" fmla="*/ 297691 h 2081759"/>
                <a:gd name="connsiteX2" fmla="*/ 56546 w 1947819"/>
                <a:gd name="connsiteY2" fmla="*/ 829954 h 2081759"/>
                <a:gd name="connsiteX3" fmla="*/ 541042 w 1947819"/>
                <a:gd name="connsiteY3" fmla="*/ 1921775 h 2081759"/>
                <a:gd name="connsiteX4" fmla="*/ 1046009 w 1947819"/>
                <a:gd name="connsiteY4" fmla="*/ 2078724 h 2081759"/>
                <a:gd name="connsiteX5" fmla="*/ 1755693 w 1947819"/>
                <a:gd name="connsiteY5" fmla="*/ 1955894 h 2081759"/>
                <a:gd name="connsiteX6" fmla="*/ 1926290 w 1947819"/>
                <a:gd name="connsiteY6" fmla="*/ 1328097 h 2081759"/>
                <a:gd name="connsiteX7" fmla="*/ 1366731 w 1947819"/>
                <a:gd name="connsiteY7" fmla="*/ 215805 h 2081759"/>
                <a:gd name="connsiteX8" fmla="*/ 779878 w 1947819"/>
                <a:gd name="connsiteY8" fmla="*/ 4265 h 2081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7819" h="2081759">
                  <a:moveTo>
                    <a:pt x="779878" y="4265"/>
                  </a:moveTo>
                  <a:cubicBezTo>
                    <a:pt x="567201" y="17913"/>
                    <a:pt x="211221" y="160076"/>
                    <a:pt x="90666" y="297691"/>
                  </a:cubicBezTo>
                  <a:cubicBezTo>
                    <a:pt x="-29889" y="435306"/>
                    <a:pt x="-18517" y="559273"/>
                    <a:pt x="56546" y="829954"/>
                  </a:cubicBezTo>
                  <a:cubicBezTo>
                    <a:pt x="131609" y="1100635"/>
                    <a:pt x="376131" y="1713647"/>
                    <a:pt x="541042" y="1921775"/>
                  </a:cubicBezTo>
                  <a:cubicBezTo>
                    <a:pt x="705953" y="2129903"/>
                    <a:pt x="843567" y="2073038"/>
                    <a:pt x="1046009" y="2078724"/>
                  </a:cubicBezTo>
                  <a:cubicBezTo>
                    <a:pt x="1248451" y="2084410"/>
                    <a:pt x="1608980" y="2080998"/>
                    <a:pt x="1755693" y="1955894"/>
                  </a:cubicBezTo>
                  <a:cubicBezTo>
                    <a:pt x="1902406" y="1830790"/>
                    <a:pt x="1991117" y="1618112"/>
                    <a:pt x="1926290" y="1328097"/>
                  </a:cubicBezTo>
                  <a:cubicBezTo>
                    <a:pt x="1861463" y="1038082"/>
                    <a:pt x="1554388" y="434169"/>
                    <a:pt x="1366731" y="215805"/>
                  </a:cubicBezTo>
                  <a:cubicBezTo>
                    <a:pt x="1179074" y="-2559"/>
                    <a:pt x="992555" y="-9383"/>
                    <a:pt x="779878" y="4265"/>
                  </a:cubicBezTo>
                  <a:close/>
                </a:path>
              </a:pathLst>
            </a:custGeom>
            <a:solidFill>
              <a:srgbClr val="01D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Forma libre: forma 11">
              <a:extLst>
                <a:ext uri="{FF2B5EF4-FFF2-40B4-BE49-F238E27FC236}">
                  <a16:creationId xmlns:a16="http://schemas.microsoft.com/office/drawing/2014/main" id="{642CC5F5-6D55-0C0A-DDE0-9936058BD186}"/>
                </a:ext>
              </a:extLst>
            </p:cNvPr>
            <p:cNvSpPr/>
            <p:nvPr/>
          </p:nvSpPr>
          <p:spPr>
            <a:xfrm>
              <a:off x="402568" y="5151878"/>
              <a:ext cx="367231" cy="182692"/>
            </a:xfrm>
            <a:custGeom>
              <a:avLst/>
              <a:gdLst>
                <a:gd name="connsiteX0" fmla="*/ 258615 w 367231"/>
                <a:gd name="connsiteY0" fmla="*/ 1600 h 182692"/>
                <a:gd name="connsiteX1" fmla="*/ 367200 w 367231"/>
                <a:gd name="connsiteY1" fmla="*/ 84468 h 182692"/>
                <a:gd name="connsiteX2" fmla="*/ 267188 w 367231"/>
                <a:gd name="connsiteY2" fmla="*/ 181623 h 182692"/>
                <a:gd name="connsiteX3" fmla="*/ 44303 w 367231"/>
                <a:gd name="connsiteY3" fmla="*/ 133045 h 182692"/>
                <a:gd name="connsiteX4" fmla="*/ 1440 w 367231"/>
                <a:gd name="connsiteY4" fmla="*/ 81610 h 182692"/>
                <a:gd name="connsiteX5" fmla="*/ 70020 w 367231"/>
                <a:gd name="connsiteY5" fmla="*/ 33033 h 182692"/>
                <a:gd name="connsiteX6" fmla="*/ 258615 w 367231"/>
                <a:gd name="connsiteY6" fmla="*/ 1600 h 18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31" h="182692">
                  <a:moveTo>
                    <a:pt x="258615" y="1600"/>
                  </a:moveTo>
                  <a:cubicBezTo>
                    <a:pt x="308145" y="10172"/>
                    <a:pt x="365771" y="54464"/>
                    <a:pt x="367200" y="84468"/>
                  </a:cubicBezTo>
                  <a:cubicBezTo>
                    <a:pt x="368629" y="114472"/>
                    <a:pt x="321004" y="173527"/>
                    <a:pt x="267188" y="181623"/>
                  </a:cubicBezTo>
                  <a:cubicBezTo>
                    <a:pt x="213372" y="189719"/>
                    <a:pt x="88594" y="149714"/>
                    <a:pt x="44303" y="133045"/>
                  </a:cubicBezTo>
                  <a:cubicBezTo>
                    <a:pt x="12" y="116376"/>
                    <a:pt x="-2846" y="98279"/>
                    <a:pt x="1440" y="81610"/>
                  </a:cubicBezTo>
                  <a:cubicBezTo>
                    <a:pt x="5726" y="64941"/>
                    <a:pt x="29063" y="44939"/>
                    <a:pt x="70020" y="33033"/>
                  </a:cubicBezTo>
                  <a:cubicBezTo>
                    <a:pt x="110977" y="21127"/>
                    <a:pt x="209085" y="-6972"/>
                    <a:pt x="258615" y="1600"/>
                  </a:cubicBezTo>
                  <a:close/>
                </a:path>
              </a:pathLst>
            </a:custGeom>
            <a:solidFill>
              <a:srgbClr val="DA4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Forma libre: forma 12">
              <a:extLst>
                <a:ext uri="{FF2B5EF4-FFF2-40B4-BE49-F238E27FC236}">
                  <a16:creationId xmlns:a16="http://schemas.microsoft.com/office/drawing/2014/main" id="{DFA28115-7FA0-252D-D7DF-7D41EFA2B400}"/>
                </a:ext>
              </a:extLst>
            </p:cNvPr>
            <p:cNvSpPr/>
            <p:nvPr/>
          </p:nvSpPr>
          <p:spPr>
            <a:xfrm rot="16200000">
              <a:off x="505643" y="6224441"/>
              <a:ext cx="161080" cy="80135"/>
            </a:xfrm>
            <a:custGeom>
              <a:avLst/>
              <a:gdLst>
                <a:gd name="connsiteX0" fmla="*/ 258615 w 367231"/>
                <a:gd name="connsiteY0" fmla="*/ 1600 h 182692"/>
                <a:gd name="connsiteX1" fmla="*/ 367200 w 367231"/>
                <a:gd name="connsiteY1" fmla="*/ 84468 h 182692"/>
                <a:gd name="connsiteX2" fmla="*/ 267188 w 367231"/>
                <a:gd name="connsiteY2" fmla="*/ 181623 h 182692"/>
                <a:gd name="connsiteX3" fmla="*/ 44303 w 367231"/>
                <a:gd name="connsiteY3" fmla="*/ 133045 h 182692"/>
                <a:gd name="connsiteX4" fmla="*/ 1440 w 367231"/>
                <a:gd name="connsiteY4" fmla="*/ 81610 h 182692"/>
                <a:gd name="connsiteX5" fmla="*/ 70020 w 367231"/>
                <a:gd name="connsiteY5" fmla="*/ 33033 h 182692"/>
                <a:gd name="connsiteX6" fmla="*/ 258615 w 367231"/>
                <a:gd name="connsiteY6" fmla="*/ 1600 h 18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31" h="182692">
                  <a:moveTo>
                    <a:pt x="258615" y="1600"/>
                  </a:moveTo>
                  <a:cubicBezTo>
                    <a:pt x="308145" y="10172"/>
                    <a:pt x="365771" y="54464"/>
                    <a:pt x="367200" y="84468"/>
                  </a:cubicBezTo>
                  <a:cubicBezTo>
                    <a:pt x="368629" y="114472"/>
                    <a:pt x="321004" y="173527"/>
                    <a:pt x="267188" y="181623"/>
                  </a:cubicBezTo>
                  <a:cubicBezTo>
                    <a:pt x="213372" y="189719"/>
                    <a:pt x="88594" y="149714"/>
                    <a:pt x="44303" y="133045"/>
                  </a:cubicBezTo>
                  <a:cubicBezTo>
                    <a:pt x="12" y="116376"/>
                    <a:pt x="-2846" y="98279"/>
                    <a:pt x="1440" y="81610"/>
                  </a:cubicBezTo>
                  <a:cubicBezTo>
                    <a:pt x="5726" y="64941"/>
                    <a:pt x="29063" y="44939"/>
                    <a:pt x="70020" y="33033"/>
                  </a:cubicBezTo>
                  <a:cubicBezTo>
                    <a:pt x="110977" y="21127"/>
                    <a:pt x="209085" y="-6972"/>
                    <a:pt x="258615" y="1600"/>
                  </a:cubicBezTo>
                  <a:close/>
                </a:path>
              </a:pathLst>
            </a:custGeom>
            <a:solidFill>
              <a:srgbClr val="785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Forma libre: forma 13">
              <a:extLst>
                <a:ext uri="{FF2B5EF4-FFF2-40B4-BE49-F238E27FC236}">
                  <a16:creationId xmlns:a16="http://schemas.microsoft.com/office/drawing/2014/main" id="{576436AE-6392-8262-A9A2-6CAD14544ACD}"/>
                </a:ext>
              </a:extLst>
            </p:cNvPr>
            <p:cNvSpPr/>
            <p:nvPr/>
          </p:nvSpPr>
          <p:spPr>
            <a:xfrm>
              <a:off x="-222229" y="5243224"/>
              <a:ext cx="908483" cy="689716"/>
            </a:xfrm>
            <a:custGeom>
              <a:avLst/>
              <a:gdLst>
                <a:gd name="connsiteX0" fmla="*/ 433684 w 908483"/>
                <a:gd name="connsiteY0" fmla="*/ 18967 h 689716"/>
                <a:gd name="connsiteX1" fmla="*/ 768012 w 908483"/>
                <a:gd name="connsiteY1" fmla="*/ 150412 h 689716"/>
                <a:gd name="connsiteX2" fmla="*/ 908029 w 908483"/>
                <a:gd name="connsiteY2" fmla="*/ 410444 h 689716"/>
                <a:gd name="connsiteX3" fmla="*/ 728007 w 908483"/>
                <a:gd name="connsiteY3" fmla="*/ 687622 h 689716"/>
                <a:gd name="connsiteX4" fmla="*/ 102214 w 908483"/>
                <a:gd name="connsiteY4" fmla="*/ 521887 h 689716"/>
                <a:gd name="connsiteX5" fmla="*/ 2201 w 908483"/>
                <a:gd name="connsiteY5" fmla="*/ 236137 h 689716"/>
                <a:gd name="connsiteX6" fmla="*/ 113644 w 908483"/>
                <a:gd name="connsiteY6" fmla="*/ 24682 h 689716"/>
                <a:gd name="connsiteX7" fmla="*/ 433684 w 908483"/>
                <a:gd name="connsiteY7" fmla="*/ 18967 h 68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8483" h="689716">
                  <a:moveTo>
                    <a:pt x="433684" y="18967"/>
                  </a:moveTo>
                  <a:cubicBezTo>
                    <a:pt x="542745" y="39922"/>
                    <a:pt x="688955" y="85166"/>
                    <a:pt x="768012" y="150412"/>
                  </a:cubicBezTo>
                  <a:cubicBezTo>
                    <a:pt x="847069" y="215658"/>
                    <a:pt x="914696" y="320909"/>
                    <a:pt x="908029" y="410444"/>
                  </a:cubicBezTo>
                  <a:cubicBezTo>
                    <a:pt x="901362" y="499979"/>
                    <a:pt x="862309" y="669048"/>
                    <a:pt x="728007" y="687622"/>
                  </a:cubicBezTo>
                  <a:cubicBezTo>
                    <a:pt x="593705" y="706196"/>
                    <a:pt x="223182" y="597135"/>
                    <a:pt x="102214" y="521887"/>
                  </a:cubicBezTo>
                  <a:cubicBezTo>
                    <a:pt x="-18754" y="446640"/>
                    <a:pt x="296" y="319004"/>
                    <a:pt x="2201" y="236137"/>
                  </a:cubicBezTo>
                  <a:cubicBezTo>
                    <a:pt x="4106" y="153270"/>
                    <a:pt x="44111" y="61829"/>
                    <a:pt x="113644" y="24682"/>
                  </a:cubicBezTo>
                  <a:cubicBezTo>
                    <a:pt x="183177" y="-12465"/>
                    <a:pt x="324623" y="-1988"/>
                    <a:pt x="433684" y="18967"/>
                  </a:cubicBezTo>
                  <a:close/>
                </a:path>
              </a:pathLst>
            </a:custGeom>
            <a:solidFill>
              <a:srgbClr val="803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Forma libre: forma 14">
              <a:extLst>
                <a:ext uri="{FF2B5EF4-FFF2-40B4-BE49-F238E27FC236}">
                  <a16:creationId xmlns:a16="http://schemas.microsoft.com/office/drawing/2014/main" id="{4A54F999-D712-7543-3515-7086CA7CC0C0}"/>
                </a:ext>
              </a:extLst>
            </p:cNvPr>
            <p:cNvSpPr/>
            <p:nvPr/>
          </p:nvSpPr>
          <p:spPr>
            <a:xfrm>
              <a:off x="1027819" y="792886"/>
              <a:ext cx="551254" cy="898211"/>
            </a:xfrm>
            <a:custGeom>
              <a:avLst/>
              <a:gdLst>
                <a:gd name="connsiteX0" fmla="*/ 19804 w 551254"/>
                <a:gd name="connsiteY0" fmla="*/ 99853 h 898211"/>
                <a:gd name="connsiteX1" fmla="*/ 87039 w 551254"/>
                <a:gd name="connsiteY1" fmla="*/ 19171 h 898211"/>
                <a:gd name="connsiteX2" fmla="*/ 450110 w 551254"/>
                <a:gd name="connsiteY2" fmla="*/ 207430 h 898211"/>
                <a:gd name="connsiteX3" fmla="*/ 550963 w 551254"/>
                <a:gd name="connsiteY3" fmla="*/ 530159 h 898211"/>
                <a:gd name="connsiteX4" fmla="*/ 477004 w 551254"/>
                <a:gd name="connsiteY4" fmla="*/ 805824 h 898211"/>
                <a:gd name="connsiteX5" fmla="*/ 369427 w 551254"/>
                <a:gd name="connsiteY5" fmla="*/ 846165 h 898211"/>
                <a:gd name="connsiteX6" fmla="*/ 19804 w 551254"/>
                <a:gd name="connsiteY6" fmla="*/ 99853 h 89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254" h="898211">
                  <a:moveTo>
                    <a:pt x="19804" y="99853"/>
                  </a:moveTo>
                  <a:cubicBezTo>
                    <a:pt x="-27261" y="-37979"/>
                    <a:pt x="15321" y="1242"/>
                    <a:pt x="87039" y="19171"/>
                  </a:cubicBezTo>
                  <a:cubicBezTo>
                    <a:pt x="158757" y="37100"/>
                    <a:pt x="372789" y="122265"/>
                    <a:pt x="450110" y="207430"/>
                  </a:cubicBezTo>
                  <a:cubicBezTo>
                    <a:pt x="527431" y="292595"/>
                    <a:pt x="546481" y="430427"/>
                    <a:pt x="550963" y="530159"/>
                  </a:cubicBezTo>
                  <a:cubicBezTo>
                    <a:pt x="555445" y="629891"/>
                    <a:pt x="507260" y="753156"/>
                    <a:pt x="477004" y="805824"/>
                  </a:cubicBezTo>
                  <a:cubicBezTo>
                    <a:pt x="446748" y="858492"/>
                    <a:pt x="441145" y="960465"/>
                    <a:pt x="369427" y="846165"/>
                  </a:cubicBezTo>
                  <a:cubicBezTo>
                    <a:pt x="297709" y="731865"/>
                    <a:pt x="66869" y="237685"/>
                    <a:pt x="19804" y="99853"/>
                  </a:cubicBezTo>
                  <a:close/>
                </a:path>
              </a:pathLst>
            </a:custGeom>
            <a:solidFill>
              <a:srgbClr val="F8B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Forma libre: forma 15">
              <a:extLst>
                <a:ext uri="{FF2B5EF4-FFF2-40B4-BE49-F238E27FC236}">
                  <a16:creationId xmlns:a16="http://schemas.microsoft.com/office/drawing/2014/main" id="{91F0ED7C-869C-3017-C38F-B89A2B0038FB}"/>
                </a:ext>
              </a:extLst>
            </p:cNvPr>
            <p:cNvSpPr/>
            <p:nvPr/>
          </p:nvSpPr>
          <p:spPr>
            <a:xfrm>
              <a:off x="586183" y="-1289714"/>
              <a:ext cx="1649759" cy="2187133"/>
            </a:xfrm>
            <a:custGeom>
              <a:avLst/>
              <a:gdLst>
                <a:gd name="connsiteX0" fmla="*/ 1086309 w 1649759"/>
                <a:gd name="connsiteY0" fmla="*/ 2019788 h 2187133"/>
                <a:gd name="connsiteX1" fmla="*/ 1600659 w 1649759"/>
                <a:gd name="connsiteY1" fmla="*/ 619613 h 2187133"/>
                <a:gd name="connsiteX2" fmla="*/ 1533984 w 1649759"/>
                <a:gd name="connsiteY2" fmla="*/ 286238 h 2187133"/>
                <a:gd name="connsiteX3" fmla="*/ 762459 w 1649759"/>
                <a:gd name="connsiteY3" fmla="*/ 19538 h 2187133"/>
                <a:gd name="connsiteX4" fmla="*/ 505284 w 1649759"/>
                <a:gd name="connsiteY4" fmla="*/ 162413 h 2187133"/>
                <a:gd name="connsiteX5" fmla="*/ 29034 w 1649759"/>
                <a:gd name="connsiteY5" fmla="*/ 1286363 h 2187133"/>
                <a:gd name="connsiteX6" fmla="*/ 133809 w 1649759"/>
                <a:gd name="connsiteY6" fmla="*/ 1695938 h 2187133"/>
                <a:gd name="connsiteX7" fmla="*/ 800559 w 1649759"/>
                <a:gd name="connsiteY7" fmla="*/ 2124563 h 2187133"/>
                <a:gd name="connsiteX8" fmla="*/ 1086309 w 1649759"/>
                <a:gd name="connsiteY8" fmla="*/ 2019788 h 218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9759" h="2187133">
                  <a:moveTo>
                    <a:pt x="1086309" y="2019788"/>
                  </a:moveTo>
                  <a:cubicBezTo>
                    <a:pt x="1219659" y="1768963"/>
                    <a:pt x="1526047" y="908538"/>
                    <a:pt x="1600659" y="619613"/>
                  </a:cubicBezTo>
                  <a:cubicBezTo>
                    <a:pt x="1675271" y="330688"/>
                    <a:pt x="1673684" y="386250"/>
                    <a:pt x="1533984" y="286238"/>
                  </a:cubicBezTo>
                  <a:cubicBezTo>
                    <a:pt x="1394284" y="186226"/>
                    <a:pt x="933909" y="40176"/>
                    <a:pt x="762459" y="19538"/>
                  </a:cubicBezTo>
                  <a:cubicBezTo>
                    <a:pt x="591009" y="-1100"/>
                    <a:pt x="627521" y="-48725"/>
                    <a:pt x="505284" y="162413"/>
                  </a:cubicBezTo>
                  <a:cubicBezTo>
                    <a:pt x="383046" y="373550"/>
                    <a:pt x="90946" y="1030775"/>
                    <a:pt x="29034" y="1286363"/>
                  </a:cubicBezTo>
                  <a:cubicBezTo>
                    <a:pt x="-32879" y="1541950"/>
                    <a:pt x="5222" y="1556238"/>
                    <a:pt x="133809" y="1695938"/>
                  </a:cubicBezTo>
                  <a:cubicBezTo>
                    <a:pt x="262396" y="1835638"/>
                    <a:pt x="640222" y="2069001"/>
                    <a:pt x="800559" y="2124563"/>
                  </a:cubicBezTo>
                  <a:cubicBezTo>
                    <a:pt x="960896" y="2180125"/>
                    <a:pt x="952959" y="2270613"/>
                    <a:pt x="1086309" y="2019788"/>
                  </a:cubicBezTo>
                  <a:close/>
                </a:path>
              </a:pathLst>
            </a:custGeom>
            <a:solidFill>
              <a:srgbClr val="F8B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Forma libre: forma 16">
              <a:extLst>
                <a:ext uri="{FF2B5EF4-FFF2-40B4-BE49-F238E27FC236}">
                  <a16:creationId xmlns:a16="http://schemas.microsoft.com/office/drawing/2014/main" id="{45EF27D7-6278-C259-FFE8-F6A1D646798C}"/>
                </a:ext>
              </a:extLst>
            </p:cNvPr>
            <p:cNvSpPr/>
            <p:nvPr/>
          </p:nvSpPr>
          <p:spPr>
            <a:xfrm rot="3227767">
              <a:off x="-518047" y="-1370025"/>
              <a:ext cx="1500116" cy="1242505"/>
            </a:xfrm>
            <a:custGeom>
              <a:avLst/>
              <a:gdLst>
                <a:gd name="connsiteX0" fmla="*/ 702250 w 1500116"/>
                <a:gd name="connsiteY0" fmla="*/ 151504 h 1242505"/>
                <a:gd name="connsiteX1" fmla="*/ 1457161 w 1500116"/>
                <a:gd name="connsiteY1" fmla="*/ 895784 h 1242505"/>
                <a:gd name="connsiteX2" fmla="*/ 1265775 w 1500116"/>
                <a:gd name="connsiteY2" fmla="*/ 1236025 h 1242505"/>
                <a:gd name="connsiteX3" fmla="*/ 96194 w 1500116"/>
                <a:gd name="connsiteY3" fmla="*/ 1034007 h 1242505"/>
                <a:gd name="connsiteX4" fmla="*/ 138724 w 1500116"/>
                <a:gd name="connsiteY4" fmla="*/ 77077 h 1242505"/>
                <a:gd name="connsiteX5" fmla="*/ 702250 w 1500116"/>
                <a:gd name="connsiteY5" fmla="*/ 151504 h 124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116" h="1242505">
                  <a:moveTo>
                    <a:pt x="702250" y="151504"/>
                  </a:moveTo>
                  <a:cubicBezTo>
                    <a:pt x="921989" y="287955"/>
                    <a:pt x="1363240" y="715031"/>
                    <a:pt x="1457161" y="895784"/>
                  </a:cubicBezTo>
                  <a:cubicBezTo>
                    <a:pt x="1551082" y="1076537"/>
                    <a:pt x="1492603" y="1212988"/>
                    <a:pt x="1265775" y="1236025"/>
                  </a:cubicBezTo>
                  <a:cubicBezTo>
                    <a:pt x="1038947" y="1259062"/>
                    <a:pt x="284036" y="1227165"/>
                    <a:pt x="96194" y="1034007"/>
                  </a:cubicBezTo>
                  <a:cubicBezTo>
                    <a:pt x="-91648" y="840849"/>
                    <a:pt x="35943" y="224161"/>
                    <a:pt x="138724" y="77077"/>
                  </a:cubicBezTo>
                  <a:cubicBezTo>
                    <a:pt x="241505" y="-70007"/>
                    <a:pt x="482511" y="15053"/>
                    <a:pt x="702250" y="151504"/>
                  </a:cubicBezTo>
                  <a:close/>
                </a:path>
              </a:pathLst>
            </a:custGeom>
            <a:solidFill>
              <a:srgbClr val="803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8" name="Forma libre: forma 17">
              <a:extLst>
                <a:ext uri="{FF2B5EF4-FFF2-40B4-BE49-F238E27FC236}">
                  <a16:creationId xmlns:a16="http://schemas.microsoft.com/office/drawing/2014/main" id="{5EB612A4-F5C6-D396-AAD4-35E01A4C91BF}"/>
                </a:ext>
              </a:extLst>
            </p:cNvPr>
            <p:cNvSpPr/>
            <p:nvPr/>
          </p:nvSpPr>
          <p:spPr>
            <a:xfrm>
              <a:off x="-759225" y="5928295"/>
              <a:ext cx="1242607" cy="1058128"/>
            </a:xfrm>
            <a:custGeom>
              <a:avLst/>
              <a:gdLst>
                <a:gd name="connsiteX0" fmla="*/ 1114825 w 1242607"/>
                <a:gd name="connsiteY0" fmla="*/ 878905 h 1058128"/>
                <a:gd name="connsiteX1" fmla="*/ 1241825 w 1242607"/>
                <a:gd name="connsiteY1" fmla="*/ 523305 h 1058128"/>
                <a:gd name="connsiteX2" fmla="*/ 1064025 w 1242607"/>
                <a:gd name="connsiteY2" fmla="*/ 180405 h 1058128"/>
                <a:gd name="connsiteX3" fmla="*/ 327425 w 1242607"/>
                <a:gd name="connsiteY3" fmla="*/ 2605 h 1058128"/>
                <a:gd name="connsiteX4" fmla="*/ 73425 w 1242607"/>
                <a:gd name="connsiteY4" fmla="*/ 307405 h 1058128"/>
                <a:gd name="connsiteX5" fmla="*/ 60725 w 1242607"/>
                <a:gd name="connsiteY5" fmla="*/ 802705 h 1058128"/>
                <a:gd name="connsiteX6" fmla="*/ 797325 w 1242607"/>
                <a:gd name="connsiteY6" fmla="*/ 1056705 h 1058128"/>
                <a:gd name="connsiteX7" fmla="*/ 1114825 w 1242607"/>
                <a:gd name="connsiteY7" fmla="*/ 878905 h 1058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2607" h="1058128">
                  <a:moveTo>
                    <a:pt x="1114825" y="878905"/>
                  </a:moveTo>
                  <a:cubicBezTo>
                    <a:pt x="1188908" y="790005"/>
                    <a:pt x="1250292" y="639722"/>
                    <a:pt x="1241825" y="523305"/>
                  </a:cubicBezTo>
                  <a:cubicBezTo>
                    <a:pt x="1233358" y="406888"/>
                    <a:pt x="1216425" y="267188"/>
                    <a:pt x="1064025" y="180405"/>
                  </a:cubicBezTo>
                  <a:cubicBezTo>
                    <a:pt x="911625" y="93622"/>
                    <a:pt x="492525" y="-18562"/>
                    <a:pt x="327425" y="2605"/>
                  </a:cubicBezTo>
                  <a:cubicBezTo>
                    <a:pt x="162325" y="23772"/>
                    <a:pt x="117875" y="174055"/>
                    <a:pt x="73425" y="307405"/>
                  </a:cubicBezTo>
                  <a:cubicBezTo>
                    <a:pt x="28975" y="440755"/>
                    <a:pt x="-59925" y="677822"/>
                    <a:pt x="60725" y="802705"/>
                  </a:cubicBezTo>
                  <a:cubicBezTo>
                    <a:pt x="181375" y="927588"/>
                    <a:pt x="627992" y="1041888"/>
                    <a:pt x="797325" y="1056705"/>
                  </a:cubicBezTo>
                  <a:cubicBezTo>
                    <a:pt x="966658" y="1071522"/>
                    <a:pt x="1040742" y="967805"/>
                    <a:pt x="1114825" y="878905"/>
                  </a:cubicBezTo>
                  <a:close/>
                </a:path>
              </a:pathLst>
            </a:custGeom>
            <a:solidFill>
              <a:srgbClr val="803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19" name="Imagen 18" descr="Texto, Pizarra&#10;&#10;Descripción generada automáticamente">
            <a:extLst>
              <a:ext uri="{FF2B5EF4-FFF2-40B4-BE49-F238E27FC236}">
                <a16:creationId xmlns:a16="http://schemas.microsoft.com/office/drawing/2014/main" id="{A9AB00B8-4A20-47C2-72A1-E2CEC78C870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554" r="18856"/>
          <a:stretch/>
        </p:blipFill>
        <p:spPr>
          <a:xfrm>
            <a:off x="3227677" y="130718"/>
            <a:ext cx="6208372" cy="4335547"/>
          </a:xfrm>
          <a:prstGeom prst="rect">
            <a:avLst/>
          </a:prstGeom>
        </p:spPr>
      </p:pic>
      <p:grpSp>
        <p:nvGrpSpPr>
          <p:cNvPr id="20" name="Grupo 19">
            <a:extLst>
              <a:ext uri="{FF2B5EF4-FFF2-40B4-BE49-F238E27FC236}">
                <a16:creationId xmlns:a16="http://schemas.microsoft.com/office/drawing/2014/main" id="{9536C2E7-57D3-84ED-89E4-47CCAB0D69C7}"/>
              </a:ext>
            </a:extLst>
          </p:cNvPr>
          <p:cNvGrpSpPr/>
          <p:nvPr userDrawn="1"/>
        </p:nvGrpSpPr>
        <p:grpSpPr>
          <a:xfrm>
            <a:off x="9916098" y="-496939"/>
            <a:ext cx="3860154" cy="8298061"/>
            <a:chOff x="9961543" y="-523833"/>
            <a:chExt cx="3860154" cy="8298061"/>
          </a:xfrm>
        </p:grpSpPr>
        <p:sp>
          <p:nvSpPr>
            <p:cNvPr id="21" name="Forma libre: forma 20">
              <a:extLst>
                <a:ext uri="{FF2B5EF4-FFF2-40B4-BE49-F238E27FC236}">
                  <a16:creationId xmlns:a16="http://schemas.microsoft.com/office/drawing/2014/main" id="{0DA2BA7C-0B7A-D8A6-3F67-9304CB0DB70A}"/>
                </a:ext>
              </a:extLst>
            </p:cNvPr>
            <p:cNvSpPr/>
            <p:nvPr/>
          </p:nvSpPr>
          <p:spPr>
            <a:xfrm>
              <a:off x="9961543" y="5443454"/>
              <a:ext cx="1425717" cy="1509340"/>
            </a:xfrm>
            <a:custGeom>
              <a:avLst/>
              <a:gdLst>
                <a:gd name="connsiteX0" fmla="*/ 329991 w 1425717"/>
                <a:gd name="connsiteY0" fmla="*/ 103511 h 1509340"/>
                <a:gd name="connsiteX1" fmla="*/ 10502 w 1425717"/>
                <a:gd name="connsiteY1" fmla="*/ 918759 h 1509340"/>
                <a:gd name="connsiteX2" fmla="*/ 142704 w 1425717"/>
                <a:gd name="connsiteY2" fmla="*/ 1249265 h 1509340"/>
                <a:gd name="connsiteX3" fmla="*/ 770666 w 1425717"/>
                <a:gd name="connsiteY3" fmla="*/ 1502653 h 1509340"/>
                <a:gd name="connsiteX4" fmla="*/ 1376593 w 1425717"/>
                <a:gd name="connsiteY4" fmla="*/ 973844 h 1509340"/>
                <a:gd name="connsiteX5" fmla="*/ 1310492 w 1425717"/>
                <a:gd name="connsiteY5" fmla="*/ 423000 h 1509340"/>
                <a:gd name="connsiteX6" fmla="*/ 682531 w 1425717"/>
                <a:gd name="connsiteY6" fmla="*/ 48427 h 1509340"/>
                <a:gd name="connsiteX7" fmla="*/ 329991 w 1425717"/>
                <a:gd name="connsiteY7" fmla="*/ 103511 h 150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5717" h="1509340">
                  <a:moveTo>
                    <a:pt x="329991" y="103511"/>
                  </a:moveTo>
                  <a:cubicBezTo>
                    <a:pt x="217986" y="248566"/>
                    <a:pt x="41716" y="727800"/>
                    <a:pt x="10502" y="918759"/>
                  </a:cubicBezTo>
                  <a:cubicBezTo>
                    <a:pt x="-20712" y="1109718"/>
                    <a:pt x="16010" y="1151949"/>
                    <a:pt x="142704" y="1249265"/>
                  </a:cubicBezTo>
                  <a:cubicBezTo>
                    <a:pt x="269398" y="1346581"/>
                    <a:pt x="565018" y="1548556"/>
                    <a:pt x="770666" y="1502653"/>
                  </a:cubicBezTo>
                  <a:cubicBezTo>
                    <a:pt x="976314" y="1456750"/>
                    <a:pt x="1286622" y="1153786"/>
                    <a:pt x="1376593" y="973844"/>
                  </a:cubicBezTo>
                  <a:cubicBezTo>
                    <a:pt x="1466564" y="793902"/>
                    <a:pt x="1426169" y="577236"/>
                    <a:pt x="1310492" y="423000"/>
                  </a:cubicBezTo>
                  <a:cubicBezTo>
                    <a:pt x="1194815" y="268764"/>
                    <a:pt x="844112" y="105348"/>
                    <a:pt x="682531" y="48427"/>
                  </a:cubicBezTo>
                  <a:cubicBezTo>
                    <a:pt x="520950" y="-8494"/>
                    <a:pt x="441996" y="-41544"/>
                    <a:pt x="329991" y="103511"/>
                  </a:cubicBezTo>
                  <a:close/>
                </a:path>
              </a:pathLst>
            </a:custGeom>
            <a:solidFill>
              <a:srgbClr val="F8B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Forma libre: forma 21">
              <a:extLst>
                <a:ext uri="{FF2B5EF4-FFF2-40B4-BE49-F238E27FC236}">
                  <a16:creationId xmlns:a16="http://schemas.microsoft.com/office/drawing/2014/main" id="{DFEC1438-82BF-9757-A387-F2CDF73C22B6}"/>
                </a:ext>
              </a:extLst>
            </p:cNvPr>
            <p:cNvSpPr/>
            <p:nvPr/>
          </p:nvSpPr>
          <p:spPr>
            <a:xfrm>
              <a:off x="10674402" y="3837062"/>
              <a:ext cx="1870780" cy="2069831"/>
            </a:xfrm>
            <a:custGeom>
              <a:avLst/>
              <a:gdLst>
                <a:gd name="connsiteX0" fmla="*/ 1032457 w 1870780"/>
                <a:gd name="connsiteY0" fmla="*/ 7115 h 2069831"/>
                <a:gd name="connsiteX1" fmla="*/ 245648 w 1870780"/>
                <a:gd name="connsiteY1" fmla="*/ 145338 h 2069831"/>
                <a:gd name="connsiteX2" fmla="*/ 11731 w 1870780"/>
                <a:gd name="connsiteY2" fmla="*/ 655701 h 2069831"/>
                <a:gd name="connsiteX3" fmla="*/ 543359 w 1870780"/>
                <a:gd name="connsiteY3" fmla="*/ 1761487 h 2069831"/>
                <a:gd name="connsiteX4" fmla="*/ 1234476 w 1870780"/>
                <a:gd name="connsiteY4" fmla="*/ 2069831 h 2069831"/>
                <a:gd name="connsiteX5" fmla="*/ 1861796 w 1870780"/>
                <a:gd name="connsiteY5" fmla="*/ 1761487 h 2069831"/>
                <a:gd name="connsiteX6" fmla="*/ 1564085 w 1870780"/>
                <a:gd name="connsiteY6" fmla="*/ 315459 h 2069831"/>
                <a:gd name="connsiteX7" fmla="*/ 1032457 w 1870780"/>
                <a:gd name="connsiteY7" fmla="*/ 7115 h 206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0780" h="2069831">
                  <a:moveTo>
                    <a:pt x="1032457" y="7115"/>
                  </a:moveTo>
                  <a:cubicBezTo>
                    <a:pt x="812717" y="-21239"/>
                    <a:pt x="415769" y="37240"/>
                    <a:pt x="245648" y="145338"/>
                  </a:cubicBezTo>
                  <a:cubicBezTo>
                    <a:pt x="75527" y="253436"/>
                    <a:pt x="-37887" y="386343"/>
                    <a:pt x="11731" y="655701"/>
                  </a:cubicBezTo>
                  <a:cubicBezTo>
                    <a:pt x="61349" y="925059"/>
                    <a:pt x="339568" y="1525799"/>
                    <a:pt x="543359" y="1761487"/>
                  </a:cubicBezTo>
                  <a:cubicBezTo>
                    <a:pt x="747150" y="1997175"/>
                    <a:pt x="1014737" y="2069831"/>
                    <a:pt x="1234476" y="2069831"/>
                  </a:cubicBezTo>
                  <a:cubicBezTo>
                    <a:pt x="1454215" y="2069831"/>
                    <a:pt x="1806861" y="2053882"/>
                    <a:pt x="1861796" y="1761487"/>
                  </a:cubicBezTo>
                  <a:cubicBezTo>
                    <a:pt x="1916731" y="1469092"/>
                    <a:pt x="1707624" y="611398"/>
                    <a:pt x="1564085" y="315459"/>
                  </a:cubicBezTo>
                  <a:cubicBezTo>
                    <a:pt x="1420546" y="19520"/>
                    <a:pt x="1252197" y="35469"/>
                    <a:pt x="1032457" y="7115"/>
                  </a:cubicBezTo>
                  <a:close/>
                </a:path>
              </a:pathLst>
            </a:custGeom>
            <a:solidFill>
              <a:srgbClr val="01D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Forma libre: forma 22">
              <a:extLst>
                <a:ext uri="{FF2B5EF4-FFF2-40B4-BE49-F238E27FC236}">
                  <a16:creationId xmlns:a16="http://schemas.microsoft.com/office/drawing/2014/main" id="{3F9D48CC-4AA6-B88A-6798-9011DD833BB8}"/>
                </a:ext>
              </a:extLst>
            </p:cNvPr>
            <p:cNvSpPr/>
            <p:nvPr/>
          </p:nvSpPr>
          <p:spPr>
            <a:xfrm>
              <a:off x="10658309" y="2945592"/>
              <a:ext cx="920328" cy="814904"/>
            </a:xfrm>
            <a:custGeom>
              <a:avLst/>
              <a:gdLst>
                <a:gd name="connsiteX0" fmla="*/ 143219 w 920328"/>
                <a:gd name="connsiteY0" fmla="*/ 811897 h 814904"/>
                <a:gd name="connsiteX1" fmla="*/ 848299 w 920328"/>
                <a:gd name="connsiteY1" fmla="*/ 712745 h 814904"/>
                <a:gd name="connsiteX2" fmla="*/ 837282 w 920328"/>
                <a:gd name="connsiteY2" fmla="*/ 525459 h 814904"/>
                <a:gd name="connsiteX3" fmla="*/ 319489 w 920328"/>
                <a:gd name="connsiteY3" fmla="*/ 62750 h 814904"/>
                <a:gd name="connsiteX4" fmla="*/ 110169 w 920328"/>
                <a:gd name="connsiteY4" fmla="*/ 62750 h 814904"/>
                <a:gd name="connsiteX5" fmla="*/ 0 w 920328"/>
                <a:gd name="connsiteY5" fmla="*/ 602577 h 814904"/>
                <a:gd name="connsiteX6" fmla="*/ 143219 w 920328"/>
                <a:gd name="connsiteY6" fmla="*/ 811897 h 81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0328" h="814904">
                  <a:moveTo>
                    <a:pt x="143219" y="811897"/>
                  </a:moveTo>
                  <a:cubicBezTo>
                    <a:pt x="284602" y="830258"/>
                    <a:pt x="732622" y="760485"/>
                    <a:pt x="848299" y="712745"/>
                  </a:cubicBezTo>
                  <a:cubicBezTo>
                    <a:pt x="963976" y="665005"/>
                    <a:pt x="925417" y="633791"/>
                    <a:pt x="837282" y="525459"/>
                  </a:cubicBezTo>
                  <a:cubicBezTo>
                    <a:pt x="749147" y="417127"/>
                    <a:pt x="440675" y="139868"/>
                    <a:pt x="319489" y="62750"/>
                  </a:cubicBezTo>
                  <a:cubicBezTo>
                    <a:pt x="198304" y="-14368"/>
                    <a:pt x="163417" y="-27221"/>
                    <a:pt x="110169" y="62750"/>
                  </a:cubicBezTo>
                  <a:cubicBezTo>
                    <a:pt x="56921" y="152721"/>
                    <a:pt x="0" y="477719"/>
                    <a:pt x="0" y="602577"/>
                  </a:cubicBezTo>
                  <a:cubicBezTo>
                    <a:pt x="0" y="727435"/>
                    <a:pt x="1836" y="793536"/>
                    <a:pt x="143219" y="811897"/>
                  </a:cubicBezTo>
                  <a:close/>
                </a:path>
              </a:pathLst>
            </a:custGeom>
            <a:solidFill>
              <a:srgbClr val="DA4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Forma libre: forma 23">
              <a:extLst>
                <a:ext uri="{FF2B5EF4-FFF2-40B4-BE49-F238E27FC236}">
                  <a16:creationId xmlns:a16="http://schemas.microsoft.com/office/drawing/2014/main" id="{9782C671-77F5-20A0-EA90-E9534C844B06}"/>
                </a:ext>
              </a:extLst>
            </p:cNvPr>
            <p:cNvSpPr/>
            <p:nvPr/>
          </p:nvSpPr>
          <p:spPr>
            <a:xfrm>
              <a:off x="11572764" y="-523833"/>
              <a:ext cx="1043785" cy="808197"/>
            </a:xfrm>
            <a:custGeom>
              <a:avLst/>
              <a:gdLst>
                <a:gd name="connsiteX0" fmla="*/ 92244 w 1043785"/>
                <a:gd name="connsiteY0" fmla="*/ 683569 h 808197"/>
                <a:gd name="connsiteX1" fmla="*/ 477834 w 1043785"/>
                <a:gd name="connsiteY1" fmla="*/ 804755 h 808197"/>
                <a:gd name="connsiteX2" fmla="*/ 786307 w 1043785"/>
                <a:gd name="connsiteY2" fmla="*/ 727637 h 808197"/>
                <a:gd name="connsiteX3" fmla="*/ 1028678 w 1043785"/>
                <a:gd name="connsiteY3" fmla="*/ 275945 h 808197"/>
                <a:gd name="connsiteX4" fmla="*/ 334615 w 1043785"/>
                <a:gd name="connsiteY4" fmla="*/ 523 h 808197"/>
                <a:gd name="connsiteX5" fmla="*/ 15126 w 1043785"/>
                <a:gd name="connsiteY5" fmla="*/ 342046 h 808197"/>
                <a:gd name="connsiteX6" fmla="*/ 92244 w 1043785"/>
                <a:gd name="connsiteY6" fmla="*/ 683569 h 80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3785" h="808197">
                  <a:moveTo>
                    <a:pt x="92244" y="683569"/>
                  </a:moveTo>
                  <a:cubicBezTo>
                    <a:pt x="169362" y="760687"/>
                    <a:pt x="362157" y="797410"/>
                    <a:pt x="477834" y="804755"/>
                  </a:cubicBezTo>
                  <a:cubicBezTo>
                    <a:pt x="593511" y="812100"/>
                    <a:pt x="694500" y="815772"/>
                    <a:pt x="786307" y="727637"/>
                  </a:cubicBezTo>
                  <a:cubicBezTo>
                    <a:pt x="878114" y="639502"/>
                    <a:pt x="1103960" y="397131"/>
                    <a:pt x="1028678" y="275945"/>
                  </a:cubicBezTo>
                  <a:cubicBezTo>
                    <a:pt x="953396" y="154759"/>
                    <a:pt x="503540" y="-10494"/>
                    <a:pt x="334615" y="523"/>
                  </a:cubicBezTo>
                  <a:cubicBezTo>
                    <a:pt x="165690" y="11540"/>
                    <a:pt x="53685" y="233713"/>
                    <a:pt x="15126" y="342046"/>
                  </a:cubicBezTo>
                  <a:cubicBezTo>
                    <a:pt x="-23433" y="450379"/>
                    <a:pt x="15126" y="606451"/>
                    <a:pt x="92244" y="683569"/>
                  </a:cubicBezTo>
                  <a:close/>
                </a:path>
              </a:pathLst>
            </a:custGeom>
            <a:solidFill>
              <a:srgbClr val="803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Forma libre: forma 24">
              <a:extLst>
                <a:ext uri="{FF2B5EF4-FFF2-40B4-BE49-F238E27FC236}">
                  <a16:creationId xmlns:a16="http://schemas.microsoft.com/office/drawing/2014/main" id="{F7F6A0FA-EE29-2678-E6C8-573BC5519346}"/>
                </a:ext>
              </a:extLst>
            </p:cNvPr>
            <p:cNvSpPr/>
            <p:nvPr/>
          </p:nvSpPr>
          <p:spPr>
            <a:xfrm rot="11063910">
              <a:off x="11316906" y="998569"/>
              <a:ext cx="367231" cy="182692"/>
            </a:xfrm>
            <a:custGeom>
              <a:avLst/>
              <a:gdLst>
                <a:gd name="connsiteX0" fmla="*/ 258615 w 367231"/>
                <a:gd name="connsiteY0" fmla="*/ 1600 h 182692"/>
                <a:gd name="connsiteX1" fmla="*/ 367200 w 367231"/>
                <a:gd name="connsiteY1" fmla="*/ 84468 h 182692"/>
                <a:gd name="connsiteX2" fmla="*/ 267188 w 367231"/>
                <a:gd name="connsiteY2" fmla="*/ 181623 h 182692"/>
                <a:gd name="connsiteX3" fmla="*/ 44303 w 367231"/>
                <a:gd name="connsiteY3" fmla="*/ 133045 h 182692"/>
                <a:gd name="connsiteX4" fmla="*/ 1440 w 367231"/>
                <a:gd name="connsiteY4" fmla="*/ 81610 h 182692"/>
                <a:gd name="connsiteX5" fmla="*/ 70020 w 367231"/>
                <a:gd name="connsiteY5" fmla="*/ 33033 h 182692"/>
                <a:gd name="connsiteX6" fmla="*/ 258615 w 367231"/>
                <a:gd name="connsiteY6" fmla="*/ 1600 h 18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31" h="182692">
                  <a:moveTo>
                    <a:pt x="258615" y="1600"/>
                  </a:moveTo>
                  <a:cubicBezTo>
                    <a:pt x="308145" y="10172"/>
                    <a:pt x="365771" y="54464"/>
                    <a:pt x="367200" y="84468"/>
                  </a:cubicBezTo>
                  <a:cubicBezTo>
                    <a:pt x="368629" y="114472"/>
                    <a:pt x="321004" y="173527"/>
                    <a:pt x="267188" y="181623"/>
                  </a:cubicBezTo>
                  <a:cubicBezTo>
                    <a:pt x="213372" y="189719"/>
                    <a:pt x="88594" y="149714"/>
                    <a:pt x="44303" y="133045"/>
                  </a:cubicBezTo>
                  <a:cubicBezTo>
                    <a:pt x="12" y="116376"/>
                    <a:pt x="-2846" y="98279"/>
                    <a:pt x="1440" y="81610"/>
                  </a:cubicBezTo>
                  <a:cubicBezTo>
                    <a:pt x="5726" y="64941"/>
                    <a:pt x="29063" y="44939"/>
                    <a:pt x="70020" y="33033"/>
                  </a:cubicBezTo>
                  <a:cubicBezTo>
                    <a:pt x="110977" y="21127"/>
                    <a:pt x="209085" y="-6972"/>
                    <a:pt x="258615" y="1600"/>
                  </a:cubicBezTo>
                  <a:close/>
                </a:path>
              </a:pathLst>
            </a:custGeom>
            <a:solidFill>
              <a:srgbClr val="DA4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Forma libre: forma 25">
              <a:extLst>
                <a:ext uri="{FF2B5EF4-FFF2-40B4-BE49-F238E27FC236}">
                  <a16:creationId xmlns:a16="http://schemas.microsoft.com/office/drawing/2014/main" id="{6604611E-4055-B5AB-3F28-3142606ACD1B}"/>
                </a:ext>
              </a:extLst>
            </p:cNvPr>
            <p:cNvSpPr/>
            <p:nvPr/>
          </p:nvSpPr>
          <p:spPr>
            <a:xfrm rot="721788">
              <a:off x="12141325" y="1092712"/>
              <a:ext cx="367231" cy="182692"/>
            </a:xfrm>
            <a:custGeom>
              <a:avLst/>
              <a:gdLst>
                <a:gd name="connsiteX0" fmla="*/ 258615 w 367231"/>
                <a:gd name="connsiteY0" fmla="*/ 1600 h 182692"/>
                <a:gd name="connsiteX1" fmla="*/ 367200 w 367231"/>
                <a:gd name="connsiteY1" fmla="*/ 84468 h 182692"/>
                <a:gd name="connsiteX2" fmla="*/ 267188 w 367231"/>
                <a:gd name="connsiteY2" fmla="*/ 181623 h 182692"/>
                <a:gd name="connsiteX3" fmla="*/ 44303 w 367231"/>
                <a:gd name="connsiteY3" fmla="*/ 133045 h 182692"/>
                <a:gd name="connsiteX4" fmla="*/ 1440 w 367231"/>
                <a:gd name="connsiteY4" fmla="*/ 81610 h 182692"/>
                <a:gd name="connsiteX5" fmla="*/ 70020 w 367231"/>
                <a:gd name="connsiteY5" fmla="*/ 33033 h 182692"/>
                <a:gd name="connsiteX6" fmla="*/ 258615 w 367231"/>
                <a:gd name="connsiteY6" fmla="*/ 1600 h 18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31" h="182692">
                  <a:moveTo>
                    <a:pt x="258615" y="1600"/>
                  </a:moveTo>
                  <a:cubicBezTo>
                    <a:pt x="308145" y="10172"/>
                    <a:pt x="365771" y="54464"/>
                    <a:pt x="367200" y="84468"/>
                  </a:cubicBezTo>
                  <a:cubicBezTo>
                    <a:pt x="368629" y="114472"/>
                    <a:pt x="321004" y="173527"/>
                    <a:pt x="267188" y="181623"/>
                  </a:cubicBezTo>
                  <a:cubicBezTo>
                    <a:pt x="213372" y="189719"/>
                    <a:pt x="88594" y="149714"/>
                    <a:pt x="44303" y="133045"/>
                  </a:cubicBezTo>
                  <a:cubicBezTo>
                    <a:pt x="12" y="116376"/>
                    <a:pt x="-2846" y="98279"/>
                    <a:pt x="1440" y="81610"/>
                  </a:cubicBezTo>
                  <a:cubicBezTo>
                    <a:pt x="5726" y="64941"/>
                    <a:pt x="29063" y="44939"/>
                    <a:pt x="70020" y="33033"/>
                  </a:cubicBezTo>
                  <a:cubicBezTo>
                    <a:pt x="110977" y="21127"/>
                    <a:pt x="209085" y="-6972"/>
                    <a:pt x="258615" y="1600"/>
                  </a:cubicBezTo>
                  <a:close/>
                </a:path>
              </a:pathLst>
            </a:custGeom>
            <a:solidFill>
              <a:srgbClr val="01D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Forma libre: forma 26">
              <a:extLst>
                <a:ext uri="{FF2B5EF4-FFF2-40B4-BE49-F238E27FC236}">
                  <a16:creationId xmlns:a16="http://schemas.microsoft.com/office/drawing/2014/main" id="{F5C7A254-7E7E-8B08-29B9-0E58BBD5541F}"/>
                </a:ext>
              </a:extLst>
            </p:cNvPr>
            <p:cNvSpPr/>
            <p:nvPr/>
          </p:nvSpPr>
          <p:spPr>
            <a:xfrm>
              <a:off x="11110713" y="1189913"/>
              <a:ext cx="1397795" cy="1331067"/>
            </a:xfrm>
            <a:custGeom>
              <a:avLst/>
              <a:gdLst>
                <a:gd name="connsiteX0" fmla="*/ 1157630 w 1397795"/>
                <a:gd name="connsiteY0" fmla="*/ 1322116 h 1331067"/>
                <a:gd name="connsiteX1" fmla="*/ 166112 w 1397795"/>
                <a:gd name="connsiteY1" fmla="*/ 1189913 h 1331067"/>
                <a:gd name="connsiteX2" fmla="*/ 859 w 1397795"/>
                <a:gd name="connsiteY2" fmla="*/ 903475 h 1331067"/>
                <a:gd name="connsiteX3" fmla="*/ 133062 w 1397795"/>
                <a:gd name="connsiteY3" fmla="*/ 253480 h 1331067"/>
                <a:gd name="connsiteX4" fmla="*/ 716956 w 1397795"/>
                <a:gd name="connsiteY4" fmla="*/ 92 h 1331067"/>
                <a:gd name="connsiteX5" fmla="*/ 1355934 w 1397795"/>
                <a:gd name="connsiteY5" fmla="*/ 275513 h 1331067"/>
                <a:gd name="connsiteX6" fmla="*/ 1311867 w 1397795"/>
                <a:gd name="connsiteY6" fmla="*/ 1200930 h 1331067"/>
                <a:gd name="connsiteX7" fmla="*/ 1157630 w 1397795"/>
                <a:gd name="connsiteY7" fmla="*/ 1322116 h 133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7795" h="1331067">
                  <a:moveTo>
                    <a:pt x="1157630" y="1322116"/>
                  </a:moveTo>
                  <a:cubicBezTo>
                    <a:pt x="966671" y="1320280"/>
                    <a:pt x="358907" y="1259686"/>
                    <a:pt x="166112" y="1189913"/>
                  </a:cubicBezTo>
                  <a:cubicBezTo>
                    <a:pt x="-26683" y="1120139"/>
                    <a:pt x="6367" y="1059547"/>
                    <a:pt x="859" y="903475"/>
                  </a:cubicBezTo>
                  <a:cubicBezTo>
                    <a:pt x="-4649" y="747403"/>
                    <a:pt x="13712" y="404044"/>
                    <a:pt x="133062" y="253480"/>
                  </a:cubicBezTo>
                  <a:cubicBezTo>
                    <a:pt x="252411" y="102916"/>
                    <a:pt x="513144" y="-3580"/>
                    <a:pt x="716956" y="92"/>
                  </a:cubicBezTo>
                  <a:cubicBezTo>
                    <a:pt x="920768" y="3764"/>
                    <a:pt x="1256782" y="75373"/>
                    <a:pt x="1355934" y="275513"/>
                  </a:cubicBezTo>
                  <a:cubicBezTo>
                    <a:pt x="1455086" y="475653"/>
                    <a:pt x="1352262" y="1024660"/>
                    <a:pt x="1311867" y="1200930"/>
                  </a:cubicBezTo>
                  <a:cubicBezTo>
                    <a:pt x="1271472" y="1377200"/>
                    <a:pt x="1348589" y="1323952"/>
                    <a:pt x="1157630" y="1322116"/>
                  </a:cubicBezTo>
                  <a:close/>
                </a:path>
              </a:pathLst>
            </a:custGeom>
            <a:solidFill>
              <a:srgbClr val="F8B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8" name="Forma libre: forma 27">
              <a:extLst>
                <a:ext uri="{FF2B5EF4-FFF2-40B4-BE49-F238E27FC236}">
                  <a16:creationId xmlns:a16="http://schemas.microsoft.com/office/drawing/2014/main" id="{8807CB80-084D-CAE7-05B7-B9CAA260CB0E}"/>
                </a:ext>
              </a:extLst>
            </p:cNvPr>
            <p:cNvSpPr/>
            <p:nvPr/>
          </p:nvSpPr>
          <p:spPr>
            <a:xfrm>
              <a:off x="10980578" y="2527107"/>
              <a:ext cx="1698284" cy="1116822"/>
            </a:xfrm>
            <a:custGeom>
              <a:avLst/>
              <a:gdLst>
                <a:gd name="connsiteX0" fmla="*/ 89519 w 1698284"/>
                <a:gd name="connsiteY0" fmla="*/ 331762 h 1116822"/>
                <a:gd name="connsiteX1" fmla="*/ 849683 w 1698284"/>
                <a:gd name="connsiteY1" fmla="*/ 1036841 h 1116822"/>
                <a:gd name="connsiteX2" fmla="*/ 1455611 w 1698284"/>
                <a:gd name="connsiteY2" fmla="*/ 1058875 h 1116822"/>
                <a:gd name="connsiteX3" fmla="*/ 1697982 w 1698284"/>
                <a:gd name="connsiteY3" fmla="*/ 662268 h 1116822"/>
                <a:gd name="connsiteX4" fmla="*/ 1488661 w 1698284"/>
                <a:gd name="connsiteY4" fmla="*/ 221593 h 1116822"/>
                <a:gd name="connsiteX5" fmla="*/ 827649 w 1698284"/>
                <a:gd name="connsiteY5" fmla="*/ 56340 h 1116822"/>
                <a:gd name="connsiteX6" fmla="*/ 276806 w 1698284"/>
                <a:gd name="connsiteY6" fmla="*/ 1256 h 1116822"/>
                <a:gd name="connsiteX7" fmla="*/ 34435 w 1698284"/>
                <a:gd name="connsiteY7" fmla="*/ 100408 h 1116822"/>
                <a:gd name="connsiteX8" fmla="*/ 89519 w 1698284"/>
                <a:gd name="connsiteY8" fmla="*/ 331762 h 111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8284" h="1116822">
                  <a:moveTo>
                    <a:pt x="89519" y="331762"/>
                  </a:moveTo>
                  <a:cubicBezTo>
                    <a:pt x="225394" y="487834"/>
                    <a:pt x="622001" y="915656"/>
                    <a:pt x="849683" y="1036841"/>
                  </a:cubicBezTo>
                  <a:cubicBezTo>
                    <a:pt x="1077365" y="1158026"/>
                    <a:pt x="1314228" y="1121304"/>
                    <a:pt x="1455611" y="1058875"/>
                  </a:cubicBezTo>
                  <a:cubicBezTo>
                    <a:pt x="1596994" y="996446"/>
                    <a:pt x="1692474" y="801815"/>
                    <a:pt x="1697982" y="662268"/>
                  </a:cubicBezTo>
                  <a:cubicBezTo>
                    <a:pt x="1703490" y="522721"/>
                    <a:pt x="1633717" y="322581"/>
                    <a:pt x="1488661" y="221593"/>
                  </a:cubicBezTo>
                  <a:cubicBezTo>
                    <a:pt x="1343606" y="120605"/>
                    <a:pt x="1029625" y="93063"/>
                    <a:pt x="827649" y="56340"/>
                  </a:cubicBezTo>
                  <a:cubicBezTo>
                    <a:pt x="625673" y="19617"/>
                    <a:pt x="409008" y="-6089"/>
                    <a:pt x="276806" y="1256"/>
                  </a:cubicBezTo>
                  <a:cubicBezTo>
                    <a:pt x="144604" y="8601"/>
                    <a:pt x="63813" y="43487"/>
                    <a:pt x="34435" y="100408"/>
                  </a:cubicBezTo>
                  <a:cubicBezTo>
                    <a:pt x="5057" y="157328"/>
                    <a:pt x="-46356" y="175690"/>
                    <a:pt x="89519" y="331762"/>
                  </a:cubicBezTo>
                  <a:close/>
                </a:path>
              </a:pathLst>
            </a:custGeom>
            <a:solidFill>
              <a:srgbClr val="803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Forma libre: forma 28">
              <a:extLst>
                <a:ext uri="{FF2B5EF4-FFF2-40B4-BE49-F238E27FC236}">
                  <a16:creationId xmlns:a16="http://schemas.microsoft.com/office/drawing/2014/main" id="{D3ABB18B-32A2-4DC6-F94E-EE4E9A5F4420}"/>
                </a:ext>
              </a:extLst>
            </p:cNvPr>
            <p:cNvSpPr/>
            <p:nvPr/>
          </p:nvSpPr>
          <p:spPr>
            <a:xfrm>
              <a:off x="12123413" y="3660449"/>
              <a:ext cx="1698284" cy="1116822"/>
            </a:xfrm>
            <a:custGeom>
              <a:avLst/>
              <a:gdLst>
                <a:gd name="connsiteX0" fmla="*/ 89519 w 1698284"/>
                <a:gd name="connsiteY0" fmla="*/ 331762 h 1116822"/>
                <a:gd name="connsiteX1" fmla="*/ 849683 w 1698284"/>
                <a:gd name="connsiteY1" fmla="*/ 1036841 h 1116822"/>
                <a:gd name="connsiteX2" fmla="*/ 1455611 w 1698284"/>
                <a:gd name="connsiteY2" fmla="*/ 1058875 h 1116822"/>
                <a:gd name="connsiteX3" fmla="*/ 1697982 w 1698284"/>
                <a:gd name="connsiteY3" fmla="*/ 662268 h 1116822"/>
                <a:gd name="connsiteX4" fmla="*/ 1488661 w 1698284"/>
                <a:gd name="connsiteY4" fmla="*/ 221593 h 1116822"/>
                <a:gd name="connsiteX5" fmla="*/ 827649 w 1698284"/>
                <a:gd name="connsiteY5" fmla="*/ 56340 h 1116822"/>
                <a:gd name="connsiteX6" fmla="*/ 276806 w 1698284"/>
                <a:gd name="connsiteY6" fmla="*/ 1256 h 1116822"/>
                <a:gd name="connsiteX7" fmla="*/ 34435 w 1698284"/>
                <a:gd name="connsiteY7" fmla="*/ 100408 h 1116822"/>
                <a:gd name="connsiteX8" fmla="*/ 89519 w 1698284"/>
                <a:gd name="connsiteY8" fmla="*/ 331762 h 111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8284" h="1116822">
                  <a:moveTo>
                    <a:pt x="89519" y="331762"/>
                  </a:moveTo>
                  <a:cubicBezTo>
                    <a:pt x="225394" y="487834"/>
                    <a:pt x="622001" y="915656"/>
                    <a:pt x="849683" y="1036841"/>
                  </a:cubicBezTo>
                  <a:cubicBezTo>
                    <a:pt x="1077365" y="1158026"/>
                    <a:pt x="1314228" y="1121304"/>
                    <a:pt x="1455611" y="1058875"/>
                  </a:cubicBezTo>
                  <a:cubicBezTo>
                    <a:pt x="1596994" y="996446"/>
                    <a:pt x="1692474" y="801815"/>
                    <a:pt x="1697982" y="662268"/>
                  </a:cubicBezTo>
                  <a:cubicBezTo>
                    <a:pt x="1703490" y="522721"/>
                    <a:pt x="1633717" y="322581"/>
                    <a:pt x="1488661" y="221593"/>
                  </a:cubicBezTo>
                  <a:cubicBezTo>
                    <a:pt x="1343606" y="120605"/>
                    <a:pt x="1029625" y="93063"/>
                    <a:pt x="827649" y="56340"/>
                  </a:cubicBezTo>
                  <a:cubicBezTo>
                    <a:pt x="625673" y="19617"/>
                    <a:pt x="409008" y="-6089"/>
                    <a:pt x="276806" y="1256"/>
                  </a:cubicBezTo>
                  <a:cubicBezTo>
                    <a:pt x="144604" y="8601"/>
                    <a:pt x="63813" y="43487"/>
                    <a:pt x="34435" y="100408"/>
                  </a:cubicBezTo>
                  <a:cubicBezTo>
                    <a:pt x="5057" y="157328"/>
                    <a:pt x="-46356" y="175690"/>
                    <a:pt x="89519" y="331762"/>
                  </a:cubicBezTo>
                  <a:close/>
                </a:path>
              </a:pathLst>
            </a:custGeom>
            <a:solidFill>
              <a:srgbClr val="01D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Forma libre: forma 29">
              <a:extLst>
                <a:ext uri="{FF2B5EF4-FFF2-40B4-BE49-F238E27FC236}">
                  <a16:creationId xmlns:a16="http://schemas.microsoft.com/office/drawing/2014/main" id="{CDADB3D8-7006-544B-705A-AB857E09E614}"/>
                </a:ext>
              </a:extLst>
            </p:cNvPr>
            <p:cNvSpPr/>
            <p:nvPr/>
          </p:nvSpPr>
          <p:spPr>
            <a:xfrm rot="10800000">
              <a:off x="10449668" y="4684096"/>
              <a:ext cx="551254" cy="898211"/>
            </a:xfrm>
            <a:custGeom>
              <a:avLst/>
              <a:gdLst>
                <a:gd name="connsiteX0" fmla="*/ 19804 w 551254"/>
                <a:gd name="connsiteY0" fmla="*/ 99853 h 898211"/>
                <a:gd name="connsiteX1" fmla="*/ 87039 w 551254"/>
                <a:gd name="connsiteY1" fmla="*/ 19171 h 898211"/>
                <a:gd name="connsiteX2" fmla="*/ 450110 w 551254"/>
                <a:gd name="connsiteY2" fmla="*/ 207430 h 898211"/>
                <a:gd name="connsiteX3" fmla="*/ 550963 w 551254"/>
                <a:gd name="connsiteY3" fmla="*/ 530159 h 898211"/>
                <a:gd name="connsiteX4" fmla="*/ 477004 w 551254"/>
                <a:gd name="connsiteY4" fmla="*/ 805824 h 898211"/>
                <a:gd name="connsiteX5" fmla="*/ 369427 w 551254"/>
                <a:gd name="connsiteY5" fmla="*/ 846165 h 898211"/>
                <a:gd name="connsiteX6" fmla="*/ 19804 w 551254"/>
                <a:gd name="connsiteY6" fmla="*/ 99853 h 89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254" h="898211">
                  <a:moveTo>
                    <a:pt x="19804" y="99853"/>
                  </a:moveTo>
                  <a:cubicBezTo>
                    <a:pt x="-27261" y="-37979"/>
                    <a:pt x="15321" y="1242"/>
                    <a:pt x="87039" y="19171"/>
                  </a:cubicBezTo>
                  <a:cubicBezTo>
                    <a:pt x="158757" y="37100"/>
                    <a:pt x="372789" y="122265"/>
                    <a:pt x="450110" y="207430"/>
                  </a:cubicBezTo>
                  <a:cubicBezTo>
                    <a:pt x="527431" y="292595"/>
                    <a:pt x="546481" y="430427"/>
                    <a:pt x="550963" y="530159"/>
                  </a:cubicBezTo>
                  <a:cubicBezTo>
                    <a:pt x="555445" y="629891"/>
                    <a:pt x="507260" y="753156"/>
                    <a:pt x="477004" y="805824"/>
                  </a:cubicBezTo>
                  <a:cubicBezTo>
                    <a:pt x="446748" y="858492"/>
                    <a:pt x="441145" y="960465"/>
                    <a:pt x="369427" y="846165"/>
                  </a:cubicBezTo>
                  <a:cubicBezTo>
                    <a:pt x="297709" y="731865"/>
                    <a:pt x="66869" y="237685"/>
                    <a:pt x="19804" y="99853"/>
                  </a:cubicBezTo>
                  <a:close/>
                </a:path>
              </a:pathLst>
            </a:custGeom>
            <a:solidFill>
              <a:srgbClr val="F8B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1" name="Forma libre: forma 30">
              <a:extLst>
                <a:ext uri="{FF2B5EF4-FFF2-40B4-BE49-F238E27FC236}">
                  <a16:creationId xmlns:a16="http://schemas.microsoft.com/office/drawing/2014/main" id="{0C0B216A-577E-51BD-02F5-FC06632B0516}"/>
                </a:ext>
              </a:extLst>
            </p:cNvPr>
            <p:cNvSpPr/>
            <p:nvPr/>
          </p:nvSpPr>
          <p:spPr>
            <a:xfrm rot="14309758">
              <a:off x="11079662" y="6402917"/>
              <a:ext cx="1500116" cy="1242505"/>
            </a:xfrm>
            <a:custGeom>
              <a:avLst/>
              <a:gdLst>
                <a:gd name="connsiteX0" fmla="*/ 702250 w 1500116"/>
                <a:gd name="connsiteY0" fmla="*/ 151504 h 1242505"/>
                <a:gd name="connsiteX1" fmla="*/ 1457161 w 1500116"/>
                <a:gd name="connsiteY1" fmla="*/ 895784 h 1242505"/>
                <a:gd name="connsiteX2" fmla="*/ 1265775 w 1500116"/>
                <a:gd name="connsiteY2" fmla="*/ 1236025 h 1242505"/>
                <a:gd name="connsiteX3" fmla="*/ 96194 w 1500116"/>
                <a:gd name="connsiteY3" fmla="*/ 1034007 h 1242505"/>
                <a:gd name="connsiteX4" fmla="*/ 138724 w 1500116"/>
                <a:gd name="connsiteY4" fmla="*/ 77077 h 1242505"/>
                <a:gd name="connsiteX5" fmla="*/ 702250 w 1500116"/>
                <a:gd name="connsiteY5" fmla="*/ 151504 h 124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116" h="1242505">
                  <a:moveTo>
                    <a:pt x="702250" y="151504"/>
                  </a:moveTo>
                  <a:cubicBezTo>
                    <a:pt x="921989" y="287955"/>
                    <a:pt x="1363240" y="715031"/>
                    <a:pt x="1457161" y="895784"/>
                  </a:cubicBezTo>
                  <a:cubicBezTo>
                    <a:pt x="1551082" y="1076537"/>
                    <a:pt x="1492603" y="1212988"/>
                    <a:pt x="1265775" y="1236025"/>
                  </a:cubicBezTo>
                  <a:cubicBezTo>
                    <a:pt x="1038947" y="1259062"/>
                    <a:pt x="284036" y="1227165"/>
                    <a:pt x="96194" y="1034007"/>
                  </a:cubicBezTo>
                  <a:cubicBezTo>
                    <a:pt x="-91648" y="840849"/>
                    <a:pt x="35943" y="224161"/>
                    <a:pt x="138724" y="77077"/>
                  </a:cubicBezTo>
                  <a:cubicBezTo>
                    <a:pt x="241505" y="-70007"/>
                    <a:pt x="482511" y="15053"/>
                    <a:pt x="702250" y="151504"/>
                  </a:cubicBezTo>
                  <a:close/>
                </a:path>
              </a:pathLst>
            </a:custGeom>
            <a:solidFill>
              <a:srgbClr val="803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2" name="Forma libre: forma 31">
              <a:extLst>
                <a:ext uri="{FF2B5EF4-FFF2-40B4-BE49-F238E27FC236}">
                  <a16:creationId xmlns:a16="http://schemas.microsoft.com/office/drawing/2014/main" id="{76409939-AB04-8966-DE1E-8329552EAB94}"/>
                </a:ext>
              </a:extLst>
            </p:cNvPr>
            <p:cNvSpPr/>
            <p:nvPr/>
          </p:nvSpPr>
          <p:spPr>
            <a:xfrm>
              <a:off x="11393762" y="399863"/>
              <a:ext cx="1001931" cy="657262"/>
            </a:xfrm>
            <a:custGeom>
              <a:avLst/>
              <a:gdLst>
                <a:gd name="connsiteX0" fmla="*/ 4798 w 1001931"/>
                <a:gd name="connsiteY0" fmla="*/ 192196 h 657262"/>
                <a:gd name="connsiteX1" fmla="*/ 285017 w 1001931"/>
                <a:gd name="connsiteY1" fmla="*/ 467 h 657262"/>
                <a:gd name="connsiteX2" fmla="*/ 933946 w 1001931"/>
                <a:gd name="connsiteY2" fmla="*/ 243816 h 657262"/>
                <a:gd name="connsiteX3" fmla="*/ 933946 w 1001931"/>
                <a:gd name="connsiteY3" fmla="*/ 560906 h 657262"/>
                <a:gd name="connsiteX4" fmla="*/ 506243 w 1001931"/>
                <a:gd name="connsiteY4" fmla="*/ 656771 h 657262"/>
                <a:gd name="connsiteX5" fmla="*/ 137533 w 1001931"/>
                <a:gd name="connsiteY5" fmla="*/ 531409 h 657262"/>
                <a:gd name="connsiteX6" fmla="*/ 4798 w 1001931"/>
                <a:gd name="connsiteY6" fmla="*/ 192196 h 65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931" h="657262">
                  <a:moveTo>
                    <a:pt x="4798" y="192196"/>
                  </a:moveTo>
                  <a:cubicBezTo>
                    <a:pt x="29379" y="103706"/>
                    <a:pt x="130159" y="-8136"/>
                    <a:pt x="285017" y="467"/>
                  </a:cubicBezTo>
                  <a:cubicBezTo>
                    <a:pt x="439875" y="9070"/>
                    <a:pt x="825791" y="150410"/>
                    <a:pt x="933946" y="243816"/>
                  </a:cubicBezTo>
                  <a:cubicBezTo>
                    <a:pt x="1042101" y="337222"/>
                    <a:pt x="1005230" y="492080"/>
                    <a:pt x="933946" y="560906"/>
                  </a:cubicBezTo>
                  <a:cubicBezTo>
                    <a:pt x="862662" y="629732"/>
                    <a:pt x="638978" y="661687"/>
                    <a:pt x="506243" y="656771"/>
                  </a:cubicBezTo>
                  <a:cubicBezTo>
                    <a:pt x="373508" y="651855"/>
                    <a:pt x="221107" y="607609"/>
                    <a:pt x="137533" y="531409"/>
                  </a:cubicBezTo>
                  <a:cubicBezTo>
                    <a:pt x="53959" y="455209"/>
                    <a:pt x="-19783" y="280686"/>
                    <a:pt x="4798" y="192196"/>
                  </a:cubicBezTo>
                  <a:close/>
                </a:path>
              </a:pathLst>
            </a:custGeom>
            <a:solidFill>
              <a:srgbClr val="803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3" name="Forma libre: forma 32">
              <a:extLst>
                <a:ext uri="{FF2B5EF4-FFF2-40B4-BE49-F238E27FC236}">
                  <a16:creationId xmlns:a16="http://schemas.microsoft.com/office/drawing/2014/main" id="{F4AA7212-8AF3-A9BD-3FBB-4907B7004C05}"/>
                </a:ext>
              </a:extLst>
            </p:cNvPr>
            <p:cNvSpPr/>
            <p:nvPr/>
          </p:nvSpPr>
          <p:spPr>
            <a:xfrm rot="5400000">
              <a:off x="11379051" y="42737"/>
              <a:ext cx="193255" cy="122585"/>
            </a:xfrm>
            <a:custGeom>
              <a:avLst/>
              <a:gdLst>
                <a:gd name="connsiteX0" fmla="*/ 258615 w 367231"/>
                <a:gd name="connsiteY0" fmla="*/ 1600 h 182692"/>
                <a:gd name="connsiteX1" fmla="*/ 367200 w 367231"/>
                <a:gd name="connsiteY1" fmla="*/ 84468 h 182692"/>
                <a:gd name="connsiteX2" fmla="*/ 267188 w 367231"/>
                <a:gd name="connsiteY2" fmla="*/ 181623 h 182692"/>
                <a:gd name="connsiteX3" fmla="*/ 44303 w 367231"/>
                <a:gd name="connsiteY3" fmla="*/ 133045 h 182692"/>
                <a:gd name="connsiteX4" fmla="*/ 1440 w 367231"/>
                <a:gd name="connsiteY4" fmla="*/ 81610 h 182692"/>
                <a:gd name="connsiteX5" fmla="*/ 70020 w 367231"/>
                <a:gd name="connsiteY5" fmla="*/ 33033 h 182692"/>
                <a:gd name="connsiteX6" fmla="*/ 258615 w 367231"/>
                <a:gd name="connsiteY6" fmla="*/ 1600 h 18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31" h="182692">
                  <a:moveTo>
                    <a:pt x="258615" y="1600"/>
                  </a:moveTo>
                  <a:cubicBezTo>
                    <a:pt x="308145" y="10172"/>
                    <a:pt x="365771" y="54464"/>
                    <a:pt x="367200" y="84468"/>
                  </a:cubicBezTo>
                  <a:cubicBezTo>
                    <a:pt x="368629" y="114472"/>
                    <a:pt x="321004" y="173527"/>
                    <a:pt x="267188" y="181623"/>
                  </a:cubicBezTo>
                  <a:cubicBezTo>
                    <a:pt x="213372" y="189719"/>
                    <a:pt x="88594" y="149714"/>
                    <a:pt x="44303" y="133045"/>
                  </a:cubicBezTo>
                  <a:cubicBezTo>
                    <a:pt x="12" y="116376"/>
                    <a:pt x="-2846" y="98279"/>
                    <a:pt x="1440" y="81610"/>
                  </a:cubicBezTo>
                  <a:cubicBezTo>
                    <a:pt x="5726" y="64941"/>
                    <a:pt x="29063" y="44939"/>
                    <a:pt x="70020" y="33033"/>
                  </a:cubicBezTo>
                  <a:cubicBezTo>
                    <a:pt x="110977" y="21127"/>
                    <a:pt x="209085" y="-6972"/>
                    <a:pt x="258615" y="1600"/>
                  </a:cubicBezTo>
                  <a:close/>
                </a:path>
              </a:pathLst>
            </a:custGeom>
            <a:solidFill>
              <a:srgbClr val="01D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4" name="Forma libre: forma 33">
              <a:extLst>
                <a:ext uri="{FF2B5EF4-FFF2-40B4-BE49-F238E27FC236}">
                  <a16:creationId xmlns:a16="http://schemas.microsoft.com/office/drawing/2014/main" id="{A299457D-D711-C047-FBED-54E85FF1A139}"/>
                </a:ext>
              </a:extLst>
            </p:cNvPr>
            <p:cNvSpPr/>
            <p:nvPr/>
          </p:nvSpPr>
          <p:spPr>
            <a:xfrm rot="16200000">
              <a:off x="10826473" y="6804801"/>
              <a:ext cx="802711" cy="373981"/>
            </a:xfrm>
            <a:custGeom>
              <a:avLst/>
              <a:gdLst>
                <a:gd name="connsiteX0" fmla="*/ 702250 w 1500116"/>
                <a:gd name="connsiteY0" fmla="*/ 151504 h 1242505"/>
                <a:gd name="connsiteX1" fmla="*/ 1457161 w 1500116"/>
                <a:gd name="connsiteY1" fmla="*/ 895784 h 1242505"/>
                <a:gd name="connsiteX2" fmla="*/ 1265775 w 1500116"/>
                <a:gd name="connsiteY2" fmla="*/ 1236025 h 1242505"/>
                <a:gd name="connsiteX3" fmla="*/ 96194 w 1500116"/>
                <a:gd name="connsiteY3" fmla="*/ 1034007 h 1242505"/>
                <a:gd name="connsiteX4" fmla="*/ 138724 w 1500116"/>
                <a:gd name="connsiteY4" fmla="*/ 77077 h 1242505"/>
                <a:gd name="connsiteX5" fmla="*/ 702250 w 1500116"/>
                <a:gd name="connsiteY5" fmla="*/ 151504 h 124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116" h="1242505">
                  <a:moveTo>
                    <a:pt x="702250" y="151504"/>
                  </a:moveTo>
                  <a:cubicBezTo>
                    <a:pt x="921989" y="287955"/>
                    <a:pt x="1363240" y="715031"/>
                    <a:pt x="1457161" y="895784"/>
                  </a:cubicBezTo>
                  <a:cubicBezTo>
                    <a:pt x="1551082" y="1076537"/>
                    <a:pt x="1492603" y="1212988"/>
                    <a:pt x="1265775" y="1236025"/>
                  </a:cubicBezTo>
                  <a:cubicBezTo>
                    <a:pt x="1038947" y="1259062"/>
                    <a:pt x="284036" y="1227165"/>
                    <a:pt x="96194" y="1034007"/>
                  </a:cubicBezTo>
                  <a:cubicBezTo>
                    <a:pt x="-91648" y="840849"/>
                    <a:pt x="35943" y="224161"/>
                    <a:pt x="138724" y="77077"/>
                  </a:cubicBezTo>
                  <a:cubicBezTo>
                    <a:pt x="241505" y="-70007"/>
                    <a:pt x="482511" y="15053"/>
                    <a:pt x="702250" y="151504"/>
                  </a:cubicBezTo>
                  <a:close/>
                </a:path>
              </a:pathLst>
            </a:custGeom>
            <a:solidFill>
              <a:srgbClr val="DA4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pic>
        <p:nvPicPr>
          <p:cNvPr id="35" name="Imagen 34" descr="Un dibujo en blanco y negro&#10;&#10;Descripción generada automáticamente con confianza media">
            <a:extLst>
              <a:ext uri="{FF2B5EF4-FFF2-40B4-BE49-F238E27FC236}">
                <a16:creationId xmlns:a16="http://schemas.microsoft.com/office/drawing/2014/main" id="{38A48626-F473-882F-3F27-878FA65E99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22140" y="5955749"/>
            <a:ext cx="1538560" cy="661581"/>
          </a:xfrm>
          <a:prstGeom prst="rect">
            <a:avLst/>
          </a:prstGeom>
        </p:spPr>
      </p:pic>
      <p:pic>
        <p:nvPicPr>
          <p:cNvPr id="36" name="Imagen 35" descr="Logotipo&#10;&#10;Descripción generada automáticamente">
            <a:extLst>
              <a:ext uri="{FF2B5EF4-FFF2-40B4-BE49-F238E27FC236}">
                <a16:creationId xmlns:a16="http://schemas.microsoft.com/office/drawing/2014/main" id="{0418DD4E-8B53-3F56-289E-57B4BDF545E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29031" y="5854945"/>
            <a:ext cx="1932779" cy="831829"/>
          </a:xfrm>
          <a:prstGeom prst="rect">
            <a:avLst/>
          </a:prstGeom>
        </p:spPr>
      </p:pic>
      <p:cxnSp>
        <p:nvCxnSpPr>
          <p:cNvPr id="37" name="Conector recto 36">
            <a:extLst>
              <a:ext uri="{FF2B5EF4-FFF2-40B4-BE49-F238E27FC236}">
                <a16:creationId xmlns:a16="http://schemas.microsoft.com/office/drawing/2014/main" id="{82E1D336-89E1-D645-E19F-78B4CA4F56D0}"/>
              </a:ext>
            </a:extLst>
          </p:cNvPr>
          <p:cNvCxnSpPr/>
          <p:nvPr userDrawn="1"/>
        </p:nvCxnSpPr>
        <p:spPr>
          <a:xfrm>
            <a:off x="7064990" y="6014535"/>
            <a:ext cx="0" cy="5134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 name="Rectángulo 37">
            <a:extLst>
              <a:ext uri="{FF2B5EF4-FFF2-40B4-BE49-F238E27FC236}">
                <a16:creationId xmlns:a16="http://schemas.microsoft.com/office/drawing/2014/main" id="{05C9E6E4-539D-6964-A924-682AD25D4BF6}"/>
              </a:ext>
            </a:extLst>
          </p:cNvPr>
          <p:cNvSpPr/>
          <p:nvPr userDrawn="1"/>
        </p:nvSpPr>
        <p:spPr>
          <a:xfrm>
            <a:off x="3855014" y="6104076"/>
            <a:ext cx="1097830" cy="307777"/>
          </a:xfrm>
          <a:prstGeom prst="rect">
            <a:avLst/>
          </a:prstGeom>
        </p:spPr>
        <p:txBody>
          <a:bodyPr wrap="square">
            <a:spAutoFit/>
          </a:bodyPr>
          <a:lstStyle/>
          <a:p>
            <a:pPr algn="just"/>
            <a:r>
              <a:rPr lang="es-ES" sz="1400" dirty="0">
                <a:solidFill>
                  <a:schemeClr val="bg1">
                    <a:lumMod val="50000"/>
                  </a:schemeClr>
                </a:solidFill>
              </a:rPr>
              <a:t>Organizan:</a:t>
            </a:r>
            <a:endParaRPr lang="en-US" sz="1400" dirty="0">
              <a:solidFill>
                <a:schemeClr val="bg1">
                  <a:lumMod val="50000"/>
                </a:schemeClr>
              </a:solidFill>
            </a:endParaRPr>
          </a:p>
        </p:txBody>
      </p:sp>
      <p:sp>
        <p:nvSpPr>
          <p:cNvPr id="39" name="Rectángulo 38">
            <a:extLst>
              <a:ext uri="{FF2B5EF4-FFF2-40B4-BE49-F238E27FC236}">
                <a16:creationId xmlns:a16="http://schemas.microsoft.com/office/drawing/2014/main" id="{064A4A05-57AB-6FEA-400A-1E718110CF28}"/>
              </a:ext>
            </a:extLst>
          </p:cNvPr>
          <p:cNvSpPr/>
          <p:nvPr userDrawn="1"/>
        </p:nvSpPr>
        <p:spPr>
          <a:xfrm>
            <a:off x="4684531" y="4432801"/>
            <a:ext cx="3365064" cy="523220"/>
          </a:xfrm>
          <a:prstGeom prst="rect">
            <a:avLst/>
          </a:prstGeom>
        </p:spPr>
        <p:txBody>
          <a:bodyPr wrap="square">
            <a:spAutoFit/>
          </a:bodyPr>
          <a:lstStyle/>
          <a:p>
            <a:pPr algn="just"/>
            <a:r>
              <a:rPr lang="es-ES" sz="2800" dirty="0"/>
              <a:t>Metodologías Activas</a:t>
            </a:r>
            <a:endParaRPr lang="en-US" sz="2800" dirty="0"/>
          </a:p>
        </p:txBody>
      </p:sp>
      <p:sp>
        <p:nvSpPr>
          <p:cNvPr id="40" name="Rectángulo 39">
            <a:extLst>
              <a:ext uri="{FF2B5EF4-FFF2-40B4-BE49-F238E27FC236}">
                <a16:creationId xmlns:a16="http://schemas.microsoft.com/office/drawing/2014/main" id="{328764C3-23C7-3178-0EB0-61F85C57EF4F}"/>
              </a:ext>
            </a:extLst>
          </p:cNvPr>
          <p:cNvSpPr/>
          <p:nvPr userDrawn="1"/>
        </p:nvSpPr>
        <p:spPr>
          <a:xfrm>
            <a:off x="4993821" y="4804165"/>
            <a:ext cx="2676084" cy="400110"/>
          </a:xfrm>
          <a:prstGeom prst="rect">
            <a:avLst/>
          </a:prstGeom>
        </p:spPr>
        <p:txBody>
          <a:bodyPr wrap="square">
            <a:spAutoFit/>
          </a:bodyPr>
          <a:lstStyle/>
          <a:p>
            <a:pPr algn="ctr"/>
            <a:r>
              <a:rPr lang="es-ES" sz="2000" dirty="0">
                <a:solidFill>
                  <a:schemeClr val="bg1">
                    <a:lumMod val="65000"/>
                  </a:schemeClr>
                </a:solidFill>
              </a:rPr>
              <a:t>en escenarios híbridos</a:t>
            </a:r>
            <a:endParaRPr lang="en-US" sz="2000" dirty="0">
              <a:solidFill>
                <a:schemeClr val="bg1">
                  <a:lumMod val="65000"/>
                </a:schemeClr>
              </a:solidFill>
            </a:endParaRPr>
          </a:p>
        </p:txBody>
      </p:sp>
      <p:cxnSp>
        <p:nvCxnSpPr>
          <p:cNvPr id="41" name="Conector recto 40">
            <a:extLst>
              <a:ext uri="{FF2B5EF4-FFF2-40B4-BE49-F238E27FC236}">
                <a16:creationId xmlns:a16="http://schemas.microsoft.com/office/drawing/2014/main" id="{C3896BDE-6A1D-FB1A-F95A-E0469D2E4451}"/>
              </a:ext>
            </a:extLst>
          </p:cNvPr>
          <p:cNvCxnSpPr/>
          <p:nvPr userDrawn="1"/>
        </p:nvCxnSpPr>
        <p:spPr>
          <a:xfrm>
            <a:off x="3260560" y="5430412"/>
            <a:ext cx="61426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ángulo 41">
            <a:extLst>
              <a:ext uri="{FF2B5EF4-FFF2-40B4-BE49-F238E27FC236}">
                <a16:creationId xmlns:a16="http://schemas.microsoft.com/office/drawing/2014/main" id="{34C5BB39-7A9D-2A34-B3C3-45E1D4D4FBB9}"/>
              </a:ext>
            </a:extLst>
          </p:cNvPr>
          <p:cNvSpPr/>
          <p:nvPr userDrawn="1"/>
        </p:nvSpPr>
        <p:spPr>
          <a:xfrm>
            <a:off x="6760766" y="3588790"/>
            <a:ext cx="2642399" cy="338554"/>
          </a:xfrm>
          <a:prstGeom prst="rect">
            <a:avLst/>
          </a:prstGeom>
        </p:spPr>
        <p:txBody>
          <a:bodyPr wrap="square">
            <a:spAutoFit/>
          </a:bodyPr>
          <a:lstStyle/>
          <a:p>
            <a:pPr algn="r"/>
            <a:r>
              <a:rPr lang="es-ES" sz="1600" b="1" spc="-150" dirty="0">
                <a:solidFill>
                  <a:srgbClr val="DA4616"/>
                </a:solidFill>
                <a:latin typeface="Open Sans" panose="020B0606030504020204" pitchFamily="34" charset="0"/>
                <a:ea typeface="Open Sans" panose="020B0606030504020204" pitchFamily="34" charset="0"/>
                <a:cs typeface="Open Sans" panose="020B0606030504020204" pitchFamily="34" charset="0"/>
              </a:rPr>
              <a:t>12,  13 </a:t>
            </a:r>
            <a:r>
              <a:rPr lang="es-ES" sz="1100" b="1" spc="-150" dirty="0">
                <a:solidFill>
                  <a:srgbClr val="DA4616"/>
                </a:solidFill>
                <a:latin typeface="Open Sans" panose="020B0606030504020204" pitchFamily="34" charset="0"/>
                <a:ea typeface="Open Sans" panose="020B0606030504020204" pitchFamily="34" charset="0"/>
                <a:cs typeface="Open Sans" panose="020B0606030504020204" pitchFamily="34" charset="0"/>
              </a:rPr>
              <a:t>Y</a:t>
            </a:r>
            <a:r>
              <a:rPr lang="es-ES" sz="1600" b="1" spc="-150" dirty="0">
                <a:solidFill>
                  <a:srgbClr val="DA4616"/>
                </a:solidFill>
                <a:latin typeface="Open Sans" panose="020B0606030504020204" pitchFamily="34" charset="0"/>
                <a:ea typeface="Open Sans" panose="020B0606030504020204" pitchFamily="34" charset="0"/>
                <a:cs typeface="Open Sans" panose="020B0606030504020204" pitchFamily="34" charset="0"/>
              </a:rPr>
              <a:t>  14  </a:t>
            </a:r>
            <a:r>
              <a:rPr lang="es-ES" sz="1100" b="1" spc="-150" dirty="0">
                <a:solidFill>
                  <a:srgbClr val="DA4616"/>
                </a:solidFill>
                <a:latin typeface="Open Sans" panose="020B0606030504020204" pitchFamily="34" charset="0"/>
                <a:ea typeface="Open Sans" panose="020B0606030504020204" pitchFamily="34" charset="0"/>
                <a:cs typeface="Open Sans" panose="020B0606030504020204" pitchFamily="34" charset="0"/>
              </a:rPr>
              <a:t>DE   OCTUBRE   DE</a:t>
            </a:r>
            <a:r>
              <a:rPr lang="es-ES" sz="1600" b="1" spc="-150" dirty="0">
                <a:solidFill>
                  <a:srgbClr val="DA4616"/>
                </a:solidFill>
                <a:latin typeface="Open Sans" panose="020B0606030504020204" pitchFamily="34" charset="0"/>
                <a:ea typeface="Open Sans" panose="020B0606030504020204" pitchFamily="34" charset="0"/>
                <a:cs typeface="Open Sans" panose="020B0606030504020204" pitchFamily="34" charset="0"/>
              </a:rPr>
              <a:t>  2022</a:t>
            </a:r>
            <a:endParaRPr lang="en-US" sz="1600" b="1" spc="-150" dirty="0">
              <a:solidFill>
                <a:srgbClr val="DA461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3" name="Rectángulo 42">
            <a:extLst>
              <a:ext uri="{FF2B5EF4-FFF2-40B4-BE49-F238E27FC236}">
                <a16:creationId xmlns:a16="http://schemas.microsoft.com/office/drawing/2014/main" id="{373F7D98-4382-AF6B-5F83-319D0A8C3D05}"/>
              </a:ext>
            </a:extLst>
          </p:cNvPr>
          <p:cNvSpPr/>
          <p:nvPr userDrawn="1"/>
        </p:nvSpPr>
        <p:spPr>
          <a:xfrm>
            <a:off x="-3404698" y="-2107096"/>
            <a:ext cx="3381815" cy="981986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4" name="Rectángulo 43">
            <a:extLst>
              <a:ext uri="{FF2B5EF4-FFF2-40B4-BE49-F238E27FC236}">
                <a16:creationId xmlns:a16="http://schemas.microsoft.com/office/drawing/2014/main" id="{05635399-F3A3-F8DA-94C8-813947BD8E28}"/>
              </a:ext>
            </a:extLst>
          </p:cNvPr>
          <p:cNvSpPr/>
          <p:nvPr userDrawn="1"/>
        </p:nvSpPr>
        <p:spPr>
          <a:xfrm>
            <a:off x="12191926" y="-2103449"/>
            <a:ext cx="3381815" cy="981986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5" name="Rectángulo 44">
            <a:extLst>
              <a:ext uri="{FF2B5EF4-FFF2-40B4-BE49-F238E27FC236}">
                <a16:creationId xmlns:a16="http://schemas.microsoft.com/office/drawing/2014/main" id="{B73F0E47-6B82-FD9B-E53D-482F89D61799}"/>
              </a:ext>
            </a:extLst>
          </p:cNvPr>
          <p:cNvSpPr/>
          <p:nvPr userDrawn="1"/>
        </p:nvSpPr>
        <p:spPr>
          <a:xfrm>
            <a:off x="-1711554" y="-1934817"/>
            <a:ext cx="15487806" cy="191242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6" name="Rectángulo 45">
            <a:extLst>
              <a:ext uri="{FF2B5EF4-FFF2-40B4-BE49-F238E27FC236}">
                <a16:creationId xmlns:a16="http://schemas.microsoft.com/office/drawing/2014/main" id="{BC04711A-E4A0-14BA-96AA-E4D94B9A66F9}"/>
              </a:ext>
            </a:extLst>
          </p:cNvPr>
          <p:cNvSpPr/>
          <p:nvPr userDrawn="1"/>
        </p:nvSpPr>
        <p:spPr>
          <a:xfrm>
            <a:off x="-1585095" y="6847713"/>
            <a:ext cx="15487806" cy="191242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503137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524B19F2-45EC-B3C5-A256-B512D3E8C54C}"/>
              </a:ext>
            </a:extLst>
          </p:cNvPr>
          <p:cNvGrpSpPr/>
          <p:nvPr userDrawn="1"/>
        </p:nvGrpSpPr>
        <p:grpSpPr>
          <a:xfrm rot="9964539">
            <a:off x="-1240097" y="-304247"/>
            <a:ext cx="2719633" cy="7530515"/>
            <a:chOff x="9959229" y="-477684"/>
            <a:chExt cx="2719633" cy="7530515"/>
          </a:xfrm>
        </p:grpSpPr>
        <p:sp>
          <p:nvSpPr>
            <p:cNvPr id="8" name="Forma libre: forma 7">
              <a:extLst>
                <a:ext uri="{FF2B5EF4-FFF2-40B4-BE49-F238E27FC236}">
                  <a16:creationId xmlns:a16="http://schemas.microsoft.com/office/drawing/2014/main" id="{0769A8E4-71BA-06E6-200B-58718B645A47}"/>
                </a:ext>
              </a:extLst>
            </p:cNvPr>
            <p:cNvSpPr/>
            <p:nvPr/>
          </p:nvSpPr>
          <p:spPr>
            <a:xfrm>
              <a:off x="9959229" y="5543491"/>
              <a:ext cx="1425717" cy="1509340"/>
            </a:xfrm>
            <a:custGeom>
              <a:avLst/>
              <a:gdLst>
                <a:gd name="connsiteX0" fmla="*/ 329991 w 1425717"/>
                <a:gd name="connsiteY0" fmla="*/ 103511 h 1509340"/>
                <a:gd name="connsiteX1" fmla="*/ 10502 w 1425717"/>
                <a:gd name="connsiteY1" fmla="*/ 918759 h 1509340"/>
                <a:gd name="connsiteX2" fmla="*/ 142704 w 1425717"/>
                <a:gd name="connsiteY2" fmla="*/ 1249265 h 1509340"/>
                <a:gd name="connsiteX3" fmla="*/ 770666 w 1425717"/>
                <a:gd name="connsiteY3" fmla="*/ 1502653 h 1509340"/>
                <a:gd name="connsiteX4" fmla="*/ 1376593 w 1425717"/>
                <a:gd name="connsiteY4" fmla="*/ 973844 h 1509340"/>
                <a:gd name="connsiteX5" fmla="*/ 1310492 w 1425717"/>
                <a:gd name="connsiteY5" fmla="*/ 423000 h 1509340"/>
                <a:gd name="connsiteX6" fmla="*/ 682531 w 1425717"/>
                <a:gd name="connsiteY6" fmla="*/ 48427 h 1509340"/>
                <a:gd name="connsiteX7" fmla="*/ 329991 w 1425717"/>
                <a:gd name="connsiteY7" fmla="*/ 103511 h 150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5717" h="1509340">
                  <a:moveTo>
                    <a:pt x="329991" y="103511"/>
                  </a:moveTo>
                  <a:cubicBezTo>
                    <a:pt x="217986" y="248566"/>
                    <a:pt x="41716" y="727800"/>
                    <a:pt x="10502" y="918759"/>
                  </a:cubicBezTo>
                  <a:cubicBezTo>
                    <a:pt x="-20712" y="1109718"/>
                    <a:pt x="16010" y="1151949"/>
                    <a:pt x="142704" y="1249265"/>
                  </a:cubicBezTo>
                  <a:cubicBezTo>
                    <a:pt x="269398" y="1346581"/>
                    <a:pt x="565018" y="1548556"/>
                    <a:pt x="770666" y="1502653"/>
                  </a:cubicBezTo>
                  <a:cubicBezTo>
                    <a:pt x="976314" y="1456750"/>
                    <a:pt x="1286622" y="1153786"/>
                    <a:pt x="1376593" y="973844"/>
                  </a:cubicBezTo>
                  <a:cubicBezTo>
                    <a:pt x="1466564" y="793902"/>
                    <a:pt x="1426169" y="577236"/>
                    <a:pt x="1310492" y="423000"/>
                  </a:cubicBezTo>
                  <a:cubicBezTo>
                    <a:pt x="1194815" y="268764"/>
                    <a:pt x="844112" y="105348"/>
                    <a:pt x="682531" y="48427"/>
                  </a:cubicBezTo>
                  <a:cubicBezTo>
                    <a:pt x="520950" y="-8494"/>
                    <a:pt x="441996" y="-41544"/>
                    <a:pt x="329991" y="103511"/>
                  </a:cubicBezTo>
                  <a:close/>
                </a:path>
              </a:pathLst>
            </a:custGeom>
            <a:solidFill>
              <a:srgbClr val="F8B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Forma libre: forma 8">
              <a:extLst>
                <a:ext uri="{FF2B5EF4-FFF2-40B4-BE49-F238E27FC236}">
                  <a16:creationId xmlns:a16="http://schemas.microsoft.com/office/drawing/2014/main" id="{F62D1201-3D35-EC03-2533-16E68CA37A85}"/>
                </a:ext>
              </a:extLst>
            </p:cNvPr>
            <p:cNvSpPr/>
            <p:nvPr/>
          </p:nvSpPr>
          <p:spPr>
            <a:xfrm>
              <a:off x="10577366" y="3832631"/>
              <a:ext cx="1870780" cy="2069831"/>
            </a:xfrm>
            <a:custGeom>
              <a:avLst/>
              <a:gdLst>
                <a:gd name="connsiteX0" fmla="*/ 1032457 w 1870780"/>
                <a:gd name="connsiteY0" fmla="*/ 7115 h 2069831"/>
                <a:gd name="connsiteX1" fmla="*/ 245648 w 1870780"/>
                <a:gd name="connsiteY1" fmla="*/ 145338 h 2069831"/>
                <a:gd name="connsiteX2" fmla="*/ 11731 w 1870780"/>
                <a:gd name="connsiteY2" fmla="*/ 655701 h 2069831"/>
                <a:gd name="connsiteX3" fmla="*/ 543359 w 1870780"/>
                <a:gd name="connsiteY3" fmla="*/ 1761487 h 2069831"/>
                <a:gd name="connsiteX4" fmla="*/ 1234476 w 1870780"/>
                <a:gd name="connsiteY4" fmla="*/ 2069831 h 2069831"/>
                <a:gd name="connsiteX5" fmla="*/ 1861796 w 1870780"/>
                <a:gd name="connsiteY5" fmla="*/ 1761487 h 2069831"/>
                <a:gd name="connsiteX6" fmla="*/ 1564085 w 1870780"/>
                <a:gd name="connsiteY6" fmla="*/ 315459 h 2069831"/>
                <a:gd name="connsiteX7" fmla="*/ 1032457 w 1870780"/>
                <a:gd name="connsiteY7" fmla="*/ 7115 h 206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0780" h="2069831">
                  <a:moveTo>
                    <a:pt x="1032457" y="7115"/>
                  </a:moveTo>
                  <a:cubicBezTo>
                    <a:pt x="812717" y="-21239"/>
                    <a:pt x="415769" y="37240"/>
                    <a:pt x="245648" y="145338"/>
                  </a:cubicBezTo>
                  <a:cubicBezTo>
                    <a:pt x="75527" y="253436"/>
                    <a:pt x="-37887" y="386343"/>
                    <a:pt x="11731" y="655701"/>
                  </a:cubicBezTo>
                  <a:cubicBezTo>
                    <a:pt x="61349" y="925059"/>
                    <a:pt x="339568" y="1525799"/>
                    <a:pt x="543359" y="1761487"/>
                  </a:cubicBezTo>
                  <a:cubicBezTo>
                    <a:pt x="747150" y="1997175"/>
                    <a:pt x="1014737" y="2069831"/>
                    <a:pt x="1234476" y="2069831"/>
                  </a:cubicBezTo>
                  <a:cubicBezTo>
                    <a:pt x="1454215" y="2069831"/>
                    <a:pt x="1806861" y="2053882"/>
                    <a:pt x="1861796" y="1761487"/>
                  </a:cubicBezTo>
                  <a:cubicBezTo>
                    <a:pt x="1916731" y="1469092"/>
                    <a:pt x="1707624" y="611398"/>
                    <a:pt x="1564085" y="315459"/>
                  </a:cubicBezTo>
                  <a:cubicBezTo>
                    <a:pt x="1420546" y="19520"/>
                    <a:pt x="1252197" y="35469"/>
                    <a:pt x="1032457" y="7115"/>
                  </a:cubicBezTo>
                  <a:close/>
                </a:path>
              </a:pathLst>
            </a:custGeom>
            <a:solidFill>
              <a:srgbClr val="01D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Forma libre: forma 9">
              <a:extLst>
                <a:ext uri="{FF2B5EF4-FFF2-40B4-BE49-F238E27FC236}">
                  <a16:creationId xmlns:a16="http://schemas.microsoft.com/office/drawing/2014/main" id="{DF8BBCC2-F17E-0E03-82E1-EE989D6C4A85}"/>
                </a:ext>
              </a:extLst>
            </p:cNvPr>
            <p:cNvSpPr/>
            <p:nvPr/>
          </p:nvSpPr>
          <p:spPr>
            <a:xfrm>
              <a:off x="10732269" y="2963929"/>
              <a:ext cx="920328" cy="814904"/>
            </a:xfrm>
            <a:custGeom>
              <a:avLst/>
              <a:gdLst>
                <a:gd name="connsiteX0" fmla="*/ 143219 w 920328"/>
                <a:gd name="connsiteY0" fmla="*/ 811897 h 814904"/>
                <a:gd name="connsiteX1" fmla="*/ 848299 w 920328"/>
                <a:gd name="connsiteY1" fmla="*/ 712745 h 814904"/>
                <a:gd name="connsiteX2" fmla="*/ 837282 w 920328"/>
                <a:gd name="connsiteY2" fmla="*/ 525459 h 814904"/>
                <a:gd name="connsiteX3" fmla="*/ 319489 w 920328"/>
                <a:gd name="connsiteY3" fmla="*/ 62750 h 814904"/>
                <a:gd name="connsiteX4" fmla="*/ 110169 w 920328"/>
                <a:gd name="connsiteY4" fmla="*/ 62750 h 814904"/>
                <a:gd name="connsiteX5" fmla="*/ 0 w 920328"/>
                <a:gd name="connsiteY5" fmla="*/ 602577 h 814904"/>
                <a:gd name="connsiteX6" fmla="*/ 143219 w 920328"/>
                <a:gd name="connsiteY6" fmla="*/ 811897 h 81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0328" h="814904">
                  <a:moveTo>
                    <a:pt x="143219" y="811897"/>
                  </a:moveTo>
                  <a:cubicBezTo>
                    <a:pt x="284602" y="830258"/>
                    <a:pt x="732622" y="760485"/>
                    <a:pt x="848299" y="712745"/>
                  </a:cubicBezTo>
                  <a:cubicBezTo>
                    <a:pt x="963976" y="665005"/>
                    <a:pt x="925417" y="633791"/>
                    <a:pt x="837282" y="525459"/>
                  </a:cubicBezTo>
                  <a:cubicBezTo>
                    <a:pt x="749147" y="417127"/>
                    <a:pt x="440675" y="139868"/>
                    <a:pt x="319489" y="62750"/>
                  </a:cubicBezTo>
                  <a:cubicBezTo>
                    <a:pt x="198304" y="-14368"/>
                    <a:pt x="163417" y="-27221"/>
                    <a:pt x="110169" y="62750"/>
                  </a:cubicBezTo>
                  <a:cubicBezTo>
                    <a:pt x="56921" y="152721"/>
                    <a:pt x="0" y="477719"/>
                    <a:pt x="0" y="602577"/>
                  </a:cubicBezTo>
                  <a:cubicBezTo>
                    <a:pt x="0" y="727435"/>
                    <a:pt x="1836" y="793536"/>
                    <a:pt x="143219" y="811897"/>
                  </a:cubicBezTo>
                  <a:close/>
                </a:path>
              </a:pathLst>
            </a:custGeom>
            <a:solidFill>
              <a:srgbClr val="DA4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Forma libre: forma 10">
              <a:extLst>
                <a:ext uri="{FF2B5EF4-FFF2-40B4-BE49-F238E27FC236}">
                  <a16:creationId xmlns:a16="http://schemas.microsoft.com/office/drawing/2014/main" id="{D5017505-9140-344B-3EBF-6D2D599F9C77}"/>
                </a:ext>
              </a:extLst>
            </p:cNvPr>
            <p:cNvSpPr/>
            <p:nvPr/>
          </p:nvSpPr>
          <p:spPr>
            <a:xfrm>
              <a:off x="11600576" y="-477684"/>
              <a:ext cx="1043785" cy="808197"/>
            </a:xfrm>
            <a:custGeom>
              <a:avLst/>
              <a:gdLst>
                <a:gd name="connsiteX0" fmla="*/ 92244 w 1043785"/>
                <a:gd name="connsiteY0" fmla="*/ 683569 h 808197"/>
                <a:gd name="connsiteX1" fmla="*/ 477834 w 1043785"/>
                <a:gd name="connsiteY1" fmla="*/ 804755 h 808197"/>
                <a:gd name="connsiteX2" fmla="*/ 786307 w 1043785"/>
                <a:gd name="connsiteY2" fmla="*/ 727637 h 808197"/>
                <a:gd name="connsiteX3" fmla="*/ 1028678 w 1043785"/>
                <a:gd name="connsiteY3" fmla="*/ 275945 h 808197"/>
                <a:gd name="connsiteX4" fmla="*/ 334615 w 1043785"/>
                <a:gd name="connsiteY4" fmla="*/ 523 h 808197"/>
                <a:gd name="connsiteX5" fmla="*/ 15126 w 1043785"/>
                <a:gd name="connsiteY5" fmla="*/ 342046 h 808197"/>
                <a:gd name="connsiteX6" fmla="*/ 92244 w 1043785"/>
                <a:gd name="connsiteY6" fmla="*/ 683569 h 80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3785" h="808197">
                  <a:moveTo>
                    <a:pt x="92244" y="683569"/>
                  </a:moveTo>
                  <a:cubicBezTo>
                    <a:pt x="169362" y="760687"/>
                    <a:pt x="362157" y="797410"/>
                    <a:pt x="477834" y="804755"/>
                  </a:cubicBezTo>
                  <a:cubicBezTo>
                    <a:pt x="593511" y="812100"/>
                    <a:pt x="694500" y="815772"/>
                    <a:pt x="786307" y="727637"/>
                  </a:cubicBezTo>
                  <a:cubicBezTo>
                    <a:pt x="878114" y="639502"/>
                    <a:pt x="1103960" y="397131"/>
                    <a:pt x="1028678" y="275945"/>
                  </a:cubicBezTo>
                  <a:cubicBezTo>
                    <a:pt x="953396" y="154759"/>
                    <a:pt x="503540" y="-10494"/>
                    <a:pt x="334615" y="523"/>
                  </a:cubicBezTo>
                  <a:cubicBezTo>
                    <a:pt x="165690" y="11540"/>
                    <a:pt x="53685" y="233713"/>
                    <a:pt x="15126" y="342046"/>
                  </a:cubicBezTo>
                  <a:cubicBezTo>
                    <a:pt x="-23433" y="450379"/>
                    <a:pt x="15126" y="606451"/>
                    <a:pt x="92244" y="683569"/>
                  </a:cubicBezTo>
                  <a:close/>
                </a:path>
              </a:pathLst>
            </a:custGeom>
            <a:solidFill>
              <a:srgbClr val="01D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Forma libre: forma 11">
              <a:extLst>
                <a:ext uri="{FF2B5EF4-FFF2-40B4-BE49-F238E27FC236}">
                  <a16:creationId xmlns:a16="http://schemas.microsoft.com/office/drawing/2014/main" id="{3C7F0C94-45CE-9B73-9809-57DDF195398C}"/>
                </a:ext>
              </a:extLst>
            </p:cNvPr>
            <p:cNvSpPr/>
            <p:nvPr/>
          </p:nvSpPr>
          <p:spPr>
            <a:xfrm rot="11063910">
              <a:off x="11316906" y="998569"/>
              <a:ext cx="367231" cy="182692"/>
            </a:xfrm>
            <a:custGeom>
              <a:avLst/>
              <a:gdLst>
                <a:gd name="connsiteX0" fmla="*/ 258615 w 367231"/>
                <a:gd name="connsiteY0" fmla="*/ 1600 h 182692"/>
                <a:gd name="connsiteX1" fmla="*/ 367200 w 367231"/>
                <a:gd name="connsiteY1" fmla="*/ 84468 h 182692"/>
                <a:gd name="connsiteX2" fmla="*/ 267188 w 367231"/>
                <a:gd name="connsiteY2" fmla="*/ 181623 h 182692"/>
                <a:gd name="connsiteX3" fmla="*/ 44303 w 367231"/>
                <a:gd name="connsiteY3" fmla="*/ 133045 h 182692"/>
                <a:gd name="connsiteX4" fmla="*/ 1440 w 367231"/>
                <a:gd name="connsiteY4" fmla="*/ 81610 h 182692"/>
                <a:gd name="connsiteX5" fmla="*/ 70020 w 367231"/>
                <a:gd name="connsiteY5" fmla="*/ 33033 h 182692"/>
                <a:gd name="connsiteX6" fmla="*/ 258615 w 367231"/>
                <a:gd name="connsiteY6" fmla="*/ 1600 h 18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31" h="182692">
                  <a:moveTo>
                    <a:pt x="258615" y="1600"/>
                  </a:moveTo>
                  <a:cubicBezTo>
                    <a:pt x="308145" y="10172"/>
                    <a:pt x="365771" y="54464"/>
                    <a:pt x="367200" y="84468"/>
                  </a:cubicBezTo>
                  <a:cubicBezTo>
                    <a:pt x="368629" y="114472"/>
                    <a:pt x="321004" y="173527"/>
                    <a:pt x="267188" y="181623"/>
                  </a:cubicBezTo>
                  <a:cubicBezTo>
                    <a:pt x="213372" y="189719"/>
                    <a:pt x="88594" y="149714"/>
                    <a:pt x="44303" y="133045"/>
                  </a:cubicBezTo>
                  <a:cubicBezTo>
                    <a:pt x="12" y="116376"/>
                    <a:pt x="-2846" y="98279"/>
                    <a:pt x="1440" y="81610"/>
                  </a:cubicBezTo>
                  <a:cubicBezTo>
                    <a:pt x="5726" y="64941"/>
                    <a:pt x="29063" y="44939"/>
                    <a:pt x="70020" y="33033"/>
                  </a:cubicBezTo>
                  <a:cubicBezTo>
                    <a:pt x="110977" y="21127"/>
                    <a:pt x="209085" y="-6972"/>
                    <a:pt x="258615" y="1600"/>
                  </a:cubicBezTo>
                  <a:close/>
                </a:path>
              </a:pathLst>
            </a:custGeom>
            <a:solidFill>
              <a:srgbClr val="DA4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Forma libre: forma 12">
              <a:extLst>
                <a:ext uri="{FF2B5EF4-FFF2-40B4-BE49-F238E27FC236}">
                  <a16:creationId xmlns:a16="http://schemas.microsoft.com/office/drawing/2014/main" id="{20701E09-AF43-FC73-E3AD-A3051A9E6827}"/>
                </a:ext>
              </a:extLst>
            </p:cNvPr>
            <p:cNvSpPr/>
            <p:nvPr/>
          </p:nvSpPr>
          <p:spPr>
            <a:xfrm>
              <a:off x="11110713" y="1189913"/>
              <a:ext cx="1397795" cy="1331067"/>
            </a:xfrm>
            <a:custGeom>
              <a:avLst/>
              <a:gdLst>
                <a:gd name="connsiteX0" fmla="*/ 1157630 w 1397795"/>
                <a:gd name="connsiteY0" fmla="*/ 1322116 h 1331067"/>
                <a:gd name="connsiteX1" fmla="*/ 166112 w 1397795"/>
                <a:gd name="connsiteY1" fmla="*/ 1189913 h 1331067"/>
                <a:gd name="connsiteX2" fmla="*/ 859 w 1397795"/>
                <a:gd name="connsiteY2" fmla="*/ 903475 h 1331067"/>
                <a:gd name="connsiteX3" fmla="*/ 133062 w 1397795"/>
                <a:gd name="connsiteY3" fmla="*/ 253480 h 1331067"/>
                <a:gd name="connsiteX4" fmla="*/ 716956 w 1397795"/>
                <a:gd name="connsiteY4" fmla="*/ 92 h 1331067"/>
                <a:gd name="connsiteX5" fmla="*/ 1355934 w 1397795"/>
                <a:gd name="connsiteY5" fmla="*/ 275513 h 1331067"/>
                <a:gd name="connsiteX6" fmla="*/ 1311867 w 1397795"/>
                <a:gd name="connsiteY6" fmla="*/ 1200930 h 1331067"/>
                <a:gd name="connsiteX7" fmla="*/ 1157630 w 1397795"/>
                <a:gd name="connsiteY7" fmla="*/ 1322116 h 133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7795" h="1331067">
                  <a:moveTo>
                    <a:pt x="1157630" y="1322116"/>
                  </a:moveTo>
                  <a:cubicBezTo>
                    <a:pt x="966671" y="1320280"/>
                    <a:pt x="358907" y="1259686"/>
                    <a:pt x="166112" y="1189913"/>
                  </a:cubicBezTo>
                  <a:cubicBezTo>
                    <a:pt x="-26683" y="1120139"/>
                    <a:pt x="6367" y="1059547"/>
                    <a:pt x="859" y="903475"/>
                  </a:cubicBezTo>
                  <a:cubicBezTo>
                    <a:pt x="-4649" y="747403"/>
                    <a:pt x="13712" y="404044"/>
                    <a:pt x="133062" y="253480"/>
                  </a:cubicBezTo>
                  <a:cubicBezTo>
                    <a:pt x="252411" y="102916"/>
                    <a:pt x="513144" y="-3580"/>
                    <a:pt x="716956" y="92"/>
                  </a:cubicBezTo>
                  <a:cubicBezTo>
                    <a:pt x="920768" y="3764"/>
                    <a:pt x="1256782" y="75373"/>
                    <a:pt x="1355934" y="275513"/>
                  </a:cubicBezTo>
                  <a:cubicBezTo>
                    <a:pt x="1455086" y="475653"/>
                    <a:pt x="1352262" y="1024660"/>
                    <a:pt x="1311867" y="1200930"/>
                  </a:cubicBezTo>
                  <a:cubicBezTo>
                    <a:pt x="1271472" y="1377200"/>
                    <a:pt x="1348589" y="1323952"/>
                    <a:pt x="1157630" y="1322116"/>
                  </a:cubicBezTo>
                  <a:close/>
                </a:path>
              </a:pathLst>
            </a:custGeom>
            <a:solidFill>
              <a:srgbClr val="F8B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Forma libre: forma 13">
              <a:extLst>
                <a:ext uri="{FF2B5EF4-FFF2-40B4-BE49-F238E27FC236}">
                  <a16:creationId xmlns:a16="http://schemas.microsoft.com/office/drawing/2014/main" id="{78735AFF-010F-CC3E-181B-C7E4C213FC1F}"/>
                </a:ext>
              </a:extLst>
            </p:cNvPr>
            <p:cNvSpPr/>
            <p:nvPr/>
          </p:nvSpPr>
          <p:spPr>
            <a:xfrm>
              <a:off x="10980578" y="2527107"/>
              <a:ext cx="1698284" cy="1116822"/>
            </a:xfrm>
            <a:custGeom>
              <a:avLst/>
              <a:gdLst>
                <a:gd name="connsiteX0" fmla="*/ 89519 w 1698284"/>
                <a:gd name="connsiteY0" fmla="*/ 331762 h 1116822"/>
                <a:gd name="connsiteX1" fmla="*/ 849683 w 1698284"/>
                <a:gd name="connsiteY1" fmla="*/ 1036841 h 1116822"/>
                <a:gd name="connsiteX2" fmla="*/ 1455611 w 1698284"/>
                <a:gd name="connsiteY2" fmla="*/ 1058875 h 1116822"/>
                <a:gd name="connsiteX3" fmla="*/ 1697982 w 1698284"/>
                <a:gd name="connsiteY3" fmla="*/ 662268 h 1116822"/>
                <a:gd name="connsiteX4" fmla="*/ 1488661 w 1698284"/>
                <a:gd name="connsiteY4" fmla="*/ 221593 h 1116822"/>
                <a:gd name="connsiteX5" fmla="*/ 827649 w 1698284"/>
                <a:gd name="connsiteY5" fmla="*/ 56340 h 1116822"/>
                <a:gd name="connsiteX6" fmla="*/ 276806 w 1698284"/>
                <a:gd name="connsiteY6" fmla="*/ 1256 h 1116822"/>
                <a:gd name="connsiteX7" fmla="*/ 34435 w 1698284"/>
                <a:gd name="connsiteY7" fmla="*/ 100408 h 1116822"/>
                <a:gd name="connsiteX8" fmla="*/ 89519 w 1698284"/>
                <a:gd name="connsiteY8" fmla="*/ 331762 h 111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8284" h="1116822">
                  <a:moveTo>
                    <a:pt x="89519" y="331762"/>
                  </a:moveTo>
                  <a:cubicBezTo>
                    <a:pt x="225394" y="487834"/>
                    <a:pt x="622001" y="915656"/>
                    <a:pt x="849683" y="1036841"/>
                  </a:cubicBezTo>
                  <a:cubicBezTo>
                    <a:pt x="1077365" y="1158026"/>
                    <a:pt x="1314228" y="1121304"/>
                    <a:pt x="1455611" y="1058875"/>
                  </a:cubicBezTo>
                  <a:cubicBezTo>
                    <a:pt x="1596994" y="996446"/>
                    <a:pt x="1692474" y="801815"/>
                    <a:pt x="1697982" y="662268"/>
                  </a:cubicBezTo>
                  <a:cubicBezTo>
                    <a:pt x="1703490" y="522721"/>
                    <a:pt x="1633717" y="322581"/>
                    <a:pt x="1488661" y="221593"/>
                  </a:cubicBezTo>
                  <a:cubicBezTo>
                    <a:pt x="1343606" y="120605"/>
                    <a:pt x="1029625" y="93063"/>
                    <a:pt x="827649" y="56340"/>
                  </a:cubicBezTo>
                  <a:cubicBezTo>
                    <a:pt x="625673" y="19617"/>
                    <a:pt x="409008" y="-6089"/>
                    <a:pt x="276806" y="1256"/>
                  </a:cubicBezTo>
                  <a:cubicBezTo>
                    <a:pt x="144604" y="8601"/>
                    <a:pt x="63813" y="43487"/>
                    <a:pt x="34435" y="100408"/>
                  </a:cubicBezTo>
                  <a:cubicBezTo>
                    <a:pt x="5057" y="157328"/>
                    <a:pt x="-46356" y="175690"/>
                    <a:pt x="89519" y="331762"/>
                  </a:cubicBezTo>
                  <a:close/>
                </a:path>
              </a:pathLst>
            </a:custGeom>
            <a:solidFill>
              <a:srgbClr val="803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Forma libre: forma 14">
              <a:extLst>
                <a:ext uri="{FF2B5EF4-FFF2-40B4-BE49-F238E27FC236}">
                  <a16:creationId xmlns:a16="http://schemas.microsoft.com/office/drawing/2014/main" id="{13F1D939-0223-71FC-CF90-DFBDCC8DD0DD}"/>
                </a:ext>
              </a:extLst>
            </p:cNvPr>
            <p:cNvSpPr/>
            <p:nvPr/>
          </p:nvSpPr>
          <p:spPr>
            <a:xfrm rot="10800000">
              <a:off x="10357286" y="4661390"/>
              <a:ext cx="551254" cy="898211"/>
            </a:xfrm>
            <a:custGeom>
              <a:avLst/>
              <a:gdLst>
                <a:gd name="connsiteX0" fmla="*/ 19804 w 551254"/>
                <a:gd name="connsiteY0" fmla="*/ 99853 h 898211"/>
                <a:gd name="connsiteX1" fmla="*/ 87039 w 551254"/>
                <a:gd name="connsiteY1" fmla="*/ 19171 h 898211"/>
                <a:gd name="connsiteX2" fmla="*/ 450110 w 551254"/>
                <a:gd name="connsiteY2" fmla="*/ 207430 h 898211"/>
                <a:gd name="connsiteX3" fmla="*/ 550963 w 551254"/>
                <a:gd name="connsiteY3" fmla="*/ 530159 h 898211"/>
                <a:gd name="connsiteX4" fmla="*/ 477004 w 551254"/>
                <a:gd name="connsiteY4" fmla="*/ 805824 h 898211"/>
                <a:gd name="connsiteX5" fmla="*/ 369427 w 551254"/>
                <a:gd name="connsiteY5" fmla="*/ 846165 h 898211"/>
                <a:gd name="connsiteX6" fmla="*/ 19804 w 551254"/>
                <a:gd name="connsiteY6" fmla="*/ 99853 h 89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254" h="898211">
                  <a:moveTo>
                    <a:pt x="19804" y="99853"/>
                  </a:moveTo>
                  <a:cubicBezTo>
                    <a:pt x="-27261" y="-37979"/>
                    <a:pt x="15321" y="1242"/>
                    <a:pt x="87039" y="19171"/>
                  </a:cubicBezTo>
                  <a:cubicBezTo>
                    <a:pt x="158757" y="37100"/>
                    <a:pt x="372789" y="122265"/>
                    <a:pt x="450110" y="207430"/>
                  </a:cubicBezTo>
                  <a:cubicBezTo>
                    <a:pt x="527431" y="292595"/>
                    <a:pt x="546481" y="430427"/>
                    <a:pt x="550963" y="530159"/>
                  </a:cubicBezTo>
                  <a:cubicBezTo>
                    <a:pt x="555445" y="629891"/>
                    <a:pt x="507260" y="753156"/>
                    <a:pt x="477004" y="805824"/>
                  </a:cubicBezTo>
                  <a:cubicBezTo>
                    <a:pt x="446748" y="858492"/>
                    <a:pt x="441145" y="960465"/>
                    <a:pt x="369427" y="846165"/>
                  </a:cubicBezTo>
                  <a:cubicBezTo>
                    <a:pt x="297709" y="731865"/>
                    <a:pt x="66869" y="237685"/>
                    <a:pt x="19804" y="99853"/>
                  </a:cubicBezTo>
                  <a:close/>
                </a:path>
              </a:pathLst>
            </a:custGeom>
            <a:solidFill>
              <a:srgbClr val="F8B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6" name="Forma libre: forma 15">
              <a:extLst>
                <a:ext uri="{FF2B5EF4-FFF2-40B4-BE49-F238E27FC236}">
                  <a16:creationId xmlns:a16="http://schemas.microsoft.com/office/drawing/2014/main" id="{F2D89545-6F4D-E5BC-DD46-0D8C1426CB0B}"/>
                </a:ext>
              </a:extLst>
            </p:cNvPr>
            <p:cNvSpPr/>
            <p:nvPr/>
          </p:nvSpPr>
          <p:spPr>
            <a:xfrm>
              <a:off x="11393762" y="399863"/>
              <a:ext cx="1001931" cy="657262"/>
            </a:xfrm>
            <a:custGeom>
              <a:avLst/>
              <a:gdLst>
                <a:gd name="connsiteX0" fmla="*/ 4798 w 1001931"/>
                <a:gd name="connsiteY0" fmla="*/ 192196 h 657262"/>
                <a:gd name="connsiteX1" fmla="*/ 285017 w 1001931"/>
                <a:gd name="connsiteY1" fmla="*/ 467 h 657262"/>
                <a:gd name="connsiteX2" fmla="*/ 933946 w 1001931"/>
                <a:gd name="connsiteY2" fmla="*/ 243816 h 657262"/>
                <a:gd name="connsiteX3" fmla="*/ 933946 w 1001931"/>
                <a:gd name="connsiteY3" fmla="*/ 560906 h 657262"/>
                <a:gd name="connsiteX4" fmla="*/ 506243 w 1001931"/>
                <a:gd name="connsiteY4" fmla="*/ 656771 h 657262"/>
                <a:gd name="connsiteX5" fmla="*/ 137533 w 1001931"/>
                <a:gd name="connsiteY5" fmla="*/ 531409 h 657262"/>
                <a:gd name="connsiteX6" fmla="*/ 4798 w 1001931"/>
                <a:gd name="connsiteY6" fmla="*/ 192196 h 65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931" h="657262">
                  <a:moveTo>
                    <a:pt x="4798" y="192196"/>
                  </a:moveTo>
                  <a:cubicBezTo>
                    <a:pt x="29379" y="103706"/>
                    <a:pt x="130159" y="-8136"/>
                    <a:pt x="285017" y="467"/>
                  </a:cubicBezTo>
                  <a:cubicBezTo>
                    <a:pt x="439875" y="9070"/>
                    <a:pt x="825791" y="150410"/>
                    <a:pt x="933946" y="243816"/>
                  </a:cubicBezTo>
                  <a:cubicBezTo>
                    <a:pt x="1042101" y="337222"/>
                    <a:pt x="1005230" y="492080"/>
                    <a:pt x="933946" y="560906"/>
                  </a:cubicBezTo>
                  <a:cubicBezTo>
                    <a:pt x="862662" y="629732"/>
                    <a:pt x="638978" y="661687"/>
                    <a:pt x="506243" y="656771"/>
                  </a:cubicBezTo>
                  <a:cubicBezTo>
                    <a:pt x="373508" y="651855"/>
                    <a:pt x="221107" y="607609"/>
                    <a:pt x="137533" y="531409"/>
                  </a:cubicBezTo>
                  <a:cubicBezTo>
                    <a:pt x="53959" y="455209"/>
                    <a:pt x="-19783" y="280686"/>
                    <a:pt x="4798" y="192196"/>
                  </a:cubicBezTo>
                  <a:close/>
                </a:path>
              </a:pathLst>
            </a:custGeom>
            <a:solidFill>
              <a:srgbClr val="803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Forma libre: forma 16">
              <a:extLst>
                <a:ext uri="{FF2B5EF4-FFF2-40B4-BE49-F238E27FC236}">
                  <a16:creationId xmlns:a16="http://schemas.microsoft.com/office/drawing/2014/main" id="{B7E28D31-69F1-D2AC-68EC-B838503EB817}"/>
                </a:ext>
              </a:extLst>
            </p:cNvPr>
            <p:cNvSpPr/>
            <p:nvPr/>
          </p:nvSpPr>
          <p:spPr>
            <a:xfrm rot="5400000">
              <a:off x="11402279" y="107376"/>
              <a:ext cx="193255" cy="122585"/>
            </a:xfrm>
            <a:custGeom>
              <a:avLst/>
              <a:gdLst>
                <a:gd name="connsiteX0" fmla="*/ 258615 w 367231"/>
                <a:gd name="connsiteY0" fmla="*/ 1600 h 182692"/>
                <a:gd name="connsiteX1" fmla="*/ 367200 w 367231"/>
                <a:gd name="connsiteY1" fmla="*/ 84468 h 182692"/>
                <a:gd name="connsiteX2" fmla="*/ 267188 w 367231"/>
                <a:gd name="connsiteY2" fmla="*/ 181623 h 182692"/>
                <a:gd name="connsiteX3" fmla="*/ 44303 w 367231"/>
                <a:gd name="connsiteY3" fmla="*/ 133045 h 182692"/>
                <a:gd name="connsiteX4" fmla="*/ 1440 w 367231"/>
                <a:gd name="connsiteY4" fmla="*/ 81610 h 182692"/>
                <a:gd name="connsiteX5" fmla="*/ 70020 w 367231"/>
                <a:gd name="connsiteY5" fmla="*/ 33033 h 182692"/>
                <a:gd name="connsiteX6" fmla="*/ 258615 w 367231"/>
                <a:gd name="connsiteY6" fmla="*/ 1600 h 18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31" h="182692">
                  <a:moveTo>
                    <a:pt x="258615" y="1600"/>
                  </a:moveTo>
                  <a:cubicBezTo>
                    <a:pt x="308145" y="10172"/>
                    <a:pt x="365771" y="54464"/>
                    <a:pt x="367200" y="84468"/>
                  </a:cubicBezTo>
                  <a:cubicBezTo>
                    <a:pt x="368629" y="114472"/>
                    <a:pt x="321004" y="173527"/>
                    <a:pt x="267188" y="181623"/>
                  </a:cubicBezTo>
                  <a:cubicBezTo>
                    <a:pt x="213372" y="189719"/>
                    <a:pt x="88594" y="149714"/>
                    <a:pt x="44303" y="133045"/>
                  </a:cubicBezTo>
                  <a:cubicBezTo>
                    <a:pt x="12" y="116376"/>
                    <a:pt x="-2846" y="98279"/>
                    <a:pt x="1440" y="81610"/>
                  </a:cubicBezTo>
                  <a:cubicBezTo>
                    <a:pt x="5726" y="64941"/>
                    <a:pt x="29063" y="44939"/>
                    <a:pt x="70020" y="33033"/>
                  </a:cubicBezTo>
                  <a:cubicBezTo>
                    <a:pt x="110977" y="21127"/>
                    <a:pt x="209085" y="-6972"/>
                    <a:pt x="258615" y="1600"/>
                  </a:cubicBezTo>
                  <a:close/>
                </a:path>
              </a:pathLst>
            </a:custGeom>
            <a:solidFill>
              <a:srgbClr val="01D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18" name="Imagen 17" descr="Texto, Pizarra&#10;&#10;Descripción generada automáticamente">
            <a:extLst>
              <a:ext uri="{FF2B5EF4-FFF2-40B4-BE49-F238E27FC236}">
                <a16:creationId xmlns:a16="http://schemas.microsoft.com/office/drawing/2014/main" id="{BE9174DC-6279-709A-47CE-004A5CDD6B8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554" r="18856"/>
          <a:stretch/>
        </p:blipFill>
        <p:spPr>
          <a:xfrm>
            <a:off x="975685" y="23408"/>
            <a:ext cx="2373275" cy="1657350"/>
          </a:xfrm>
          <a:prstGeom prst="rect">
            <a:avLst/>
          </a:prstGeom>
        </p:spPr>
      </p:pic>
      <p:pic>
        <p:nvPicPr>
          <p:cNvPr id="22" name="Imagen 21" descr="Un dibujo en blanco y negro&#10;&#10;Descripción generada automáticamente con confianza media">
            <a:extLst>
              <a:ext uri="{FF2B5EF4-FFF2-40B4-BE49-F238E27FC236}">
                <a16:creationId xmlns:a16="http://schemas.microsoft.com/office/drawing/2014/main" id="{ED1143F2-D043-A27E-D438-724B8C127D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5226" y="6280051"/>
            <a:ext cx="1147674" cy="493500"/>
          </a:xfrm>
          <a:prstGeom prst="rect">
            <a:avLst/>
          </a:prstGeom>
        </p:spPr>
      </p:pic>
      <p:pic>
        <p:nvPicPr>
          <p:cNvPr id="23" name="Imagen 22" descr="Logotipo&#10;&#10;Descripción generada automáticamente">
            <a:extLst>
              <a:ext uri="{FF2B5EF4-FFF2-40B4-BE49-F238E27FC236}">
                <a16:creationId xmlns:a16="http://schemas.microsoft.com/office/drawing/2014/main" id="{1AC55B04-8286-B98D-197E-53BB3E5C6BB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51372" y="6236396"/>
            <a:ext cx="1441738" cy="620495"/>
          </a:xfrm>
          <a:prstGeom prst="rect">
            <a:avLst/>
          </a:prstGeom>
        </p:spPr>
      </p:pic>
      <p:sp>
        <p:nvSpPr>
          <p:cNvPr id="24" name="Rectángulo 23">
            <a:extLst>
              <a:ext uri="{FF2B5EF4-FFF2-40B4-BE49-F238E27FC236}">
                <a16:creationId xmlns:a16="http://schemas.microsoft.com/office/drawing/2014/main" id="{1A02E8D9-CC21-EA97-8714-D561F925849E}"/>
              </a:ext>
            </a:extLst>
          </p:cNvPr>
          <p:cNvSpPr/>
          <p:nvPr userDrawn="1"/>
        </p:nvSpPr>
        <p:spPr>
          <a:xfrm>
            <a:off x="7976157" y="6403108"/>
            <a:ext cx="1097830" cy="307777"/>
          </a:xfrm>
          <a:prstGeom prst="rect">
            <a:avLst/>
          </a:prstGeom>
        </p:spPr>
        <p:txBody>
          <a:bodyPr wrap="square">
            <a:spAutoFit/>
          </a:bodyPr>
          <a:lstStyle/>
          <a:p>
            <a:pPr algn="just"/>
            <a:r>
              <a:rPr lang="es-ES" sz="1400" dirty="0">
                <a:solidFill>
                  <a:schemeClr val="bg1">
                    <a:lumMod val="50000"/>
                  </a:schemeClr>
                </a:solidFill>
              </a:rPr>
              <a:t>Organizan:</a:t>
            </a:r>
            <a:endParaRPr lang="en-US" sz="1400" dirty="0">
              <a:solidFill>
                <a:schemeClr val="bg1">
                  <a:lumMod val="50000"/>
                </a:schemeClr>
              </a:solidFill>
            </a:endParaRPr>
          </a:p>
        </p:txBody>
      </p:sp>
      <p:cxnSp>
        <p:nvCxnSpPr>
          <p:cNvPr id="25" name="Conector recto 24">
            <a:extLst>
              <a:ext uri="{FF2B5EF4-FFF2-40B4-BE49-F238E27FC236}">
                <a16:creationId xmlns:a16="http://schemas.microsoft.com/office/drawing/2014/main" id="{84E5E217-D0E9-8B1A-6103-08BAEB3F2F1D}"/>
              </a:ext>
            </a:extLst>
          </p:cNvPr>
          <p:cNvCxnSpPr>
            <a:cxnSpLocks/>
          </p:cNvCxnSpPr>
          <p:nvPr userDrawn="1"/>
        </p:nvCxnSpPr>
        <p:spPr>
          <a:xfrm>
            <a:off x="3554907" y="6566521"/>
            <a:ext cx="4340009"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Rectángulo 25">
            <a:extLst>
              <a:ext uri="{FF2B5EF4-FFF2-40B4-BE49-F238E27FC236}">
                <a16:creationId xmlns:a16="http://schemas.microsoft.com/office/drawing/2014/main" id="{4FA7EE9E-D507-6559-832D-A978FC2D636A}"/>
              </a:ext>
            </a:extLst>
          </p:cNvPr>
          <p:cNvSpPr/>
          <p:nvPr userDrawn="1"/>
        </p:nvSpPr>
        <p:spPr>
          <a:xfrm>
            <a:off x="745957" y="6387719"/>
            <a:ext cx="2642399" cy="338554"/>
          </a:xfrm>
          <a:prstGeom prst="rect">
            <a:avLst/>
          </a:prstGeom>
        </p:spPr>
        <p:txBody>
          <a:bodyPr wrap="square">
            <a:spAutoFit/>
          </a:bodyPr>
          <a:lstStyle/>
          <a:p>
            <a:pPr algn="r"/>
            <a:r>
              <a:rPr lang="es-ES" sz="1600" b="1" spc="-150" dirty="0">
                <a:solidFill>
                  <a:srgbClr val="DA4616"/>
                </a:solidFill>
                <a:latin typeface="Open Sans" panose="020B0606030504020204" pitchFamily="34" charset="0"/>
                <a:ea typeface="Open Sans" panose="020B0606030504020204" pitchFamily="34" charset="0"/>
                <a:cs typeface="Open Sans" panose="020B0606030504020204" pitchFamily="34" charset="0"/>
              </a:rPr>
              <a:t>12,  13 </a:t>
            </a:r>
            <a:r>
              <a:rPr lang="es-ES" sz="1100" b="1" spc="-150" dirty="0">
                <a:solidFill>
                  <a:srgbClr val="DA4616"/>
                </a:solidFill>
                <a:latin typeface="Open Sans" panose="020B0606030504020204" pitchFamily="34" charset="0"/>
                <a:ea typeface="Open Sans" panose="020B0606030504020204" pitchFamily="34" charset="0"/>
                <a:cs typeface="Open Sans" panose="020B0606030504020204" pitchFamily="34" charset="0"/>
              </a:rPr>
              <a:t>Y</a:t>
            </a:r>
            <a:r>
              <a:rPr lang="es-ES" sz="1600" b="1" spc="-150" dirty="0">
                <a:solidFill>
                  <a:srgbClr val="DA4616"/>
                </a:solidFill>
                <a:latin typeface="Open Sans" panose="020B0606030504020204" pitchFamily="34" charset="0"/>
                <a:ea typeface="Open Sans" panose="020B0606030504020204" pitchFamily="34" charset="0"/>
                <a:cs typeface="Open Sans" panose="020B0606030504020204" pitchFamily="34" charset="0"/>
              </a:rPr>
              <a:t>  14  </a:t>
            </a:r>
            <a:r>
              <a:rPr lang="es-ES" sz="1100" b="1" spc="-150" dirty="0">
                <a:solidFill>
                  <a:srgbClr val="DA4616"/>
                </a:solidFill>
                <a:latin typeface="Open Sans" panose="020B0606030504020204" pitchFamily="34" charset="0"/>
                <a:ea typeface="Open Sans" panose="020B0606030504020204" pitchFamily="34" charset="0"/>
                <a:cs typeface="Open Sans" panose="020B0606030504020204" pitchFamily="34" charset="0"/>
              </a:rPr>
              <a:t>DE   OCTUBRE   DE</a:t>
            </a:r>
            <a:r>
              <a:rPr lang="es-ES" sz="1600" b="1" spc="-150" dirty="0">
                <a:solidFill>
                  <a:srgbClr val="DA4616"/>
                </a:solidFill>
                <a:latin typeface="Open Sans" panose="020B0606030504020204" pitchFamily="34" charset="0"/>
                <a:ea typeface="Open Sans" panose="020B0606030504020204" pitchFamily="34" charset="0"/>
                <a:cs typeface="Open Sans" panose="020B0606030504020204" pitchFamily="34" charset="0"/>
              </a:rPr>
              <a:t>  2022</a:t>
            </a:r>
            <a:endParaRPr lang="en-US" sz="1600" b="1" spc="-150" dirty="0">
              <a:solidFill>
                <a:srgbClr val="DA4616"/>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27" name="Conector recto 26">
            <a:extLst>
              <a:ext uri="{FF2B5EF4-FFF2-40B4-BE49-F238E27FC236}">
                <a16:creationId xmlns:a16="http://schemas.microsoft.com/office/drawing/2014/main" id="{A7B44354-C799-11B1-416D-6AB7FF158FC9}"/>
              </a:ext>
            </a:extLst>
          </p:cNvPr>
          <p:cNvCxnSpPr/>
          <p:nvPr userDrawn="1"/>
        </p:nvCxnSpPr>
        <p:spPr>
          <a:xfrm>
            <a:off x="10518053" y="6279930"/>
            <a:ext cx="0" cy="5134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Rectángulo 27">
            <a:extLst>
              <a:ext uri="{FF2B5EF4-FFF2-40B4-BE49-F238E27FC236}">
                <a16:creationId xmlns:a16="http://schemas.microsoft.com/office/drawing/2014/main" id="{9C4BF021-EBF9-1DD7-2A4A-641B0B441BCB}"/>
              </a:ext>
            </a:extLst>
          </p:cNvPr>
          <p:cNvSpPr/>
          <p:nvPr userDrawn="1"/>
        </p:nvSpPr>
        <p:spPr>
          <a:xfrm>
            <a:off x="-3404698" y="-675861"/>
            <a:ext cx="3381815" cy="838862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Rectángulo 28">
            <a:extLst>
              <a:ext uri="{FF2B5EF4-FFF2-40B4-BE49-F238E27FC236}">
                <a16:creationId xmlns:a16="http://schemas.microsoft.com/office/drawing/2014/main" id="{016BF54E-5C18-99B7-070F-FCE4C4A334EF}"/>
              </a:ext>
            </a:extLst>
          </p:cNvPr>
          <p:cNvSpPr/>
          <p:nvPr userDrawn="1"/>
        </p:nvSpPr>
        <p:spPr>
          <a:xfrm>
            <a:off x="-1285892" y="-2281001"/>
            <a:ext cx="3381815" cy="226112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Rectángulo 29">
            <a:extLst>
              <a:ext uri="{FF2B5EF4-FFF2-40B4-BE49-F238E27FC236}">
                <a16:creationId xmlns:a16="http://schemas.microsoft.com/office/drawing/2014/main" id="{F078EB0D-6CFC-32D9-7149-D0B426899EAB}"/>
              </a:ext>
            </a:extLst>
          </p:cNvPr>
          <p:cNvSpPr/>
          <p:nvPr userDrawn="1"/>
        </p:nvSpPr>
        <p:spPr>
          <a:xfrm>
            <a:off x="-1288993" y="6875772"/>
            <a:ext cx="3381815" cy="226112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802513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3134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EEE93097-CB6F-472C-8ADE-8DEFF6D6B602}" type="datetimeFigureOut">
              <a:rPr lang="es-CO" smtClean="0"/>
              <a:t>15/01/24</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7DEB841-63AD-4C58-9595-A86D7B6D0071}" type="slidenum">
              <a:rPr lang="es-CO" smtClean="0"/>
              <a:t>‹Nº›</a:t>
            </a:fld>
            <a:endParaRPr lang="es-CO"/>
          </a:p>
        </p:txBody>
      </p:sp>
    </p:spTree>
    <p:extLst>
      <p:ext uri="{BB962C8B-B14F-4D97-AF65-F5344CB8AC3E}">
        <p14:creationId xmlns:p14="http://schemas.microsoft.com/office/powerpoint/2010/main" val="869952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494403" y="2869692"/>
            <a:ext cx="3691254" cy="76200"/>
          </a:xfrm>
          <a:custGeom>
            <a:avLst/>
            <a:gdLst/>
            <a:ahLst/>
            <a:cxnLst/>
            <a:rect l="l" t="t" r="r" b="b"/>
            <a:pathLst>
              <a:path w="3691254" h="76200">
                <a:moveTo>
                  <a:pt x="3691128" y="0"/>
                </a:moveTo>
                <a:lnTo>
                  <a:pt x="0" y="0"/>
                </a:lnTo>
                <a:lnTo>
                  <a:pt x="0" y="76200"/>
                </a:lnTo>
                <a:lnTo>
                  <a:pt x="3691128" y="76200"/>
                </a:lnTo>
                <a:lnTo>
                  <a:pt x="3691128" y="0"/>
                </a:lnTo>
                <a:close/>
              </a:path>
            </a:pathLst>
          </a:custGeom>
          <a:solidFill>
            <a:srgbClr val="001F5F"/>
          </a:solidFill>
        </p:spPr>
        <p:txBody>
          <a:bodyPr wrap="square" lIns="0" tIns="0" rIns="0" bIns="0" rtlCol="0"/>
          <a:lstStyle/>
          <a:p>
            <a:endParaRPr/>
          </a:p>
        </p:txBody>
      </p:sp>
      <p:sp>
        <p:nvSpPr>
          <p:cNvPr id="2" name="Holder 2"/>
          <p:cNvSpPr>
            <a:spLocks noGrp="1"/>
          </p:cNvSpPr>
          <p:nvPr>
            <p:ph type="ctrTitle"/>
          </p:nvPr>
        </p:nvSpPr>
        <p:spPr>
          <a:xfrm>
            <a:off x="2762504" y="337185"/>
            <a:ext cx="6666991" cy="45212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416495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006FC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423542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006FC0"/>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434596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006FC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523944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243053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CA467AC-A3A0-42B7-BB32-F804A1999B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11B6FFA7-D78D-4712-AEE4-DB2CFAEB29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07A419B-1131-4679-8AA8-48E885E6EC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03402A-7C9A-4C90-ACFC-7D618D62CCC2}" type="datetimeFigureOut">
              <a:rPr lang="es-CO" smtClean="0"/>
              <a:t>15/01/24</a:t>
            </a:fld>
            <a:endParaRPr lang="es-CO"/>
          </a:p>
        </p:txBody>
      </p:sp>
      <p:sp>
        <p:nvSpPr>
          <p:cNvPr id="5" name="Marcador de pie de página 4">
            <a:extLst>
              <a:ext uri="{FF2B5EF4-FFF2-40B4-BE49-F238E27FC236}">
                <a16:creationId xmlns:a16="http://schemas.microsoft.com/office/drawing/2014/main" id="{89444302-FDD0-4323-AA37-439EE992B0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252A3282-EB22-42FA-8CF0-8568A146DF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EF44F0-666F-4101-9B98-2DB9D3C33CF5}" type="slidenum">
              <a:rPr lang="es-CO" smtClean="0"/>
              <a:t>‹Nº›</a:t>
            </a:fld>
            <a:endParaRPr lang="es-CO"/>
          </a:p>
        </p:txBody>
      </p:sp>
    </p:spTree>
    <p:extLst>
      <p:ext uri="{BB962C8B-B14F-4D97-AF65-F5344CB8AC3E}">
        <p14:creationId xmlns:p14="http://schemas.microsoft.com/office/powerpoint/2010/main" val="108818074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50391" y="129667"/>
            <a:ext cx="2436495" cy="452120"/>
          </a:xfrm>
          <a:prstGeom prst="rect">
            <a:avLst/>
          </a:prstGeom>
        </p:spPr>
        <p:txBody>
          <a:bodyPr wrap="square" lIns="0" tIns="0" rIns="0" bIns="0">
            <a:spAutoFit/>
          </a:bodyPr>
          <a:lstStyle>
            <a:lvl1pPr>
              <a:defRPr sz="2800" b="1" i="0">
                <a:solidFill>
                  <a:srgbClr val="006FC0"/>
                </a:solidFill>
                <a:latin typeface="Calibri"/>
                <a:cs typeface="Calibri"/>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1/15/24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51020574"/>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6.jpeg"/><Relationship Id="rId7"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18.png"/><Relationship Id="rId10" Type="http://schemas.openxmlformats.org/officeDocument/2006/relationships/image" Target="../media/image41.png"/><Relationship Id="rId4" Type="http://schemas.openxmlformats.org/officeDocument/2006/relationships/image" Target="../media/image17.png"/><Relationship Id="rId9"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51.pn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http://www.ufic.ufl.edu/uap/forms/coil_guide.pdf"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hyperlink" Target="https://clasesdeeconomia.jimdofree.com/coil-6-7/" TargetMode="External"/><Relationship Id="rId4" Type="http://schemas.openxmlformats.org/officeDocument/2006/relationships/hyperlink" Target="https://clasesdeeconomia.jimdofree.com/internacionalizaci%C3%B3n-coil-1-2-3/"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8.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457200" y="152400"/>
            <a:ext cx="11277600" cy="7060266"/>
          </a:xfrm>
          <a:prstGeom prst="rect">
            <a:avLst/>
          </a:prstGeom>
          <a:ln>
            <a:noFill/>
          </a:ln>
        </p:spPr>
        <p:txBody>
          <a:bodyPr vert="horz" wrap="square" lIns="0" tIns="12065" rIns="0" bIns="0" rtlCol="0">
            <a:spAutoFit/>
          </a:bodyPr>
          <a:lstStyle/>
          <a:p>
            <a:pPr algn="ctr"/>
            <a:br>
              <a:rPr lang="es-MX" sz="2400" u="sng" dirty="0"/>
            </a:br>
            <a:br>
              <a:rPr lang="es-MX" sz="2400" u="sng" dirty="0"/>
            </a:br>
            <a:br>
              <a:rPr lang="es-MX" sz="2400" u="sng" dirty="0"/>
            </a:br>
            <a:r>
              <a:rPr lang="es-MX" sz="2200" u="sng" dirty="0"/>
              <a:t>Experiencia Internacional de Innovación pedagógica COIL en las Clases de Contabilidad y Administración entre Colombia y México, 2023</a:t>
            </a:r>
            <a:r>
              <a:rPr lang="es-MX" sz="2200" dirty="0"/>
              <a:t>.</a:t>
            </a:r>
            <a:br>
              <a:rPr lang="es-MX" sz="1400" dirty="0"/>
            </a:br>
            <a:br>
              <a:rPr lang="es-MX" sz="1400" dirty="0"/>
            </a:br>
            <a:r>
              <a:rPr lang="es-CO" sz="2200" u="sng" spc="-45" dirty="0">
                <a:latin typeface="+mn-lt"/>
              </a:rPr>
              <a:t>Docentes del Proyecto COIL</a:t>
            </a:r>
            <a:r>
              <a:rPr lang="es-CO" sz="2200" spc="-45" dirty="0">
                <a:latin typeface="+mn-lt"/>
              </a:rPr>
              <a:t>:</a:t>
            </a:r>
            <a:br>
              <a:rPr lang="es-CO" sz="2000" spc="-45" dirty="0">
                <a:latin typeface="+mn-lt"/>
              </a:rPr>
            </a:br>
            <a:r>
              <a:rPr lang="es-CO" sz="2000" spc="-45" dirty="0">
                <a:latin typeface="+mn-lt"/>
              </a:rPr>
              <a:t>Elkyn Rafael Lugo Arias – Isabel Gómez Gaviria </a:t>
            </a:r>
            <a:br>
              <a:rPr lang="es-CO" sz="2000" spc="-45" dirty="0">
                <a:latin typeface="+mn-lt"/>
              </a:rPr>
            </a:br>
            <a:r>
              <a:rPr lang="es-CO" sz="2000" spc="-45" dirty="0">
                <a:latin typeface="+mn-lt"/>
              </a:rPr>
              <a:t>          María Sánchez </a:t>
            </a:r>
            <a:r>
              <a:rPr lang="es-CO" sz="2000" spc="-45" dirty="0" err="1">
                <a:latin typeface="+mn-lt"/>
              </a:rPr>
              <a:t>Losoya</a:t>
            </a:r>
            <a:r>
              <a:rPr lang="es-CO" sz="2000" spc="-45" dirty="0">
                <a:latin typeface="+mn-lt"/>
              </a:rPr>
              <a:t> – </a:t>
            </a:r>
            <a:r>
              <a:rPr lang="es-CO" sz="2000" spc="-45" dirty="0" err="1">
                <a:latin typeface="+mn-lt"/>
              </a:rPr>
              <a:t>Saira</a:t>
            </a:r>
            <a:r>
              <a:rPr lang="es-CO" sz="2000" spc="-45" dirty="0">
                <a:latin typeface="+mn-lt"/>
              </a:rPr>
              <a:t> Moctezuma </a:t>
            </a:r>
            <a:r>
              <a:rPr lang="es-CO" sz="2000" spc="-45" dirty="0" err="1">
                <a:latin typeface="+mn-lt"/>
              </a:rPr>
              <a:t>Gaytan</a:t>
            </a:r>
            <a:r>
              <a:rPr lang="es-CO" sz="2000" spc="-45" dirty="0">
                <a:latin typeface="+mn-lt"/>
              </a:rPr>
              <a:t> </a:t>
            </a:r>
            <a:br>
              <a:rPr lang="es-CO" sz="2000" spc="-45" dirty="0">
                <a:latin typeface="+mn-lt"/>
              </a:rPr>
            </a:br>
            <a:r>
              <a:rPr lang="es-CO" sz="2000" spc="-45" dirty="0">
                <a:latin typeface="+mn-lt"/>
              </a:rPr>
              <a:t>Ruth Hernández Alvarado – Malaquías Montaño </a:t>
            </a:r>
            <a:br>
              <a:rPr lang="es-CO" sz="2000" spc="-45" dirty="0">
                <a:latin typeface="+mn-lt"/>
              </a:rPr>
            </a:br>
            <a:r>
              <a:rPr lang="es-CO" sz="2000" spc="-45" dirty="0"/>
              <a:t>Rocío Moreno Meza – Juan Lino </a:t>
            </a:r>
            <a:r>
              <a:rPr lang="es-CO" sz="2000" spc="-45" dirty="0" err="1"/>
              <a:t>Gamiño</a:t>
            </a:r>
            <a:br>
              <a:rPr lang="es-CO" sz="2000" spc="-45" dirty="0">
                <a:latin typeface="+mn-lt"/>
              </a:rPr>
            </a:br>
            <a:br>
              <a:rPr lang="es-CO" sz="2000" spc="-45" dirty="0">
                <a:latin typeface="+mn-lt"/>
              </a:rPr>
            </a:br>
            <a:br>
              <a:rPr lang="es-CO" sz="2000" spc="-45" dirty="0">
                <a:latin typeface="+mn-lt"/>
              </a:rPr>
            </a:br>
            <a:br>
              <a:rPr lang="es-CO" sz="2000" spc="-45" dirty="0">
                <a:latin typeface="+mn-lt"/>
              </a:rPr>
            </a:br>
            <a:br>
              <a:rPr lang="es-CO" sz="2000" spc="-45" dirty="0">
                <a:latin typeface="+mn-lt"/>
              </a:rPr>
            </a:br>
            <a:br>
              <a:rPr lang="es-CO" sz="2000" spc="-45" dirty="0">
                <a:latin typeface="+mn-lt"/>
              </a:rPr>
            </a:br>
            <a:br>
              <a:rPr lang="es-CO" sz="2000" spc="-45" dirty="0">
                <a:latin typeface="+mn-lt"/>
              </a:rPr>
            </a:br>
            <a:br>
              <a:rPr lang="es-CO" sz="2000" spc="-45" dirty="0">
                <a:latin typeface="+mn-lt"/>
              </a:rPr>
            </a:br>
            <a:br>
              <a:rPr lang="es-CO" sz="2000" spc="-45" dirty="0">
                <a:latin typeface="+mn-lt"/>
              </a:rPr>
            </a:br>
            <a:r>
              <a:rPr lang="es-CO" sz="2200" spc="-45" dirty="0">
                <a:solidFill>
                  <a:srgbClr val="0070C0"/>
                </a:solidFill>
                <a:latin typeface="+mn-lt"/>
              </a:rPr>
              <a:t>Facultad de Contabilidad y Administración</a:t>
            </a:r>
            <a:br>
              <a:rPr lang="es-CO" sz="2200" spc="-45" dirty="0">
                <a:latin typeface="+mn-lt"/>
              </a:rPr>
            </a:br>
            <a:r>
              <a:rPr lang="es-CO" sz="2200" spc="-45" dirty="0">
                <a:latin typeface="+mn-lt"/>
              </a:rPr>
              <a:t>2024</a:t>
            </a:r>
            <a:br>
              <a:rPr lang="es-CO" sz="2000" spc="-45" dirty="0">
                <a:latin typeface="+mn-lt"/>
              </a:rPr>
            </a:br>
            <a:endParaRPr sz="2000" spc="-45" dirty="0">
              <a:latin typeface="+mn-lt"/>
            </a:endParaRPr>
          </a:p>
        </p:txBody>
      </p:sp>
      <p:sp>
        <p:nvSpPr>
          <p:cNvPr id="6" name="object 6"/>
          <p:cNvSpPr txBox="1"/>
          <p:nvPr/>
        </p:nvSpPr>
        <p:spPr>
          <a:xfrm>
            <a:off x="850391" y="571626"/>
            <a:ext cx="55244" cy="136576"/>
          </a:xfrm>
          <a:prstGeom prst="rect">
            <a:avLst/>
          </a:prstGeom>
        </p:spPr>
        <p:txBody>
          <a:bodyPr vert="horz" wrap="square" lIns="0" tIns="13335" rIns="0" bIns="0" rtlCol="0">
            <a:spAutoFit/>
          </a:bodyPr>
          <a:lstStyle/>
          <a:p>
            <a:pPr marL="0" marR="0" lvl="0" indent="0" algn="l" defTabSz="914400" rtl="0" eaLnBrk="1" fontAlgn="auto" latinLnBrk="0" hangingPunct="1">
              <a:lnSpc>
                <a:spcPct val="100000"/>
              </a:lnSpc>
              <a:spcBef>
                <a:spcPts val="105"/>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8" name="object 8"/>
          <p:cNvSpPr txBox="1"/>
          <p:nvPr/>
        </p:nvSpPr>
        <p:spPr>
          <a:xfrm>
            <a:off x="850391" y="6059220"/>
            <a:ext cx="55244" cy="147955"/>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sz="800" b="1" i="0" u="none" strike="noStrike" kern="1200" cap="none" spc="0" normalizeH="0" baseline="0" noProof="0" dirty="0">
                <a:ln>
                  <a:noFill/>
                </a:ln>
                <a:solidFill>
                  <a:prstClr val="black"/>
                </a:solidFill>
                <a:effectLst/>
                <a:uLnTx/>
                <a:uFillTx/>
                <a:latin typeface="Calibri"/>
                <a:ea typeface="+mn-ea"/>
                <a:cs typeface="Calibri"/>
              </a:rPr>
              <a:t>o</a:t>
            </a:r>
            <a:endParaRPr kumimoji="0" sz="800" b="0" i="0" u="none" strike="noStrike" kern="1200" cap="none" spc="0" normalizeH="0" baseline="0" noProof="0">
              <a:ln>
                <a:noFill/>
              </a:ln>
              <a:solidFill>
                <a:prstClr val="black"/>
              </a:solidFill>
              <a:effectLst/>
              <a:uLnTx/>
              <a:uFillTx/>
              <a:latin typeface="Calibri"/>
              <a:ea typeface="+mn-ea"/>
              <a:cs typeface="Calibri"/>
            </a:endParaRPr>
          </a:p>
        </p:txBody>
      </p:sp>
      <p:pic>
        <p:nvPicPr>
          <p:cNvPr id="9" name="Imagen 8"/>
          <p:cNvPicPr>
            <a:picLocks noChangeAspect="1"/>
          </p:cNvPicPr>
          <p:nvPr/>
        </p:nvPicPr>
        <p:blipFill>
          <a:blip r:embed="rId2"/>
          <a:stretch>
            <a:fillRect/>
          </a:stretch>
        </p:blipFill>
        <p:spPr>
          <a:xfrm>
            <a:off x="414989" y="116769"/>
            <a:ext cx="1635338" cy="947872"/>
          </a:xfrm>
          <a:prstGeom prst="rect">
            <a:avLst/>
          </a:prstGeom>
        </p:spPr>
      </p:pic>
      <p:pic>
        <p:nvPicPr>
          <p:cNvPr id="18" name="Imagen 17"/>
          <p:cNvPicPr>
            <a:picLocks noChangeAspect="1"/>
          </p:cNvPicPr>
          <p:nvPr/>
        </p:nvPicPr>
        <p:blipFill>
          <a:blip r:embed="rId3"/>
          <a:stretch>
            <a:fillRect/>
          </a:stretch>
        </p:blipFill>
        <p:spPr>
          <a:xfrm>
            <a:off x="10830751" y="104026"/>
            <a:ext cx="1183853" cy="1155998"/>
          </a:xfrm>
          <a:prstGeom prst="rect">
            <a:avLst/>
          </a:prstGeom>
        </p:spPr>
      </p:pic>
      <p:pic>
        <p:nvPicPr>
          <p:cNvPr id="21" name="Imagen 20"/>
          <p:cNvPicPr>
            <a:picLocks noChangeAspect="1"/>
          </p:cNvPicPr>
          <p:nvPr/>
        </p:nvPicPr>
        <p:blipFill>
          <a:blip r:embed="rId4"/>
          <a:stretch>
            <a:fillRect/>
          </a:stretch>
        </p:blipFill>
        <p:spPr>
          <a:xfrm>
            <a:off x="9718728" y="6133197"/>
            <a:ext cx="2253973" cy="714675"/>
          </a:xfrm>
          <a:prstGeom prst="rect">
            <a:avLst/>
          </a:prstGeom>
        </p:spPr>
      </p:pic>
      <p:pic>
        <p:nvPicPr>
          <p:cNvPr id="22" name="Imagen 21"/>
          <p:cNvPicPr>
            <a:picLocks noChangeAspect="1"/>
          </p:cNvPicPr>
          <p:nvPr/>
        </p:nvPicPr>
        <p:blipFill>
          <a:blip r:embed="rId3"/>
          <a:stretch>
            <a:fillRect/>
          </a:stretch>
        </p:blipFill>
        <p:spPr>
          <a:xfrm>
            <a:off x="9692970" y="6056609"/>
            <a:ext cx="809625" cy="790575"/>
          </a:xfrm>
          <a:prstGeom prst="rect">
            <a:avLst/>
          </a:prstGeom>
        </p:spPr>
      </p:pic>
      <p:pic>
        <p:nvPicPr>
          <p:cNvPr id="23" name="Imagen 22"/>
          <p:cNvPicPr>
            <a:picLocks noChangeAspect="1"/>
          </p:cNvPicPr>
          <p:nvPr/>
        </p:nvPicPr>
        <p:blipFill>
          <a:blip r:embed="rId4"/>
          <a:stretch>
            <a:fillRect/>
          </a:stretch>
        </p:blipFill>
        <p:spPr>
          <a:xfrm>
            <a:off x="674765" y="6095688"/>
            <a:ext cx="2233742" cy="708260"/>
          </a:xfrm>
          <a:prstGeom prst="rect">
            <a:avLst/>
          </a:prstGeom>
        </p:spPr>
      </p:pic>
      <p:pic>
        <p:nvPicPr>
          <p:cNvPr id="24" name="Imagen 23"/>
          <p:cNvPicPr>
            <a:picLocks noChangeAspect="1"/>
          </p:cNvPicPr>
          <p:nvPr/>
        </p:nvPicPr>
        <p:blipFill>
          <a:blip r:embed="rId3"/>
          <a:stretch>
            <a:fillRect/>
          </a:stretch>
        </p:blipFill>
        <p:spPr>
          <a:xfrm>
            <a:off x="567787" y="6049182"/>
            <a:ext cx="809625" cy="790575"/>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2497" y="19803"/>
            <a:ext cx="6349282" cy="1240221"/>
          </a:xfrm>
          <a:prstGeom prst="rect">
            <a:avLst/>
          </a:prstGeom>
        </p:spPr>
      </p:pic>
      <p:pic>
        <p:nvPicPr>
          <p:cNvPr id="13" name="Imagen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3544" y="3726034"/>
            <a:ext cx="11545367" cy="2388448"/>
          </a:xfrm>
          <a:prstGeom prst="rect">
            <a:avLst/>
          </a:prstGeom>
        </p:spPr>
      </p:pic>
      <p:sp>
        <p:nvSpPr>
          <p:cNvPr id="2" name="Abrir llave 1"/>
          <p:cNvSpPr/>
          <p:nvPr/>
        </p:nvSpPr>
        <p:spPr>
          <a:xfrm>
            <a:off x="3098725" y="2778831"/>
            <a:ext cx="720861" cy="875763"/>
          </a:xfrm>
          <a:prstGeom prst="leftBrace">
            <a:avLst>
              <a:gd name="adj1" fmla="val 8333"/>
              <a:gd name="adj2" fmla="val 50160"/>
            </a:avLst>
          </a:prstGeom>
          <a:ln w="444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3" name="Flecha derecha 2"/>
          <p:cNvSpPr/>
          <p:nvPr/>
        </p:nvSpPr>
        <p:spPr>
          <a:xfrm>
            <a:off x="8601075" y="2534888"/>
            <a:ext cx="710704" cy="293861"/>
          </a:xfrm>
          <a:prstGeom prst="rightArrow">
            <a:avLst/>
          </a:prstGeom>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0" name="Conector recto 9"/>
          <p:cNvCxnSpPr/>
          <p:nvPr/>
        </p:nvCxnSpPr>
        <p:spPr>
          <a:xfrm flipV="1">
            <a:off x="8629651" y="2681818"/>
            <a:ext cx="585788"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5" name="Imagen 14"/>
          <p:cNvPicPr>
            <a:picLocks noChangeAspect="1"/>
          </p:cNvPicPr>
          <p:nvPr/>
        </p:nvPicPr>
        <p:blipFill>
          <a:blip r:embed="rId7"/>
          <a:stretch>
            <a:fillRect/>
          </a:stretch>
        </p:blipFill>
        <p:spPr>
          <a:xfrm>
            <a:off x="1992382" y="2778831"/>
            <a:ext cx="895350" cy="800100"/>
          </a:xfrm>
          <a:prstGeom prst="rect">
            <a:avLst/>
          </a:prstGeom>
        </p:spPr>
      </p:pic>
      <p:pic>
        <p:nvPicPr>
          <p:cNvPr id="16" name="Imagen 15"/>
          <p:cNvPicPr>
            <a:picLocks noChangeAspect="1"/>
          </p:cNvPicPr>
          <p:nvPr/>
        </p:nvPicPr>
        <p:blipFill>
          <a:blip r:embed="rId8"/>
          <a:stretch>
            <a:fillRect/>
          </a:stretch>
        </p:blipFill>
        <p:spPr>
          <a:xfrm>
            <a:off x="9406377" y="2326393"/>
            <a:ext cx="1057275" cy="904875"/>
          </a:xfrm>
          <a:prstGeom prst="rect">
            <a:avLst/>
          </a:prstGeom>
        </p:spPr>
      </p:pic>
      <p:pic>
        <p:nvPicPr>
          <p:cNvPr id="17" name="Imagen 16"/>
          <p:cNvPicPr>
            <a:picLocks noChangeAspect="1"/>
          </p:cNvPicPr>
          <p:nvPr/>
        </p:nvPicPr>
        <p:blipFill>
          <a:blip r:embed="rId9"/>
          <a:stretch>
            <a:fillRect/>
          </a:stretch>
        </p:blipFill>
        <p:spPr>
          <a:xfrm>
            <a:off x="512260" y="1940404"/>
            <a:ext cx="1412219" cy="1705849"/>
          </a:xfrm>
          <a:prstGeom prst="rect">
            <a:avLst/>
          </a:prstGeom>
        </p:spPr>
      </p:pic>
      <p:pic>
        <p:nvPicPr>
          <p:cNvPr id="19" name="Imagen 18"/>
          <p:cNvPicPr>
            <a:picLocks noChangeAspect="1"/>
          </p:cNvPicPr>
          <p:nvPr/>
        </p:nvPicPr>
        <p:blipFill>
          <a:blip r:embed="rId10"/>
          <a:stretch>
            <a:fillRect/>
          </a:stretch>
        </p:blipFill>
        <p:spPr>
          <a:xfrm>
            <a:off x="1917683" y="1910155"/>
            <a:ext cx="1688013" cy="771663"/>
          </a:xfrm>
          <a:prstGeom prst="rect">
            <a:avLst/>
          </a:prstGeom>
        </p:spPr>
      </p:pic>
      <p:pic>
        <p:nvPicPr>
          <p:cNvPr id="20" name="Imagen 19"/>
          <p:cNvPicPr>
            <a:picLocks noChangeAspect="1"/>
          </p:cNvPicPr>
          <p:nvPr/>
        </p:nvPicPr>
        <p:blipFill>
          <a:blip r:embed="rId11"/>
          <a:stretch>
            <a:fillRect/>
          </a:stretch>
        </p:blipFill>
        <p:spPr>
          <a:xfrm>
            <a:off x="10463652" y="2172360"/>
            <a:ext cx="1672270" cy="1188192"/>
          </a:xfrm>
          <a:prstGeom prst="rect">
            <a:avLst/>
          </a:prstGeom>
        </p:spPr>
      </p:pic>
    </p:spTree>
    <p:extLst>
      <p:ext uri="{BB962C8B-B14F-4D97-AF65-F5344CB8AC3E}">
        <p14:creationId xmlns:p14="http://schemas.microsoft.com/office/powerpoint/2010/main" val="2432001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270283" y="971852"/>
            <a:ext cx="2581275" cy="3076575"/>
          </a:xfrm>
          <a:prstGeom prst="rect">
            <a:avLst/>
          </a:prstGeom>
        </p:spPr>
      </p:pic>
      <p:pic>
        <p:nvPicPr>
          <p:cNvPr id="1026" name="Picture 2" descr="https://image.jimcdn.com/app/cms/image/transf/none/path/sa3238260446079a8/image/i30d2d1118304b8f4/version/1703904540/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83" y="971852"/>
            <a:ext cx="4252804" cy="3269966"/>
          </a:xfrm>
          <a:prstGeom prst="rect">
            <a:avLst/>
          </a:prstGeom>
          <a:noFill/>
          <a:extLst>
            <a:ext uri="{909E8E84-426E-40DD-AFC4-6F175D3DCCD1}">
              <a14:hiddenFill xmlns:a14="http://schemas.microsoft.com/office/drawing/2010/main">
                <a:solidFill>
                  <a:srgbClr val="FFFFFF"/>
                </a:solidFill>
              </a14:hiddenFill>
            </a:ext>
          </a:extLst>
        </p:spPr>
      </p:pic>
      <p:sp>
        <p:nvSpPr>
          <p:cNvPr id="6" name="object 6"/>
          <p:cNvSpPr txBox="1"/>
          <p:nvPr/>
        </p:nvSpPr>
        <p:spPr>
          <a:xfrm>
            <a:off x="850391" y="571626"/>
            <a:ext cx="55244" cy="147955"/>
          </a:xfrm>
          <a:prstGeom prst="rect">
            <a:avLst/>
          </a:prstGeom>
        </p:spPr>
        <p:txBody>
          <a:bodyPr vert="horz" wrap="square" lIns="0" tIns="13335" rIns="0" bIns="0" rtlCol="0">
            <a:spAutoFit/>
          </a:bodyPr>
          <a:lstStyle/>
          <a:p>
            <a:pPr>
              <a:lnSpc>
                <a:spcPct val="100000"/>
              </a:lnSpc>
              <a:spcBef>
                <a:spcPts val="105"/>
              </a:spcBef>
            </a:pPr>
            <a:r>
              <a:rPr sz="800" b="1">
                <a:latin typeface="Calibri"/>
                <a:cs typeface="Calibri"/>
              </a:rPr>
              <a:t>o</a:t>
            </a:r>
            <a:endParaRPr sz="800">
              <a:latin typeface="Calibri"/>
              <a:cs typeface="Calibri"/>
            </a:endParaRPr>
          </a:p>
        </p:txBody>
      </p:sp>
      <p:sp>
        <p:nvSpPr>
          <p:cNvPr id="7" name="object 7"/>
          <p:cNvSpPr txBox="1"/>
          <p:nvPr/>
        </p:nvSpPr>
        <p:spPr>
          <a:xfrm>
            <a:off x="2024543" y="667516"/>
            <a:ext cx="11353800" cy="1120820"/>
          </a:xfrm>
          <a:prstGeom prst="rect">
            <a:avLst/>
          </a:prstGeom>
        </p:spPr>
        <p:txBody>
          <a:bodyPr vert="horz" wrap="square" lIns="0" tIns="12700" rIns="0" bIns="0" rtlCol="0">
            <a:spAutoFit/>
          </a:bodyPr>
          <a:lstStyle/>
          <a:p>
            <a:pPr marL="12700" marR="37465" algn="just">
              <a:lnSpc>
                <a:spcPct val="100000"/>
              </a:lnSpc>
            </a:pPr>
            <a:r>
              <a:rPr lang="es-CO" b="1" dirty="0"/>
              <a:t>Fase 1. Invitación Proyecto COIL, Actividad Rompehielos y Presentación de Participantes.</a:t>
            </a:r>
            <a:endParaRPr lang="es-CO" dirty="0"/>
          </a:p>
          <a:p>
            <a:pPr marL="12700" marR="37465">
              <a:lnSpc>
                <a:spcPct val="100000"/>
              </a:lnSpc>
            </a:pPr>
            <a:endParaRPr lang="es-CO" dirty="0"/>
          </a:p>
          <a:p>
            <a:pPr marL="12700" marR="37465">
              <a:lnSpc>
                <a:spcPct val="100000"/>
              </a:lnSpc>
            </a:pPr>
            <a:endParaRPr dirty="0">
              <a:latin typeface="Calibri"/>
              <a:cs typeface="Calibri"/>
            </a:endParaRPr>
          </a:p>
          <a:p>
            <a:pPr>
              <a:lnSpc>
                <a:spcPct val="100000"/>
              </a:lnSpc>
              <a:spcBef>
                <a:spcPts val="15"/>
              </a:spcBef>
            </a:pPr>
            <a:endParaRPr dirty="0">
              <a:latin typeface="Calibri"/>
              <a:cs typeface="Calibri"/>
            </a:endParaRPr>
          </a:p>
        </p:txBody>
      </p:sp>
      <p:sp>
        <p:nvSpPr>
          <p:cNvPr id="8" name="object 8"/>
          <p:cNvSpPr txBox="1"/>
          <p:nvPr/>
        </p:nvSpPr>
        <p:spPr>
          <a:xfrm>
            <a:off x="850391" y="6059220"/>
            <a:ext cx="55244" cy="147955"/>
          </a:xfrm>
          <a:prstGeom prst="rect">
            <a:avLst/>
          </a:prstGeom>
        </p:spPr>
        <p:txBody>
          <a:bodyPr vert="horz" wrap="square" lIns="0" tIns="12700" rIns="0" bIns="0" rtlCol="0">
            <a:spAutoFit/>
          </a:bodyPr>
          <a:lstStyle/>
          <a:p>
            <a:pPr>
              <a:lnSpc>
                <a:spcPct val="100000"/>
              </a:lnSpc>
              <a:spcBef>
                <a:spcPts val="100"/>
              </a:spcBef>
            </a:pPr>
            <a:r>
              <a:rPr sz="800" b="1">
                <a:latin typeface="Calibri"/>
                <a:cs typeface="Calibri"/>
              </a:rPr>
              <a:t>o</a:t>
            </a:r>
            <a:endParaRPr sz="800">
              <a:latin typeface="Calibri"/>
              <a:cs typeface="Calibri"/>
            </a:endParaRPr>
          </a:p>
        </p:txBody>
      </p:sp>
      <p:pic>
        <p:nvPicPr>
          <p:cNvPr id="9" name="Imagen 8"/>
          <p:cNvPicPr>
            <a:picLocks noChangeAspect="1"/>
          </p:cNvPicPr>
          <p:nvPr/>
        </p:nvPicPr>
        <p:blipFill>
          <a:blip r:embed="rId4"/>
          <a:stretch>
            <a:fillRect/>
          </a:stretch>
        </p:blipFill>
        <p:spPr>
          <a:xfrm>
            <a:off x="-30158" y="-31728"/>
            <a:ext cx="2077899" cy="951588"/>
          </a:xfrm>
          <a:prstGeom prst="rect">
            <a:avLst/>
          </a:prstGeom>
        </p:spPr>
      </p:pic>
      <p:pic>
        <p:nvPicPr>
          <p:cNvPr id="10" name="Imagen 9"/>
          <p:cNvPicPr>
            <a:picLocks noChangeAspect="1"/>
          </p:cNvPicPr>
          <p:nvPr/>
        </p:nvPicPr>
        <p:blipFill>
          <a:blip r:embed="rId5"/>
          <a:stretch>
            <a:fillRect/>
          </a:stretch>
        </p:blipFill>
        <p:spPr>
          <a:xfrm>
            <a:off x="9716447" y="-121766"/>
            <a:ext cx="2475553" cy="889237"/>
          </a:xfrm>
          <a:prstGeom prst="rect">
            <a:avLst/>
          </a:prstGeom>
        </p:spPr>
      </p:pic>
      <p:pic>
        <p:nvPicPr>
          <p:cNvPr id="3" name="Imagen 2"/>
          <p:cNvPicPr>
            <a:picLocks noChangeAspect="1"/>
          </p:cNvPicPr>
          <p:nvPr/>
        </p:nvPicPr>
        <p:blipFill>
          <a:blip r:embed="rId6"/>
          <a:stretch>
            <a:fillRect/>
          </a:stretch>
        </p:blipFill>
        <p:spPr>
          <a:xfrm>
            <a:off x="8070438" y="3863662"/>
            <a:ext cx="3745488" cy="2768764"/>
          </a:xfrm>
          <a:prstGeom prst="rect">
            <a:avLst/>
          </a:prstGeom>
        </p:spPr>
      </p:pic>
      <p:pic>
        <p:nvPicPr>
          <p:cNvPr id="4" name="Imagen 3"/>
          <p:cNvPicPr>
            <a:picLocks noChangeAspect="1"/>
          </p:cNvPicPr>
          <p:nvPr/>
        </p:nvPicPr>
        <p:blipFill>
          <a:blip r:embed="rId7"/>
          <a:stretch>
            <a:fillRect/>
          </a:stretch>
        </p:blipFill>
        <p:spPr>
          <a:xfrm>
            <a:off x="6851560" y="940635"/>
            <a:ext cx="4964365" cy="2577870"/>
          </a:xfrm>
          <a:prstGeom prst="rect">
            <a:avLst/>
          </a:prstGeom>
        </p:spPr>
      </p:pic>
      <p:pic>
        <p:nvPicPr>
          <p:cNvPr id="13" name="Imagen 1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1561" y="3373342"/>
            <a:ext cx="4964365" cy="3471655"/>
          </a:xfrm>
          <a:prstGeom prst="rect">
            <a:avLst/>
          </a:prstGeom>
          <a:noFill/>
          <a:ln>
            <a:noFill/>
          </a:ln>
        </p:spPr>
      </p:pic>
      <p:pic>
        <p:nvPicPr>
          <p:cNvPr id="14" name="Imagen 13"/>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92439" y="3373342"/>
            <a:ext cx="4559119" cy="3362309"/>
          </a:xfrm>
          <a:prstGeom prst="rect">
            <a:avLst/>
          </a:prstGeom>
          <a:noFill/>
          <a:ln>
            <a:noFill/>
          </a:ln>
        </p:spPr>
      </p:pic>
      <p:pic>
        <p:nvPicPr>
          <p:cNvPr id="17" name="Imagen 16"/>
          <p:cNvPicPr>
            <a:picLocks noChangeAspect="1"/>
          </p:cNvPicPr>
          <p:nvPr/>
        </p:nvPicPr>
        <p:blipFill>
          <a:blip r:embed="rId10"/>
          <a:stretch>
            <a:fillRect/>
          </a:stretch>
        </p:blipFill>
        <p:spPr>
          <a:xfrm>
            <a:off x="25759" y="3373342"/>
            <a:ext cx="4244522" cy="3362309"/>
          </a:xfrm>
          <a:prstGeom prst="rect">
            <a:avLst/>
          </a:prstGeom>
        </p:spPr>
      </p:pic>
      <p:sp>
        <p:nvSpPr>
          <p:cNvPr id="19" name="object 5"/>
          <p:cNvSpPr txBox="1">
            <a:spLocks/>
          </p:cNvSpPr>
          <p:nvPr/>
        </p:nvSpPr>
        <p:spPr>
          <a:xfrm>
            <a:off x="3019421" y="40841"/>
            <a:ext cx="9589009" cy="443070"/>
          </a:xfrm>
          <a:prstGeom prst="rect">
            <a:avLst/>
          </a:prstGeom>
        </p:spPr>
        <p:txBody>
          <a:bodyPr vert="horz" wrap="square" lIns="0" tIns="12065" rIns="0" bIns="0" rtlCol="0">
            <a:spAutoFit/>
          </a:bodyPr>
          <a:lstStyle>
            <a:lvl1pPr>
              <a:defRPr sz="2800" b="1" i="0">
                <a:solidFill>
                  <a:srgbClr val="006FC0"/>
                </a:solidFill>
                <a:latin typeface="Calibri"/>
                <a:ea typeface="+mj-ea"/>
                <a:cs typeface="Calibri"/>
              </a:defRPr>
            </a:lvl1pPr>
          </a:lstStyle>
          <a:p>
            <a:r>
              <a:rPr lang="es-CO" kern="0" spc="-45">
                <a:solidFill>
                  <a:srgbClr val="0070C0"/>
                </a:solidFill>
              </a:rPr>
              <a:t>4.1. </a:t>
            </a:r>
            <a:r>
              <a:rPr lang="es-CO" u="sng" kern="0" spc="-45">
                <a:solidFill>
                  <a:srgbClr val="0070C0"/>
                </a:solidFill>
              </a:rPr>
              <a:t>Resultados</a:t>
            </a:r>
            <a:r>
              <a:rPr lang="es-CO" kern="0" spc="-45">
                <a:solidFill>
                  <a:srgbClr val="0070C0"/>
                </a:solidFill>
              </a:rPr>
              <a:t>: Fases del Proyecto COIL.</a:t>
            </a:r>
            <a:endParaRPr lang="es-CO" kern="0" dirty="0">
              <a:solidFill>
                <a:srgbClr val="0070C0"/>
              </a:solidFill>
            </a:endParaRPr>
          </a:p>
        </p:txBody>
      </p:sp>
    </p:spTree>
    <p:extLst>
      <p:ext uri="{BB962C8B-B14F-4D97-AF65-F5344CB8AC3E}">
        <p14:creationId xmlns:p14="http://schemas.microsoft.com/office/powerpoint/2010/main" val="102372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542323" y="825161"/>
            <a:ext cx="11277600" cy="1489510"/>
          </a:xfrm>
          <a:prstGeom prst="rect">
            <a:avLst/>
          </a:prstGeom>
        </p:spPr>
        <p:txBody>
          <a:bodyPr vert="horz" wrap="square" lIns="0" tIns="12065" rIns="0" bIns="0" rtlCol="0">
            <a:spAutoFit/>
          </a:bodyPr>
          <a:lstStyle/>
          <a:p>
            <a:pPr algn="ctr">
              <a:spcBef>
                <a:spcPts val="95"/>
              </a:spcBef>
            </a:pPr>
            <a:br>
              <a:rPr lang="es-CO" sz="2400" spc="-45" dirty="0"/>
            </a:br>
            <a:br>
              <a:rPr lang="es-CO" sz="2400" dirty="0"/>
            </a:br>
            <a:br>
              <a:rPr lang="es-CO" sz="2400" spc="-45" dirty="0"/>
            </a:br>
            <a:endParaRPr sz="2400" spc="-45" dirty="0"/>
          </a:p>
        </p:txBody>
      </p:sp>
      <p:sp>
        <p:nvSpPr>
          <p:cNvPr id="6" name="object 6"/>
          <p:cNvSpPr txBox="1"/>
          <p:nvPr/>
        </p:nvSpPr>
        <p:spPr>
          <a:xfrm>
            <a:off x="850391" y="571626"/>
            <a:ext cx="55244" cy="147955"/>
          </a:xfrm>
          <a:prstGeom prst="rect">
            <a:avLst/>
          </a:prstGeom>
        </p:spPr>
        <p:txBody>
          <a:bodyPr vert="horz" wrap="square" lIns="0" tIns="13335" rIns="0" bIns="0" rtlCol="0">
            <a:spAutoFit/>
          </a:bodyPr>
          <a:lstStyle/>
          <a:p>
            <a:pPr>
              <a:lnSpc>
                <a:spcPct val="100000"/>
              </a:lnSpc>
              <a:spcBef>
                <a:spcPts val="105"/>
              </a:spcBef>
            </a:pPr>
            <a:r>
              <a:rPr sz="800" b="1">
                <a:latin typeface="Calibri"/>
                <a:cs typeface="Calibri"/>
              </a:rPr>
              <a:t>o</a:t>
            </a:r>
            <a:endParaRPr sz="800">
              <a:latin typeface="Calibri"/>
              <a:cs typeface="Calibri"/>
            </a:endParaRPr>
          </a:p>
        </p:txBody>
      </p:sp>
      <p:sp>
        <p:nvSpPr>
          <p:cNvPr id="8" name="object 8"/>
          <p:cNvSpPr txBox="1"/>
          <p:nvPr/>
        </p:nvSpPr>
        <p:spPr>
          <a:xfrm>
            <a:off x="850391" y="6059220"/>
            <a:ext cx="55244" cy="147955"/>
          </a:xfrm>
          <a:prstGeom prst="rect">
            <a:avLst/>
          </a:prstGeom>
        </p:spPr>
        <p:txBody>
          <a:bodyPr vert="horz" wrap="square" lIns="0" tIns="12700" rIns="0" bIns="0" rtlCol="0">
            <a:spAutoFit/>
          </a:bodyPr>
          <a:lstStyle/>
          <a:p>
            <a:pPr>
              <a:lnSpc>
                <a:spcPct val="100000"/>
              </a:lnSpc>
              <a:spcBef>
                <a:spcPts val="100"/>
              </a:spcBef>
            </a:pPr>
            <a:r>
              <a:rPr sz="800" b="1">
                <a:latin typeface="Calibri"/>
                <a:cs typeface="Calibri"/>
              </a:rPr>
              <a:t>o</a:t>
            </a:r>
            <a:endParaRPr sz="800">
              <a:latin typeface="Calibri"/>
              <a:cs typeface="Calibri"/>
            </a:endParaRPr>
          </a:p>
        </p:txBody>
      </p:sp>
      <p:pic>
        <p:nvPicPr>
          <p:cNvPr id="7" name="Imagen 6"/>
          <p:cNvPicPr>
            <a:picLocks noChangeAspect="1"/>
          </p:cNvPicPr>
          <p:nvPr/>
        </p:nvPicPr>
        <p:blipFill>
          <a:blip r:embed="rId2"/>
          <a:stretch>
            <a:fillRect/>
          </a:stretch>
        </p:blipFill>
        <p:spPr>
          <a:xfrm>
            <a:off x="-30158" y="-31728"/>
            <a:ext cx="2565150" cy="1174728"/>
          </a:xfrm>
          <a:prstGeom prst="rect">
            <a:avLst/>
          </a:prstGeom>
        </p:spPr>
      </p:pic>
      <p:pic>
        <p:nvPicPr>
          <p:cNvPr id="9" name="Imagen 8"/>
          <p:cNvPicPr>
            <a:picLocks noChangeAspect="1"/>
          </p:cNvPicPr>
          <p:nvPr/>
        </p:nvPicPr>
        <p:blipFill>
          <a:blip r:embed="rId3"/>
          <a:stretch>
            <a:fillRect/>
          </a:stretch>
        </p:blipFill>
        <p:spPr>
          <a:xfrm>
            <a:off x="9288768" y="-51038"/>
            <a:ext cx="2899821" cy="1041637"/>
          </a:xfrm>
          <a:prstGeom prst="rect">
            <a:avLst/>
          </a:prstGeom>
        </p:spPr>
      </p:pic>
      <p:sp>
        <p:nvSpPr>
          <p:cNvPr id="12" name="Rectángulo 11"/>
          <p:cNvSpPr/>
          <p:nvPr/>
        </p:nvSpPr>
        <p:spPr>
          <a:xfrm>
            <a:off x="566468" y="735977"/>
            <a:ext cx="11022656" cy="1384995"/>
          </a:xfrm>
          <a:prstGeom prst="rect">
            <a:avLst/>
          </a:prstGeom>
        </p:spPr>
        <p:txBody>
          <a:bodyPr wrap="square">
            <a:spAutoFit/>
          </a:bodyPr>
          <a:lstStyle/>
          <a:p>
            <a:pPr algn="just"/>
            <a:r>
              <a:rPr lang="es-CO" b="1" dirty="0"/>
              <a:t>Fase 2 y 3. Desarrollo de las Clases Internacionales COIL de </a:t>
            </a:r>
            <a:r>
              <a:rPr lang="es-MX" b="1" dirty="0"/>
              <a:t>Contabilidad y Administración de Empresas. </a:t>
            </a:r>
            <a:r>
              <a:rPr lang="es-CO" dirty="0"/>
              <a:t>En esta fase intervinieron los docentes y estudiantes, con clases dinámicas tanto magistrales, como participativas de manera hibrida: Presencial y virtual. </a:t>
            </a:r>
            <a:r>
              <a:rPr lang="es-CO" u="sng" dirty="0"/>
              <a:t>Responsables</a:t>
            </a:r>
            <a:r>
              <a:rPr lang="es-CO" dirty="0"/>
              <a:t>: Malaquías Montaño, María Sánchez, Elkyn Lugo y Rocío Moreno.</a:t>
            </a:r>
          </a:p>
          <a:p>
            <a:pPr algn="just"/>
            <a:endParaRPr lang="es-MX" sz="1200" dirty="0"/>
          </a:p>
          <a:p>
            <a:pPr algn="just"/>
            <a:r>
              <a:rPr lang="es-MX" b="1" u="sng" dirty="0">
                <a:solidFill>
                  <a:srgbClr val="0070C0"/>
                </a:solidFill>
              </a:rPr>
              <a:t>Experiencias de Clases Internacionales de Contabilidad</a:t>
            </a:r>
            <a:r>
              <a:rPr lang="es-MX" b="1" dirty="0">
                <a:solidFill>
                  <a:srgbClr val="0070C0"/>
                </a:solidFill>
              </a:rPr>
              <a:t>.</a:t>
            </a:r>
            <a:endParaRPr lang="es-CO" b="1" dirty="0">
              <a:solidFill>
                <a:srgbClr val="0070C0"/>
              </a:solidFill>
            </a:endParaRPr>
          </a:p>
        </p:txBody>
      </p:sp>
      <p:pic>
        <p:nvPicPr>
          <p:cNvPr id="3" name="Imagen 2"/>
          <p:cNvPicPr>
            <a:picLocks noChangeAspect="1"/>
          </p:cNvPicPr>
          <p:nvPr/>
        </p:nvPicPr>
        <p:blipFill>
          <a:blip r:embed="rId4"/>
          <a:stretch>
            <a:fillRect/>
          </a:stretch>
        </p:blipFill>
        <p:spPr>
          <a:xfrm>
            <a:off x="566467" y="2095215"/>
            <a:ext cx="5267664" cy="4369978"/>
          </a:xfrm>
          <a:prstGeom prst="rect">
            <a:avLst/>
          </a:prstGeom>
        </p:spPr>
      </p:pic>
      <p:pic>
        <p:nvPicPr>
          <p:cNvPr id="4" name="Imagen 3"/>
          <p:cNvPicPr>
            <a:picLocks noChangeAspect="1"/>
          </p:cNvPicPr>
          <p:nvPr/>
        </p:nvPicPr>
        <p:blipFill>
          <a:blip r:embed="rId5"/>
          <a:stretch>
            <a:fillRect/>
          </a:stretch>
        </p:blipFill>
        <p:spPr>
          <a:xfrm>
            <a:off x="5858002" y="2095214"/>
            <a:ext cx="6160181" cy="4369979"/>
          </a:xfrm>
          <a:prstGeom prst="rect">
            <a:avLst/>
          </a:prstGeom>
        </p:spPr>
      </p:pic>
      <p:sp>
        <p:nvSpPr>
          <p:cNvPr id="17" name="object 5"/>
          <p:cNvSpPr txBox="1">
            <a:spLocks/>
          </p:cNvSpPr>
          <p:nvPr/>
        </p:nvSpPr>
        <p:spPr>
          <a:xfrm>
            <a:off x="3019421" y="40841"/>
            <a:ext cx="9589009" cy="443070"/>
          </a:xfrm>
          <a:prstGeom prst="rect">
            <a:avLst/>
          </a:prstGeom>
        </p:spPr>
        <p:txBody>
          <a:bodyPr vert="horz" wrap="square" lIns="0" tIns="12065" rIns="0" bIns="0" rtlCol="0">
            <a:spAutoFit/>
          </a:bodyPr>
          <a:lstStyle>
            <a:lvl1pPr>
              <a:defRPr sz="2800" b="1" i="0">
                <a:solidFill>
                  <a:srgbClr val="006FC0"/>
                </a:solidFill>
                <a:latin typeface="Calibri"/>
                <a:ea typeface="+mj-ea"/>
                <a:cs typeface="Calibri"/>
              </a:defRPr>
            </a:lvl1pPr>
          </a:lstStyle>
          <a:p>
            <a:r>
              <a:rPr lang="es-CO" kern="0" spc="-45" dirty="0">
                <a:solidFill>
                  <a:srgbClr val="0070C0"/>
                </a:solidFill>
              </a:rPr>
              <a:t>4.1. </a:t>
            </a:r>
            <a:r>
              <a:rPr lang="es-CO" u="sng" kern="0" spc="-45" dirty="0">
                <a:solidFill>
                  <a:srgbClr val="0070C0"/>
                </a:solidFill>
              </a:rPr>
              <a:t>Resultados</a:t>
            </a:r>
            <a:r>
              <a:rPr lang="es-CO" kern="0" spc="-45" dirty="0">
                <a:solidFill>
                  <a:srgbClr val="0070C0"/>
                </a:solidFill>
              </a:rPr>
              <a:t>: Fases del Proyecto COIL.</a:t>
            </a:r>
            <a:endParaRPr lang="es-CO" kern="0" dirty="0">
              <a:solidFill>
                <a:srgbClr val="0070C0"/>
              </a:solidFill>
            </a:endParaRPr>
          </a:p>
        </p:txBody>
      </p:sp>
    </p:spTree>
    <p:extLst>
      <p:ext uri="{BB962C8B-B14F-4D97-AF65-F5344CB8AC3E}">
        <p14:creationId xmlns:p14="http://schemas.microsoft.com/office/powerpoint/2010/main" val="3283295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542323" y="825161"/>
            <a:ext cx="11277600" cy="1489510"/>
          </a:xfrm>
          <a:prstGeom prst="rect">
            <a:avLst/>
          </a:prstGeom>
        </p:spPr>
        <p:txBody>
          <a:bodyPr vert="horz" wrap="square" lIns="0" tIns="12065" rIns="0" bIns="0" rtlCol="0">
            <a:spAutoFit/>
          </a:bodyPr>
          <a:lstStyle/>
          <a:p>
            <a:pPr algn="ctr">
              <a:spcBef>
                <a:spcPts val="95"/>
              </a:spcBef>
            </a:pPr>
            <a:br>
              <a:rPr lang="es-CO" sz="2400" spc="-45" dirty="0"/>
            </a:br>
            <a:br>
              <a:rPr lang="es-CO" sz="2400" dirty="0"/>
            </a:br>
            <a:br>
              <a:rPr lang="es-CO" sz="2400" spc="-45" dirty="0"/>
            </a:br>
            <a:endParaRPr sz="2400" spc="-45" dirty="0"/>
          </a:p>
        </p:txBody>
      </p:sp>
      <p:sp>
        <p:nvSpPr>
          <p:cNvPr id="6" name="object 6"/>
          <p:cNvSpPr txBox="1"/>
          <p:nvPr/>
        </p:nvSpPr>
        <p:spPr>
          <a:xfrm>
            <a:off x="850391" y="571626"/>
            <a:ext cx="55244" cy="147955"/>
          </a:xfrm>
          <a:prstGeom prst="rect">
            <a:avLst/>
          </a:prstGeom>
        </p:spPr>
        <p:txBody>
          <a:bodyPr vert="horz" wrap="square" lIns="0" tIns="13335" rIns="0" bIns="0" rtlCol="0">
            <a:spAutoFit/>
          </a:bodyPr>
          <a:lstStyle/>
          <a:p>
            <a:pPr>
              <a:lnSpc>
                <a:spcPct val="100000"/>
              </a:lnSpc>
              <a:spcBef>
                <a:spcPts val="105"/>
              </a:spcBef>
            </a:pPr>
            <a:r>
              <a:rPr sz="800" b="1">
                <a:latin typeface="Calibri"/>
                <a:cs typeface="Calibri"/>
              </a:rPr>
              <a:t>o</a:t>
            </a:r>
            <a:endParaRPr sz="800">
              <a:latin typeface="Calibri"/>
              <a:cs typeface="Calibri"/>
            </a:endParaRPr>
          </a:p>
        </p:txBody>
      </p:sp>
      <p:sp>
        <p:nvSpPr>
          <p:cNvPr id="8" name="object 8"/>
          <p:cNvSpPr txBox="1"/>
          <p:nvPr/>
        </p:nvSpPr>
        <p:spPr>
          <a:xfrm>
            <a:off x="850391" y="6059220"/>
            <a:ext cx="55244" cy="147955"/>
          </a:xfrm>
          <a:prstGeom prst="rect">
            <a:avLst/>
          </a:prstGeom>
        </p:spPr>
        <p:txBody>
          <a:bodyPr vert="horz" wrap="square" lIns="0" tIns="12700" rIns="0" bIns="0" rtlCol="0">
            <a:spAutoFit/>
          </a:bodyPr>
          <a:lstStyle/>
          <a:p>
            <a:pPr>
              <a:lnSpc>
                <a:spcPct val="100000"/>
              </a:lnSpc>
              <a:spcBef>
                <a:spcPts val="100"/>
              </a:spcBef>
            </a:pPr>
            <a:r>
              <a:rPr sz="800" b="1">
                <a:latin typeface="Calibri"/>
                <a:cs typeface="Calibri"/>
              </a:rPr>
              <a:t>o</a:t>
            </a:r>
            <a:endParaRPr sz="800">
              <a:latin typeface="Calibri"/>
              <a:cs typeface="Calibri"/>
            </a:endParaRPr>
          </a:p>
        </p:txBody>
      </p:sp>
      <p:pic>
        <p:nvPicPr>
          <p:cNvPr id="7" name="Imagen 6"/>
          <p:cNvPicPr>
            <a:picLocks noChangeAspect="1"/>
          </p:cNvPicPr>
          <p:nvPr/>
        </p:nvPicPr>
        <p:blipFill>
          <a:blip r:embed="rId2"/>
          <a:stretch>
            <a:fillRect/>
          </a:stretch>
        </p:blipFill>
        <p:spPr>
          <a:xfrm>
            <a:off x="-30158" y="-31728"/>
            <a:ext cx="2565150" cy="1174728"/>
          </a:xfrm>
          <a:prstGeom prst="rect">
            <a:avLst/>
          </a:prstGeom>
        </p:spPr>
      </p:pic>
      <p:pic>
        <p:nvPicPr>
          <p:cNvPr id="9" name="Imagen 8"/>
          <p:cNvPicPr>
            <a:picLocks noChangeAspect="1"/>
          </p:cNvPicPr>
          <p:nvPr/>
        </p:nvPicPr>
        <p:blipFill>
          <a:blip r:embed="rId3"/>
          <a:stretch>
            <a:fillRect/>
          </a:stretch>
        </p:blipFill>
        <p:spPr>
          <a:xfrm>
            <a:off x="9288768" y="-51038"/>
            <a:ext cx="2899821" cy="1041637"/>
          </a:xfrm>
          <a:prstGeom prst="rect">
            <a:avLst/>
          </a:prstGeom>
        </p:spPr>
      </p:pic>
      <p:sp>
        <p:nvSpPr>
          <p:cNvPr id="12" name="Rectángulo 11"/>
          <p:cNvSpPr/>
          <p:nvPr/>
        </p:nvSpPr>
        <p:spPr>
          <a:xfrm>
            <a:off x="689067" y="825161"/>
            <a:ext cx="10960609" cy="1384995"/>
          </a:xfrm>
          <a:prstGeom prst="rect">
            <a:avLst/>
          </a:prstGeom>
        </p:spPr>
        <p:txBody>
          <a:bodyPr wrap="square">
            <a:spAutoFit/>
          </a:bodyPr>
          <a:lstStyle/>
          <a:p>
            <a:pPr algn="just"/>
            <a:r>
              <a:rPr lang="es-CO" b="1" dirty="0"/>
              <a:t>Fase 2 y 3. Desarrollo de las Clases Internacionales del Proyecto COIL de </a:t>
            </a:r>
            <a:r>
              <a:rPr lang="es-MX" b="1" dirty="0"/>
              <a:t>Contaduría Pública y Administración. </a:t>
            </a:r>
            <a:r>
              <a:rPr lang="es-CO" dirty="0"/>
              <a:t>Se finaliza con evaluaciones de rubricas por: </a:t>
            </a:r>
            <a:r>
              <a:rPr lang="es-CO" dirty="0" err="1"/>
              <a:t>Kahoot</a:t>
            </a:r>
            <a:r>
              <a:rPr lang="es-CO" dirty="0"/>
              <a:t>, </a:t>
            </a:r>
            <a:r>
              <a:rPr lang="es-CO" dirty="0" err="1"/>
              <a:t>menti</a:t>
            </a:r>
            <a:r>
              <a:rPr lang="es-CO" dirty="0"/>
              <a:t>, </a:t>
            </a:r>
            <a:r>
              <a:rPr lang="es-CO" dirty="0" err="1"/>
              <a:t>padlet</a:t>
            </a:r>
            <a:r>
              <a:rPr lang="es-CO" dirty="0"/>
              <a:t>, exposiciones, foros y demás evidencias de las lecciones aprendidas de los cursos.</a:t>
            </a:r>
          </a:p>
          <a:p>
            <a:pPr algn="just"/>
            <a:endParaRPr lang="es-MX" sz="1200" dirty="0"/>
          </a:p>
          <a:p>
            <a:pPr algn="just"/>
            <a:r>
              <a:rPr lang="es-MX" b="1" u="sng" dirty="0">
                <a:solidFill>
                  <a:srgbClr val="0070C0"/>
                </a:solidFill>
              </a:rPr>
              <a:t>Experiencias de Clases Internacionales de Administración de Empresas</a:t>
            </a:r>
            <a:r>
              <a:rPr lang="es-MX" b="1" dirty="0">
                <a:solidFill>
                  <a:srgbClr val="0070C0"/>
                </a:solidFill>
              </a:rPr>
              <a:t>.</a:t>
            </a:r>
            <a:endParaRPr lang="es-CO" b="1" dirty="0">
              <a:solidFill>
                <a:srgbClr val="0070C0"/>
              </a:solidFill>
            </a:endParaRPr>
          </a:p>
        </p:txBody>
      </p:sp>
      <p:pic>
        <p:nvPicPr>
          <p:cNvPr id="4" name="Imagen 3"/>
          <p:cNvPicPr>
            <a:picLocks noChangeAspect="1"/>
          </p:cNvPicPr>
          <p:nvPr/>
        </p:nvPicPr>
        <p:blipFill>
          <a:blip r:embed="rId4"/>
          <a:stretch>
            <a:fillRect/>
          </a:stretch>
        </p:blipFill>
        <p:spPr>
          <a:xfrm>
            <a:off x="6594617" y="2272887"/>
            <a:ext cx="4970143" cy="4299867"/>
          </a:xfrm>
          <a:prstGeom prst="rect">
            <a:avLst/>
          </a:prstGeom>
        </p:spPr>
      </p:pic>
      <p:pic>
        <p:nvPicPr>
          <p:cNvPr id="10" name="Imagen 9"/>
          <p:cNvPicPr>
            <a:picLocks noChangeAspect="1"/>
          </p:cNvPicPr>
          <p:nvPr/>
        </p:nvPicPr>
        <p:blipFill>
          <a:blip r:embed="rId5"/>
          <a:stretch>
            <a:fillRect/>
          </a:stretch>
        </p:blipFill>
        <p:spPr>
          <a:xfrm>
            <a:off x="6318364" y="2180687"/>
            <a:ext cx="5553075" cy="3381375"/>
          </a:xfrm>
          <a:prstGeom prst="rect">
            <a:avLst/>
          </a:prstGeom>
        </p:spPr>
      </p:pic>
      <p:pic>
        <p:nvPicPr>
          <p:cNvPr id="17" name="Imagen 16"/>
          <p:cNvPicPr/>
          <p:nvPr/>
        </p:nvPicPr>
        <p:blipFill>
          <a:blip r:embed="rId6">
            <a:extLst>
              <a:ext uri="{28A0092B-C50C-407E-A947-70E740481C1C}">
                <a14:useLocalDpi xmlns:a14="http://schemas.microsoft.com/office/drawing/2010/main" val="0"/>
              </a:ext>
            </a:extLst>
          </a:blip>
          <a:srcRect/>
          <a:stretch>
            <a:fillRect/>
          </a:stretch>
        </p:blipFill>
        <p:spPr bwMode="auto">
          <a:xfrm>
            <a:off x="112157" y="2180687"/>
            <a:ext cx="6154691" cy="4333038"/>
          </a:xfrm>
          <a:prstGeom prst="rect">
            <a:avLst/>
          </a:prstGeom>
          <a:noFill/>
          <a:ln>
            <a:noFill/>
          </a:ln>
        </p:spPr>
      </p:pic>
      <p:sp>
        <p:nvSpPr>
          <p:cNvPr id="18" name="object 5"/>
          <p:cNvSpPr txBox="1">
            <a:spLocks/>
          </p:cNvSpPr>
          <p:nvPr/>
        </p:nvSpPr>
        <p:spPr>
          <a:xfrm>
            <a:off x="3019421" y="40841"/>
            <a:ext cx="9589009" cy="443070"/>
          </a:xfrm>
          <a:prstGeom prst="rect">
            <a:avLst/>
          </a:prstGeom>
        </p:spPr>
        <p:txBody>
          <a:bodyPr vert="horz" wrap="square" lIns="0" tIns="12065" rIns="0" bIns="0" rtlCol="0">
            <a:spAutoFit/>
          </a:bodyPr>
          <a:lstStyle>
            <a:lvl1pPr>
              <a:defRPr sz="2800" b="1" i="0">
                <a:solidFill>
                  <a:srgbClr val="006FC0"/>
                </a:solidFill>
                <a:latin typeface="Calibri"/>
                <a:ea typeface="+mj-ea"/>
                <a:cs typeface="Calibri"/>
              </a:defRPr>
            </a:lvl1pPr>
          </a:lstStyle>
          <a:p>
            <a:r>
              <a:rPr lang="es-CO" kern="0" spc="-45">
                <a:solidFill>
                  <a:srgbClr val="0070C0"/>
                </a:solidFill>
              </a:rPr>
              <a:t>4.1. </a:t>
            </a:r>
            <a:r>
              <a:rPr lang="es-CO" u="sng" kern="0" spc="-45">
                <a:solidFill>
                  <a:srgbClr val="0070C0"/>
                </a:solidFill>
              </a:rPr>
              <a:t>Resultados</a:t>
            </a:r>
            <a:r>
              <a:rPr lang="es-CO" kern="0" spc="-45">
                <a:solidFill>
                  <a:srgbClr val="0070C0"/>
                </a:solidFill>
              </a:rPr>
              <a:t>: Fases del Proyecto COIL.</a:t>
            </a:r>
            <a:endParaRPr lang="es-CO" kern="0" dirty="0">
              <a:solidFill>
                <a:srgbClr val="0070C0"/>
              </a:solidFill>
            </a:endParaRPr>
          </a:p>
        </p:txBody>
      </p:sp>
    </p:spTree>
    <p:extLst>
      <p:ext uri="{BB962C8B-B14F-4D97-AF65-F5344CB8AC3E}">
        <p14:creationId xmlns:p14="http://schemas.microsoft.com/office/powerpoint/2010/main" val="690364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850391" y="571626"/>
            <a:ext cx="55244" cy="147955"/>
          </a:xfrm>
          <a:prstGeom prst="rect">
            <a:avLst/>
          </a:prstGeom>
        </p:spPr>
        <p:txBody>
          <a:bodyPr vert="horz" wrap="square" lIns="0" tIns="13335" rIns="0" bIns="0" rtlCol="0">
            <a:spAutoFit/>
          </a:bodyPr>
          <a:lstStyle/>
          <a:p>
            <a:pPr>
              <a:lnSpc>
                <a:spcPct val="100000"/>
              </a:lnSpc>
              <a:spcBef>
                <a:spcPts val="105"/>
              </a:spcBef>
            </a:pPr>
            <a:r>
              <a:rPr sz="800" b="1">
                <a:latin typeface="Calibri"/>
                <a:cs typeface="Calibri"/>
              </a:rPr>
              <a:t>o</a:t>
            </a:r>
            <a:endParaRPr sz="800">
              <a:latin typeface="Calibri"/>
              <a:cs typeface="Calibri"/>
            </a:endParaRPr>
          </a:p>
        </p:txBody>
      </p:sp>
      <p:sp>
        <p:nvSpPr>
          <p:cNvPr id="8" name="object 8"/>
          <p:cNvSpPr txBox="1"/>
          <p:nvPr/>
        </p:nvSpPr>
        <p:spPr>
          <a:xfrm>
            <a:off x="850391" y="6059220"/>
            <a:ext cx="55244" cy="147955"/>
          </a:xfrm>
          <a:prstGeom prst="rect">
            <a:avLst/>
          </a:prstGeom>
        </p:spPr>
        <p:txBody>
          <a:bodyPr vert="horz" wrap="square" lIns="0" tIns="12700" rIns="0" bIns="0" rtlCol="0">
            <a:spAutoFit/>
          </a:bodyPr>
          <a:lstStyle/>
          <a:p>
            <a:pPr>
              <a:lnSpc>
                <a:spcPct val="100000"/>
              </a:lnSpc>
              <a:spcBef>
                <a:spcPts val="100"/>
              </a:spcBef>
            </a:pPr>
            <a:r>
              <a:rPr sz="800" b="1">
                <a:latin typeface="Calibri"/>
                <a:cs typeface="Calibri"/>
              </a:rPr>
              <a:t>o</a:t>
            </a:r>
            <a:endParaRPr sz="800">
              <a:latin typeface="Calibri"/>
              <a:cs typeface="Calibri"/>
            </a:endParaRPr>
          </a:p>
        </p:txBody>
      </p:sp>
      <p:pic>
        <p:nvPicPr>
          <p:cNvPr id="7" name="Imagen 6"/>
          <p:cNvPicPr>
            <a:picLocks noChangeAspect="1"/>
          </p:cNvPicPr>
          <p:nvPr/>
        </p:nvPicPr>
        <p:blipFill>
          <a:blip r:embed="rId2"/>
          <a:stretch>
            <a:fillRect/>
          </a:stretch>
        </p:blipFill>
        <p:spPr>
          <a:xfrm>
            <a:off x="-30158" y="-31728"/>
            <a:ext cx="2565150" cy="1174728"/>
          </a:xfrm>
          <a:prstGeom prst="rect">
            <a:avLst/>
          </a:prstGeom>
        </p:spPr>
      </p:pic>
      <p:pic>
        <p:nvPicPr>
          <p:cNvPr id="9" name="Imagen 8"/>
          <p:cNvPicPr>
            <a:picLocks noChangeAspect="1"/>
          </p:cNvPicPr>
          <p:nvPr/>
        </p:nvPicPr>
        <p:blipFill>
          <a:blip r:embed="rId3"/>
          <a:stretch>
            <a:fillRect/>
          </a:stretch>
        </p:blipFill>
        <p:spPr>
          <a:xfrm>
            <a:off x="9288768" y="-51038"/>
            <a:ext cx="2899821" cy="1041637"/>
          </a:xfrm>
          <a:prstGeom prst="rect">
            <a:avLst/>
          </a:prstGeom>
        </p:spPr>
      </p:pic>
      <p:sp>
        <p:nvSpPr>
          <p:cNvPr id="2" name="Rectángulo 1"/>
          <p:cNvSpPr/>
          <p:nvPr/>
        </p:nvSpPr>
        <p:spPr>
          <a:xfrm>
            <a:off x="581148" y="719581"/>
            <a:ext cx="10661464" cy="1264642"/>
          </a:xfrm>
          <a:prstGeom prst="rect">
            <a:avLst/>
          </a:prstGeom>
        </p:spPr>
        <p:txBody>
          <a:bodyPr wrap="square">
            <a:spAutoFit/>
          </a:bodyPr>
          <a:lstStyle/>
          <a:p>
            <a:pPr algn="just">
              <a:lnSpc>
                <a:spcPct val="107000"/>
              </a:lnSpc>
              <a:spcAft>
                <a:spcPts val="800"/>
              </a:spcAft>
            </a:pPr>
            <a:r>
              <a:rPr lang="es-CO" b="1" dirty="0"/>
              <a:t>Fase 4.</a:t>
            </a:r>
            <a:r>
              <a:rPr lang="es-CO" dirty="0"/>
              <a:t> </a:t>
            </a:r>
            <a:r>
              <a:rPr lang="es-CO" b="1" dirty="0"/>
              <a:t>Clases Internacionales COIL de Planeación y Dirección Estratégica en las Empresas. </a:t>
            </a:r>
            <a:r>
              <a:rPr lang="es-CO" dirty="0"/>
              <a:t>En la fase cuatro, realizada en la semana 4, se dedicó a la búsqueda de soluciones a las problemáticas de las empresas, por medio de estrategias de mejora en todo el área contable y administrativa, con la participación de los socios internacionales. </a:t>
            </a:r>
            <a:r>
              <a:rPr lang="es-CO" u="sng" dirty="0"/>
              <a:t>Responsables</a:t>
            </a:r>
            <a:r>
              <a:rPr lang="es-CO" dirty="0"/>
              <a:t>: </a:t>
            </a:r>
            <a:r>
              <a:rPr lang="es-CO" dirty="0" err="1"/>
              <a:t>Saira</a:t>
            </a:r>
            <a:r>
              <a:rPr lang="es-CO" dirty="0"/>
              <a:t> Moctezuma, Juan Lino, Isabel Gómez y Ruth Hernández.</a:t>
            </a:r>
            <a:endParaRPr lang="es-CO" sz="800" dirty="0"/>
          </a:p>
        </p:txBody>
      </p:sp>
      <p:sp>
        <p:nvSpPr>
          <p:cNvPr id="17" name="object 5"/>
          <p:cNvSpPr txBox="1">
            <a:spLocks/>
          </p:cNvSpPr>
          <p:nvPr/>
        </p:nvSpPr>
        <p:spPr>
          <a:xfrm>
            <a:off x="1081275" y="128556"/>
            <a:ext cx="9589009" cy="443070"/>
          </a:xfrm>
          <a:prstGeom prst="rect">
            <a:avLst/>
          </a:prstGeom>
        </p:spPr>
        <p:txBody>
          <a:bodyPr vert="horz" wrap="square" lIns="0" tIns="12065" rIns="0" bIns="0" rtlCol="0">
            <a:spAutoFit/>
          </a:bodyPr>
          <a:lstStyle>
            <a:lvl1pPr>
              <a:defRPr sz="2800" b="1" i="0">
                <a:solidFill>
                  <a:srgbClr val="006FC0"/>
                </a:solidFill>
                <a:latin typeface="Calibri"/>
                <a:ea typeface="+mj-ea"/>
                <a:cs typeface="Calibri"/>
              </a:defRPr>
            </a:lvl1pPr>
          </a:lstStyle>
          <a:p>
            <a:pPr algn="ctr">
              <a:spcBef>
                <a:spcPts val="95"/>
              </a:spcBef>
            </a:pPr>
            <a:r>
              <a:rPr lang="es-CO" kern="0" spc="-40" dirty="0"/>
              <a:t>4. RESULTADOS</a:t>
            </a:r>
            <a:r>
              <a:rPr lang="es-CO" kern="0" spc="-45" dirty="0"/>
              <a:t>.</a:t>
            </a:r>
          </a:p>
        </p:txBody>
      </p:sp>
      <p:pic>
        <p:nvPicPr>
          <p:cNvPr id="12" name="Imagen 11"/>
          <p:cNvPicPr/>
          <p:nvPr/>
        </p:nvPicPr>
        <p:blipFill>
          <a:blip r:embed="rId4">
            <a:extLst>
              <a:ext uri="{28A0092B-C50C-407E-A947-70E740481C1C}">
                <a14:useLocalDpi xmlns:a14="http://schemas.microsoft.com/office/drawing/2010/main" val="0"/>
              </a:ext>
            </a:extLst>
          </a:blip>
          <a:srcRect/>
          <a:stretch>
            <a:fillRect/>
          </a:stretch>
        </p:blipFill>
        <p:spPr bwMode="auto">
          <a:xfrm>
            <a:off x="38635" y="2214343"/>
            <a:ext cx="7188517" cy="4418277"/>
          </a:xfrm>
          <a:prstGeom prst="rect">
            <a:avLst/>
          </a:prstGeom>
          <a:noFill/>
          <a:ln>
            <a:noFill/>
          </a:ln>
        </p:spPr>
      </p:pic>
      <p:pic>
        <p:nvPicPr>
          <p:cNvPr id="4" name="Imagen 3"/>
          <p:cNvPicPr>
            <a:picLocks noChangeAspect="1"/>
          </p:cNvPicPr>
          <p:nvPr/>
        </p:nvPicPr>
        <p:blipFill>
          <a:blip r:embed="rId5"/>
          <a:stretch>
            <a:fillRect/>
          </a:stretch>
        </p:blipFill>
        <p:spPr>
          <a:xfrm>
            <a:off x="7265790" y="2214647"/>
            <a:ext cx="4921871" cy="4417973"/>
          </a:xfrm>
          <a:prstGeom prst="rect">
            <a:avLst/>
          </a:prstGeom>
        </p:spPr>
      </p:pic>
      <p:pic>
        <p:nvPicPr>
          <p:cNvPr id="5" name="Imagen 4"/>
          <p:cNvPicPr>
            <a:picLocks noChangeAspect="1"/>
          </p:cNvPicPr>
          <p:nvPr/>
        </p:nvPicPr>
        <p:blipFill>
          <a:blip r:embed="rId6"/>
          <a:stretch>
            <a:fillRect/>
          </a:stretch>
        </p:blipFill>
        <p:spPr>
          <a:xfrm>
            <a:off x="9288768" y="2210851"/>
            <a:ext cx="846905" cy="717229"/>
          </a:xfrm>
          <a:prstGeom prst="rect">
            <a:avLst/>
          </a:prstGeom>
        </p:spPr>
      </p:pic>
    </p:spTree>
    <p:extLst>
      <p:ext uri="{BB962C8B-B14F-4D97-AF65-F5344CB8AC3E}">
        <p14:creationId xmlns:p14="http://schemas.microsoft.com/office/powerpoint/2010/main" val="1817929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850391" y="571626"/>
            <a:ext cx="55244" cy="147955"/>
          </a:xfrm>
          <a:prstGeom prst="rect">
            <a:avLst/>
          </a:prstGeom>
        </p:spPr>
        <p:txBody>
          <a:bodyPr vert="horz" wrap="square" lIns="0" tIns="13335" rIns="0" bIns="0" rtlCol="0">
            <a:spAutoFit/>
          </a:bodyPr>
          <a:lstStyle/>
          <a:p>
            <a:pPr>
              <a:lnSpc>
                <a:spcPct val="100000"/>
              </a:lnSpc>
              <a:spcBef>
                <a:spcPts val="105"/>
              </a:spcBef>
            </a:pPr>
            <a:r>
              <a:rPr sz="800" b="1">
                <a:latin typeface="Calibri"/>
                <a:cs typeface="Calibri"/>
              </a:rPr>
              <a:t>o</a:t>
            </a:r>
            <a:endParaRPr sz="800">
              <a:latin typeface="Calibri"/>
              <a:cs typeface="Calibri"/>
            </a:endParaRPr>
          </a:p>
        </p:txBody>
      </p:sp>
      <p:sp>
        <p:nvSpPr>
          <p:cNvPr id="8" name="object 8"/>
          <p:cNvSpPr txBox="1"/>
          <p:nvPr/>
        </p:nvSpPr>
        <p:spPr>
          <a:xfrm>
            <a:off x="850391" y="6059220"/>
            <a:ext cx="55244" cy="147955"/>
          </a:xfrm>
          <a:prstGeom prst="rect">
            <a:avLst/>
          </a:prstGeom>
        </p:spPr>
        <p:txBody>
          <a:bodyPr vert="horz" wrap="square" lIns="0" tIns="12700" rIns="0" bIns="0" rtlCol="0">
            <a:spAutoFit/>
          </a:bodyPr>
          <a:lstStyle/>
          <a:p>
            <a:pPr>
              <a:lnSpc>
                <a:spcPct val="100000"/>
              </a:lnSpc>
              <a:spcBef>
                <a:spcPts val="100"/>
              </a:spcBef>
            </a:pPr>
            <a:r>
              <a:rPr sz="800" b="1">
                <a:latin typeface="Calibri"/>
                <a:cs typeface="Calibri"/>
              </a:rPr>
              <a:t>o</a:t>
            </a:r>
            <a:endParaRPr sz="800">
              <a:latin typeface="Calibri"/>
              <a:cs typeface="Calibri"/>
            </a:endParaRPr>
          </a:p>
        </p:txBody>
      </p:sp>
      <p:pic>
        <p:nvPicPr>
          <p:cNvPr id="7" name="Imagen 6"/>
          <p:cNvPicPr>
            <a:picLocks noChangeAspect="1"/>
          </p:cNvPicPr>
          <p:nvPr/>
        </p:nvPicPr>
        <p:blipFill>
          <a:blip r:embed="rId2"/>
          <a:stretch>
            <a:fillRect/>
          </a:stretch>
        </p:blipFill>
        <p:spPr>
          <a:xfrm>
            <a:off x="-38367" y="0"/>
            <a:ext cx="2565150" cy="1174728"/>
          </a:xfrm>
          <a:prstGeom prst="rect">
            <a:avLst/>
          </a:prstGeom>
        </p:spPr>
      </p:pic>
      <p:pic>
        <p:nvPicPr>
          <p:cNvPr id="9" name="Imagen 8"/>
          <p:cNvPicPr>
            <a:picLocks noChangeAspect="1"/>
          </p:cNvPicPr>
          <p:nvPr/>
        </p:nvPicPr>
        <p:blipFill>
          <a:blip r:embed="rId3"/>
          <a:stretch>
            <a:fillRect/>
          </a:stretch>
        </p:blipFill>
        <p:spPr>
          <a:xfrm>
            <a:off x="9300388" y="1762"/>
            <a:ext cx="2899821" cy="1041637"/>
          </a:xfrm>
          <a:prstGeom prst="rect">
            <a:avLst/>
          </a:prstGeom>
        </p:spPr>
      </p:pic>
      <p:sp>
        <p:nvSpPr>
          <p:cNvPr id="2" name="Rectángulo 1"/>
          <p:cNvSpPr/>
          <p:nvPr/>
        </p:nvSpPr>
        <p:spPr>
          <a:xfrm>
            <a:off x="689068" y="974494"/>
            <a:ext cx="10661464" cy="968278"/>
          </a:xfrm>
          <a:prstGeom prst="rect">
            <a:avLst/>
          </a:prstGeom>
        </p:spPr>
        <p:txBody>
          <a:bodyPr wrap="square">
            <a:spAutoFit/>
          </a:bodyPr>
          <a:lstStyle/>
          <a:p>
            <a:pPr algn="just">
              <a:lnSpc>
                <a:spcPct val="107000"/>
              </a:lnSpc>
              <a:spcAft>
                <a:spcPts val="800"/>
              </a:spcAft>
            </a:pPr>
            <a:r>
              <a:rPr lang="es-CO" b="1" dirty="0"/>
              <a:t>Fase 4.</a:t>
            </a:r>
            <a:r>
              <a:rPr lang="es-CO" dirty="0"/>
              <a:t> </a:t>
            </a:r>
            <a:r>
              <a:rPr lang="es-CO" b="1" dirty="0"/>
              <a:t>Clases Internacionales COIL de Planeación y Dirección Estratégica en las Empresas. </a:t>
            </a:r>
            <a:r>
              <a:rPr lang="es-CO" dirty="0"/>
              <a:t>Se finaliza el proyecto COIL con evaluaciones de rubricas por: </a:t>
            </a:r>
            <a:r>
              <a:rPr lang="es-CO" dirty="0" err="1"/>
              <a:t>Kahoot</a:t>
            </a:r>
            <a:r>
              <a:rPr lang="es-CO" dirty="0"/>
              <a:t>, </a:t>
            </a:r>
            <a:r>
              <a:rPr lang="es-CO" dirty="0" err="1"/>
              <a:t>menti</a:t>
            </a:r>
            <a:r>
              <a:rPr lang="es-CO" dirty="0"/>
              <a:t>, </a:t>
            </a:r>
            <a:r>
              <a:rPr lang="es-CO" dirty="0" err="1"/>
              <a:t>padlet</a:t>
            </a:r>
            <a:r>
              <a:rPr lang="es-CO" dirty="0"/>
              <a:t>, exposiciones, foros y demás evidencias de las lecciones aprendidas de los cursos.</a:t>
            </a:r>
          </a:p>
        </p:txBody>
      </p:sp>
      <p:pic>
        <p:nvPicPr>
          <p:cNvPr id="3" name="Imagen 2"/>
          <p:cNvPicPr>
            <a:picLocks noChangeAspect="1"/>
          </p:cNvPicPr>
          <p:nvPr/>
        </p:nvPicPr>
        <p:blipFill>
          <a:blip r:embed="rId4"/>
          <a:stretch>
            <a:fillRect/>
          </a:stretch>
        </p:blipFill>
        <p:spPr>
          <a:xfrm>
            <a:off x="270456" y="2149222"/>
            <a:ext cx="6220496" cy="3541817"/>
          </a:xfrm>
          <a:prstGeom prst="rect">
            <a:avLst/>
          </a:prstGeom>
        </p:spPr>
      </p:pic>
      <p:pic>
        <p:nvPicPr>
          <p:cNvPr id="4" name="Imagen 3"/>
          <p:cNvPicPr>
            <a:picLocks noChangeAspect="1"/>
          </p:cNvPicPr>
          <p:nvPr/>
        </p:nvPicPr>
        <p:blipFill>
          <a:blip r:embed="rId5"/>
          <a:stretch>
            <a:fillRect/>
          </a:stretch>
        </p:blipFill>
        <p:spPr>
          <a:xfrm>
            <a:off x="6460230" y="2102598"/>
            <a:ext cx="5667375" cy="3588441"/>
          </a:xfrm>
          <a:prstGeom prst="rect">
            <a:avLst/>
          </a:prstGeom>
        </p:spPr>
      </p:pic>
      <p:sp>
        <p:nvSpPr>
          <p:cNvPr id="13" name="object 5"/>
          <p:cNvSpPr txBox="1">
            <a:spLocks/>
          </p:cNvSpPr>
          <p:nvPr/>
        </p:nvSpPr>
        <p:spPr>
          <a:xfrm>
            <a:off x="2891612" y="334101"/>
            <a:ext cx="6043947" cy="443070"/>
          </a:xfrm>
          <a:prstGeom prst="rect">
            <a:avLst/>
          </a:prstGeom>
        </p:spPr>
        <p:txBody>
          <a:bodyPr vert="horz" wrap="square" lIns="0" tIns="12065" rIns="0" bIns="0" rtlCol="0">
            <a:spAutoFit/>
          </a:bodyPr>
          <a:lstStyle>
            <a:lvl1pPr>
              <a:defRPr sz="2800" b="1" i="0">
                <a:solidFill>
                  <a:srgbClr val="006FC0"/>
                </a:solidFill>
                <a:latin typeface="Calibri"/>
                <a:ea typeface="+mj-ea"/>
                <a:cs typeface="Calibri"/>
              </a:defRPr>
            </a:lvl1pPr>
          </a:lstStyle>
          <a:p>
            <a:r>
              <a:rPr lang="es-CO" kern="0" spc="-45" dirty="0">
                <a:solidFill>
                  <a:srgbClr val="0070C0"/>
                </a:solidFill>
              </a:rPr>
              <a:t>4.1. </a:t>
            </a:r>
            <a:r>
              <a:rPr lang="es-CO" u="sng" kern="0" spc="-45" dirty="0">
                <a:solidFill>
                  <a:srgbClr val="0070C0"/>
                </a:solidFill>
              </a:rPr>
              <a:t>Resultados</a:t>
            </a:r>
            <a:r>
              <a:rPr lang="es-CO" kern="0" spc="-45" dirty="0">
                <a:solidFill>
                  <a:srgbClr val="0070C0"/>
                </a:solidFill>
              </a:rPr>
              <a:t>: Fases del Proyecto COIL.</a:t>
            </a:r>
            <a:endParaRPr lang="es-CO" kern="0" dirty="0">
              <a:solidFill>
                <a:srgbClr val="0070C0"/>
              </a:solidFill>
            </a:endParaRPr>
          </a:p>
        </p:txBody>
      </p:sp>
    </p:spTree>
    <p:extLst>
      <p:ext uri="{BB962C8B-B14F-4D97-AF65-F5344CB8AC3E}">
        <p14:creationId xmlns:p14="http://schemas.microsoft.com/office/powerpoint/2010/main" val="2588643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850391" y="571626"/>
            <a:ext cx="55244" cy="147955"/>
          </a:xfrm>
          <a:prstGeom prst="rect">
            <a:avLst/>
          </a:prstGeom>
        </p:spPr>
        <p:txBody>
          <a:bodyPr vert="horz" wrap="square" lIns="0" tIns="13335" rIns="0" bIns="0" rtlCol="0">
            <a:spAutoFit/>
          </a:bodyPr>
          <a:lstStyle/>
          <a:p>
            <a:pPr>
              <a:lnSpc>
                <a:spcPct val="100000"/>
              </a:lnSpc>
              <a:spcBef>
                <a:spcPts val="105"/>
              </a:spcBef>
            </a:pPr>
            <a:r>
              <a:rPr sz="800" b="1">
                <a:latin typeface="Calibri"/>
                <a:cs typeface="Calibri"/>
              </a:rPr>
              <a:t>o</a:t>
            </a:r>
            <a:endParaRPr sz="800">
              <a:latin typeface="Calibri"/>
              <a:cs typeface="Calibri"/>
            </a:endParaRPr>
          </a:p>
        </p:txBody>
      </p:sp>
      <p:pic>
        <p:nvPicPr>
          <p:cNvPr id="7" name="Imagen 6"/>
          <p:cNvPicPr>
            <a:picLocks noChangeAspect="1"/>
          </p:cNvPicPr>
          <p:nvPr/>
        </p:nvPicPr>
        <p:blipFill>
          <a:blip r:embed="rId2"/>
          <a:stretch>
            <a:fillRect/>
          </a:stretch>
        </p:blipFill>
        <p:spPr>
          <a:xfrm>
            <a:off x="-30158" y="-31728"/>
            <a:ext cx="2565150" cy="1174728"/>
          </a:xfrm>
          <a:prstGeom prst="rect">
            <a:avLst/>
          </a:prstGeom>
        </p:spPr>
      </p:pic>
      <p:pic>
        <p:nvPicPr>
          <p:cNvPr id="9" name="Imagen 8"/>
          <p:cNvPicPr>
            <a:picLocks noChangeAspect="1"/>
          </p:cNvPicPr>
          <p:nvPr/>
        </p:nvPicPr>
        <p:blipFill>
          <a:blip r:embed="rId3"/>
          <a:stretch>
            <a:fillRect/>
          </a:stretch>
        </p:blipFill>
        <p:spPr>
          <a:xfrm>
            <a:off x="9288768" y="-51038"/>
            <a:ext cx="2899821" cy="1041637"/>
          </a:xfrm>
          <a:prstGeom prst="rect">
            <a:avLst/>
          </a:prstGeom>
        </p:spPr>
      </p:pic>
      <p:sp>
        <p:nvSpPr>
          <p:cNvPr id="2" name="Rectángulo 1"/>
          <p:cNvSpPr/>
          <p:nvPr/>
        </p:nvSpPr>
        <p:spPr>
          <a:xfrm>
            <a:off x="637551" y="1092553"/>
            <a:ext cx="10661464" cy="388696"/>
          </a:xfrm>
          <a:prstGeom prst="rect">
            <a:avLst/>
          </a:prstGeom>
        </p:spPr>
        <p:txBody>
          <a:bodyPr wrap="square">
            <a:spAutoFit/>
          </a:bodyPr>
          <a:lstStyle/>
          <a:p>
            <a:pPr algn="just">
              <a:lnSpc>
                <a:spcPct val="107000"/>
              </a:lnSpc>
              <a:spcAft>
                <a:spcPts val="800"/>
              </a:spcAft>
            </a:pPr>
            <a:r>
              <a:rPr lang="es-CO" b="1" dirty="0"/>
              <a:t>Impacto de la plataforma sin herramientas de </a:t>
            </a:r>
            <a:r>
              <a:rPr lang="es-CO" b="1" dirty="0" err="1"/>
              <a:t>gamificación</a:t>
            </a:r>
            <a:r>
              <a:rPr lang="es-CO" b="1" dirty="0"/>
              <a:t> en la conexión de los participantes. </a:t>
            </a:r>
            <a:endParaRPr lang="es-CO"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7" name="object 5"/>
          <p:cNvSpPr txBox="1">
            <a:spLocks/>
          </p:cNvSpPr>
          <p:nvPr/>
        </p:nvSpPr>
        <p:spPr>
          <a:xfrm>
            <a:off x="1081275" y="128556"/>
            <a:ext cx="9589009" cy="443070"/>
          </a:xfrm>
          <a:prstGeom prst="rect">
            <a:avLst/>
          </a:prstGeom>
        </p:spPr>
        <p:txBody>
          <a:bodyPr vert="horz" wrap="square" lIns="0" tIns="12065" rIns="0" bIns="0" rtlCol="0">
            <a:spAutoFit/>
          </a:bodyPr>
          <a:lstStyle>
            <a:lvl1pPr>
              <a:defRPr sz="2800" b="1" i="0">
                <a:solidFill>
                  <a:srgbClr val="006FC0"/>
                </a:solidFill>
                <a:latin typeface="Calibri"/>
                <a:ea typeface="+mj-ea"/>
                <a:cs typeface="Calibri"/>
              </a:defRPr>
            </a:lvl1pPr>
          </a:lstStyle>
          <a:p>
            <a:pPr algn="ctr">
              <a:spcBef>
                <a:spcPts val="95"/>
              </a:spcBef>
            </a:pPr>
            <a:r>
              <a:rPr lang="es-CO" kern="0" spc="-40" dirty="0"/>
              <a:t>4. RESULTADOS</a:t>
            </a:r>
            <a:r>
              <a:rPr lang="es-CO" kern="0" spc="-45" dirty="0"/>
              <a:t>.</a:t>
            </a:r>
          </a:p>
        </p:txBody>
      </p:sp>
      <p:sp>
        <p:nvSpPr>
          <p:cNvPr id="3" name="Rectángulo 2"/>
          <p:cNvSpPr/>
          <p:nvPr/>
        </p:nvSpPr>
        <p:spPr>
          <a:xfrm>
            <a:off x="64489" y="5796521"/>
            <a:ext cx="11807588" cy="750975"/>
          </a:xfrm>
          <a:prstGeom prst="rect">
            <a:avLst/>
          </a:prstGeom>
        </p:spPr>
        <p:txBody>
          <a:bodyPr wrap="square">
            <a:spAutoFit/>
          </a:bodyPr>
          <a:lstStyle/>
          <a:p>
            <a:pPr algn="just">
              <a:lnSpc>
                <a:spcPct val="107000"/>
              </a:lnSpc>
              <a:spcAft>
                <a:spcPts val="800"/>
              </a:spcAft>
            </a:pPr>
            <a:r>
              <a:rPr lang="es-CO" sz="2000" dirty="0">
                <a:ea typeface="Calibri" panose="020F0502020204030204" pitchFamily="34" charset="0"/>
                <a:cs typeface="Times New Roman" panose="02020603050405020304" pitchFamily="18" charset="0"/>
              </a:rPr>
              <a:t>En la Figura, se muestra que con la plataforma y sin el uso de herramientas web, solamente se conectaron 101 estudiantes de las Universidades participantes de Colombia y México.</a:t>
            </a:r>
            <a:endParaRPr lang="es-CO" sz="2000" dirty="0">
              <a:effectLst/>
              <a:ea typeface="Calibri" panose="020F0502020204030204" pitchFamily="34" charset="0"/>
              <a:cs typeface="Times New Roman" panose="02020603050405020304" pitchFamily="18" charset="0"/>
            </a:endParaRPr>
          </a:p>
        </p:txBody>
      </p:sp>
      <p:sp>
        <p:nvSpPr>
          <p:cNvPr id="11" name="Rectángulo 10"/>
          <p:cNvSpPr/>
          <p:nvPr/>
        </p:nvSpPr>
        <p:spPr>
          <a:xfrm>
            <a:off x="689068" y="626097"/>
            <a:ext cx="10394256" cy="461665"/>
          </a:xfrm>
          <a:prstGeom prst="rect">
            <a:avLst/>
          </a:prstGeom>
        </p:spPr>
        <p:txBody>
          <a:bodyPr wrap="none">
            <a:spAutoFit/>
          </a:bodyPr>
          <a:lstStyle/>
          <a:p>
            <a:r>
              <a:rPr lang="es-CO" sz="2400" b="1" spc="-45" dirty="0">
                <a:solidFill>
                  <a:srgbClr val="0070C0"/>
                </a:solidFill>
              </a:rPr>
              <a:t>4.2. Impacto del Uso de la Plataforma </a:t>
            </a:r>
            <a:r>
              <a:rPr lang="es-CO" sz="2400" b="1" spc="-45" dirty="0" err="1">
                <a:solidFill>
                  <a:srgbClr val="0070C0"/>
                </a:solidFill>
              </a:rPr>
              <a:t>Webex</a:t>
            </a:r>
            <a:r>
              <a:rPr lang="es-CO" sz="2400" b="1" spc="-45" dirty="0">
                <a:solidFill>
                  <a:srgbClr val="0070C0"/>
                </a:solidFill>
              </a:rPr>
              <a:t> y de las Herramientas de </a:t>
            </a:r>
            <a:r>
              <a:rPr lang="es-CO" sz="2400" b="1" spc="-45" dirty="0" err="1">
                <a:solidFill>
                  <a:srgbClr val="0070C0"/>
                </a:solidFill>
              </a:rPr>
              <a:t>Gamificación</a:t>
            </a:r>
            <a:r>
              <a:rPr lang="es-CO" sz="2400" b="1" dirty="0">
                <a:solidFill>
                  <a:srgbClr val="0070C0"/>
                </a:solidFill>
              </a:rPr>
              <a:t>.</a:t>
            </a:r>
          </a:p>
        </p:txBody>
      </p:sp>
      <p:pic>
        <p:nvPicPr>
          <p:cNvPr id="12" name="Imagen 1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066" y="1481249"/>
            <a:ext cx="7373109" cy="4183918"/>
          </a:xfrm>
          <a:prstGeom prst="rect">
            <a:avLst/>
          </a:prstGeom>
          <a:noFill/>
          <a:ln>
            <a:noFill/>
          </a:ln>
        </p:spPr>
      </p:pic>
    </p:spTree>
    <p:extLst>
      <p:ext uri="{BB962C8B-B14F-4D97-AF65-F5344CB8AC3E}">
        <p14:creationId xmlns:p14="http://schemas.microsoft.com/office/powerpoint/2010/main" val="1505944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60238" y="389718"/>
            <a:ext cx="10661464" cy="388696"/>
          </a:xfrm>
          <a:prstGeom prst="rect">
            <a:avLst/>
          </a:prstGeom>
        </p:spPr>
        <p:txBody>
          <a:bodyPr wrap="square">
            <a:spAutoFit/>
          </a:bodyPr>
          <a:lstStyle/>
          <a:p>
            <a:pPr algn="just">
              <a:lnSpc>
                <a:spcPct val="107000"/>
              </a:lnSpc>
              <a:spcAft>
                <a:spcPts val="800"/>
              </a:spcAft>
            </a:pPr>
            <a:r>
              <a:rPr lang="es-CO" b="1" dirty="0"/>
              <a:t>Impacto de la plataforma y de las herramientas web en la conexión de los participantes del COIL. </a:t>
            </a:r>
            <a:endParaRPr lang="es-CO"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ángulo 2"/>
          <p:cNvSpPr/>
          <p:nvPr/>
        </p:nvSpPr>
        <p:spPr>
          <a:xfrm>
            <a:off x="107464" y="5912192"/>
            <a:ext cx="11943890" cy="923330"/>
          </a:xfrm>
          <a:prstGeom prst="rect">
            <a:avLst/>
          </a:prstGeom>
        </p:spPr>
        <p:txBody>
          <a:bodyPr wrap="square">
            <a:spAutoFit/>
          </a:bodyPr>
          <a:lstStyle/>
          <a:p>
            <a:pPr algn="just"/>
            <a:r>
              <a:rPr lang="es-CO" dirty="0"/>
              <a:t>Con el uso de la herramienta </a:t>
            </a:r>
            <a:r>
              <a:rPr lang="es-CO" dirty="0" err="1"/>
              <a:t>Kahoot</a:t>
            </a:r>
            <a:r>
              <a:rPr lang="es-CO" dirty="0"/>
              <a:t> de gamificación y la plataforma, aumentó notoriamente el número de participantes conectados, al registrase 138 estudiantes, es decir </a:t>
            </a:r>
            <a:r>
              <a:rPr lang="es-CO" u="sng" dirty="0"/>
              <a:t>37 estudiantes adicionales</a:t>
            </a:r>
            <a:r>
              <a:rPr lang="es-CO" dirty="0"/>
              <a:t> de las Universidades participantes de Colombia y México. Con las clases magistrales e interculturales dictadas por </a:t>
            </a:r>
            <a:r>
              <a:rPr lang="es-CO" dirty="0" err="1"/>
              <a:t>Webex</a:t>
            </a:r>
            <a:r>
              <a:rPr lang="es-CO" dirty="0"/>
              <a:t> se conectaron 134 estudiantes (33 estudiantes más).</a:t>
            </a:r>
            <a:endParaRPr lang="es-CO" sz="1600" dirty="0">
              <a:effectLst/>
              <a:ea typeface="Calibri" panose="020F0502020204030204" pitchFamily="34" charset="0"/>
              <a:cs typeface="Times New Roman" panose="02020603050405020304" pitchFamily="18" charset="0"/>
            </a:endParaRPr>
          </a:p>
        </p:txBody>
      </p:sp>
      <p:sp>
        <p:nvSpPr>
          <p:cNvPr id="10" name="Rectángulo 9"/>
          <p:cNvSpPr/>
          <p:nvPr/>
        </p:nvSpPr>
        <p:spPr>
          <a:xfrm>
            <a:off x="244699" y="22478"/>
            <a:ext cx="11816633" cy="461665"/>
          </a:xfrm>
          <a:prstGeom prst="rect">
            <a:avLst/>
          </a:prstGeom>
        </p:spPr>
        <p:txBody>
          <a:bodyPr wrap="none">
            <a:spAutoFit/>
          </a:bodyPr>
          <a:lstStyle/>
          <a:p>
            <a:r>
              <a:rPr lang="es-CO" sz="2400" b="1" spc="-45" dirty="0">
                <a:solidFill>
                  <a:srgbClr val="0070C0"/>
                </a:solidFill>
              </a:rPr>
              <a:t>4.2. Resultado: Impacto del Uso de la Plataforma </a:t>
            </a:r>
            <a:r>
              <a:rPr lang="es-CO" sz="2400" b="1" spc="-45" dirty="0" err="1">
                <a:solidFill>
                  <a:srgbClr val="0070C0"/>
                </a:solidFill>
              </a:rPr>
              <a:t>Webex</a:t>
            </a:r>
            <a:r>
              <a:rPr lang="es-CO" sz="2400" b="1" spc="-45" dirty="0">
                <a:solidFill>
                  <a:srgbClr val="0070C0"/>
                </a:solidFill>
              </a:rPr>
              <a:t> y de las Herramientas de </a:t>
            </a:r>
            <a:r>
              <a:rPr lang="es-CO" sz="2400" b="1" spc="-45" dirty="0" err="1">
                <a:solidFill>
                  <a:srgbClr val="0070C0"/>
                </a:solidFill>
              </a:rPr>
              <a:t>Gamificación</a:t>
            </a:r>
            <a:r>
              <a:rPr lang="es-CO" sz="2400" b="1" dirty="0">
                <a:solidFill>
                  <a:srgbClr val="0070C0"/>
                </a:solidFill>
              </a:rPr>
              <a:t>.</a:t>
            </a:r>
          </a:p>
        </p:txBody>
      </p:sp>
      <p:pic>
        <p:nvPicPr>
          <p:cNvPr id="12" name="Imagen 11"/>
          <p:cNvPicPr/>
          <p:nvPr/>
        </p:nvPicPr>
        <p:blipFill>
          <a:blip r:embed="rId2">
            <a:extLst>
              <a:ext uri="{28A0092B-C50C-407E-A947-70E740481C1C}">
                <a14:useLocalDpi xmlns:a14="http://schemas.microsoft.com/office/drawing/2010/main" val="0"/>
              </a:ext>
            </a:extLst>
          </a:blip>
          <a:srcRect/>
          <a:stretch>
            <a:fillRect/>
          </a:stretch>
        </p:blipFill>
        <p:spPr bwMode="auto">
          <a:xfrm>
            <a:off x="107464" y="726596"/>
            <a:ext cx="7825922" cy="5129809"/>
          </a:xfrm>
          <a:prstGeom prst="rect">
            <a:avLst/>
          </a:prstGeom>
          <a:noFill/>
          <a:ln>
            <a:noFill/>
          </a:ln>
        </p:spPr>
      </p:pic>
      <p:pic>
        <p:nvPicPr>
          <p:cNvPr id="4" name="Imagen 3"/>
          <p:cNvPicPr>
            <a:picLocks noChangeAspect="1"/>
          </p:cNvPicPr>
          <p:nvPr/>
        </p:nvPicPr>
        <p:blipFill>
          <a:blip r:embed="rId3"/>
          <a:stretch>
            <a:fillRect/>
          </a:stretch>
        </p:blipFill>
        <p:spPr>
          <a:xfrm>
            <a:off x="7421719" y="735472"/>
            <a:ext cx="4650960" cy="5129809"/>
          </a:xfrm>
          <a:prstGeom prst="rect">
            <a:avLst/>
          </a:prstGeom>
        </p:spPr>
      </p:pic>
    </p:spTree>
    <p:extLst>
      <p:ext uri="{BB962C8B-B14F-4D97-AF65-F5344CB8AC3E}">
        <p14:creationId xmlns:p14="http://schemas.microsoft.com/office/powerpoint/2010/main" val="4133713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850391" y="571626"/>
            <a:ext cx="55244" cy="147955"/>
          </a:xfrm>
          <a:prstGeom prst="rect">
            <a:avLst/>
          </a:prstGeom>
        </p:spPr>
        <p:txBody>
          <a:bodyPr vert="horz" wrap="square" lIns="0" tIns="13335" rIns="0" bIns="0" rtlCol="0">
            <a:spAutoFit/>
          </a:bodyPr>
          <a:lstStyle/>
          <a:p>
            <a:pPr marL="0" marR="0" lvl="0" indent="0" algn="l" defTabSz="914400" rtl="0" eaLnBrk="1" fontAlgn="auto" latinLnBrk="0" hangingPunct="1">
              <a:lnSpc>
                <a:spcPct val="100000"/>
              </a:lnSpc>
              <a:spcBef>
                <a:spcPts val="105"/>
              </a:spcBef>
              <a:spcAft>
                <a:spcPts val="0"/>
              </a:spcAft>
              <a:buClrTx/>
              <a:buSzTx/>
              <a:buFontTx/>
              <a:buNone/>
              <a:tabLst/>
              <a:defRPr/>
            </a:pPr>
            <a:r>
              <a:rPr kumimoji="0" sz="800" b="1" i="0" u="none" strike="noStrike" kern="1200" cap="none" spc="0" normalizeH="0" baseline="0" noProof="0" dirty="0">
                <a:ln>
                  <a:noFill/>
                </a:ln>
                <a:solidFill>
                  <a:prstClr val="black"/>
                </a:solidFill>
                <a:effectLst/>
                <a:uLnTx/>
                <a:uFillTx/>
                <a:latin typeface="Calibri"/>
                <a:ea typeface="+mn-ea"/>
                <a:cs typeface="Calibri"/>
              </a:rPr>
              <a:t>o</a:t>
            </a:r>
            <a:endParaRPr kumimoji="0" sz="800" b="0" i="0" u="none" strike="noStrike" kern="1200" cap="none" spc="0" normalizeH="0" baseline="0" noProof="0">
              <a:ln>
                <a:noFill/>
              </a:ln>
              <a:solidFill>
                <a:prstClr val="black"/>
              </a:solidFill>
              <a:effectLst/>
              <a:uLnTx/>
              <a:uFillTx/>
              <a:latin typeface="Calibri"/>
              <a:ea typeface="+mn-ea"/>
              <a:cs typeface="Calibri"/>
            </a:endParaRPr>
          </a:p>
        </p:txBody>
      </p:sp>
      <p:sp>
        <p:nvSpPr>
          <p:cNvPr id="8" name="object 8"/>
          <p:cNvSpPr txBox="1"/>
          <p:nvPr/>
        </p:nvSpPr>
        <p:spPr>
          <a:xfrm>
            <a:off x="850391" y="6059220"/>
            <a:ext cx="55244" cy="147955"/>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sz="800" b="1" i="0" u="none" strike="noStrike" kern="1200" cap="none" spc="0" normalizeH="0" baseline="0" noProof="0" dirty="0">
                <a:ln>
                  <a:noFill/>
                </a:ln>
                <a:solidFill>
                  <a:prstClr val="black"/>
                </a:solidFill>
                <a:effectLst/>
                <a:uLnTx/>
                <a:uFillTx/>
                <a:latin typeface="Calibri"/>
                <a:ea typeface="+mn-ea"/>
                <a:cs typeface="Calibri"/>
              </a:rPr>
              <a:t>o</a:t>
            </a:r>
            <a:endParaRPr kumimoji="0" sz="800" b="0" i="0" u="none" strike="noStrike" kern="1200" cap="none" spc="0" normalizeH="0" baseline="0" noProof="0">
              <a:ln>
                <a:noFill/>
              </a:ln>
              <a:solidFill>
                <a:prstClr val="black"/>
              </a:solidFill>
              <a:effectLst/>
              <a:uLnTx/>
              <a:uFillTx/>
              <a:latin typeface="Calibri"/>
              <a:ea typeface="+mn-ea"/>
              <a:cs typeface="Calibri"/>
            </a:endParaRPr>
          </a:p>
        </p:txBody>
      </p:sp>
      <p:pic>
        <p:nvPicPr>
          <p:cNvPr id="10" name="Imagen 9"/>
          <p:cNvPicPr>
            <a:picLocks noChangeAspect="1"/>
          </p:cNvPicPr>
          <p:nvPr/>
        </p:nvPicPr>
        <p:blipFill>
          <a:blip r:embed="rId2"/>
          <a:stretch>
            <a:fillRect/>
          </a:stretch>
        </p:blipFill>
        <p:spPr>
          <a:xfrm>
            <a:off x="-30159" y="-31728"/>
            <a:ext cx="2232367" cy="1022328"/>
          </a:xfrm>
          <a:prstGeom prst="rect">
            <a:avLst/>
          </a:prstGeom>
        </p:spPr>
      </p:pic>
      <p:pic>
        <p:nvPicPr>
          <p:cNvPr id="11" name="Imagen 10"/>
          <p:cNvPicPr>
            <a:picLocks noChangeAspect="1"/>
          </p:cNvPicPr>
          <p:nvPr/>
        </p:nvPicPr>
        <p:blipFill>
          <a:blip r:embed="rId3"/>
          <a:stretch>
            <a:fillRect/>
          </a:stretch>
        </p:blipFill>
        <p:spPr>
          <a:xfrm>
            <a:off x="9713036" y="-51038"/>
            <a:ext cx="2475553" cy="889237"/>
          </a:xfrm>
          <a:prstGeom prst="rect">
            <a:avLst/>
          </a:prstGeom>
        </p:spPr>
      </p:pic>
      <p:sp>
        <p:nvSpPr>
          <p:cNvPr id="12" name="object 5"/>
          <p:cNvSpPr txBox="1">
            <a:spLocks/>
          </p:cNvSpPr>
          <p:nvPr/>
        </p:nvSpPr>
        <p:spPr>
          <a:xfrm>
            <a:off x="1064415" y="152440"/>
            <a:ext cx="9589009" cy="443070"/>
          </a:xfrm>
          <a:prstGeom prst="rect">
            <a:avLst/>
          </a:prstGeom>
        </p:spPr>
        <p:txBody>
          <a:bodyPr vert="horz" wrap="square" lIns="0" tIns="12065" rIns="0" bIns="0" rtlCol="0">
            <a:spAutoFit/>
          </a:bodyPr>
          <a:lstStyle>
            <a:lvl1pPr>
              <a:defRPr sz="2800" b="1" i="0">
                <a:solidFill>
                  <a:srgbClr val="006FC0"/>
                </a:solidFill>
                <a:latin typeface="Calibri"/>
                <a:ea typeface="+mj-ea"/>
                <a:cs typeface="Calibri"/>
              </a:defRPr>
            </a:lvl1pPr>
          </a:lstStyle>
          <a:p>
            <a:pPr marL="0" marR="0" lvl="0" indent="0" algn="ctr" defTabSz="914400" rtl="0" eaLnBrk="1" fontAlgn="auto" latinLnBrk="0" hangingPunct="1">
              <a:lnSpc>
                <a:spcPct val="100000"/>
              </a:lnSpc>
              <a:spcBef>
                <a:spcPts val="95"/>
              </a:spcBef>
              <a:spcAft>
                <a:spcPts val="0"/>
              </a:spcAft>
              <a:buClrTx/>
              <a:buSzTx/>
              <a:buFontTx/>
              <a:buNone/>
              <a:tabLst/>
              <a:defRPr/>
            </a:pPr>
            <a:r>
              <a:rPr kumimoji="0" lang="es-CO" sz="2800" b="1" i="0" u="none" strike="noStrike" kern="0" cap="none" spc="-45" normalizeH="0" baseline="0" noProof="0" dirty="0">
                <a:ln>
                  <a:noFill/>
                </a:ln>
                <a:solidFill>
                  <a:srgbClr val="006FC0"/>
                </a:solidFill>
                <a:effectLst/>
                <a:uLnTx/>
                <a:uFillTx/>
                <a:latin typeface="Calibri"/>
                <a:ea typeface="+mj-ea"/>
                <a:cs typeface="Calibri"/>
              </a:rPr>
              <a:t>.</a:t>
            </a:r>
          </a:p>
        </p:txBody>
      </p:sp>
      <p:sp>
        <p:nvSpPr>
          <p:cNvPr id="13" name="object 7"/>
          <p:cNvSpPr txBox="1"/>
          <p:nvPr/>
        </p:nvSpPr>
        <p:spPr>
          <a:xfrm>
            <a:off x="228600" y="1173805"/>
            <a:ext cx="11277600" cy="1242776"/>
          </a:xfrm>
          <a:prstGeom prst="rect">
            <a:avLst/>
          </a:prstGeom>
        </p:spPr>
        <p:txBody>
          <a:bodyPr vert="horz" wrap="square" lIns="0" tIns="12700" rIns="0" bIns="0" rtlCol="0">
            <a:spAutoFit/>
          </a:bodyPr>
          <a:lstStyle/>
          <a:p>
            <a:pPr marL="228600" marR="0" lvl="0" indent="0" algn="just" defTabSz="914400" rtl="0" eaLnBrk="1" fontAlgn="auto" latinLnBrk="0" hangingPunct="1">
              <a:lnSpc>
                <a:spcPct val="107000"/>
              </a:lnSpc>
              <a:spcBef>
                <a:spcPts val="0"/>
              </a:spcBef>
              <a:spcAft>
                <a:spcPts val="800"/>
              </a:spcAft>
              <a:buClrTx/>
              <a:buSzTx/>
              <a:buFontTx/>
              <a:buNone/>
              <a:tabLst/>
              <a:defRPr/>
            </a:pPr>
            <a:r>
              <a:rPr kumimoji="0" lang="es-MX" b="1" i="0" u="none" strike="noStrike" kern="1200" cap="none" spc="0" normalizeH="0" baseline="0" noProof="0" dirty="0">
                <a:ln>
                  <a:noFill/>
                </a:ln>
                <a:solidFill>
                  <a:prstClr val="black"/>
                </a:solidFill>
                <a:effectLst/>
                <a:uLnTx/>
                <a:uFillTx/>
                <a:latin typeface="+mj-lt"/>
              </a:rPr>
              <a:t> </a:t>
            </a:r>
          </a:p>
          <a:p>
            <a:pPr marL="0" marR="0" lvl="0" indent="0" algn="l" defTabSz="914400" rtl="0" eaLnBrk="1" fontAlgn="auto" latinLnBrk="0" hangingPunct="1">
              <a:lnSpc>
                <a:spcPct val="100000"/>
              </a:lnSpc>
              <a:spcBef>
                <a:spcPts val="15"/>
              </a:spcBef>
              <a:spcAft>
                <a:spcPts val="0"/>
              </a:spcAft>
              <a:buClrTx/>
              <a:buSzTx/>
              <a:buFontTx/>
              <a:buNone/>
              <a:tabLst/>
              <a:defRPr/>
            </a:pPr>
            <a:endParaRPr kumimoji="0" b="1" i="0" u="none" strike="noStrike" kern="1200" cap="none" spc="0" normalizeH="0" baseline="0" noProof="0" dirty="0">
              <a:ln>
                <a:noFill/>
              </a:ln>
              <a:solidFill>
                <a:prstClr val="black"/>
              </a:solidFill>
              <a:effectLst/>
              <a:uLnTx/>
              <a:uFillTx/>
              <a:latin typeface="+mj-lt"/>
              <a:cs typeface="Calibri"/>
            </a:endParaRPr>
          </a:p>
          <a:p>
            <a:pPr marL="12700" marR="37465" lvl="0" indent="0" algn="l" defTabSz="914400" rtl="0" eaLnBrk="1" fontAlgn="auto" latinLnBrk="0" hangingPunct="1">
              <a:lnSpc>
                <a:spcPct val="100000"/>
              </a:lnSpc>
              <a:spcBef>
                <a:spcPts val="0"/>
              </a:spcBef>
              <a:spcAft>
                <a:spcPts val="0"/>
              </a:spcAft>
              <a:buClrTx/>
              <a:buSzTx/>
              <a:buFontTx/>
              <a:buNone/>
              <a:tabLst/>
              <a:defRPr/>
            </a:pPr>
            <a:endParaRPr kumimoji="0" b="1" i="0" u="none" strike="noStrike" kern="1200" cap="none" spc="0" normalizeH="0" baseline="0" noProof="0" dirty="0">
              <a:ln>
                <a:noFill/>
              </a:ln>
              <a:solidFill>
                <a:prstClr val="black"/>
              </a:solidFill>
              <a:effectLst/>
              <a:uLnTx/>
              <a:uFillTx/>
              <a:latin typeface="+mj-lt"/>
              <a:cs typeface="Calibri"/>
            </a:endParaRPr>
          </a:p>
          <a:p>
            <a:pPr marL="0" marR="0" lvl="0" indent="0" algn="l" defTabSz="914400" rtl="0" eaLnBrk="1" fontAlgn="auto" latinLnBrk="0" hangingPunct="1">
              <a:lnSpc>
                <a:spcPct val="100000"/>
              </a:lnSpc>
              <a:spcBef>
                <a:spcPts val="15"/>
              </a:spcBef>
              <a:spcAft>
                <a:spcPts val="0"/>
              </a:spcAft>
              <a:buClrTx/>
              <a:buSzTx/>
              <a:buFontTx/>
              <a:buNone/>
              <a:tabLst/>
              <a:defRPr/>
            </a:pPr>
            <a:endParaRPr kumimoji="0" b="1" i="0" u="none" strike="noStrike" kern="1200" cap="none" spc="0" normalizeH="0" baseline="0" noProof="0" dirty="0">
              <a:ln>
                <a:noFill/>
              </a:ln>
              <a:solidFill>
                <a:prstClr val="black"/>
              </a:solidFill>
              <a:effectLst/>
              <a:uLnTx/>
              <a:uFillTx/>
              <a:latin typeface="+mj-lt"/>
              <a:cs typeface="Calibri"/>
            </a:endParaRPr>
          </a:p>
        </p:txBody>
      </p:sp>
      <p:sp>
        <p:nvSpPr>
          <p:cNvPr id="3" name="CuadroTexto 2">
            <a:extLst>
              <a:ext uri="{FF2B5EF4-FFF2-40B4-BE49-F238E27FC236}">
                <a16:creationId xmlns:a16="http://schemas.microsoft.com/office/drawing/2014/main" id="{A5D1E25E-A864-0CF8-F7B4-F9AD91379CDB}"/>
              </a:ext>
            </a:extLst>
          </p:cNvPr>
          <p:cNvSpPr txBox="1"/>
          <p:nvPr/>
        </p:nvSpPr>
        <p:spPr>
          <a:xfrm>
            <a:off x="1480075" y="332823"/>
            <a:ext cx="8757688" cy="461665"/>
          </a:xfrm>
          <a:prstGeom prst="rect">
            <a:avLst/>
          </a:prstGeom>
          <a:noFill/>
        </p:spPr>
        <p:txBody>
          <a:bodyPr wrap="square">
            <a:spAutoFit/>
          </a:bodyPr>
          <a:lstStyle/>
          <a:p>
            <a:pPr algn="ctr"/>
            <a:r>
              <a:rPr lang="es-MX" sz="2400" b="1" u="sng" spc="-40" dirty="0">
                <a:solidFill>
                  <a:srgbClr val="0070C0"/>
                </a:solidFill>
                <a:latin typeface="Calibri"/>
              </a:rPr>
              <a:t>4.3</a:t>
            </a:r>
            <a:r>
              <a:rPr kumimoji="0" lang="es-MX" sz="2400" b="1" i="0" u="sng" strike="noStrike" kern="1200" cap="none" spc="-40" normalizeH="0" baseline="0" noProof="0" dirty="0">
                <a:ln>
                  <a:noFill/>
                </a:ln>
                <a:solidFill>
                  <a:srgbClr val="0070C0"/>
                </a:solidFill>
                <a:effectLst/>
                <a:uLnTx/>
                <a:uFillTx/>
                <a:latin typeface="Calibri"/>
                <a:ea typeface="+mn-ea"/>
                <a:cs typeface="+mn-cs"/>
              </a:rPr>
              <a:t>. Resultados: Encuesta de Satisfacción del Proyecto COIL</a:t>
            </a:r>
            <a:r>
              <a:rPr kumimoji="0" lang="es-MX" sz="1800" b="1" i="0" u="sng" strike="noStrike" kern="1200" cap="none" spc="-40" normalizeH="0" baseline="0" noProof="0" dirty="0">
                <a:ln>
                  <a:noFill/>
                </a:ln>
                <a:solidFill>
                  <a:srgbClr val="0070C0"/>
                </a:solidFill>
                <a:effectLst/>
                <a:uLnTx/>
                <a:uFillTx/>
                <a:latin typeface="Calibri"/>
                <a:ea typeface="+mn-ea"/>
                <a:cs typeface="+mn-cs"/>
              </a:rPr>
              <a:t>.</a:t>
            </a:r>
            <a:endParaRPr lang="es-CO" dirty="0"/>
          </a:p>
        </p:txBody>
      </p:sp>
      <p:pic>
        <p:nvPicPr>
          <p:cNvPr id="4" name="Imagen 3"/>
          <p:cNvPicPr>
            <a:picLocks noChangeAspect="1"/>
          </p:cNvPicPr>
          <p:nvPr/>
        </p:nvPicPr>
        <p:blipFill>
          <a:blip r:embed="rId4"/>
          <a:stretch>
            <a:fillRect/>
          </a:stretch>
        </p:blipFill>
        <p:spPr>
          <a:xfrm>
            <a:off x="248134" y="876836"/>
            <a:ext cx="11735633" cy="5647453"/>
          </a:xfrm>
          <a:prstGeom prst="rect">
            <a:avLst/>
          </a:prstGeom>
        </p:spPr>
      </p:pic>
    </p:spTree>
    <p:extLst>
      <p:ext uri="{BB962C8B-B14F-4D97-AF65-F5344CB8AC3E}">
        <p14:creationId xmlns:p14="http://schemas.microsoft.com/office/powerpoint/2010/main" val="169120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081275" y="128556"/>
            <a:ext cx="9589009" cy="443070"/>
          </a:xfrm>
          <a:prstGeom prst="rect">
            <a:avLst/>
          </a:prstGeom>
        </p:spPr>
        <p:txBody>
          <a:bodyPr vert="horz" wrap="square" lIns="0" tIns="12065" rIns="0" bIns="0" rtlCol="0">
            <a:spAutoFit/>
          </a:bodyPr>
          <a:lstStyle/>
          <a:p>
            <a:pPr algn="ctr">
              <a:lnSpc>
                <a:spcPct val="100000"/>
              </a:lnSpc>
              <a:spcBef>
                <a:spcPts val="95"/>
              </a:spcBef>
            </a:pPr>
            <a:r>
              <a:rPr lang="es-CO" spc="-40" dirty="0"/>
              <a:t>5. CONCLUSIONES</a:t>
            </a:r>
            <a:r>
              <a:rPr lang="es-CO" spc="-45" dirty="0"/>
              <a:t>.</a:t>
            </a:r>
            <a:endParaRPr spc="-45" dirty="0"/>
          </a:p>
        </p:txBody>
      </p:sp>
      <p:sp>
        <p:nvSpPr>
          <p:cNvPr id="6" name="object 6"/>
          <p:cNvSpPr txBox="1"/>
          <p:nvPr/>
        </p:nvSpPr>
        <p:spPr>
          <a:xfrm>
            <a:off x="850391" y="571626"/>
            <a:ext cx="55244" cy="147955"/>
          </a:xfrm>
          <a:prstGeom prst="rect">
            <a:avLst/>
          </a:prstGeom>
        </p:spPr>
        <p:txBody>
          <a:bodyPr vert="horz" wrap="square" lIns="0" tIns="13335" rIns="0" bIns="0" rtlCol="0">
            <a:spAutoFit/>
          </a:bodyPr>
          <a:lstStyle/>
          <a:p>
            <a:pPr marL="0" marR="0" lvl="0" indent="0" algn="l" defTabSz="914400" rtl="0" eaLnBrk="1" fontAlgn="auto" latinLnBrk="0" hangingPunct="1">
              <a:lnSpc>
                <a:spcPct val="100000"/>
              </a:lnSpc>
              <a:spcBef>
                <a:spcPts val="105"/>
              </a:spcBef>
              <a:spcAft>
                <a:spcPts val="0"/>
              </a:spcAft>
              <a:buClrTx/>
              <a:buSzTx/>
              <a:buFontTx/>
              <a:buNone/>
              <a:tabLst/>
              <a:defRPr/>
            </a:pPr>
            <a:r>
              <a:rPr kumimoji="0" sz="800" b="1" i="0" u="none" strike="noStrike" kern="1200" cap="none" spc="0" normalizeH="0" baseline="0" noProof="0" dirty="0">
                <a:ln>
                  <a:noFill/>
                </a:ln>
                <a:solidFill>
                  <a:prstClr val="black"/>
                </a:solidFill>
                <a:effectLst/>
                <a:uLnTx/>
                <a:uFillTx/>
                <a:latin typeface="Calibri"/>
                <a:ea typeface="+mn-ea"/>
                <a:cs typeface="Calibri"/>
              </a:rPr>
              <a:t>o</a:t>
            </a:r>
            <a:endParaRPr kumimoji="0" sz="800" b="0" i="0" u="none" strike="noStrike" kern="1200" cap="none" spc="0" normalizeH="0" baseline="0" noProof="0">
              <a:ln>
                <a:noFill/>
              </a:ln>
              <a:solidFill>
                <a:prstClr val="black"/>
              </a:solidFill>
              <a:effectLst/>
              <a:uLnTx/>
              <a:uFillTx/>
              <a:latin typeface="Calibri"/>
              <a:ea typeface="+mn-ea"/>
              <a:cs typeface="Calibri"/>
            </a:endParaRPr>
          </a:p>
        </p:txBody>
      </p:sp>
      <p:sp>
        <p:nvSpPr>
          <p:cNvPr id="7" name="object 7"/>
          <p:cNvSpPr txBox="1"/>
          <p:nvPr/>
        </p:nvSpPr>
        <p:spPr>
          <a:xfrm>
            <a:off x="288481" y="997706"/>
            <a:ext cx="11660711" cy="4629472"/>
          </a:xfrm>
          <a:prstGeom prst="rect">
            <a:avLst/>
          </a:prstGeom>
        </p:spPr>
        <p:txBody>
          <a:bodyPr vert="horz" wrap="square" lIns="0" tIns="12700" rIns="0" bIns="0" rtlCol="0">
            <a:spAutoFit/>
          </a:bodyPr>
          <a:lstStyle/>
          <a:p>
            <a:pPr algn="just"/>
            <a:r>
              <a:rPr lang="es-CO" sz="2000" dirty="0"/>
              <a:t>Los estudiantes del Proyecto COIL de los países participantes, se beneficiaron con la realización de procesos de evaluación y retroalimentación efectivas con diferentes Profesores nacionales e internacionales, que fortalecieron la práctica de la innovación pedagógica en la enseñanza de los cursos de: </a:t>
            </a:r>
            <a:r>
              <a:rPr lang="es-MX" sz="2000" dirty="0"/>
              <a:t>Contabilidad Pública y administración de empresas </a:t>
            </a:r>
            <a:r>
              <a:rPr lang="es-CO" sz="2000" dirty="0"/>
              <a:t>para la proyección internacional de los estudiantes en Universidades y empresas competitivas. </a:t>
            </a:r>
          </a:p>
          <a:p>
            <a:pPr algn="just"/>
            <a:endParaRPr lang="es-CO" sz="2000" dirty="0"/>
          </a:p>
          <a:p>
            <a:pPr algn="just"/>
            <a:r>
              <a:rPr lang="es-CO" sz="2000" dirty="0"/>
              <a:t>Se obtuvieron los objetivos de aprendizaje, permitiendo conocer elementos, técnicas y recursos  del diseño de juegos en contextos de los diferentes cursos de las universidades del medio internacional, mediante herramientas de innovación pedagógica e instrumentos de evaluación formativa para el aprendizaje global donde se evidenciaron las lecciones aprendidas del proyecto COIL.</a:t>
            </a:r>
          </a:p>
          <a:p>
            <a:pPr algn="just"/>
            <a:endParaRPr lang="es-CO" sz="2000" dirty="0"/>
          </a:p>
          <a:p>
            <a:pPr algn="just"/>
            <a:r>
              <a:rPr lang="es-CO" sz="2000" dirty="0"/>
              <a:t>Al final del proyecto COIL, se logró participar en eventos científicos de Colombia y México, con los resultados del proyecto de investigación, así como la publicación de artículos, libros y sus respectivas ponencias, obteniendo el primer lugar con los estudiantes, membresía a la Red latinoamericana de Negocios, RELANE, movilidad internacional, salidas, visibilidad Internacional en periódicos y eventos de México y Colombia.</a:t>
            </a:r>
          </a:p>
        </p:txBody>
      </p:sp>
      <p:pic>
        <p:nvPicPr>
          <p:cNvPr id="9" name="Imagen 8"/>
          <p:cNvPicPr>
            <a:picLocks noChangeAspect="1"/>
          </p:cNvPicPr>
          <p:nvPr/>
        </p:nvPicPr>
        <p:blipFill>
          <a:blip r:embed="rId2"/>
          <a:stretch>
            <a:fillRect/>
          </a:stretch>
        </p:blipFill>
        <p:spPr>
          <a:xfrm>
            <a:off x="-30158" y="-31729"/>
            <a:ext cx="2247886" cy="1029435"/>
          </a:xfrm>
          <a:prstGeom prst="rect">
            <a:avLst/>
          </a:prstGeom>
        </p:spPr>
      </p:pic>
      <p:pic>
        <p:nvPicPr>
          <p:cNvPr id="10" name="Imagen 9"/>
          <p:cNvPicPr>
            <a:picLocks noChangeAspect="1"/>
          </p:cNvPicPr>
          <p:nvPr/>
        </p:nvPicPr>
        <p:blipFill>
          <a:blip r:embed="rId3"/>
          <a:stretch>
            <a:fillRect/>
          </a:stretch>
        </p:blipFill>
        <p:spPr>
          <a:xfrm>
            <a:off x="9713036" y="-51038"/>
            <a:ext cx="2475553" cy="889237"/>
          </a:xfrm>
          <a:prstGeom prst="rect">
            <a:avLst/>
          </a:prstGeom>
        </p:spPr>
      </p:pic>
    </p:spTree>
    <p:extLst>
      <p:ext uri="{BB962C8B-B14F-4D97-AF65-F5344CB8AC3E}">
        <p14:creationId xmlns:p14="http://schemas.microsoft.com/office/powerpoint/2010/main" val="1447956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850391" y="571626"/>
            <a:ext cx="55244" cy="147955"/>
          </a:xfrm>
          <a:prstGeom prst="rect">
            <a:avLst/>
          </a:prstGeom>
        </p:spPr>
        <p:txBody>
          <a:bodyPr vert="horz" wrap="square" lIns="0" tIns="13335" rIns="0" bIns="0" rtlCol="0">
            <a:spAutoFit/>
          </a:bodyPr>
          <a:lstStyle/>
          <a:p>
            <a:pPr marL="0" marR="0" lvl="0" indent="0" algn="l" defTabSz="914400" rtl="0" eaLnBrk="1" fontAlgn="auto" latinLnBrk="0" hangingPunct="1">
              <a:lnSpc>
                <a:spcPct val="100000"/>
              </a:lnSpc>
              <a:spcBef>
                <a:spcPts val="105"/>
              </a:spcBef>
              <a:spcAft>
                <a:spcPts val="0"/>
              </a:spcAft>
              <a:buClrTx/>
              <a:buSzTx/>
              <a:buFontTx/>
              <a:buNone/>
              <a:tabLst/>
              <a:defRPr/>
            </a:pPr>
            <a:r>
              <a:rPr kumimoji="0" sz="800" b="1" i="0" u="none" strike="noStrike" kern="1200" cap="none" spc="0" normalizeH="0" baseline="0" noProof="0" dirty="0">
                <a:ln>
                  <a:noFill/>
                </a:ln>
                <a:solidFill>
                  <a:prstClr val="black"/>
                </a:solidFill>
                <a:effectLst/>
                <a:uLnTx/>
                <a:uFillTx/>
                <a:latin typeface="Calibri"/>
                <a:ea typeface="+mn-ea"/>
                <a:cs typeface="Calibri"/>
              </a:rPr>
              <a:t>o</a:t>
            </a:r>
            <a:endParaRPr kumimoji="0" sz="800" b="0" i="0" u="none" strike="noStrike" kern="1200" cap="none" spc="0" normalizeH="0" baseline="0" noProof="0">
              <a:ln>
                <a:noFill/>
              </a:ln>
              <a:solidFill>
                <a:prstClr val="black"/>
              </a:solidFill>
              <a:effectLst/>
              <a:uLnTx/>
              <a:uFillTx/>
              <a:latin typeface="Calibri"/>
              <a:ea typeface="+mn-ea"/>
              <a:cs typeface="Calibri"/>
            </a:endParaRPr>
          </a:p>
        </p:txBody>
      </p:sp>
      <p:sp>
        <p:nvSpPr>
          <p:cNvPr id="8" name="object 8"/>
          <p:cNvSpPr txBox="1"/>
          <p:nvPr/>
        </p:nvSpPr>
        <p:spPr>
          <a:xfrm>
            <a:off x="850391" y="6059220"/>
            <a:ext cx="55244" cy="147955"/>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sz="800" b="1" i="0" u="none" strike="noStrike" kern="1200" cap="none" spc="0" normalizeH="0" baseline="0" noProof="0" dirty="0">
                <a:ln>
                  <a:noFill/>
                </a:ln>
                <a:solidFill>
                  <a:prstClr val="black"/>
                </a:solidFill>
                <a:effectLst/>
                <a:uLnTx/>
                <a:uFillTx/>
                <a:latin typeface="Calibri"/>
                <a:ea typeface="+mn-ea"/>
                <a:cs typeface="Calibri"/>
              </a:rPr>
              <a:t>o</a:t>
            </a:r>
            <a:endParaRPr kumimoji="0" sz="800" b="0" i="0" u="none" strike="noStrike" kern="1200" cap="none" spc="0" normalizeH="0" baseline="0" noProof="0">
              <a:ln>
                <a:noFill/>
              </a:ln>
              <a:solidFill>
                <a:prstClr val="black"/>
              </a:solidFill>
              <a:effectLst/>
              <a:uLnTx/>
              <a:uFillTx/>
              <a:latin typeface="Calibri"/>
              <a:ea typeface="+mn-ea"/>
              <a:cs typeface="Calibri"/>
            </a:endParaRPr>
          </a:p>
        </p:txBody>
      </p:sp>
      <p:sp>
        <p:nvSpPr>
          <p:cNvPr id="9" name="object 5"/>
          <p:cNvSpPr txBox="1">
            <a:spLocks noGrp="1"/>
          </p:cNvSpPr>
          <p:nvPr>
            <p:ph type="title"/>
          </p:nvPr>
        </p:nvSpPr>
        <p:spPr>
          <a:xfrm>
            <a:off x="1064432" y="202533"/>
            <a:ext cx="9589009" cy="381515"/>
          </a:xfrm>
          <a:prstGeom prst="rect">
            <a:avLst/>
          </a:prstGeom>
        </p:spPr>
        <p:txBody>
          <a:bodyPr vert="horz" wrap="square" lIns="0" tIns="12065" rIns="0" bIns="0" rtlCol="0">
            <a:spAutoFit/>
          </a:bodyPr>
          <a:lstStyle/>
          <a:p>
            <a:pPr algn="ctr">
              <a:lnSpc>
                <a:spcPct val="100000"/>
              </a:lnSpc>
              <a:spcBef>
                <a:spcPts val="95"/>
              </a:spcBef>
            </a:pPr>
            <a:r>
              <a:rPr lang="es-CO" sz="2400" spc="-40" dirty="0"/>
              <a:t>RECOMENDACIONES</a:t>
            </a:r>
            <a:r>
              <a:rPr lang="es-CO" sz="2400" spc="-45" dirty="0"/>
              <a:t>.</a:t>
            </a:r>
            <a:endParaRPr sz="2400" spc="-45" dirty="0"/>
          </a:p>
        </p:txBody>
      </p:sp>
      <p:pic>
        <p:nvPicPr>
          <p:cNvPr id="10" name="Imagen 9"/>
          <p:cNvPicPr>
            <a:picLocks noChangeAspect="1"/>
          </p:cNvPicPr>
          <p:nvPr/>
        </p:nvPicPr>
        <p:blipFill>
          <a:blip r:embed="rId2"/>
          <a:stretch>
            <a:fillRect/>
          </a:stretch>
        </p:blipFill>
        <p:spPr>
          <a:xfrm>
            <a:off x="-30159" y="-31728"/>
            <a:ext cx="2232367" cy="1022328"/>
          </a:xfrm>
          <a:prstGeom prst="rect">
            <a:avLst/>
          </a:prstGeom>
        </p:spPr>
      </p:pic>
      <p:pic>
        <p:nvPicPr>
          <p:cNvPr id="11" name="Imagen 10"/>
          <p:cNvPicPr>
            <a:picLocks noChangeAspect="1"/>
          </p:cNvPicPr>
          <p:nvPr/>
        </p:nvPicPr>
        <p:blipFill>
          <a:blip r:embed="rId3"/>
          <a:stretch>
            <a:fillRect/>
          </a:stretch>
        </p:blipFill>
        <p:spPr>
          <a:xfrm>
            <a:off x="9713036" y="-51038"/>
            <a:ext cx="2475553" cy="889237"/>
          </a:xfrm>
          <a:prstGeom prst="rect">
            <a:avLst/>
          </a:prstGeom>
        </p:spPr>
      </p:pic>
      <p:pic>
        <p:nvPicPr>
          <p:cNvPr id="2" name="Imagen 1"/>
          <p:cNvPicPr>
            <a:picLocks noChangeAspect="1"/>
          </p:cNvPicPr>
          <p:nvPr/>
        </p:nvPicPr>
        <p:blipFill>
          <a:blip r:embed="rId4"/>
          <a:stretch>
            <a:fillRect/>
          </a:stretch>
        </p:blipFill>
        <p:spPr>
          <a:xfrm>
            <a:off x="172082" y="899174"/>
            <a:ext cx="11792008" cy="5654026"/>
          </a:xfrm>
          <a:prstGeom prst="rect">
            <a:avLst/>
          </a:prstGeom>
        </p:spPr>
      </p:pic>
    </p:spTree>
    <p:extLst>
      <p:ext uri="{BB962C8B-B14F-4D97-AF65-F5344CB8AC3E}">
        <p14:creationId xmlns:p14="http://schemas.microsoft.com/office/powerpoint/2010/main" val="3045063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850391" y="571626"/>
            <a:ext cx="55244" cy="147955"/>
          </a:xfrm>
          <a:prstGeom prst="rect">
            <a:avLst/>
          </a:prstGeom>
        </p:spPr>
        <p:txBody>
          <a:bodyPr vert="horz" wrap="square" lIns="0" tIns="13335" rIns="0" bIns="0" rtlCol="0">
            <a:spAutoFit/>
          </a:bodyPr>
          <a:lstStyle/>
          <a:p>
            <a:pPr marL="0" marR="0" lvl="0" indent="0" algn="l" defTabSz="914400" rtl="0" eaLnBrk="1" fontAlgn="auto" latinLnBrk="0" hangingPunct="1">
              <a:lnSpc>
                <a:spcPct val="100000"/>
              </a:lnSpc>
              <a:spcBef>
                <a:spcPts val="105"/>
              </a:spcBef>
              <a:spcAft>
                <a:spcPts val="0"/>
              </a:spcAft>
              <a:buClrTx/>
              <a:buSzTx/>
              <a:buFontTx/>
              <a:buNone/>
              <a:tabLst/>
              <a:defRPr/>
            </a:pPr>
            <a:r>
              <a:rPr kumimoji="0" sz="800" b="1" i="0" u="none" strike="noStrike" kern="1200" cap="none" spc="0" normalizeH="0" baseline="0" noProof="0" dirty="0">
                <a:ln>
                  <a:noFill/>
                </a:ln>
                <a:solidFill>
                  <a:prstClr val="black"/>
                </a:solidFill>
                <a:effectLst/>
                <a:uLnTx/>
                <a:uFillTx/>
                <a:latin typeface="Calibri"/>
                <a:ea typeface="+mn-ea"/>
                <a:cs typeface="Calibri"/>
              </a:rPr>
              <a:t>o</a:t>
            </a:r>
            <a:endParaRPr kumimoji="0" sz="800" b="0" i="0" u="none" strike="noStrike" kern="1200" cap="none" spc="0" normalizeH="0" baseline="0" noProof="0">
              <a:ln>
                <a:noFill/>
              </a:ln>
              <a:solidFill>
                <a:prstClr val="black"/>
              </a:solidFill>
              <a:effectLst/>
              <a:uLnTx/>
              <a:uFillTx/>
              <a:latin typeface="Calibri"/>
              <a:ea typeface="+mn-ea"/>
              <a:cs typeface="Calibri"/>
            </a:endParaRPr>
          </a:p>
        </p:txBody>
      </p:sp>
      <p:pic>
        <p:nvPicPr>
          <p:cNvPr id="10" name="Imagen 9"/>
          <p:cNvPicPr>
            <a:picLocks noChangeAspect="1"/>
          </p:cNvPicPr>
          <p:nvPr/>
        </p:nvPicPr>
        <p:blipFill>
          <a:blip r:embed="rId2"/>
          <a:stretch>
            <a:fillRect/>
          </a:stretch>
        </p:blipFill>
        <p:spPr>
          <a:xfrm>
            <a:off x="-30159" y="-31728"/>
            <a:ext cx="2232367" cy="1022328"/>
          </a:xfrm>
          <a:prstGeom prst="rect">
            <a:avLst/>
          </a:prstGeom>
        </p:spPr>
      </p:pic>
      <p:pic>
        <p:nvPicPr>
          <p:cNvPr id="11" name="Imagen 10"/>
          <p:cNvPicPr>
            <a:picLocks noChangeAspect="1"/>
          </p:cNvPicPr>
          <p:nvPr/>
        </p:nvPicPr>
        <p:blipFill>
          <a:blip r:embed="rId3"/>
          <a:stretch>
            <a:fillRect/>
          </a:stretch>
        </p:blipFill>
        <p:spPr>
          <a:xfrm>
            <a:off x="9716447" y="-27233"/>
            <a:ext cx="2475553" cy="889237"/>
          </a:xfrm>
          <a:prstGeom prst="rect">
            <a:avLst/>
          </a:prstGeom>
        </p:spPr>
      </p:pic>
      <p:sp>
        <p:nvSpPr>
          <p:cNvPr id="12" name="object 5"/>
          <p:cNvSpPr txBox="1">
            <a:spLocks/>
          </p:cNvSpPr>
          <p:nvPr/>
        </p:nvSpPr>
        <p:spPr>
          <a:xfrm>
            <a:off x="1064415" y="152440"/>
            <a:ext cx="9589009" cy="443070"/>
          </a:xfrm>
          <a:prstGeom prst="rect">
            <a:avLst/>
          </a:prstGeom>
        </p:spPr>
        <p:txBody>
          <a:bodyPr vert="horz" wrap="square" lIns="0" tIns="12065" rIns="0" bIns="0" rtlCol="0">
            <a:spAutoFit/>
          </a:bodyPr>
          <a:lstStyle>
            <a:lvl1pPr>
              <a:defRPr sz="2800" b="1" i="0">
                <a:solidFill>
                  <a:srgbClr val="006FC0"/>
                </a:solidFill>
                <a:latin typeface="Calibri"/>
                <a:ea typeface="+mj-ea"/>
                <a:cs typeface="Calibri"/>
              </a:defRPr>
            </a:lvl1pPr>
          </a:lstStyle>
          <a:p>
            <a:pPr marL="0" marR="0" lvl="0" indent="0" algn="ctr" defTabSz="914400" rtl="0" eaLnBrk="1" fontAlgn="auto" latinLnBrk="0" hangingPunct="1">
              <a:lnSpc>
                <a:spcPct val="100000"/>
              </a:lnSpc>
              <a:spcBef>
                <a:spcPts val="95"/>
              </a:spcBef>
              <a:spcAft>
                <a:spcPts val="0"/>
              </a:spcAft>
              <a:buClrTx/>
              <a:buSzTx/>
              <a:buFontTx/>
              <a:buNone/>
              <a:tabLst/>
              <a:defRPr/>
            </a:pPr>
            <a:r>
              <a:rPr kumimoji="0" lang="es-CO" sz="2800" b="1" i="0" u="none" strike="noStrike" kern="0" cap="none" spc="-40" normalizeH="0" baseline="0" noProof="0" dirty="0">
                <a:ln>
                  <a:noFill/>
                </a:ln>
                <a:solidFill>
                  <a:srgbClr val="006FC0"/>
                </a:solidFill>
                <a:effectLst/>
                <a:uLnTx/>
                <a:uFillTx/>
                <a:latin typeface="Calibri"/>
                <a:ea typeface="+mj-ea"/>
                <a:cs typeface="Calibri"/>
              </a:rPr>
              <a:t>TABLA DE CONTENIDO</a:t>
            </a:r>
            <a:r>
              <a:rPr kumimoji="0" lang="es-CO" sz="2800" b="1" i="0" u="none" strike="noStrike" kern="0" cap="none" spc="-45" normalizeH="0" baseline="0" noProof="0" dirty="0">
                <a:ln>
                  <a:noFill/>
                </a:ln>
                <a:solidFill>
                  <a:srgbClr val="006FC0"/>
                </a:solidFill>
                <a:effectLst/>
                <a:uLnTx/>
                <a:uFillTx/>
                <a:latin typeface="Calibri"/>
                <a:ea typeface="+mj-ea"/>
                <a:cs typeface="Calibri"/>
              </a:rPr>
              <a:t>.</a:t>
            </a:r>
          </a:p>
        </p:txBody>
      </p:sp>
      <p:sp>
        <p:nvSpPr>
          <p:cNvPr id="13" name="object 7"/>
          <p:cNvSpPr txBox="1"/>
          <p:nvPr/>
        </p:nvSpPr>
        <p:spPr>
          <a:xfrm>
            <a:off x="1064415" y="1173805"/>
            <a:ext cx="11279985" cy="5629746"/>
          </a:xfrm>
          <a:prstGeom prst="rect">
            <a:avLst/>
          </a:prstGeom>
        </p:spPr>
        <p:txBody>
          <a:bodyPr vert="horz" wrap="square" lIns="0" tIns="12700" rIns="0" bIns="0" rtlCol="0">
            <a:spAutoFit/>
          </a:bodyPr>
          <a:lstStyle/>
          <a:p>
            <a:pPr marL="355600" marR="203835" lvl="0" indent="-342900" algn="l" defTabSz="914400" rtl="0" eaLnBrk="1" fontAlgn="auto" latinLnBrk="0" hangingPunct="1">
              <a:lnSpc>
                <a:spcPct val="150000"/>
              </a:lnSpc>
              <a:spcBef>
                <a:spcPts val="100"/>
              </a:spcBef>
              <a:spcAft>
                <a:spcPts val="0"/>
              </a:spcAft>
              <a:buClrTx/>
              <a:buSzTx/>
              <a:buAutoNum type="arabicPeriod"/>
              <a:tabLst/>
              <a:defRPr/>
            </a:pPr>
            <a:r>
              <a:rPr kumimoji="0" lang="es-MX" sz="2400" b="1" i="0" u="none" strike="noStrike" kern="1200" cap="none" spc="0" normalizeH="0" noProof="0" dirty="0">
                <a:ln>
                  <a:noFill/>
                </a:ln>
                <a:solidFill>
                  <a:prstClr val="black"/>
                </a:solidFill>
                <a:effectLst/>
                <a:uLnTx/>
                <a:uFillTx/>
                <a:latin typeface="Calibri"/>
              </a:rPr>
              <a:t>Introducción</a:t>
            </a:r>
          </a:p>
          <a:p>
            <a:pPr marL="355600" marR="203835" lvl="0" indent="-342900" algn="l" defTabSz="914400" rtl="0" eaLnBrk="1" fontAlgn="auto" latinLnBrk="0" hangingPunct="1">
              <a:lnSpc>
                <a:spcPct val="150000"/>
              </a:lnSpc>
              <a:spcBef>
                <a:spcPts val="100"/>
              </a:spcBef>
              <a:spcAft>
                <a:spcPts val="0"/>
              </a:spcAft>
              <a:buClrTx/>
              <a:buSzTx/>
              <a:buAutoNum type="arabicPeriod"/>
              <a:tabLst/>
              <a:defRPr/>
            </a:pPr>
            <a:r>
              <a:rPr lang="es-MX" sz="2400" b="1" dirty="0">
                <a:solidFill>
                  <a:prstClr val="black"/>
                </a:solidFill>
                <a:latin typeface="Calibri"/>
              </a:rPr>
              <a:t>Marco Referencial</a:t>
            </a:r>
            <a:endParaRPr kumimoji="0" lang="es-MX" sz="2400" b="1" i="0" u="none" strike="noStrike" kern="1200" cap="none" spc="0" normalizeH="0" baseline="0" noProof="0" dirty="0">
              <a:ln>
                <a:noFill/>
              </a:ln>
              <a:solidFill>
                <a:prstClr val="black"/>
              </a:solidFill>
              <a:effectLst/>
              <a:uLnTx/>
              <a:uFillTx/>
              <a:latin typeface="Calibri"/>
            </a:endParaRPr>
          </a:p>
          <a:p>
            <a:pPr marL="12700" marR="203835" lvl="0" indent="0" algn="l" defTabSz="914400" rtl="0" eaLnBrk="1" fontAlgn="auto" latinLnBrk="0" hangingPunct="1">
              <a:lnSpc>
                <a:spcPct val="150000"/>
              </a:lnSpc>
              <a:spcBef>
                <a:spcPts val="100"/>
              </a:spcBef>
              <a:spcAft>
                <a:spcPts val="0"/>
              </a:spcAft>
              <a:buClrTx/>
              <a:buSzTx/>
              <a:buFontTx/>
              <a:buNone/>
              <a:tabLst/>
              <a:defRPr/>
            </a:pPr>
            <a:r>
              <a:rPr lang="es-MX" sz="2400" b="1" noProof="0" dirty="0">
                <a:solidFill>
                  <a:prstClr val="black"/>
                </a:solidFill>
                <a:latin typeface="Calibri"/>
              </a:rPr>
              <a:t>3</a:t>
            </a:r>
            <a:r>
              <a:rPr kumimoji="0" lang="es-MX" sz="2400" b="1" i="0" u="none" strike="noStrike" kern="1200" cap="none" spc="0" normalizeH="0" baseline="0" noProof="0" dirty="0">
                <a:ln>
                  <a:noFill/>
                </a:ln>
                <a:solidFill>
                  <a:prstClr val="black"/>
                </a:solidFill>
                <a:effectLst/>
                <a:uLnTx/>
                <a:uFillTx/>
                <a:latin typeface="Calibri"/>
              </a:rPr>
              <a:t>.  Metodología.</a:t>
            </a:r>
          </a:p>
          <a:p>
            <a:pPr marL="355600" marR="203835" lvl="0" indent="-342900" algn="l" defTabSz="914400" rtl="0" eaLnBrk="1" fontAlgn="auto" latinLnBrk="0" hangingPunct="1">
              <a:lnSpc>
                <a:spcPct val="150000"/>
              </a:lnSpc>
              <a:spcBef>
                <a:spcPts val="100"/>
              </a:spcBef>
              <a:spcAft>
                <a:spcPts val="0"/>
              </a:spcAft>
              <a:buClrTx/>
              <a:buSzTx/>
              <a:buFontTx/>
              <a:buAutoNum type="arabicPeriod" startAt="4"/>
              <a:tabLst/>
              <a:defRPr/>
            </a:pPr>
            <a:r>
              <a:rPr lang="es-MX" sz="2400" b="1" dirty="0">
                <a:solidFill>
                  <a:prstClr val="black"/>
                </a:solidFill>
                <a:latin typeface="Calibri"/>
              </a:rPr>
              <a:t>R</a:t>
            </a:r>
            <a:r>
              <a:rPr kumimoji="0" lang="es-MX" sz="2400" b="1" i="0" u="none" strike="noStrike" kern="1200" cap="none" spc="0" normalizeH="0" baseline="0" noProof="0" dirty="0" err="1">
                <a:ln>
                  <a:noFill/>
                </a:ln>
                <a:solidFill>
                  <a:prstClr val="black"/>
                </a:solidFill>
                <a:effectLst/>
                <a:uLnTx/>
                <a:uFillTx/>
                <a:latin typeface="Calibri"/>
              </a:rPr>
              <a:t>esultados</a:t>
            </a:r>
            <a:r>
              <a:rPr kumimoji="0" lang="es-MX" sz="2400" b="1" i="0" u="none" strike="noStrike" kern="1200" cap="none" spc="0" normalizeH="0" baseline="0" noProof="0" dirty="0">
                <a:ln>
                  <a:noFill/>
                </a:ln>
                <a:solidFill>
                  <a:prstClr val="black"/>
                </a:solidFill>
                <a:effectLst/>
                <a:uLnTx/>
                <a:uFillTx/>
                <a:latin typeface="Calibri"/>
              </a:rPr>
              <a:t> </a:t>
            </a:r>
          </a:p>
          <a:p>
            <a:pPr marL="355600" marR="203835" lvl="0" indent="-342900" algn="l" defTabSz="914400" rtl="0" eaLnBrk="1" fontAlgn="auto" latinLnBrk="0" hangingPunct="1">
              <a:lnSpc>
                <a:spcPct val="150000"/>
              </a:lnSpc>
              <a:spcBef>
                <a:spcPts val="100"/>
              </a:spcBef>
              <a:spcAft>
                <a:spcPts val="0"/>
              </a:spcAft>
              <a:buClrTx/>
              <a:buSzTx/>
              <a:buFontTx/>
              <a:buAutoNum type="arabicPeriod" startAt="4"/>
              <a:tabLst/>
              <a:defRPr/>
            </a:pPr>
            <a:r>
              <a:rPr kumimoji="0" lang="es-MX" sz="2400" b="1" i="0" u="none" strike="noStrike" kern="1200" cap="none" spc="0" normalizeH="0" baseline="0" noProof="0" dirty="0">
                <a:ln>
                  <a:noFill/>
                </a:ln>
                <a:solidFill>
                  <a:prstClr val="black"/>
                </a:solidFill>
                <a:effectLst/>
                <a:uLnTx/>
                <a:uFillTx/>
                <a:latin typeface="Calibri"/>
              </a:rPr>
              <a:t>Conclusiones y Recomendaciones</a:t>
            </a:r>
          </a:p>
          <a:p>
            <a:pPr marL="12700" marR="203835" lvl="0" indent="0" algn="l" defTabSz="914400" rtl="0" eaLnBrk="1" fontAlgn="auto" latinLnBrk="0" hangingPunct="1">
              <a:lnSpc>
                <a:spcPct val="150000"/>
              </a:lnSpc>
              <a:spcBef>
                <a:spcPts val="100"/>
              </a:spcBef>
              <a:spcAft>
                <a:spcPts val="0"/>
              </a:spcAft>
              <a:buClrTx/>
              <a:buSzTx/>
              <a:buFontTx/>
              <a:buNone/>
              <a:tabLst/>
              <a:defRPr/>
            </a:pPr>
            <a:r>
              <a:rPr kumimoji="0" lang="es-MX" sz="2400" b="1" i="0" u="none" strike="noStrike" kern="1200" cap="none" spc="0" normalizeH="0" baseline="0" noProof="0" dirty="0">
                <a:ln>
                  <a:noFill/>
                </a:ln>
                <a:solidFill>
                  <a:prstClr val="black"/>
                </a:solidFill>
                <a:effectLst/>
                <a:uLnTx/>
                <a:uFillTx/>
                <a:latin typeface="Calibri"/>
              </a:rPr>
              <a:t>Referencias</a:t>
            </a:r>
          </a:p>
          <a:p>
            <a:pPr marL="12700" marR="203835" lvl="0" indent="0" algn="l" defTabSz="914400" rtl="0" eaLnBrk="1" fontAlgn="auto" latinLnBrk="0" hangingPunct="1">
              <a:lnSpc>
                <a:spcPct val="150000"/>
              </a:lnSpc>
              <a:spcBef>
                <a:spcPts val="100"/>
              </a:spcBef>
              <a:spcAft>
                <a:spcPts val="0"/>
              </a:spcAft>
              <a:buClrTx/>
              <a:buSzTx/>
              <a:buFontTx/>
              <a:buNone/>
              <a:tabLst/>
              <a:defRPr/>
            </a:pPr>
            <a:r>
              <a:rPr kumimoji="0" lang="es-MX" sz="2400" b="1" i="0" u="none" strike="noStrike" kern="1200" cap="none" spc="0" normalizeH="0" baseline="0" noProof="0" dirty="0">
                <a:ln>
                  <a:noFill/>
                </a:ln>
                <a:solidFill>
                  <a:prstClr val="black"/>
                </a:solidFill>
                <a:effectLst/>
                <a:uLnTx/>
                <a:uFillTx/>
                <a:latin typeface="Calibri"/>
              </a:rPr>
              <a:t>Link de Anexos</a:t>
            </a:r>
            <a:r>
              <a:rPr kumimoji="0" lang="es-MX" sz="2400" b="1" i="0" u="none" strike="noStrike" kern="1200" cap="none" spc="0" normalizeH="0" noProof="0" dirty="0">
                <a:ln>
                  <a:noFill/>
                </a:ln>
                <a:solidFill>
                  <a:prstClr val="black"/>
                </a:solidFill>
                <a:effectLst/>
                <a:uLnTx/>
                <a:uFillTx/>
                <a:latin typeface="Calibri"/>
              </a:rPr>
              <a:t> y</a:t>
            </a:r>
            <a:r>
              <a:rPr kumimoji="0" lang="es-MX" sz="2400" b="1" i="0" u="none" strike="noStrike" kern="1200" cap="none" spc="0" normalizeH="0" baseline="0" noProof="0" dirty="0">
                <a:ln>
                  <a:noFill/>
                </a:ln>
                <a:solidFill>
                  <a:prstClr val="black"/>
                </a:solidFill>
                <a:effectLst/>
                <a:uLnTx/>
                <a:uFillTx/>
                <a:latin typeface="Calibri"/>
              </a:rPr>
              <a:t> Evidencias</a:t>
            </a:r>
            <a:br>
              <a:rPr kumimoji="0" lang="es-MX" sz="2400" b="0" i="0" u="none" strike="noStrike" kern="1200" cap="none" spc="0" normalizeH="0" baseline="0" noProof="0" dirty="0">
                <a:ln>
                  <a:noFill/>
                </a:ln>
                <a:solidFill>
                  <a:prstClr val="black"/>
                </a:solidFill>
                <a:effectLst/>
                <a:uLnTx/>
                <a:uFillTx/>
                <a:latin typeface="Calibri"/>
              </a:rPr>
            </a:br>
            <a:endParaRPr kumimoji="0" sz="2400" b="0" i="0" u="none" strike="noStrike" kern="1200" cap="none" spc="0" normalizeH="0" baseline="0" noProof="0" dirty="0">
              <a:ln>
                <a:noFill/>
              </a:ln>
              <a:solidFill>
                <a:prstClr val="black"/>
              </a:solidFill>
              <a:effectLst/>
              <a:uLnTx/>
              <a:uFillTx/>
              <a:latin typeface="Calibri"/>
              <a:cs typeface="Calibri"/>
            </a:endParaRPr>
          </a:p>
          <a:p>
            <a:pPr marL="0" marR="0" lvl="0" indent="0" algn="l" defTabSz="914400" rtl="0" eaLnBrk="1" fontAlgn="auto" latinLnBrk="0" hangingPunct="1">
              <a:lnSpc>
                <a:spcPct val="100000"/>
              </a:lnSpc>
              <a:spcBef>
                <a:spcPts val="15"/>
              </a:spcBef>
              <a:spcAft>
                <a:spcPts val="0"/>
              </a:spcAft>
              <a:buClrTx/>
              <a:buSzTx/>
              <a:buFontTx/>
              <a:buNone/>
              <a:tabLst/>
              <a:defRPr/>
            </a:pPr>
            <a:endParaRPr kumimoji="0" sz="2400" b="1" i="0" u="none" strike="noStrike" kern="1200" cap="none" spc="0" normalizeH="0" baseline="0" noProof="0" dirty="0">
              <a:ln>
                <a:noFill/>
              </a:ln>
              <a:solidFill>
                <a:prstClr val="black"/>
              </a:solidFill>
              <a:effectLst/>
              <a:uLnTx/>
              <a:uFillTx/>
              <a:latin typeface="Calibri"/>
              <a:cs typeface="Calibri"/>
            </a:endParaRPr>
          </a:p>
          <a:p>
            <a:pPr marL="12700" marR="37465" lvl="0" indent="0" algn="l" defTabSz="914400" rtl="0" eaLnBrk="1" fontAlgn="auto" latinLnBrk="0" hangingPunct="1">
              <a:lnSpc>
                <a:spcPct val="100000"/>
              </a:lnSpc>
              <a:spcBef>
                <a:spcPts val="0"/>
              </a:spcBef>
              <a:spcAft>
                <a:spcPts val="0"/>
              </a:spcAft>
              <a:buClrTx/>
              <a:buSzTx/>
              <a:buFontTx/>
              <a:buNone/>
              <a:tabLst/>
              <a:defRPr/>
            </a:pPr>
            <a:endParaRPr kumimoji="0" sz="2400" b="1" i="0" u="none" strike="noStrike" kern="1200" cap="none" spc="0" normalizeH="0" baseline="0" noProof="0" dirty="0">
              <a:ln>
                <a:noFill/>
              </a:ln>
              <a:solidFill>
                <a:prstClr val="black"/>
              </a:solidFill>
              <a:effectLst/>
              <a:uLnTx/>
              <a:uFillTx/>
              <a:latin typeface="Calibri"/>
              <a:cs typeface="Calibri"/>
            </a:endParaRPr>
          </a:p>
          <a:p>
            <a:pPr marL="0" marR="0" lvl="0" indent="0" algn="l" defTabSz="914400" rtl="0" eaLnBrk="1" fontAlgn="auto" latinLnBrk="0" hangingPunct="1">
              <a:lnSpc>
                <a:spcPct val="100000"/>
              </a:lnSpc>
              <a:spcBef>
                <a:spcPts val="15"/>
              </a:spcBef>
              <a:spcAft>
                <a:spcPts val="0"/>
              </a:spcAft>
              <a:buClrTx/>
              <a:buSzTx/>
              <a:buFontTx/>
              <a:buNone/>
              <a:tabLst/>
              <a:defRPr/>
            </a:pPr>
            <a:endParaRPr kumimoji="0" sz="2400" b="1" i="0" u="none" strike="noStrike" kern="1200" cap="none" spc="0" normalizeH="0" baseline="0" noProof="0" dirty="0">
              <a:ln>
                <a:noFill/>
              </a:ln>
              <a:solidFill>
                <a:prstClr val="black"/>
              </a:solidFill>
              <a:effectLst/>
              <a:uLnTx/>
              <a:uFillTx/>
              <a:latin typeface="Calibri"/>
              <a:cs typeface="Calibri"/>
            </a:endParaRPr>
          </a:p>
        </p:txBody>
      </p:sp>
    </p:spTree>
    <p:extLst>
      <p:ext uri="{BB962C8B-B14F-4D97-AF65-F5344CB8AC3E}">
        <p14:creationId xmlns:p14="http://schemas.microsoft.com/office/powerpoint/2010/main" val="1786217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4013074" y="112837"/>
            <a:ext cx="3534601" cy="381515"/>
          </a:xfrm>
          <a:prstGeom prst="rect">
            <a:avLst/>
          </a:prstGeom>
        </p:spPr>
        <p:txBody>
          <a:bodyPr vert="horz" wrap="square" lIns="0" tIns="12065" rIns="0" bIns="0" rtlCol="0">
            <a:spAutoFit/>
          </a:bodyPr>
          <a:lstStyle/>
          <a:p>
            <a:pPr algn="ctr">
              <a:lnSpc>
                <a:spcPct val="100000"/>
              </a:lnSpc>
              <a:spcBef>
                <a:spcPts val="95"/>
              </a:spcBef>
            </a:pPr>
            <a:r>
              <a:rPr lang="es-CO" sz="2400" spc="-40" dirty="0"/>
              <a:t>REFERENCIAS</a:t>
            </a:r>
            <a:r>
              <a:rPr lang="es-CO" sz="2400" spc="-45" dirty="0"/>
              <a:t>.</a:t>
            </a:r>
            <a:endParaRPr sz="2400" spc="-45" dirty="0"/>
          </a:p>
        </p:txBody>
      </p:sp>
      <p:sp>
        <p:nvSpPr>
          <p:cNvPr id="7" name="object 7"/>
          <p:cNvSpPr txBox="1"/>
          <p:nvPr/>
        </p:nvSpPr>
        <p:spPr>
          <a:xfrm>
            <a:off x="249982" y="494352"/>
            <a:ext cx="11692036" cy="6106800"/>
          </a:xfrm>
          <a:prstGeom prst="rect">
            <a:avLst/>
          </a:prstGeom>
        </p:spPr>
        <p:txBody>
          <a:bodyPr vert="horz" wrap="square" lIns="0" tIns="12700" rIns="0" bIns="0" rtlCol="0">
            <a:spAutoFit/>
          </a:bodyPr>
          <a:lstStyle/>
          <a:p>
            <a:pPr algn="just"/>
            <a:r>
              <a:rPr lang="es-CO" dirty="0"/>
              <a:t>-Amigo, F. M. (2015). </a:t>
            </a:r>
            <a:r>
              <a:rPr lang="es-CO" dirty="0" err="1"/>
              <a:t>Gamificación</a:t>
            </a:r>
            <a:r>
              <a:rPr lang="es-CO" dirty="0"/>
              <a:t>: un nuevo modelo de gestión de comportamientos deseados. Dos casos de estudio: venta de seguros y gestión medioambiental.</a:t>
            </a:r>
          </a:p>
          <a:p>
            <a:pPr algn="just"/>
            <a:endParaRPr lang="es-CO" sz="800" dirty="0"/>
          </a:p>
          <a:p>
            <a:pPr algn="just"/>
            <a:r>
              <a:rPr lang="es-CO" dirty="0"/>
              <a:t>-González-</a:t>
            </a:r>
            <a:r>
              <a:rPr lang="es-CO" dirty="0" err="1"/>
              <a:t>Sanmamed</a:t>
            </a:r>
            <a:r>
              <a:rPr lang="es-CO" dirty="0"/>
              <a:t>, M., </a:t>
            </a:r>
            <a:r>
              <a:rPr lang="es-CO" dirty="0" err="1"/>
              <a:t>Sangrá</a:t>
            </a:r>
            <a:r>
              <a:rPr lang="es-CO" dirty="0"/>
              <a:t>, A., </a:t>
            </a:r>
            <a:r>
              <a:rPr lang="es-CO" dirty="0" err="1"/>
              <a:t>Souto</a:t>
            </a:r>
            <a:r>
              <a:rPr lang="es-CO" dirty="0"/>
              <a:t>-Seijo, A., &amp; Blanco, I. E. (2018). Ecologías de aprendizaje en la Era Digital: desafíos para la Educación Superior. </a:t>
            </a:r>
            <a:r>
              <a:rPr lang="es-CO" i="1" dirty="0"/>
              <a:t>Publicaciones</a:t>
            </a:r>
            <a:r>
              <a:rPr lang="es-CO" dirty="0"/>
              <a:t>, </a:t>
            </a:r>
            <a:r>
              <a:rPr lang="es-CO" i="1" dirty="0"/>
              <a:t>48</a:t>
            </a:r>
            <a:r>
              <a:rPr lang="es-CO" dirty="0"/>
              <a:t>(1), 25-45.</a:t>
            </a:r>
          </a:p>
          <a:p>
            <a:pPr algn="just"/>
            <a:endParaRPr lang="es-CO" sz="800" dirty="0"/>
          </a:p>
          <a:p>
            <a:pPr algn="just"/>
            <a:r>
              <a:rPr lang="en-US" dirty="0"/>
              <a:t>-</a:t>
            </a:r>
            <a:r>
              <a:rPr lang="en-US" dirty="0" err="1"/>
              <a:t>Hristova</a:t>
            </a:r>
            <a:r>
              <a:rPr lang="en-US" dirty="0"/>
              <a:t>, S., </a:t>
            </a:r>
            <a:r>
              <a:rPr lang="en-US" dirty="0" err="1"/>
              <a:t>Šešić</a:t>
            </a:r>
            <a:r>
              <a:rPr lang="en-US" dirty="0"/>
              <a:t>, M. D., &amp; Duxbury, N. (2015). Culture and sustainability in </a:t>
            </a:r>
            <a:r>
              <a:rPr lang="en-US" dirty="0" err="1"/>
              <a:t>european</a:t>
            </a:r>
            <a:r>
              <a:rPr lang="en-US" dirty="0"/>
              <a:t> cities. </a:t>
            </a:r>
            <a:r>
              <a:rPr lang="en-US" i="1" dirty="0"/>
              <a:t>Imaging </a:t>
            </a:r>
            <a:r>
              <a:rPr lang="en-US" i="1" dirty="0" err="1"/>
              <a:t>europolis</a:t>
            </a:r>
            <a:r>
              <a:rPr lang="en-US" i="1" dirty="0"/>
              <a:t>. New York, Routledge</a:t>
            </a:r>
            <a:r>
              <a:rPr lang="en-US" dirty="0"/>
              <a:t>.</a:t>
            </a:r>
          </a:p>
          <a:p>
            <a:pPr algn="just"/>
            <a:endParaRPr lang="es-CO" sz="800" dirty="0"/>
          </a:p>
          <a:p>
            <a:pPr algn="just"/>
            <a:r>
              <a:rPr lang="es-MX" dirty="0"/>
              <a:t>-Meza Morón, O. P. (2018). Proyecto de docencia colaborativa basada en el modelo COIL.</a:t>
            </a:r>
          </a:p>
          <a:p>
            <a:pPr algn="just"/>
            <a:endParaRPr lang="es-CO" sz="800" dirty="0"/>
          </a:p>
          <a:p>
            <a:pPr algn="just"/>
            <a:r>
              <a:rPr lang="es-CO" dirty="0"/>
              <a:t>-Moreno, D. A. V. (2020). Estrategia de aprendizaje innovadora para la internacionalización en casa: metodología COIL. </a:t>
            </a:r>
            <a:r>
              <a:rPr lang="es-CO" i="1" dirty="0"/>
              <a:t>Revista Científica Estudios e Investigaciones</a:t>
            </a:r>
            <a:r>
              <a:rPr lang="es-CO" dirty="0"/>
              <a:t>, </a:t>
            </a:r>
            <a:r>
              <a:rPr lang="es-CO" i="1" dirty="0"/>
              <a:t>9</a:t>
            </a:r>
            <a:r>
              <a:rPr lang="es-CO" dirty="0"/>
              <a:t>, 85-86.</a:t>
            </a:r>
          </a:p>
          <a:p>
            <a:pPr algn="just"/>
            <a:endParaRPr lang="es-CO" sz="800" dirty="0"/>
          </a:p>
          <a:p>
            <a:pPr algn="just"/>
            <a:r>
              <a:rPr lang="es-CO" dirty="0"/>
              <a:t>-</a:t>
            </a:r>
            <a:r>
              <a:rPr lang="es-CO" dirty="0" err="1"/>
              <a:t>Sangrá</a:t>
            </a:r>
            <a:r>
              <a:rPr lang="es-CO" dirty="0"/>
              <a:t>, A. (2001). La calidad en las experiencias virtuales de educación superior.</a:t>
            </a:r>
          </a:p>
          <a:p>
            <a:pPr algn="just"/>
            <a:r>
              <a:rPr lang="es-CO" dirty="0"/>
              <a:t>-</a:t>
            </a:r>
            <a:r>
              <a:rPr lang="es-CO" dirty="0" err="1"/>
              <a:t>Sangrá</a:t>
            </a:r>
            <a:r>
              <a:rPr lang="es-CO" dirty="0"/>
              <a:t>, A. (2001). Enseñar y aprender en la virtualidad. </a:t>
            </a:r>
            <a:r>
              <a:rPr lang="es-CO" i="1" dirty="0"/>
              <a:t>Educar</a:t>
            </a:r>
            <a:r>
              <a:rPr lang="es-CO" dirty="0"/>
              <a:t>.</a:t>
            </a:r>
          </a:p>
          <a:p>
            <a:pPr algn="just"/>
            <a:endParaRPr lang="es-CO" sz="800" dirty="0"/>
          </a:p>
          <a:p>
            <a:pPr algn="just"/>
            <a:r>
              <a:rPr lang="es-CO" dirty="0"/>
              <a:t>-</a:t>
            </a:r>
            <a:r>
              <a:rPr lang="es-CO" dirty="0" err="1"/>
              <a:t>Sangrá</a:t>
            </a:r>
            <a:r>
              <a:rPr lang="es-CO" dirty="0"/>
              <a:t>, A., </a:t>
            </a:r>
            <a:r>
              <a:rPr lang="es-CO" dirty="0" err="1"/>
              <a:t>Raffaghelli</a:t>
            </a:r>
            <a:r>
              <a:rPr lang="es-CO" dirty="0"/>
              <a:t>, J. E., &amp; </a:t>
            </a:r>
            <a:r>
              <a:rPr lang="es-CO" dirty="0" err="1"/>
              <a:t>Guitert‐Catasús</a:t>
            </a:r>
            <a:r>
              <a:rPr lang="es-CO" dirty="0"/>
              <a:t>, M. (2019). </a:t>
            </a:r>
            <a:r>
              <a:rPr lang="es-CO" dirty="0" err="1"/>
              <a:t>Learning</a:t>
            </a:r>
            <a:r>
              <a:rPr lang="es-CO" dirty="0"/>
              <a:t> </a:t>
            </a:r>
            <a:r>
              <a:rPr lang="es-CO" dirty="0" err="1"/>
              <a:t>ecologies</a:t>
            </a:r>
            <a:r>
              <a:rPr lang="es-CO" dirty="0"/>
              <a:t> </a:t>
            </a:r>
            <a:r>
              <a:rPr lang="es-CO" dirty="0" err="1"/>
              <a:t>through</a:t>
            </a:r>
            <a:r>
              <a:rPr lang="es-CO" dirty="0"/>
              <a:t> a </a:t>
            </a:r>
            <a:r>
              <a:rPr lang="es-CO" dirty="0" err="1"/>
              <a:t>lens</a:t>
            </a:r>
            <a:r>
              <a:rPr lang="es-CO" dirty="0"/>
              <a:t>: </a:t>
            </a:r>
            <a:r>
              <a:rPr lang="es-CO" dirty="0" err="1"/>
              <a:t>Ontological</a:t>
            </a:r>
            <a:r>
              <a:rPr lang="es-CO" dirty="0"/>
              <a:t>, </a:t>
            </a:r>
            <a:r>
              <a:rPr lang="es-CO" dirty="0" err="1"/>
              <a:t>methodological</a:t>
            </a:r>
            <a:r>
              <a:rPr lang="es-CO" dirty="0"/>
              <a:t> and </a:t>
            </a:r>
            <a:r>
              <a:rPr lang="es-CO" dirty="0" err="1"/>
              <a:t>applicative</a:t>
            </a:r>
            <a:r>
              <a:rPr lang="es-CO" dirty="0"/>
              <a:t> </a:t>
            </a:r>
            <a:r>
              <a:rPr lang="es-CO" dirty="0" err="1"/>
              <a:t>issues</a:t>
            </a:r>
            <a:r>
              <a:rPr lang="es-CO" dirty="0"/>
              <a:t>. A </a:t>
            </a:r>
            <a:r>
              <a:rPr lang="es-CO" dirty="0" err="1"/>
              <a:t>systematic</a:t>
            </a:r>
            <a:r>
              <a:rPr lang="es-CO" dirty="0"/>
              <a:t> </a:t>
            </a:r>
            <a:r>
              <a:rPr lang="es-CO" dirty="0" err="1"/>
              <a:t>review</a:t>
            </a:r>
            <a:r>
              <a:rPr lang="es-CO" dirty="0"/>
              <a:t> of </a:t>
            </a:r>
            <a:r>
              <a:rPr lang="es-CO" dirty="0" err="1"/>
              <a:t>the</a:t>
            </a:r>
            <a:r>
              <a:rPr lang="es-CO" dirty="0"/>
              <a:t> </a:t>
            </a:r>
            <a:r>
              <a:rPr lang="es-CO" dirty="0" err="1"/>
              <a:t>literature</a:t>
            </a:r>
            <a:r>
              <a:rPr lang="es-CO" dirty="0"/>
              <a:t>. </a:t>
            </a:r>
            <a:r>
              <a:rPr lang="es-CO" i="1" dirty="0"/>
              <a:t>British </a:t>
            </a:r>
            <a:r>
              <a:rPr lang="es-CO" i="1" dirty="0" err="1"/>
              <a:t>Journal</a:t>
            </a:r>
            <a:r>
              <a:rPr lang="es-CO" i="1" dirty="0"/>
              <a:t> of </a:t>
            </a:r>
            <a:r>
              <a:rPr lang="es-CO" i="1" dirty="0" err="1"/>
              <a:t>Educational</a:t>
            </a:r>
            <a:r>
              <a:rPr lang="es-CO" i="1" dirty="0"/>
              <a:t> </a:t>
            </a:r>
            <a:r>
              <a:rPr lang="es-CO" i="1" dirty="0" err="1"/>
              <a:t>Technology</a:t>
            </a:r>
            <a:r>
              <a:rPr lang="es-CO" dirty="0"/>
              <a:t>, </a:t>
            </a:r>
            <a:r>
              <a:rPr lang="es-CO" i="1" dirty="0"/>
              <a:t>50</a:t>
            </a:r>
            <a:r>
              <a:rPr lang="es-CO" dirty="0"/>
              <a:t>(4), 1619-1638.</a:t>
            </a:r>
          </a:p>
          <a:p>
            <a:pPr algn="just"/>
            <a:endParaRPr lang="es-CO" sz="800" dirty="0"/>
          </a:p>
          <a:p>
            <a:pPr algn="just"/>
            <a:r>
              <a:rPr lang="es-CO" dirty="0"/>
              <a:t>-</a:t>
            </a:r>
            <a:r>
              <a:rPr lang="es-CO" dirty="0" err="1"/>
              <a:t>Sangrá</a:t>
            </a:r>
            <a:r>
              <a:rPr lang="es-CO" dirty="0"/>
              <a:t>, A. (2020). Decálogo para la mejora de la docencia online: propuestas para educar en contextos presenciales discontinuos. </a:t>
            </a:r>
            <a:r>
              <a:rPr lang="es-CO" i="1" dirty="0"/>
              <a:t>Decálogo para la mejora de la docencia online</a:t>
            </a:r>
            <a:r>
              <a:rPr lang="es-CO" dirty="0"/>
              <a:t>, 1-215.</a:t>
            </a:r>
          </a:p>
          <a:p>
            <a:pPr algn="just"/>
            <a:endParaRPr lang="es-CO" sz="800" dirty="0"/>
          </a:p>
          <a:p>
            <a:pPr algn="just"/>
            <a:r>
              <a:rPr lang="es-CO" dirty="0"/>
              <a:t>-</a:t>
            </a:r>
            <a:r>
              <a:rPr lang="es-CO" dirty="0" err="1"/>
              <a:t>Suny</a:t>
            </a:r>
            <a:r>
              <a:rPr lang="es-CO" dirty="0"/>
              <a:t> </a:t>
            </a:r>
            <a:r>
              <a:rPr lang="es-CO" dirty="0" err="1"/>
              <a:t>Coil</a:t>
            </a:r>
            <a:r>
              <a:rPr lang="es-CO" dirty="0"/>
              <a:t> Center (2021). </a:t>
            </a:r>
            <a:r>
              <a:rPr lang="es-CO" dirty="0" err="1"/>
              <a:t>Faculty</a:t>
            </a:r>
            <a:r>
              <a:rPr lang="es-CO" dirty="0"/>
              <a:t> </a:t>
            </a:r>
            <a:r>
              <a:rPr lang="es-CO" dirty="0" err="1"/>
              <a:t>Guide</a:t>
            </a:r>
            <a:r>
              <a:rPr lang="es-CO" dirty="0"/>
              <a:t> </a:t>
            </a:r>
            <a:r>
              <a:rPr lang="es-CO" dirty="0" err="1"/>
              <a:t>for</a:t>
            </a:r>
            <a:r>
              <a:rPr lang="es-CO" dirty="0"/>
              <a:t> </a:t>
            </a:r>
            <a:r>
              <a:rPr lang="es-CO" dirty="0" err="1"/>
              <a:t>Collaborative</a:t>
            </a:r>
            <a:r>
              <a:rPr lang="es-CO" dirty="0"/>
              <a:t> Online International </a:t>
            </a:r>
            <a:r>
              <a:rPr lang="es-CO" dirty="0" err="1"/>
              <a:t>Learning</a:t>
            </a:r>
            <a:r>
              <a:rPr lang="es-CO" dirty="0"/>
              <a:t>. </a:t>
            </a:r>
            <a:r>
              <a:rPr lang="es-CO" dirty="0" err="1"/>
              <a:t>Course</a:t>
            </a:r>
            <a:r>
              <a:rPr lang="es-CO" dirty="0"/>
              <a:t> </a:t>
            </a:r>
            <a:r>
              <a:rPr lang="es-CO" dirty="0" err="1"/>
              <a:t>Development</a:t>
            </a:r>
            <a:r>
              <a:rPr lang="es-CO" dirty="0"/>
              <a:t>. Recuperado de </a:t>
            </a:r>
            <a:r>
              <a:rPr lang="es-CO" u="sng" dirty="0">
                <a:hlinkClick r:id="rId2"/>
              </a:rPr>
              <a:t>http://www.ufic.ufl.edu/uap/forms/coil_guide.pdf</a:t>
            </a:r>
            <a:endParaRPr lang="es-CO" u="sng" dirty="0"/>
          </a:p>
          <a:p>
            <a:pPr algn="just"/>
            <a:endParaRPr lang="es-CO" sz="800" dirty="0"/>
          </a:p>
          <a:p>
            <a:pPr algn="just"/>
            <a:r>
              <a:rPr lang="es-CO" dirty="0"/>
              <a:t>-Unesco. (2009). </a:t>
            </a:r>
            <a:r>
              <a:rPr lang="es-CO" i="1" dirty="0" err="1"/>
              <a:t>Investing</a:t>
            </a:r>
            <a:r>
              <a:rPr lang="es-CO" i="1" dirty="0"/>
              <a:t> in cultural </a:t>
            </a:r>
            <a:r>
              <a:rPr lang="es-CO" i="1" dirty="0" err="1"/>
              <a:t>diversity</a:t>
            </a:r>
            <a:r>
              <a:rPr lang="es-CO" i="1" dirty="0"/>
              <a:t> and intercultural dialogue: UNESCO </a:t>
            </a:r>
            <a:r>
              <a:rPr lang="es-CO" i="1" dirty="0" err="1"/>
              <a:t>world</a:t>
            </a:r>
            <a:r>
              <a:rPr lang="es-CO" i="1" dirty="0"/>
              <a:t> </a:t>
            </a:r>
            <a:r>
              <a:rPr lang="es-CO" i="1" dirty="0" err="1"/>
              <a:t>report</a:t>
            </a:r>
            <a:r>
              <a:rPr lang="es-CO" dirty="0"/>
              <a:t>. UNESCO. </a:t>
            </a:r>
          </a:p>
        </p:txBody>
      </p:sp>
    </p:spTree>
    <p:extLst>
      <p:ext uri="{BB962C8B-B14F-4D97-AF65-F5344CB8AC3E}">
        <p14:creationId xmlns:p14="http://schemas.microsoft.com/office/powerpoint/2010/main" val="2957094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850391" y="571626"/>
            <a:ext cx="55244" cy="147955"/>
          </a:xfrm>
          <a:prstGeom prst="rect">
            <a:avLst/>
          </a:prstGeom>
        </p:spPr>
        <p:txBody>
          <a:bodyPr vert="horz" wrap="square" lIns="0" tIns="13335" rIns="0" bIns="0" rtlCol="0">
            <a:spAutoFit/>
          </a:bodyPr>
          <a:lstStyle/>
          <a:p>
            <a:pPr marL="0" marR="0" lvl="0" indent="0" algn="l" defTabSz="914400" rtl="0" eaLnBrk="1" fontAlgn="auto" latinLnBrk="0" hangingPunct="1">
              <a:lnSpc>
                <a:spcPct val="100000"/>
              </a:lnSpc>
              <a:spcBef>
                <a:spcPts val="105"/>
              </a:spcBef>
              <a:spcAft>
                <a:spcPts val="0"/>
              </a:spcAft>
              <a:buClrTx/>
              <a:buSzTx/>
              <a:buFontTx/>
              <a:buNone/>
              <a:tabLst/>
              <a:defRPr/>
            </a:pPr>
            <a:r>
              <a:rPr kumimoji="0" sz="800" b="1" i="0" u="none" strike="noStrike" kern="1200" cap="none" spc="0" normalizeH="0" baseline="0" noProof="0" dirty="0">
                <a:ln>
                  <a:noFill/>
                </a:ln>
                <a:solidFill>
                  <a:prstClr val="black"/>
                </a:solidFill>
                <a:effectLst/>
                <a:uLnTx/>
                <a:uFillTx/>
                <a:latin typeface="Calibri"/>
                <a:ea typeface="+mn-ea"/>
                <a:cs typeface="Calibri"/>
              </a:rPr>
              <a:t>o</a:t>
            </a:r>
            <a:endParaRPr kumimoji="0" sz="800" b="0" i="0" u="none" strike="noStrike" kern="1200" cap="none" spc="0" normalizeH="0" baseline="0" noProof="0">
              <a:ln>
                <a:noFill/>
              </a:ln>
              <a:solidFill>
                <a:prstClr val="black"/>
              </a:solidFill>
              <a:effectLst/>
              <a:uLnTx/>
              <a:uFillTx/>
              <a:latin typeface="Calibri"/>
              <a:ea typeface="+mn-ea"/>
              <a:cs typeface="Calibri"/>
            </a:endParaRPr>
          </a:p>
        </p:txBody>
      </p:sp>
      <p:pic>
        <p:nvPicPr>
          <p:cNvPr id="7" name="Imagen 6"/>
          <p:cNvPicPr>
            <a:picLocks noChangeAspect="1"/>
          </p:cNvPicPr>
          <p:nvPr/>
        </p:nvPicPr>
        <p:blipFill>
          <a:blip r:embed="rId2"/>
          <a:stretch>
            <a:fillRect/>
          </a:stretch>
        </p:blipFill>
        <p:spPr>
          <a:xfrm>
            <a:off x="0" y="0"/>
            <a:ext cx="2565150" cy="1174728"/>
          </a:xfrm>
          <a:prstGeom prst="rect">
            <a:avLst/>
          </a:prstGeom>
        </p:spPr>
      </p:pic>
      <p:pic>
        <p:nvPicPr>
          <p:cNvPr id="9" name="Imagen 8"/>
          <p:cNvPicPr>
            <a:picLocks noChangeAspect="1"/>
          </p:cNvPicPr>
          <p:nvPr/>
        </p:nvPicPr>
        <p:blipFill>
          <a:blip r:embed="rId3"/>
          <a:stretch>
            <a:fillRect/>
          </a:stretch>
        </p:blipFill>
        <p:spPr>
          <a:xfrm>
            <a:off x="9288768" y="-51038"/>
            <a:ext cx="2899821" cy="1041637"/>
          </a:xfrm>
          <a:prstGeom prst="rect">
            <a:avLst/>
          </a:prstGeom>
        </p:spPr>
      </p:pic>
      <p:sp>
        <p:nvSpPr>
          <p:cNvPr id="2" name="Rectángulo 1"/>
          <p:cNvSpPr/>
          <p:nvPr/>
        </p:nvSpPr>
        <p:spPr>
          <a:xfrm>
            <a:off x="2278386" y="365638"/>
            <a:ext cx="7149921" cy="707886"/>
          </a:xfrm>
          <a:prstGeom prst="rect">
            <a:avLst/>
          </a:prstGeom>
        </p:spPr>
        <p:txBody>
          <a:bodyPr wrap="square">
            <a:spAutoFit/>
          </a:bodyPr>
          <a:lstStyle/>
          <a:p>
            <a:pPr algn="ctr"/>
            <a:r>
              <a:rPr lang="es-MX" sz="2000" b="1" dirty="0"/>
              <a:t>Anexos de los links de la pagina web y drive con las lecciones aprendidas materiales y evidencias del proyecto.</a:t>
            </a:r>
            <a:endParaRPr lang="es-CO" sz="2000" b="1" dirty="0"/>
          </a:p>
        </p:txBody>
      </p:sp>
      <p:sp>
        <p:nvSpPr>
          <p:cNvPr id="4" name="Rectángulo 3"/>
          <p:cNvSpPr/>
          <p:nvPr/>
        </p:nvSpPr>
        <p:spPr>
          <a:xfrm>
            <a:off x="272162" y="1746354"/>
            <a:ext cx="11646035" cy="2185214"/>
          </a:xfrm>
          <a:prstGeom prst="rect">
            <a:avLst/>
          </a:prstGeom>
        </p:spPr>
        <p:txBody>
          <a:bodyPr wrap="square">
            <a:spAutoFit/>
          </a:bodyPr>
          <a:lstStyle/>
          <a:p>
            <a:endParaRPr lang="es-MX" sz="2400" b="1" u="sng" dirty="0">
              <a:solidFill>
                <a:srgbClr val="0000FF"/>
              </a:solidFill>
              <a:hlinkClick r:id="rId4">
                <a:extLst>
                  <a:ext uri="{A12FA001-AC4F-418D-AE19-62706E023703}">
                    <ahyp:hlinkClr xmlns:ahyp="http://schemas.microsoft.com/office/drawing/2018/hyperlinkcolor" val="tx"/>
                  </a:ext>
                </a:extLst>
              </a:hlinkClick>
            </a:endParaRPr>
          </a:p>
          <a:p>
            <a:r>
              <a:rPr lang="es-MX" sz="2000" b="1" u="sng" dirty="0">
                <a:hlinkClick r:id="rId4">
                  <a:extLst>
                    <a:ext uri="{A12FA001-AC4F-418D-AE19-62706E023703}">
                      <ahyp:hlinkClr xmlns:ahyp="http://schemas.microsoft.com/office/drawing/2018/hyperlinkcolor" val="tx"/>
                    </a:ext>
                  </a:extLst>
                </a:hlinkClick>
              </a:rPr>
              <a:t>Pagina web del Proyecto COIL 6 desarrollado entre las facultades de Contabilidad y Administración de Colombia y México, 2023.</a:t>
            </a:r>
          </a:p>
          <a:p>
            <a:endParaRPr lang="es-CO" sz="2400" b="1" u="sng" dirty="0">
              <a:hlinkClick r:id="rId4">
                <a:extLst>
                  <a:ext uri="{A12FA001-AC4F-418D-AE19-62706E023703}">
                    <ahyp:hlinkClr xmlns:ahyp="http://schemas.microsoft.com/office/drawing/2018/hyperlinkcolor" val="tx"/>
                  </a:ext>
                </a:extLst>
              </a:hlinkClick>
            </a:endParaRPr>
          </a:p>
          <a:p>
            <a:r>
              <a:rPr lang="es-CO" sz="2400" u="sng" dirty="0">
                <a:hlinkClick r:id="rId5">
                  <a:extLst>
                    <a:ext uri="{A12FA001-AC4F-418D-AE19-62706E023703}">
                      <ahyp:hlinkClr xmlns:ahyp="http://schemas.microsoft.com/office/drawing/2018/hyperlinkcolor" val="tx"/>
                    </a:ext>
                  </a:extLst>
                </a:hlinkClick>
              </a:rPr>
              <a:t>https://clasesdeeconomia.jimdofree.com/coil-6-7/</a:t>
            </a:r>
            <a:r>
              <a:rPr lang="es-CO" sz="2400" u="sng" dirty="0"/>
              <a:t> </a:t>
            </a:r>
          </a:p>
          <a:p>
            <a:endParaRPr lang="es-MX" sz="2400" b="1" dirty="0"/>
          </a:p>
        </p:txBody>
      </p:sp>
    </p:spTree>
    <p:extLst>
      <p:ext uri="{BB962C8B-B14F-4D97-AF65-F5344CB8AC3E}">
        <p14:creationId xmlns:p14="http://schemas.microsoft.com/office/powerpoint/2010/main" val="2148605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n 26"/>
          <p:cNvPicPr>
            <a:picLocks noChangeAspect="1"/>
          </p:cNvPicPr>
          <p:nvPr/>
        </p:nvPicPr>
        <p:blipFill>
          <a:blip r:embed="rId2"/>
          <a:stretch>
            <a:fillRect/>
          </a:stretch>
        </p:blipFill>
        <p:spPr>
          <a:xfrm>
            <a:off x="51516" y="-38637"/>
            <a:ext cx="12110571" cy="6866551"/>
          </a:xfrm>
          <a:prstGeom prst="rect">
            <a:avLst/>
          </a:prstGeom>
        </p:spPr>
      </p:pic>
      <p:sp>
        <p:nvSpPr>
          <p:cNvPr id="2" name="object 2"/>
          <p:cNvSpPr txBox="1"/>
          <p:nvPr/>
        </p:nvSpPr>
        <p:spPr>
          <a:xfrm>
            <a:off x="3994251" y="2611781"/>
            <a:ext cx="3717290" cy="843821"/>
          </a:xfrm>
          <a:prstGeom prst="rect">
            <a:avLst/>
          </a:prstGeom>
        </p:spPr>
        <p:txBody>
          <a:bodyPr vert="horz" wrap="square" lIns="0" tIns="12700" rIns="0" bIns="0" rtlCol="0">
            <a:spAutoFit/>
          </a:bodyPr>
          <a:lstStyle/>
          <a:p>
            <a:pPr marL="12700">
              <a:lnSpc>
                <a:spcPct val="100000"/>
              </a:lnSpc>
              <a:spcBef>
                <a:spcPts val="100"/>
              </a:spcBef>
            </a:pPr>
            <a:r>
              <a:rPr sz="5400" b="1" u="sng" spc="-20" dirty="0">
                <a:solidFill>
                  <a:srgbClr val="FFFFFF"/>
                </a:solidFill>
                <a:latin typeface="Calibri"/>
                <a:cs typeface="Calibri"/>
              </a:rPr>
              <a:t>GRACIAS</a:t>
            </a:r>
            <a:r>
              <a:rPr sz="5400" b="1" u="sng" spc="-215" dirty="0">
                <a:solidFill>
                  <a:srgbClr val="FFFFFF"/>
                </a:solidFill>
                <a:latin typeface="Calibri"/>
                <a:cs typeface="Calibri"/>
              </a:rPr>
              <a:t> </a:t>
            </a:r>
            <a:r>
              <a:rPr sz="5400" b="1" u="sng" dirty="0">
                <a:solidFill>
                  <a:srgbClr val="FFFFFF"/>
                </a:solidFill>
                <a:latin typeface="Calibri"/>
                <a:cs typeface="Calibri"/>
              </a:rPr>
              <a:t>!!!</a:t>
            </a:r>
            <a:endParaRPr sz="5400" u="sng" dirty="0">
              <a:solidFill>
                <a:srgbClr val="FFFFFF"/>
              </a:solidFill>
              <a:latin typeface="Calibri"/>
              <a:cs typeface="Calibri"/>
            </a:endParaRPr>
          </a:p>
        </p:txBody>
      </p:sp>
    </p:spTree>
    <p:extLst>
      <p:ext uri="{BB962C8B-B14F-4D97-AF65-F5344CB8AC3E}">
        <p14:creationId xmlns:p14="http://schemas.microsoft.com/office/powerpoint/2010/main" val="2505243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905635" y="304181"/>
            <a:ext cx="9589009" cy="443070"/>
          </a:xfrm>
          <a:prstGeom prst="rect">
            <a:avLst/>
          </a:prstGeom>
        </p:spPr>
        <p:txBody>
          <a:bodyPr vert="horz" wrap="square" lIns="0" tIns="12065" rIns="0" bIns="0" rtlCol="0">
            <a:spAutoFit/>
          </a:bodyPr>
          <a:lstStyle/>
          <a:p>
            <a:pPr algn="ctr">
              <a:lnSpc>
                <a:spcPct val="100000"/>
              </a:lnSpc>
              <a:spcBef>
                <a:spcPts val="95"/>
              </a:spcBef>
            </a:pPr>
            <a:r>
              <a:rPr lang="es-CO" spc="-40"/>
              <a:t>1. INTRODUCCIÓN</a:t>
            </a:r>
            <a:r>
              <a:rPr lang="es-CO" spc="-45"/>
              <a:t>.</a:t>
            </a:r>
            <a:endParaRPr spc="-45"/>
          </a:p>
        </p:txBody>
      </p:sp>
      <p:sp>
        <p:nvSpPr>
          <p:cNvPr id="6" name="object 6"/>
          <p:cNvSpPr txBox="1"/>
          <p:nvPr/>
        </p:nvSpPr>
        <p:spPr>
          <a:xfrm>
            <a:off x="850391" y="571626"/>
            <a:ext cx="55244" cy="147955"/>
          </a:xfrm>
          <a:prstGeom prst="rect">
            <a:avLst/>
          </a:prstGeom>
        </p:spPr>
        <p:txBody>
          <a:bodyPr vert="horz" wrap="square" lIns="0" tIns="13335" rIns="0" bIns="0" rtlCol="0">
            <a:spAutoFit/>
          </a:bodyPr>
          <a:lstStyle/>
          <a:p>
            <a:pPr>
              <a:lnSpc>
                <a:spcPct val="100000"/>
              </a:lnSpc>
              <a:spcBef>
                <a:spcPts val="105"/>
              </a:spcBef>
            </a:pPr>
            <a:r>
              <a:rPr sz="800" b="1">
                <a:latin typeface="Calibri"/>
                <a:cs typeface="Calibri"/>
              </a:rPr>
              <a:t>o</a:t>
            </a:r>
            <a:endParaRPr sz="800">
              <a:latin typeface="Calibri"/>
              <a:cs typeface="Calibri"/>
            </a:endParaRPr>
          </a:p>
        </p:txBody>
      </p:sp>
      <p:pic>
        <p:nvPicPr>
          <p:cNvPr id="9" name="Imagen 8"/>
          <p:cNvPicPr>
            <a:picLocks noChangeAspect="1"/>
          </p:cNvPicPr>
          <p:nvPr/>
        </p:nvPicPr>
        <p:blipFill>
          <a:blip r:embed="rId2"/>
          <a:stretch>
            <a:fillRect/>
          </a:stretch>
        </p:blipFill>
        <p:spPr>
          <a:xfrm>
            <a:off x="-30158" y="-31728"/>
            <a:ext cx="1706558" cy="781530"/>
          </a:xfrm>
          <a:prstGeom prst="rect">
            <a:avLst/>
          </a:prstGeom>
        </p:spPr>
      </p:pic>
      <p:pic>
        <p:nvPicPr>
          <p:cNvPr id="10" name="Imagen 9"/>
          <p:cNvPicPr>
            <a:picLocks noChangeAspect="1"/>
          </p:cNvPicPr>
          <p:nvPr/>
        </p:nvPicPr>
        <p:blipFill>
          <a:blip r:embed="rId3"/>
          <a:stretch>
            <a:fillRect/>
          </a:stretch>
        </p:blipFill>
        <p:spPr>
          <a:xfrm>
            <a:off x="10210801" y="-51037"/>
            <a:ext cx="1977788" cy="710436"/>
          </a:xfrm>
          <a:prstGeom prst="rect">
            <a:avLst/>
          </a:prstGeom>
        </p:spPr>
      </p:pic>
      <p:sp>
        <p:nvSpPr>
          <p:cNvPr id="4" name="Rectángulo 3"/>
          <p:cNvSpPr/>
          <p:nvPr/>
        </p:nvSpPr>
        <p:spPr>
          <a:xfrm>
            <a:off x="575290" y="719581"/>
            <a:ext cx="11270654" cy="5847755"/>
          </a:xfrm>
          <a:prstGeom prst="rect">
            <a:avLst/>
          </a:prstGeom>
        </p:spPr>
        <p:txBody>
          <a:bodyPr wrap="square">
            <a:spAutoFit/>
          </a:bodyPr>
          <a:lstStyle/>
          <a:p>
            <a:pPr algn="just"/>
            <a:endParaRPr lang="es-MX" dirty="0">
              <a:ea typeface="Calibri" panose="020F0502020204030204" pitchFamily="34" charset="0"/>
            </a:endParaRPr>
          </a:p>
          <a:p>
            <a:pPr algn="just"/>
            <a:r>
              <a:rPr lang="es-MX" sz="2000" dirty="0">
                <a:ea typeface="Calibri" panose="020F0502020204030204" pitchFamily="34" charset="0"/>
              </a:rPr>
              <a:t>El Programa de Aprendizaje Global que dirigen las oficinas de relaciones internacionales de las Universidades buscan aumentar sus estándares en la certificación de calidad y vinculación con el medio para la Innovación pedagógica del proyecto de aula COIL y demás metodologías pedagógicas como estrategias de mejora en la educación competitiva. </a:t>
            </a:r>
          </a:p>
          <a:p>
            <a:pPr algn="just"/>
            <a:endParaRPr lang="es-MX" sz="2000" dirty="0">
              <a:ea typeface="Calibri" panose="020F0502020204030204" pitchFamily="34" charset="0"/>
            </a:endParaRPr>
          </a:p>
          <a:p>
            <a:pPr algn="just"/>
            <a:r>
              <a:rPr lang="es-MX" sz="2000" dirty="0">
                <a:ea typeface="Calibri" panose="020F0502020204030204" pitchFamily="34" charset="0"/>
              </a:rPr>
              <a:t>Según Moreno (2020), El COIL se utiliza como una herramienta metodológica, que nació en La universidad de New York </a:t>
            </a:r>
            <a:r>
              <a:rPr lang="es-MX" sz="2000" dirty="0" err="1">
                <a:ea typeface="Calibri" panose="020F0502020204030204" pitchFamily="34" charset="0"/>
              </a:rPr>
              <a:t>State</a:t>
            </a:r>
            <a:r>
              <a:rPr lang="es-MX" sz="2000" dirty="0">
                <a:ea typeface="Calibri" panose="020F0502020204030204" pitchFamily="34" charset="0"/>
              </a:rPr>
              <a:t> </a:t>
            </a:r>
            <a:r>
              <a:rPr lang="es-MX" sz="2000" dirty="0" err="1">
                <a:ea typeface="Calibri" panose="020F0502020204030204" pitchFamily="34" charset="0"/>
              </a:rPr>
              <a:t>University</a:t>
            </a:r>
            <a:r>
              <a:rPr lang="es-MX" sz="2000" dirty="0">
                <a:ea typeface="Calibri" panose="020F0502020204030204" pitchFamily="34" charset="0"/>
              </a:rPr>
              <a:t> (SUNNY) en 2004. Consiste en el desarrollo de parte de los cursos con una dimensión colaborativa, internacional y online (</a:t>
            </a:r>
            <a:r>
              <a:rPr lang="es-MX" sz="2000" dirty="0" err="1">
                <a:ea typeface="Calibri" panose="020F0502020204030204" pitchFamily="34" charset="0"/>
              </a:rPr>
              <a:t>Sunny</a:t>
            </a:r>
            <a:r>
              <a:rPr lang="es-MX" sz="2000" dirty="0">
                <a:ea typeface="Calibri" panose="020F0502020204030204" pitchFamily="34" charset="0"/>
              </a:rPr>
              <a:t> </a:t>
            </a:r>
            <a:r>
              <a:rPr lang="es-MX" sz="2000" dirty="0" err="1">
                <a:ea typeface="Calibri" panose="020F0502020204030204" pitchFamily="34" charset="0"/>
              </a:rPr>
              <a:t>Coil</a:t>
            </a:r>
            <a:r>
              <a:rPr lang="es-MX" sz="2000" dirty="0">
                <a:ea typeface="Calibri" panose="020F0502020204030204" pitchFamily="34" charset="0"/>
              </a:rPr>
              <a:t> Center, 2021), donde la sigla COIL </a:t>
            </a:r>
            <a:r>
              <a:rPr lang="es-MX" sz="2000" dirty="0"/>
              <a:t>presenta los siguientes significados y funciones</a:t>
            </a:r>
            <a:r>
              <a:rPr lang="es-MX" sz="2000" dirty="0">
                <a:ea typeface="Calibri" panose="020F0502020204030204" pitchFamily="34" charset="0"/>
              </a:rPr>
              <a:t>:</a:t>
            </a:r>
          </a:p>
          <a:p>
            <a:pPr algn="just"/>
            <a:endParaRPr lang="es-MX" sz="2000" b="1" dirty="0">
              <a:ea typeface="Calibri" panose="020F0502020204030204" pitchFamily="34" charset="0"/>
            </a:endParaRPr>
          </a:p>
          <a:p>
            <a:pPr algn="just"/>
            <a:r>
              <a:rPr lang="es-MX" sz="2000" b="1" dirty="0"/>
              <a:t>- Colaborativa </a:t>
            </a:r>
            <a:r>
              <a:rPr lang="es-MX" sz="2000" dirty="0"/>
              <a:t>a nivel de diseño y docencia (profesores) y trabajo en equipo y aprendizaje (estudiantes).</a:t>
            </a:r>
            <a:endParaRPr lang="es-CO" sz="2000" dirty="0"/>
          </a:p>
          <a:p>
            <a:pPr algn="just"/>
            <a:r>
              <a:rPr lang="es-MX" sz="2000" b="1" dirty="0"/>
              <a:t>- Online </a:t>
            </a:r>
            <a:r>
              <a:rPr lang="es-MX" sz="2000" dirty="0"/>
              <a:t>porque sucede gracias a internet (donde la interacción puede ser sincrónica o asincrónica).</a:t>
            </a:r>
            <a:br>
              <a:rPr lang="es-MX" sz="2000" dirty="0"/>
            </a:br>
            <a:r>
              <a:rPr lang="es-MX" sz="2000" b="1" dirty="0"/>
              <a:t>- Internacional </a:t>
            </a:r>
            <a:r>
              <a:rPr lang="es-MX" sz="2000" dirty="0"/>
              <a:t>porque tiene lugar entre dos países, generando un espacio de aprendizaje intercultural.</a:t>
            </a:r>
            <a:br>
              <a:rPr lang="es-MX" sz="2000" b="1" dirty="0"/>
            </a:br>
            <a:r>
              <a:rPr lang="es-MX" sz="2000" b="1" dirty="0"/>
              <a:t>- </a:t>
            </a:r>
            <a:r>
              <a:rPr lang="es-MX" sz="2000" b="1" dirty="0" err="1"/>
              <a:t>Learning</a:t>
            </a:r>
            <a:r>
              <a:rPr lang="es-MX" sz="2000" b="1" dirty="0"/>
              <a:t> </a:t>
            </a:r>
            <a:r>
              <a:rPr lang="es-MX" sz="2000" dirty="0"/>
              <a:t>como elemento central del COIL</a:t>
            </a:r>
            <a:r>
              <a:rPr lang="es-MX" sz="2000" b="1" dirty="0"/>
              <a:t> </a:t>
            </a:r>
            <a:r>
              <a:rPr lang="es-MX" sz="2000" dirty="0"/>
              <a:t>para </a:t>
            </a:r>
            <a:r>
              <a:rPr lang="es-MX" sz="2000" u="sng" dirty="0"/>
              <a:t>el aprendizaje del estudiante</a:t>
            </a:r>
            <a:r>
              <a:rPr lang="es-MX" sz="2000" dirty="0"/>
              <a:t>, que tiene una experiencia. "internacional" y de trabajo en equipo en contextos diversos, favoreciendo el desarrollo de sus competencias globales sin salir de casa, utilizando herramientas web 2.0 y 3.0 de innovación pedagógica.</a:t>
            </a:r>
          </a:p>
          <a:p>
            <a:pPr algn="just"/>
            <a:br>
              <a:rPr lang="es-MX" b="1" dirty="0">
                <a:ea typeface="Calibri" panose="020F0502020204030204" pitchFamily="34" charset="0"/>
              </a:rPr>
            </a:br>
            <a:endParaRPr lang="es-CO" dirty="0"/>
          </a:p>
        </p:txBody>
      </p:sp>
    </p:spTree>
    <p:extLst>
      <p:ext uri="{BB962C8B-B14F-4D97-AF65-F5344CB8AC3E}">
        <p14:creationId xmlns:p14="http://schemas.microsoft.com/office/powerpoint/2010/main" val="4211072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024402" y="128556"/>
            <a:ext cx="9589009" cy="443070"/>
          </a:xfrm>
          <a:prstGeom prst="rect">
            <a:avLst/>
          </a:prstGeom>
        </p:spPr>
        <p:txBody>
          <a:bodyPr vert="horz" wrap="square" lIns="0" tIns="12065" rIns="0" bIns="0" rtlCol="0">
            <a:spAutoFit/>
          </a:bodyPr>
          <a:lstStyle/>
          <a:p>
            <a:pPr algn="ctr">
              <a:lnSpc>
                <a:spcPct val="100000"/>
              </a:lnSpc>
              <a:spcBef>
                <a:spcPts val="95"/>
              </a:spcBef>
            </a:pPr>
            <a:r>
              <a:rPr lang="es-CO" spc="-40"/>
              <a:t>1. INTRODUCCIÓN</a:t>
            </a:r>
            <a:r>
              <a:rPr lang="es-CO" spc="-45"/>
              <a:t>.</a:t>
            </a:r>
            <a:endParaRPr spc="-45"/>
          </a:p>
        </p:txBody>
      </p:sp>
      <p:sp>
        <p:nvSpPr>
          <p:cNvPr id="6" name="object 6"/>
          <p:cNvSpPr txBox="1"/>
          <p:nvPr/>
        </p:nvSpPr>
        <p:spPr>
          <a:xfrm>
            <a:off x="850391" y="571626"/>
            <a:ext cx="55244" cy="147955"/>
          </a:xfrm>
          <a:prstGeom prst="rect">
            <a:avLst/>
          </a:prstGeom>
        </p:spPr>
        <p:txBody>
          <a:bodyPr vert="horz" wrap="square" lIns="0" tIns="13335" rIns="0" bIns="0" rtlCol="0">
            <a:spAutoFit/>
          </a:bodyPr>
          <a:lstStyle/>
          <a:p>
            <a:pPr>
              <a:lnSpc>
                <a:spcPct val="100000"/>
              </a:lnSpc>
              <a:spcBef>
                <a:spcPts val="105"/>
              </a:spcBef>
            </a:pPr>
            <a:r>
              <a:rPr sz="800" b="1">
                <a:latin typeface="Calibri"/>
                <a:cs typeface="Calibri"/>
              </a:rPr>
              <a:t>o</a:t>
            </a:r>
            <a:endParaRPr sz="800">
              <a:latin typeface="Calibri"/>
              <a:cs typeface="Calibri"/>
            </a:endParaRPr>
          </a:p>
        </p:txBody>
      </p:sp>
      <p:sp>
        <p:nvSpPr>
          <p:cNvPr id="7" name="object 7"/>
          <p:cNvSpPr txBox="1"/>
          <p:nvPr/>
        </p:nvSpPr>
        <p:spPr>
          <a:xfrm>
            <a:off x="216976" y="939720"/>
            <a:ext cx="11884930" cy="5368136"/>
          </a:xfrm>
          <a:prstGeom prst="rect">
            <a:avLst/>
          </a:prstGeom>
        </p:spPr>
        <p:txBody>
          <a:bodyPr vert="horz" wrap="square" lIns="0" tIns="12700" rIns="0" bIns="0" rtlCol="0">
            <a:spAutoFit/>
          </a:bodyPr>
          <a:lstStyle/>
          <a:p>
            <a:r>
              <a:rPr lang="es-MX" sz="2000" b="1" dirty="0"/>
              <a:t>EL COIL TAMBIÉN:</a:t>
            </a:r>
          </a:p>
          <a:p>
            <a:endParaRPr lang="es-MX" sz="2000" dirty="0"/>
          </a:p>
          <a:p>
            <a:r>
              <a:rPr lang="es-MX" sz="2000" dirty="0"/>
              <a:t>-Una herramienta para la internacionalización del currículo</a:t>
            </a:r>
          </a:p>
          <a:p>
            <a:r>
              <a:rPr lang="es-MX" sz="2000" dirty="0"/>
              <a:t>-Una oportunidad para expandir el currículo docente</a:t>
            </a:r>
          </a:p>
          <a:p>
            <a:r>
              <a:rPr lang="es-MX" sz="2000" dirty="0"/>
              <a:t>-Una ocasión para crear red, tanto a nivel de investigación como de desarrollo profesional</a:t>
            </a:r>
          </a:p>
          <a:p>
            <a:r>
              <a:rPr lang="es-MX" sz="2000" dirty="0"/>
              <a:t>-Una metodología para expandir tus competencias globales y digitales</a:t>
            </a:r>
          </a:p>
          <a:p>
            <a:r>
              <a:rPr lang="es-MX" sz="2000" dirty="0"/>
              <a:t>-Una posibilidad de generar una experiencia de gran impacto en tus estudiantes</a:t>
            </a:r>
          </a:p>
          <a:p>
            <a:r>
              <a:rPr lang="es-MX" sz="2000" dirty="0"/>
              <a:t>-Una potencial oportunidad para viajar</a:t>
            </a:r>
          </a:p>
          <a:p>
            <a:r>
              <a:rPr lang="es-MX" sz="2000" dirty="0"/>
              <a:t>-Un proyecto nuevo y motivador que te hace salir de tu zona de confort</a:t>
            </a:r>
          </a:p>
          <a:p>
            <a:r>
              <a:rPr lang="es-MX" sz="2000" dirty="0"/>
              <a:t>-Una oportunidad para la investigación y posible publicación para los académicos</a:t>
            </a:r>
          </a:p>
          <a:p>
            <a:r>
              <a:rPr lang="es-MX" sz="2000" dirty="0"/>
              <a:t>-Una técnica de internacionalización muy eficiente</a:t>
            </a:r>
          </a:p>
          <a:p>
            <a:r>
              <a:rPr lang="es-MX" sz="2000" dirty="0"/>
              <a:t>-(...)</a:t>
            </a:r>
          </a:p>
          <a:p>
            <a:endParaRPr lang="es-MX" sz="2000" dirty="0"/>
          </a:p>
          <a:p>
            <a:endParaRPr lang="es-CO" sz="800" b="1" dirty="0"/>
          </a:p>
          <a:p>
            <a:pPr algn="just"/>
            <a:r>
              <a:rPr lang="es-CO" sz="2000" b="1" dirty="0"/>
              <a:t>Objetivo:</a:t>
            </a:r>
            <a:r>
              <a:rPr lang="es-CO" sz="2000" dirty="0"/>
              <a:t> </a:t>
            </a:r>
          </a:p>
          <a:p>
            <a:pPr algn="just"/>
            <a:r>
              <a:rPr lang="es-CO" sz="2000" dirty="0"/>
              <a:t>Describir la experiencia internacional COIL </a:t>
            </a:r>
            <a:r>
              <a:rPr lang="es-MX" sz="2000" dirty="0"/>
              <a:t>de innovación pedagógica en las clases internacionales COIL, tanto disciplinar de contabilidad y administración, como cultural y bilingüe de las empresas de Colombia y México, 2023.</a:t>
            </a:r>
            <a:endParaRPr lang="es-CO" sz="2000" dirty="0"/>
          </a:p>
          <a:p>
            <a:pPr>
              <a:lnSpc>
                <a:spcPct val="100000"/>
              </a:lnSpc>
              <a:spcBef>
                <a:spcPts val="15"/>
              </a:spcBef>
            </a:pPr>
            <a:endParaRPr sz="2000" dirty="0">
              <a:latin typeface="Calibri"/>
              <a:cs typeface="Calibri"/>
            </a:endParaRPr>
          </a:p>
        </p:txBody>
      </p:sp>
      <p:pic>
        <p:nvPicPr>
          <p:cNvPr id="9" name="Imagen 8"/>
          <p:cNvPicPr>
            <a:picLocks noChangeAspect="1"/>
          </p:cNvPicPr>
          <p:nvPr/>
        </p:nvPicPr>
        <p:blipFill>
          <a:blip r:embed="rId2"/>
          <a:stretch>
            <a:fillRect/>
          </a:stretch>
        </p:blipFill>
        <p:spPr>
          <a:xfrm>
            <a:off x="-30158" y="-31728"/>
            <a:ext cx="2239958" cy="956012"/>
          </a:xfrm>
          <a:prstGeom prst="rect">
            <a:avLst/>
          </a:prstGeom>
        </p:spPr>
      </p:pic>
      <p:pic>
        <p:nvPicPr>
          <p:cNvPr id="10" name="Imagen 9"/>
          <p:cNvPicPr>
            <a:picLocks noChangeAspect="1"/>
          </p:cNvPicPr>
          <p:nvPr/>
        </p:nvPicPr>
        <p:blipFill>
          <a:blip r:embed="rId3"/>
          <a:stretch>
            <a:fillRect/>
          </a:stretch>
        </p:blipFill>
        <p:spPr>
          <a:xfrm>
            <a:off x="9457900" y="-51038"/>
            <a:ext cx="2730690" cy="889238"/>
          </a:xfrm>
          <a:prstGeom prst="rect">
            <a:avLst/>
          </a:prstGeom>
        </p:spPr>
      </p:pic>
      <p:pic>
        <p:nvPicPr>
          <p:cNvPr id="4" name="Imagen 3"/>
          <p:cNvPicPr>
            <a:picLocks noChangeAspect="1"/>
          </p:cNvPicPr>
          <p:nvPr/>
        </p:nvPicPr>
        <p:blipFill>
          <a:blip r:embed="rId4"/>
          <a:stretch>
            <a:fillRect/>
          </a:stretch>
        </p:blipFill>
        <p:spPr>
          <a:xfrm>
            <a:off x="515154" y="1226496"/>
            <a:ext cx="9741776" cy="3693234"/>
          </a:xfrm>
          <a:prstGeom prst="rect">
            <a:avLst/>
          </a:prstGeom>
        </p:spPr>
      </p:pic>
      <p:pic>
        <p:nvPicPr>
          <p:cNvPr id="11" name="Imagen 10"/>
          <p:cNvPicPr>
            <a:picLocks noChangeAspect="1"/>
          </p:cNvPicPr>
          <p:nvPr/>
        </p:nvPicPr>
        <p:blipFill>
          <a:blip r:embed="rId5"/>
          <a:stretch>
            <a:fillRect/>
          </a:stretch>
        </p:blipFill>
        <p:spPr>
          <a:xfrm>
            <a:off x="9984115" y="838200"/>
            <a:ext cx="2204476" cy="1814848"/>
          </a:xfrm>
          <a:prstGeom prst="rect">
            <a:avLst/>
          </a:prstGeom>
        </p:spPr>
      </p:pic>
      <p:pic>
        <p:nvPicPr>
          <p:cNvPr id="13" name="Imagen 12"/>
          <p:cNvPicPr>
            <a:picLocks noChangeAspect="1"/>
          </p:cNvPicPr>
          <p:nvPr/>
        </p:nvPicPr>
        <p:blipFill>
          <a:blip r:embed="rId6"/>
          <a:stretch>
            <a:fillRect/>
          </a:stretch>
        </p:blipFill>
        <p:spPr>
          <a:xfrm>
            <a:off x="9977831" y="2381817"/>
            <a:ext cx="2124075" cy="657225"/>
          </a:xfrm>
          <a:prstGeom prst="rect">
            <a:avLst/>
          </a:prstGeom>
        </p:spPr>
      </p:pic>
    </p:spTree>
    <p:extLst>
      <p:ext uri="{BB962C8B-B14F-4D97-AF65-F5344CB8AC3E}">
        <p14:creationId xmlns:p14="http://schemas.microsoft.com/office/powerpoint/2010/main" val="2605864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850391" y="571626"/>
            <a:ext cx="55244" cy="147955"/>
          </a:xfrm>
          <a:prstGeom prst="rect">
            <a:avLst/>
          </a:prstGeom>
        </p:spPr>
        <p:txBody>
          <a:bodyPr vert="horz" wrap="square" lIns="0" tIns="13335" rIns="0" bIns="0" rtlCol="0">
            <a:spAutoFit/>
          </a:bodyPr>
          <a:lstStyle/>
          <a:p>
            <a:pPr>
              <a:lnSpc>
                <a:spcPct val="100000"/>
              </a:lnSpc>
              <a:spcBef>
                <a:spcPts val="105"/>
              </a:spcBef>
            </a:pPr>
            <a:r>
              <a:rPr sz="800" b="1">
                <a:latin typeface="Calibri"/>
                <a:cs typeface="Calibri"/>
              </a:rPr>
              <a:t>o</a:t>
            </a:r>
            <a:endParaRPr sz="800">
              <a:latin typeface="Calibri"/>
              <a:cs typeface="Calibri"/>
            </a:endParaRPr>
          </a:p>
        </p:txBody>
      </p:sp>
      <p:sp>
        <p:nvSpPr>
          <p:cNvPr id="8" name="object 8"/>
          <p:cNvSpPr txBox="1"/>
          <p:nvPr/>
        </p:nvSpPr>
        <p:spPr>
          <a:xfrm>
            <a:off x="850391" y="6059220"/>
            <a:ext cx="55244" cy="147955"/>
          </a:xfrm>
          <a:prstGeom prst="rect">
            <a:avLst/>
          </a:prstGeom>
        </p:spPr>
        <p:txBody>
          <a:bodyPr vert="horz" wrap="square" lIns="0" tIns="12700" rIns="0" bIns="0" rtlCol="0">
            <a:spAutoFit/>
          </a:bodyPr>
          <a:lstStyle/>
          <a:p>
            <a:pPr>
              <a:lnSpc>
                <a:spcPct val="100000"/>
              </a:lnSpc>
              <a:spcBef>
                <a:spcPts val="100"/>
              </a:spcBef>
            </a:pPr>
            <a:r>
              <a:rPr sz="800" b="1">
                <a:latin typeface="Calibri"/>
                <a:cs typeface="Calibri"/>
              </a:rPr>
              <a:t>o</a:t>
            </a:r>
            <a:endParaRPr sz="800">
              <a:latin typeface="Calibri"/>
              <a:cs typeface="Calibri"/>
            </a:endParaRPr>
          </a:p>
        </p:txBody>
      </p:sp>
      <p:pic>
        <p:nvPicPr>
          <p:cNvPr id="10" name="Imagen 9"/>
          <p:cNvPicPr>
            <a:picLocks noChangeAspect="1"/>
          </p:cNvPicPr>
          <p:nvPr/>
        </p:nvPicPr>
        <p:blipFill>
          <a:blip r:embed="rId2"/>
          <a:stretch>
            <a:fillRect/>
          </a:stretch>
        </p:blipFill>
        <p:spPr>
          <a:xfrm>
            <a:off x="-30159" y="-31728"/>
            <a:ext cx="2232367" cy="1022328"/>
          </a:xfrm>
          <a:prstGeom prst="rect">
            <a:avLst/>
          </a:prstGeom>
        </p:spPr>
      </p:pic>
      <p:pic>
        <p:nvPicPr>
          <p:cNvPr id="11" name="Imagen 10"/>
          <p:cNvPicPr>
            <a:picLocks noChangeAspect="1"/>
          </p:cNvPicPr>
          <p:nvPr/>
        </p:nvPicPr>
        <p:blipFill>
          <a:blip r:embed="rId3"/>
          <a:stretch>
            <a:fillRect/>
          </a:stretch>
        </p:blipFill>
        <p:spPr>
          <a:xfrm>
            <a:off x="9713036" y="-51038"/>
            <a:ext cx="2475553" cy="889237"/>
          </a:xfrm>
          <a:prstGeom prst="rect">
            <a:avLst/>
          </a:prstGeom>
        </p:spPr>
      </p:pic>
      <p:sp>
        <p:nvSpPr>
          <p:cNvPr id="12" name="object 5"/>
          <p:cNvSpPr txBox="1">
            <a:spLocks/>
          </p:cNvSpPr>
          <p:nvPr/>
        </p:nvSpPr>
        <p:spPr>
          <a:xfrm>
            <a:off x="905635" y="247588"/>
            <a:ext cx="9589009" cy="579005"/>
          </a:xfrm>
          <a:prstGeom prst="rect">
            <a:avLst/>
          </a:prstGeom>
        </p:spPr>
        <p:txBody>
          <a:bodyPr vert="horz" wrap="square" lIns="0" tIns="12065" rIns="0" bIns="0" rtlCol="0">
            <a:spAutoFit/>
          </a:bodyPr>
          <a:lstStyle>
            <a:lvl1pPr>
              <a:defRPr sz="2800" b="1" i="0">
                <a:solidFill>
                  <a:srgbClr val="006FC0"/>
                </a:solidFill>
                <a:latin typeface="Calibri"/>
                <a:ea typeface="+mj-ea"/>
                <a:cs typeface="Calibri"/>
              </a:defRPr>
            </a:lvl1pPr>
          </a:lstStyle>
          <a:p>
            <a:pPr algn="ctr">
              <a:spcBef>
                <a:spcPts val="95"/>
              </a:spcBef>
            </a:pPr>
            <a:r>
              <a:rPr lang="es-MX" kern="0" spc="-40" dirty="0"/>
              <a:t>1. INTRODUCCIÓN</a:t>
            </a:r>
          </a:p>
          <a:p>
            <a:pPr algn="ctr">
              <a:spcBef>
                <a:spcPts val="95"/>
              </a:spcBef>
            </a:pPr>
            <a:endParaRPr lang="es-CO" sz="800" u="sng" kern="0" spc="-40" dirty="0"/>
          </a:p>
        </p:txBody>
      </p:sp>
      <p:pic>
        <p:nvPicPr>
          <p:cNvPr id="2" name="Imagen 1"/>
          <p:cNvPicPr>
            <a:picLocks noChangeAspect="1"/>
          </p:cNvPicPr>
          <p:nvPr/>
        </p:nvPicPr>
        <p:blipFill>
          <a:blip r:embed="rId4"/>
          <a:stretch>
            <a:fillRect/>
          </a:stretch>
        </p:blipFill>
        <p:spPr>
          <a:xfrm>
            <a:off x="-30159" y="1415431"/>
            <a:ext cx="12192000" cy="4791744"/>
          </a:xfrm>
          <a:prstGeom prst="rect">
            <a:avLst/>
          </a:prstGeom>
        </p:spPr>
      </p:pic>
      <p:sp>
        <p:nvSpPr>
          <p:cNvPr id="3" name="Rectángulo 2"/>
          <p:cNvSpPr/>
          <p:nvPr/>
        </p:nvSpPr>
        <p:spPr>
          <a:xfrm>
            <a:off x="-51516" y="1059400"/>
            <a:ext cx="3839834" cy="400110"/>
          </a:xfrm>
          <a:prstGeom prst="rect">
            <a:avLst/>
          </a:prstGeom>
        </p:spPr>
        <p:txBody>
          <a:bodyPr wrap="none">
            <a:spAutoFit/>
          </a:bodyPr>
          <a:lstStyle/>
          <a:p>
            <a:r>
              <a:rPr lang="es-CO" sz="2000" b="1" u="sng" kern="0" spc="-40" dirty="0"/>
              <a:t>Beneficios del COIL en Instituciones</a:t>
            </a:r>
            <a:r>
              <a:rPr lang="es-CO" sz="2000" b="1" u="sng" kern="0" spc="-45" dirty="0"/>
              <a:t>.</a:t>
            </a:r>
            <a:endParaRPr lang="es-CO" sz="2000" b="1" u="sng" dirty="0"/>
          </a:p>
        </p:txBody>
      </p:sp>
      <p:sp>
        <p:nvSpPr>
          <p:cNvPr id="13" name="Rectángulo 12"/>
          <p:cNvSpPr/>
          <p:nvPr/>
        </p:nvSpPr>
        <p:spPr>
          <a:xfrm>
            <a:off x="3956197" y="1072279"/>
            <a:ext cx="3496791" cy="400110"/>
          </a:xfrm>
          <a:prstGeom prst="rect">
            <a:avLst/>
          </a:prstGeom>
        </p:spPr>
        <p:txBody>
          <a:bodyPr wrap="none">
            <a:spAutoFit/>
          </a:bodyPr>
          <a:lstStyle/>
          <a:p>
            <a:r>
              <a:rPr lang="es-CO" sz="2000" b="1" u="sng" kern="0" spc="-40" dirty="0"/>
              <a:t>Beneficios del COIL en Docentes</a:t>
            </a:r>
            <a:r>
              <a:rPr lang="es-CO" sz="2000" b="1" u="sng" kern="0" spc="-45" dirty="0"/>
              <a:t>.</a:t>
            </a:r>
            <a:endParaRPr lang="es-CO" sz="2000" b="1" u="sng" dirty="0"/>
          </a:p>
        </p:txBody>
      </p:sp>
      <p:sp>
        <p:nvSpPr>
          <p:cNvPr id="14" name="Rectángulo 13"/>
          <p:cNvSpPr/>
          <p:nvPr/>
        </p:nvSpPr>
        <p:spPr>
          <a:xfrm>
            <a:off x="7683701" y="1089190"/>
            <a:ext cx="4065215" cy="400110"/>
          </a:xfrm>
          <a:prstGeom prst="rect">
            <a:avLst/>
          </a:prstGeom>
        </p:spPr>
        <p:txBody>
          <a:bodyPr wrap="none">
            <a:spAutoFit/>
          </a:bodyPr>
          <a:lstStyle/>
          <a:p>
            <a:r>
              <a:rPr lang="es-CO" sz="2000" b="1" u="sng" kern="0" spc="-40" dirty="0"/>
              <a:t>Beneficios del COIL en los Estudiantes</a:t>
            </a:r>
            <a:r>
              <a:rPr lang="es-CO" sz="2000" b="1" u="sng" kern="0" spc="-45" dirty="0"/>
              <a:t>.</a:t>
            </a:r>
            <a:endParaRPr lang="es-CO" sz="2000" b="1" u="sng" dirty="0"/>
          </a:p>
        </p:txBody>
      </p:sp>
    </p:spTree>
    <p:extLst>
      <p:ext uri="{BB962C8B-B14F-4D97-AF65-F5344CB8AC3E}">
        <p14:creationId xmlns:p14="http://schemas.microsoft.com/office/powerpoint/2010/main" val="710052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500459" y="1189280"/>
            <a:ext cx="11123269" cy="2532873"/>
          </a:xfrm>
          <a:prstGeom prst="rect">
            <a:avLst/>
          </a:prstGeom>
        </p:spPr>
        <p:txBody>
          <a:bodyPr vert="horz" wrap="square" lIns="0" tIns="12065" rIns="0" bIns="0" rtlCol="0">
            <a:spAutoFit/>
          </a:bodyPr>
          <a:lstStyle/>
          <a:p>
            <a:pPr algn="just"/>
            <a:r>
              <a:rPr lang="es-CO" sz="1800" dirty="0">
                <a:latin typeface="+mn-lt"/>
              </a:rPr>
              <a:t>A nivel internacional y nacional, existen muchos estudios de revisión de literatura de las metodologías y diferentes programas de innovación pedagógica para las clases internacionales académicas, interculturales y bilingües con un gran impacto de los estudiantes y docentes en el medio, en los cuales se destacan las siguientes:</a:t>
            </a:r>
            <a:br>
              <a:rPr lang="es-CO" sz="1800" dirty="0">
                <a:latin typeface="+mn-lt"/>
              </a:rPr>
            </a:br>
            <a:br>
              <a:rPr lang="es-CO" sz="1800" b="0" dirty="0">
                <a:solidFill>
                  <a:schemeClr val="tx1"/>
                </a:solidFill>
                <a:latin typeface="+mn-lt"/>
              </a:rPr>
            </a:br>
            <a:r>
              <a:rPr lang="es-CO" sz="1800" b="0" dirty="0">
                <a:solidFill>
                  <a:schemeClr val="tx1"/>
                </a:solidFill>
                <a:latin typeface="+mn-lt"/>
              </a:rPr>
              <a:t>Según Albert </a:t>
            </a:r>
            <a:r>
              <a:rPr lang="es-CO" sz="1800" b="0" dirty="0" err="1">
                <a:solidFill>
                  <a:schemeClr val="tx1"/>
                </a:solidFill>
                <a:latin typeface="+mn-lt"/>
              </a:rPr>
              <a:t>Sangrá</a:t>
            </a:r>
            <a:r>
              <a:rPr lang="es-CO" sz="1800" b="0" dirty="0">
                <a:solidFill>
                  <a:schemeClr val="tx1"/>
                </a:solidFill>
                <a:latin typeface="+mn-lt"/>
              </a:rPr>
              <a:t> (2019, 2020), en su estudio: Ecologías de aprendizaje global a través de las TIC, la investigación e innovación; para capacitar más estudiantes a nivel nacional e internacional y transformar la sociedad en una más sostenible, más justa y más equitativa (</a:t>
            </a:r>
            <a:r>
              <a:rPr lang="es-MX" sz="1800" b="0" dirty="0" err="1">
                <a:solidFill>
                  <a:schemeClr val="tx1"/>
                </a:solidFill>
                <a:latin typeface="+mn-lt"/>
              </a:rPr>
              <a:t>Sangrá</a:t>
            </a:r>
            <a:r>
              <a:rPr lang="es-MX" sz="1800" b="0" dirty="0">
                <a:solidFill>
                  <a:schemeClr val="tx1"/>
                </a:solidFill>
                <a:latin typeface="+mn-lt"/>
              </a:rPr>
              <a:t>, 2001; </a:t>
            </a:r>
            <a:r>
              <a:rPr lang="es-CO" sz="1800" dirty="0">
                <a:latin typeface="+mn-lt"/>
              </a:rPr>
              <a:t>González, et al. 2018; Meza, 2018</a:t>
            </a:r>
            <a:r>
              <a:rPr lang="es-CO" sz="1800" b="0" dirty="0">
                <a:solidFill>
                  <a:schemeClr val="tx1"/>
                </a:solidFill>
                <a:latin typeface="+mn-lt"/>
              </a:rPr>
              <a:t>).</a:t>
            </a:r>
            <a:br>
              <a:rPr lang="es-CO" sz="1800" b="0" dirty="0">
                <a:solidFill>
                  <a:schemeClr val="tx1"/>
                </a:solidFill>
                <a:latin typeface="+mn-lt"/>
              </a:rPr>
            </a:br>
            <a:r>
              <a:rPr lang="es-CO" sz="1800" b="0" dirty="0">
                <a:solidFill>
                  <a:schemeClr val="tx1"/>
                </a:solidFill>
                <a:latin typeface="+mn-lt"/>
              </a:rPr>
              <a:t> </a:t>
            </a:r>
            <a:br>
              <a:rPr lang="es-CO" sz="1800" b="0" dirty="0">
                <a:solidFill>
                  <a:schemeClr val="tx1"/>
                </a:solidFill>
                <a:latin typeface="+mn-lt"/>
              </a:rPr>
            </a:br>
            <a:br>
              <a:rPr lang="es-CO" sz="1800" b="0" dirty="0">
                <a:solidFill>
                  <a:schemeClr val="tx1"/>
                </a:solidFill>
                <a:latin typeface="+mn-lt"/>
              </a:rPr>
            </a:br>
            <a:endParaRPr sz="1800" spc="-45" dirty="0">
              <a:solidFill>
                <a:schemeClr val="tx1"/>
              </a:solidFill>
              <a:latin typeface="+mn-lt"/>
            </a:endParaRPr>
          </a:p>
        </p:txBody>
      </p:sp>
      <p:sp>
        <p:nvSpPr>
          <p:cNvPr id="6" name="object 6"/>
          <p:cNvSpPr txBox="1"/>
          <p:nvPr/>
        </p:nvSpPr>
        <p:spPr>
          <a:xfrm>
            <a:off x="850391" y="571626"/>
            <a:ext cx="55244" cy="147955"/>
          </a:xfrm>
          <a:prstGeom prst="rect">
            <a:avLst/>
          </a:prstGeom>
        </p:spPr>
        <p:txBody>
          <a:bodyPr vert="horz" wrap="square" lIns="0" tIns="13335" rIns="0" bIns="0" rtlCol="0">
            <a:spAutoFit/>
          </a:bodyPr>
          <a:lstStyle/>
          <a:p>
            <a:pPr>
              <a:lnSpc>
                <a:spcPct val="100000"/>
              </a:lnSpc>
              <a:spcBef>
                <a:spcPts val="105"/>
              </a:spcBef>
            </a:pPr>
            <a:r>
              <a:rPr sz="800" b="1">
                <a:latin typeface="Calibri"/>
                <a:cs typeface="Calibri"/>
              </a:rPr>
              <a:t>o</a:t>
            </a:r>
            <a:endParaRPr sz="800">
              <a:latin typeface="Calibri"/>
              <a:cs typeface="Calibri"/>
            </a:endParaRPr>
          </a:p>
        </p:txBody>
      </p:sp>
      <p:sp>
        <p:nvSpPr>
          <p:cNvPr id="4" name="Rectángulo 3"/>
          <p:cNvSpPr/>
          <p:nvPr/>
        </p:nvSpPr>
        <p:spPr>
          <a:xfrm>
            <a:off x="3082758" y="305110"/>
            <a:ext cx="6210420" cy="523220"/>
          </a:xfrm>
          <a:prstGeom prst="rect">
            <a:avLst/>
          </a:prstGeom>
        </p:spPr>
        <p:txBody>
          <a:bodyPr wrap="square">
            <a:spAutoFit/>
          </a:bodyPr>
          <a:lstStyle/>
          <a:p>
            <a:pPr algn="ctr"/>
            <a:r>
              <a:rPr lang="es-MX" sz="2800" b="1" spc="-40" dirty="0">
                <a:solidFill>
                  <a:srgbClr val="0070C0"/>
                </a:solidFill>
              </a:rPr>
              <a:t>2. MARCO REFERENCIAL</a:t>
            </a:r>
            <a:endParaRPr lang="es-CO" sz="2800" b="1" u="sng" dirty="0">
              <a:solidFill>
                <a:srgbClr val="0070C0"/>
              </a:solidFill>
            </a:endParaRPr>
          </a:p>
        </p:txBody>
      </p:sp>
      <p:pic>
        <p:nvPicPr>
          <p:cNvPr id="7" name="Imagen 6"/>
          <p:cNvPicPr>
            <a:picLocks noChangeAspect="1"/>
          </p:cNvPicPr>
          <p:nvPr/>
        </p:nvPicPr>
        <p:blipFill>
          <a:blip r:embed="rId2"/>
          <a:stretch>
            <a:fillRect/>
          </a:stretch>
        </p:blipFill>
        <p:spPr>
          <a:xfrm>
            <a:off x="-30159" y="-31728"/>
            <a:ext cx="2232367" cy="1022328"/>
          </a:xfrm>
          <a:prstGeom prst="rect">
            <a:avLst/>
          </a:prstGeom>
        </p:spPr>
      </p:pic>
      <p:pic>
        <p:nvPicPr>
          <p:cNvPr id="9" name="Imagen 8"/>
          <p:cNvPicPr>
            <a:picLocks noChangeAspect="1"/>
          </p:cNvPicPr>
          <p:nvPr/>
        </p:nvPicPr>
        <p:blipFill>
          <a:blip r:embed="rId3"/>
          <a:stretch>
            <a:fillRect/>
          </a:stretch>
        </p:blipFill>
        <p:spPr>
          <a:xfrm>
            <a:off x="9713036" y="-51038"/>
            <a:ext cx="2475553" cy="889237"/>
          </a:xfrm>
          <a:prstGeom prst="rect">
            <a:avLst/>
          </a:prstGeom>
        </p:spPr>
      </p:pic>
      <p:sp>
        <p:nvSpPr>
          <p:cNvPr id="3" name="Rectángulo 2"/>
          <p:cNvSpPr/>
          <p:nvPr/>
        </p:nvSpPr>
        <p:spPr>
          <a:xfrm>
            <a:off x="410308" y="3162387"/>
            <a:ext cx="11213420" cy="2308324"/>
          </a:xfrm>
          <a:prstGeom prst="rect">
            <a:avLst/>
          </a:prstGeom>
        </p:spPr>
        <p:txBody>
          <a:bodyPr wrap="square">
            <a:spAutoFit/>
          </a:bodyPr>
          <a:lstStyle/>
          <a:p>
            <a:pPr algn="just"/>
            <a:r>
              <a:rPr lang="es-CO" dirty="0"/>
              <a:t>Para Amigo (2015), la </a:t>
            </a:r>
            <a:r>
              <a:rPr lang="es-CO" dirty="0" err="1"/>
              <a:t>gamificación</a:t>
            </a:r>
            <a:r>
              <a:rPr lang="es-CO" dirty="0"/>
              <a:t> es una estrategia que posibilita el mejoramiento de la innovación pedagógica, a través de ella es posible adaptar elementos, técnicas y recursos  del diseño de juegos en contextos como los negocios, la educación, aprendizaje de idiomas, culturas, entre otros, en ambientes de aprendizaje de cooperación institucional, diseñados en el marco de un COIL (</a:t>
            </a:r>
            <a:r>
              <a:rPr lang="es-MX" dirty="0" err="1"/>
              <a:t>Knight</a:t>
            </a:r>
            <a:r>
              <a:rPr lang="es-MX" dirty="0"/>
              <a:t>, 2009; UNESCO, 2009; </a:t>
            </a:r>
            <a:r>
              <a:rPr lang="en-US" dirty="0" err="1"/>
              <a:t>Hristova</a:t>
            </a:r>
            <a:r>
              <a:rPr lang="en-US" dirty="0"/>
              <a:t>, 2015</a:t>
            </a:r>
            <a:r>
              <a:rPr lang="es-MX" dirty="0"/>
              <a:t>)</a:t>
            </a:r>
            <a:r>
              <a:rPr lang="es-CO" dirty="0"/>
              <a:t>.</a:t>
            </a:r>
          </a:p>
          <a:p>
            <a:pPr algn="just"/>
            <a:endParaRPr lang="es-CO" dirty="0"/>
          </a:p>
          <a:p>
            <a:pPr algn="just"/>
            <a:r>
              <a:rPr lang="es-CO" dirty="0"/>
              <a:t>Su función es alcanzar la motivación intrínseca del alumnado por los elementos del juego (puntos, niveles, tabla de posición). Requiere planificación pedagógica y de dinámicas, mecánicas y estéticas foros de discusión, instrumentos de evaluación formativa como las lecciones aprendidas.</a:t>
            </a:r>
          </a:p>
        </p:txBody>
      </p:sp>
    </p:spTree>
    <p:extLst>
      <p:ext uri="{BB962C8B-B14F-4D97-AF65-F5344CB8AC3E}">
        <p14:creationId xmlns:p14="http://schemas.microsoft.com/office/powerpoint/2010/main" val="1950943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850391" y="571626"/>
            <a:ext cx="55244" cy="147955"/>
          </a:xfrm>
          <a:prstGeom prst="rect">
            <a:avLst/>
          </a:prstGeom>
        </p:spPr>
        <p:txBody>
          <a:bodyPr vert="horz" wrap="square" lIns="0" tIns="13335" rIns="0" bIns="0" rtlCol="0">
            <a:spAutoFit/>
          </a:bodyPr>
          <a:lstStyle/>
          <a:p>
            <a:pPr marL="0" marR="0" lvl="0" indent="0" algn="l" defTabSz="914400" rtl="0" eaLnBrk="1" fontAlgn="auto" latinLnBrk="0" hangingPunct="1">
              <a:lnSpc>
                <a:spcPct val="100000"/>
              </a:lnSpc>
              <a:spcBef>
                <a:spcPts val="105"/>
              </a:spcBef>
              <a:spcAft>
                <a:spcPts val="0"/>
              </a:spcAft>
              <a:buClrTx/>
              <a:buSzTx/>
              <a:buFontTx/>
              <a:buNone/>
              <a:tabLst/>
              <a:defRPr/>
            </a:pPr>
            <a:r>
              <a:rPr kumimoji="0" sz="800" b="1" i="0" u="none" strike="noStrike" kern="1200" cap="none" spc="0" normalizeH="0" baseline="0" noProof="0" dirty="0">
                <a:ln>
                  <a:noFill/>
                </a:ln>
                <a:solidFill>
                  <a:prstClr val="black"/>
                </a:solidFill>
                <a:effectLst/>
                <a:uLnTx/>
                <a:uFillTx/>
                <a:latin typeface="Calibri"/>
                <a:ea typeface="+mn-ea"/>
                <a:cs typeface="Calibri"/>
              </a:rPr>
              <a:t>o</a:t>
            </a:r>
            <a:endParaRPr kumimoji="0" sz="800" b="0" i="0" u="none" strike="noStrike" kern="1200" cap="none" spc="0" normalizeH="0" baseline="0" noProof="0">
              <a:ln>
                <a:noFill/>
              </a:ln>
              <a:solidFill>
                <a:prstClr val="black"/>
              </a:solidFill>
              <a:effectLst/>
              <a:uLnTx/>
              <a:uFillTx/>
              <a:latin typeface="Calibri"/>
              <a:ea typeface="+mn-ea"/>
              <a:cs typeface="Calibri"/>
            </a:endParaRPr>
          </a:p>
        </p:txBody>
      </p:sp>
      <p:pic>
        <p:nvPicPr>
          <p:cNvPr id="10" name="Imagen 9"/>
          <p:cNvPicPr>
            <a:picLocks noChangeAspect="1"/>
          </p:cNvPicPr>
          <p:nvPr/>
        </p:nvPicPr>
        <p:blipFill>
          <a:blip r:embed="rId2"/>
          <a:stretch>
            <a:fillRect/>
          </a:stretch>
        </p:blipFill>
        <p:spPr>
          <a:xfrm>
            <a:off x="-30159" y="-31728"/>
            <a:ext cx="2232367" cy="1022328"/>
          </a:xfrm>
          <a:prstGeom prst="rect">
            <a:avLst/>
          </a:prstGeom>
        </p:spPr>
      </p:pic>
      <p:pic>
        <p:nvPicPr>
          <p:cNvPr id="11" name="Imagen 10"/>
          <p:cNvPicPr>
            <a:picLocks noChangeAspect="1"/>
          </p:cNvPicPr>
          <p:nvPr/>
        </p:nvPicPr>
        <p:blipFill>
          <a:blip r:embed="rId3"/>
          <a:stretch>
            <a:fillRect/>
          </a:stretch>
        </p:blipFill>
        <p:spPr>
          <a:xfrm>
            <a:off x="9713036" y="-51038"/>
            <a:ext cx="2475553" cy="889237"/>
          </a:xfrm>
          <a:prstGeom prst="rect">
            <a:avLst/>
          </a:prstGeom>
        </p:spPr>
      </p:pic>
      <p:pic>
        <p:nvPicPr>
          <p:cNvPr id="3" name="Imagen 2"/>
          <p:cNvPicPr>
            <a:picLocks noChangeAspect="1"/>
          </p:cNvPicPr>
          <p:nvPr/>
        </p:nvPicPr>
        <p:blipFill>
          <a:blip r:embed="rId4"/>
          <a:stretch>
            <a:fillRect/>
          </a:stretch>
        </p:blipFill>
        <p:spPr>
          <a:xfrm>
            <a:off x="3217688" y="2507347"/>
            <a:ext cx="8025567" cy="4002923"/>
          </a:xfrm>
          <a:prstGeom prst="rect">
            <a:avLst/>
          </a:prstGeom>
        </p:spPr>
      </p:pic>
      <p:sp>
        <p:nvSpPr>
          <p:cNvPr id="12" name="object 5"/>
          <p:cNvSpPr txBox="1">
            <a:spLocks noGrp="1"/>
          </p:cNvSpPr>
          <p:nvPr>
            <p:ph type="title"/>
          </p:nvPr>
        </p:nvSpPr>
        <p:spPr>
          <a:xfrm>
            <a:off x="1066800" y="21102"/>
            <a:ext cx="9589009" cy="443070"/>
          </a:xfrm>
          <a:prstGeom prst="rect">
            <a:avLst/>
          </a:prstGeom>
        </p:spPr>
        <p:txBody>
          <a:bodyPr vert="horz" wrap="square" lIns="0" tIns="12065" rIns="0" bIns="0" rtlCol="0">
            <a:spAutoFit/>
          </a:bodyPr>
          <a:lstStyle/>
          <a:p>
            <a:pPr algn="ctr">
              <a:lnSpc>
                <a:spcPct val="100000"/>
              </a:lnSpc>
              <a:spcBef>
                <a:spcPts val="95"/>
              </a:spcBef>
            </a:pPr>
            <a:r>
              <a:rPr lang="es-CO" spc="-40" dirty="0"/>
              <a:t>3. METODOLOGÍA DE</a:t>
            </a:r>
            <a:r>
              <a:rPr spc="-45" dirty="0"/>
              <a:t>L</a:t>
            </a:r>
            <a:r>
              <a:rPr lang="es-CO" spc="-45" dirty="0"/>
              <a:t> PROYECTO COIL.</a:t>
            </a:r>
            <a:endParaRPr spc="-45" dirty="0"/>
          </a:p>
        </p:txBody>
      </p:sp>
      <p:sp>
        <p:nvSpPr>
          <p:cNvPr id="4" name="Rectángulo 3"/>
          <p:cNvSpPr/>
          <p:nvPr/>
        </p:nvSpPr>
        <p:spPr>
          <a:xfrm>
            <a:off x="218941" y="507918"/>
            <a:ext cx="11668259" cy="2031325"/>
          </a:xfrm>
          <a:prstGeom prst="rect">
            <a:avLst/>
          </a:prstGeom>
        </p:spPr>
        <p:txBody>
          <a:bodyPr wrap="square">
            <a:spAutoFit/>
          </a:bodyPr>
          <a:lstStyle/>
          <a:p>
            <a:pPr algn="just"/>
            <a:endParaRPr lang="es-CO" dirty="0"/>
          </a:p>
          <a:p>
            <a:pPr algn="just"/>
            <a:r>
              <a:rPr lang="es-CO" dirty="0"/>
              <a:t>La metodología se realizó en seis pasos y cuatro fases, alrededor de la temática: </a:t>
            </a:r>
            <a:r>
              <a:rPr lang="es-CO" b="1" dirty="0"/>
              <a:t>Impacto de la asesoría contable y organizacional en la competitividad de las empresas de Colombia y México, 2023</a:t>
            </a:r>
            <a:r>
              <a:rPr lang="es-CO" dirty="0"/>
              <a:t>, donde intervinieron los docentes y sus respectivos cursos de Colombia y México, para plantear estrategias de solución, donde se utilizaron métodos de tipo mixtos, basados en proyectos y en problemas, mediante estudios de casos de empresas y metodologías activas de </a:t>
            </a:r>
            <a:r>
              <a:rPr lang="es-CO" dirty="0" err="1"/>
              <a:t>gamificación</a:t>
            </a:r>
            <a:r>
              <a:rPr lang="es-CO" dirty="0"/>
              <a:t> y de </a:t>
            </a:r>
            <a:r>
              <a:rPr lang="es-CO" dirty="0" err="1"/>
              <a:t>ludificación</a:t>
            </a:r>
            <a:r>
              <a:rPr lang="es-CO" dirty="0"/>
              <a:t> web 3.0, así como de actividades interculturales, tales como: arte, gastronomía, dialecto, danza, teatro, música, entre otros. </a:t>
            </a:r>
          </a:p>
        </p:txBody>
      </p:sp>
      <p:pic>
        <p:nvPicPr>
          <p:cNvPr id="9" name="Imagen 8"/>
          <p:cNvPicPr>
            <a:picLocks noChangeAspect="1"/>
          </p:cNvPicPr>
          <p:nvPr/>
        </p:nvPicPr>
        <p:blipFill>
          <a:blip r:embed="rId5"/>
          <a:stretch>
            <a:fillRect/>
          </a:stretch>
        </p:blipFill>
        <p:spPr>
          <a:xfrm>
            <a:off x="1914126" y="2539243"/>
            <a:ext cx="9329129" cy="4318757"/>
          </a:xfrm>
          <a:prstGeom prst="rect">
            <a:avLst/>
          </a:prstGeom>
        </p:spPr>
      </p:pic>
    </p:spTree>
    <p:extLst>
      <p:ext uri="{BB962C8B-B14F-4D97-AF65-F5344CB8AC3E}">
        <p14:creationId xmlns:p14="http://schemas.microsoft.com/office/powerpoint/2010/main" val="3767052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850391" y="571626"/>
            <a:ext cx="55244" cy="147955"/>
          </a:xfrm>
          <a:prstGeom prst="rect">
            <a:avLst/>
          </a:prstGeom>
        </p:spPr>
        <p:txBody>
          <a:bodyPr vert="horz" wrap="square" lIns="0" tIns="13335" rIns="0" bIns="0" rtlCol="0">
            <a:spAutoFit/>
          </a:bodyPr>
          <a:lstStyle/>
          <a:p>
            <a:pPr>
              <a:lnSpc>
                <a:spcPct val="100000"/>
              </a:lnSpc>
              <a:spcBef>
                <a:spcPts val="105"/>
              </a:spcBef>
            </a:pPr>
            <a:r>
              <a:rPr sz="800" b="1">
                <a:latin typeface="Calibri"/>
                <a:cs typeface="Calibri"/>
              </a:rPr>
              <a:t>o</a:t>
            </a:r>
            <a:endParaRPr sz="800">
              <a:latin typeface="Calibri"/>
              <a:cs typeface="Calibri"/>
            </a:endParaRPr>
          </a:p>
        </p:txBody>
      </p:sp>
      <p:sp>
        <p:nvSpPr>
          <p:cNvPr id="7" name="object 7"/>
          <p:cNvSpPr txBox="1"/>
          <p:nvPr/>
        </p:nvSpPr>
        <p:spPr>
          <a:xfrm>
            <a:off x="1291461" y="482988"/>
            <a:ext cx="11353800" cy="1428596"/>
          </a:xfrm>
          <a:prstGeom prst="rect">
            <a:avLst/>
          </a:prstGeom>
        </p:spPr>
        <p:txBody>
          <a:bodyPr vert="horz" wrap="square" lIns="0" tIns="12700" rIns="0" bIns="0" rtlCol="0">
            <a:spAutoFit/>
          </a:bodyPr>
          <a:lstStyle/>
          <a:p>
            <a:pPr algn="just"/>
            <a:r>
              <a:rPr lang="es-CO" sz="2000" b="1" dirty="0"/>
              <a:t>                </a:t>
            </a:r>
            <a:r>
              <a:rPr lang="es-CO" sz="2000" b="1" u="sng" dirty="0"/>
              <a:t>Universidades participantes del Proyecto COIL 6: Colombia y México</a:t>
            </a:r>
            <a:endParaRPr lang="es-MX" dirty="0"/>
          </a:p>
          <a:p>
            <a:pPr marL="12700" marR="37465" algn="just">
              <a:lnSpc>
                <a:spcPct val="100000"/>
              </a:lnSpc>
            </a:pPr>
            <a:endParaRPr lang="es-CO" dirty="0"/>
          </a:p>
          <a:p>
            <a:pPr marL="12700" marR="37465">
              <a:lnSpc>
                <a:spcPct val="100000"/>
              </a:lnSpc>
            </a:pPr>
            <a:endParaRPr lang="es-CO" dirty="0"/>
          </a:p>
          <a:p>
            <a:pPr marL="12700" marR="37465">
              <a:lnSpc>
                <a:spcPct val="100000"/>
              </a:lnSpc>
            </a:pPr>
            <a:endParaRPr dirty="0">
              <a:latin typeface="Calibri"/>
              <a:cs typeface="Calibri"/>
            </a:endParaRPr>
          </a:p>
          <a:p>
            <a:pPr>
              <a:lnSpc>
                <a:spcPct val="100000"/>
              </a:lnSpc>
              <a:spcBef>
                <a:spcPts val="15"/>
              </a:spcBef>
            </a:pPr>
            <a:endParaRPr dirty="0">
              <a:latin typeface="Calibri"/>
              <a:cs typeface="Calibri"/>
            </a:endParaRPr>
          </a:p>
        </p:txBody>
      </p:sp>
      <p:sp>
        <p:nvSpPr>
          <p:cNvPr id="8" name="object 8"/>
          <p:cNvSpPr txBox="1"/>
          <p:nvPr/>
        </p:nvSpPr>
        <p:spPr>
          <a:xfrm>
            <a:off x="850391" y="6059220"/>
            <a:ext cx="55244" cy="147955"/>
          </a:xfrm>
          <a:prstGeom prst="rect">
            <a:avLst/>
          </a:prstGeom>
        </p:spPr>
        <p:txBody>
          <a:bodyPr vert="horz" wrap="square" lIns="0" tIns="12700" rIns="0" bIns="0" rtlCol="0">
            <a:spAutoFit/>
          </a:bodyPr>
          <a:lstStyle/>
          <a:p>
            <a:pPr>
              <a:lnSpc>
                <a:spcPct val="100000"/>
              </a:lnSpc>
              <a:spcBef>
                <a:spcPts val="100"/>
              </a:spcBef>
            </a:pPr>
            <a:r>
              <a:rPr sz="800" b="1">
                <a:latin typeface="Calibri"/>
                <a:cs typeface="Calibri"/>
              </a:rPr>
              <a:t>o</a:t>
            </a:r>
            <a:endParaRPr sz="800">
              <a:latin typeface="Calibri"/>
              <a:cs typeface="Calibri"/>
            </a:endParaRPr>
          </a:p>
        </p:txBody>
      </p:sp>
      <p:pic>
        <p:nvPicPr>
          <p:cNvPr id="9" name="Imagen 8"/>
          <p:cNvPicPr>
            <a:picLocks noChangeAspect="1"/>
          </p:cNvPicPr>
          <p:nvPr/>
        </p:nvPicPr>
        <p:blipFill>
          <a:blip r:embed="rId2"/>
          <a:stretch>
            <a:fillRect/>
          </a:stretch>
        </p:blipFill>
        <p:spPr>
          <a:xfrm>
            <a:off x="-30158" y="-31729"/>
            <a:ext cx="2247886" cy="1029435"/>
          </a:xfrm>
          <a:prstGeom prst="rect">
            <a:avLst/>
          </a:prstGeom>
        </p:spPr>
      </p:pic>
      <p:pic>
        <p:nvPicPr>
          <p:cNvPr id="10" name="Imagen 9"/>
          <p:cNvPicPr>
            <a:picLocks noChangeAspect="1"/>
          </p:cNvPicPr>
          <p:nvPr/>
        </p:nvPicPr>
        <p:blipFill>
          <a:blip r:embed="rId3"/>
          <a:stretch>
            <a:fillRect/>
          </a:stretch>
        </p:blipFill>
        <p:spPr>
          <a:xfrm>
            <a:off x="9713036" y="-51038"/>
            <a:ext cx="2475553" cy="889237"/>
          </a:xfrm>
          <a:prstGeom prst="rect">
            <a:avLst/>
          </a:prstGeom>
        </p:spPr>
      </p:pic>
      <p:sp>
        <p:nvSpPr>
          <p:cNvPr id="12" name="object 5"/>
          <p:cNvSpPr txBox="1">
            <a:spLocks noGrp="1"/>
          </p:cNvSpPr>
          <p:nvPr>
            <p:ph type="title"/>
          </p:nvPr>
        </p:nvSpPr>
        <p:spPr>
          <a:xfrm>
            <a:off x="1066800" y="21102"/>
            <a:ext cx="9589009" cy="443070"/>
          </a:xfrm>
          <a:prstGeom prst="rect">
            <a:avLst/>
          </a:prstGeom>
        </p:spPr>
        <p:txBody>
          <a:bodyPr vert="horz" wrap="square" lIns="0" tIns="12065" rIns="0" bIns="0" rtlCol="0">
            <a:spAutoFit/>
          </a:bodyPr>
          <a:lstStyle/>
          <a:p>
            <a:pPr algn="ctr">
              <a:lnSpc>
                <a:spcPct val="100000"/>
              </a:lnSpc>
              <a:spcBef>
                <a:spcPts val="95"/>
              </a:spcBef>
            </a:pPr>
            <a:r>
              <a:rPr lang="es-CO" spc="-40" dirty="0"/>
              <a:t>3. METODOLOGÍA DE</a:t>
            </a:r>
            <a:r>
              <a:rPr spc="-45" dirty="0"/>
              <a:t>L</a:t>
            </a:r>
            <a:r>
              <a:rPr lang="es-CO" spc="-45" dirty="0"/>
              <a:t> PROYECTO COIL.</a:t>
            </a:r>
            <a:endParaRPr spc="-45" dirty="0"/>
          </a:p>
        </p:txBody>
      </p:sp>
      <p:pic>
        <p:nvPicPr>
          <p:cNvPr id="2" name="Imagen 1"/>
          <p:cNvPicPr>
            <a:picLocks noChangeAspect="1"/>
          </p:cNvPicPr>
          <p:nvPr/>
        </p:nvPicPr>
        <p:blipFill>
          <a:blip r:embed="rId4"/>
          <a:stretch>
            <a:fillRect/>
          </a:stretch>
        </p:blipFill>
        <p:spPr>
          <a:xfrm>
            <a:off x="2423790" y="799562"/>
            <a:ext cx="6346723" cy="3598517"/>
          </a:xfrm>
          <a:prstGeom prst="rect">
            <a:avLst/>
          </a:prstGeom>
        </p:spPr>
      </p:pic>
      <p:pic>
        <p:nvPicPr>
          <p:cNvPr id="13" name="Imagen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997" y="4379399"/>
            <a:ext cx="11545367" cy="2388448"/>
          </a:xfrm>
          <a:prstGeom prst="rect">
            <a:avLst/>
          </a:prstGeom>
        </p:spPr>
      </p:pic>
    </p:spTree>
    <p:extLst>
      <p:ext uri="{BB962C8B-B14F-4D97-AF65-F5344CB8AC3E}">
        <p14:creationId xmlns:p14="http://schemas.microsoft.com/office/powerpoint/2010/main" val="3864941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157230" y="26694"/>
            <a:ext cx="9589009" cy="443070"/>
          </a:xfrm>
          <a:prstGeom prst="rect">
            <a:avLst/>
          </a:prstGeom>
        </p:spPr>
        <p:txBody>
          <a:bodyPr vert="horz" wrap="square" lIns="0" tIns="12065" rIns="0" bIns="0" rtlCol="0">
            <a:spAutoFit/>
          </a:bodyPr>
          <a:lstStyle/>
          <a:p>
            <a:pPr algn="ctr">
              <a:lnSpc>
                <a:spcPct val="100000"/>
              </a:lnSpc>
              <a:spcBef>
                <a:spcPts val="95"/>
              </a:spcBef>
            </a:pPr>
            <a:r>
              <a:rPr lang="es-CO" spc="-40" dirty="0"/>
              <a:t>4. </a:t>
            </a:r>
            <a:r>
              <a:rPr lang="es-CO" u="sng" spc="-40" dirty="0"/>
              <a:t>RESULTADOS</a:t>
            </a:r>
            <a:r>
              <a:rPr lang="es-CO" spc="-45" dirty="0"/>
              <a:t>.</a:t>
            </a:r>
            <a:endParaRPr spc="-45" dirty="0"/>
          </a:p>
        </p:txBody>
      </p:sp>
      <p:sp>
        <p:nvSpPr>
          <p:cNvPr id="6" name="object 6"/>
          <p:cNvSpPr txBox="1"/>
          <p:nvPr/>
        </p:nvSpPr>
        <p:spPr>
          <a:xfrm>
            <a:off x="850391" y="571626"/>
            <a:ext cx="55244" cy="147955"/>
          </a:xfrm>
          <a:prstGeom prst="rect">
            <a:avLst/>
          </a:prstGeom>
        </p:spPr>
        <p:txBody>
          <a:bodyPr vert="horz" wrap="square" lIns="0" tIns="13335" rIns="0" bIns="0" rtlCol="0">
            <a:spAutoFit/>
          </a:bodyPr>
          <a:lstStyle/>
          <a:p>
            <a:pPr>
              <a:lnSpc>
                <a:spcPct val="100000"/>
              </a:lnSpc>
              <a:spcBef>
                <a:spcPts val="105"/>
              </a:spcBef>
            </a:pPr>
            <a:r>
              <a:rPr sz="800" b="1">
                <a:latin typeface="Calibri"/>
                <a:cs typeface="Calibri"/>
              </a:rPr>
              <a:t>o</a:t>
            </a:r>
            <a:endParaRPr sz="800">
              <a:latin typeface="Calibri"/>
              <a:cs typeface="Calibri"/>
            </a:endParaRPr>
          </a:p>
        </p:txBody>
      </p:sp>
      <p:sp>
        <p:nvSpPr>
          <p:cNvPr id="7" name="object 7"/>
          <p:cNvSpPr txBox="1"/>
          <p:nvPr/>
        </p:nvSpPr>
        <p:spPr>
          <a:xfrm>
            <a:off x="231819" y="900464"/>
            <a:ext cx="11719775" cy="2228815"/>
          </a:xfrm>
          <a:prstGeom prst="rect">
            <a:avLst/>
          </a:prstGeom>
        </p:spPr>
        <p:txBody>
          <a:bodyPr vert="horz" wrap="square" lIns="0" tIns="12700" rIns="0" bIns="0" rtlCol="0">
            <a:spAutoFit/>
          </a:bodyPr>
          <a:lstStyle/>
          <a:p>
            <a:pPr algn="just"/>
            <a:r>
              <a:rPr lang="es-CO" b="1" dirty="0"/>
              <a:t>Fase 1. Invitación al Proyecto COIL, Actividad </a:t>
            </a:r>
            <a:r>
              <a:rPr lang="es-CO" b="1" dirty="0" err="1"/>
              <a:t>Rompehielo</a:t>
            </a:r>
            <a:r>
              <a:rPr lang="es-CO" b="1" dirty="0"/>
              <a:t> y Presentación de los Estudiantes y Docentes. </a:t>
            </a:r>
            <a:r>
              <a:rPr lang="es-CO" dirty="0"/>
              <a:t>La primera sesión es un espacio de presentación, en el que se da a conocer el cronograma y estructura del proyecto, objetivos y desempeños esperados, se realizó la presentación de los docentes participantes y se abre un espacio a través del </a:t>
            </a:r>
            <a:r>
              <a:rPr lang="es-CO" dirty="0" err="1"/>
              <a:t>Padlet</a:t>
            </a:r>
            <a:r>
              <a:rPr lang="es-CO" dirty="0"/>
              <a:t> para que los de estudiantes de las universidades de México y Colombia se conozcan e interactúen en PDF,           </a:t>
            </a:r>
            <a:r>
              <a:rPr lang="es-CO" dirty="0" err="1"/>
              <a:t>Webex</a:t>
            </a:r>
            <a:r>
              <a:rPr lang="es-CO" dirty="0"/>
              <a:t>, </a:t>
            </a:r>
            <a:r>
              <a:rPr lang="es-CO" dirty="0" err="1"/>
              <a:t>Jimdo</a:t>
            </a:r>
            <a:r>
              <a:rPr lang="es-CO" dirty="0"/>
              <a:t> y </a:t>
            </a:r>
            <a:r>
              <a:rPr lang="es-CO" dirty="0" err="1"/>
              <a:t>Whatsapp</a:t>
            </a:r>
            <a:endParaRPr lang="es-CO" dirty="0"/>
          </a:p>
          <a:p>
            <a:pPr marL="12700" marR="37465" algn="just">
              <a:lnSpc>
                <a:spcPct val="100000"/>
              </a:lnSpc>
            </a:pPr>
            <a:endParaRPr lang="es-CO" dirty="0"/>
          </a:p>
          <a:p>
            <a:pPr marL="12700" marR="37465">
              <a:lnSpc>
                <a:spcPct val="100000"/>
              </a:lnSpc>
            </a:pPr>
            <a:endParaRPr lang="es-CO" dirty="0"/>
          </a:p>
          <a:p>
            <a:pPr marL="12700" marR="37465">
              <a:lnSpc>
                <a:spcPct val="100000"/>
              </a:lnSpc>
            </a:pPr>
            <a:endParaRPr dirty="0">
              <a:latin typeface="Calibri"/>
              <a:cs typeface="Calibri"/>
            </a:endParaRPr>
          </a:p>
          <a:p>
            <a:pPr>
              <a:lnSpc>
                <a:spcPct val="100000"/>
              </a:lnSpc>
              <a:spcBef>
                <a:spcPts val="15"/>
              </a:spcBef>
            </a:pPr>
            <a:endParaRPr dirty="0">
              <a:latin typeface="Calibri"/>
              <a:cs typeface="Calibri"/>
            </a:endParaRPr>
          </a:p>
        </p:txBody>
      </p:sp>
      <p:sp>
        <p:nvSpPr>
          <p:cNvPr id="8" name="object 8"/>
          <p:cNvSpPr txBox="1"/>
          <p:nvPr/>
        </p:nvSpPr>
        <p:spPr>
          <a:xfrm>
            <a:off x="850391" y="6059220"/>
            <a:ext cx="55244" cy="147955"/>
          </a:xfrm>
          <a:prstGeom prst="rect">
            <a:avLst/>
          </a:prstGeom>
        </p:spPr>
        <p:txBody>
          <a:bodyPr vert="horz" wrap="square" lIns="0" tIns="12700" rIns="0" bIns="0" rtlCol="0">
            <a:spAutoFit/>
          </a:bodyPr>
          <a:lstStyle/>
          <a:p>
            <a:pPr>
              <a:lnSpc>
                <a:spcPct val="100000"/>
              </a:lnSpc>
              <a:spcBef>
                <a:spcPts val="100"/>
              </a:spcBef>
            </a:pPr>
            <a:r>
              <a:rPr sz="800" b="1">
                <a:latin typeface="Calibri"/>
                <a:cs typeface="Calibri"/>
              </a:rPr>
              <a:t>o</a:t>
            </a:r>
            <a:endParaRPr sz="800">
              <a:latin typeface="Calibri"/>
              <a:cs typeface="Calibri"/>
            </a:endParaRPr>
          </a:p>
        </p:txBody>
      </p:sp>
      <p:pic>
        <p:nvPicPr>
          <p:cNvPr id="9" name="Imagen 8"/>
          <p:cNvPicPr>
            <a:picLocks noChangeAspect="1"/>
          </p:cNvPicPr>
          <p:nvPr/>
        </p:nvPicPr>
        <p:blipFill>
          <a:blip r:embed="rId2"/>
          <a:stretch>
            <a:fillRect/>
          </a:stretch>
        </p:blipFill>
        <p:spPr>
          <a:xfrm>
            <a:off x="-30158" y="-44608"/>
            <a:ext cx="2247886" cy="1029435"/>
          </a:xfrm>
          <a:prstGeom prst="rect">
            <a:avLst/>
          </a:prstGeom>
        </p:spPr>
      </p:pic>
      <p:pic>
        <p:nvPicPr>
          <p:cNvPr id="10" name="Imagen 9"/>
          <p:cNvPicPr>
            <a:picLocks noChangeAspect="1"/>
          </p:cNvPicPr>
          <p:nvPr/>
        </p:nvPicPr>
        <p:blipFill>
          <a:blip r:embed="rId3"/>
          <a:stretch>
            <a:fillRect/>
          </a:stretch>
        </p:blipFill>
        <p:spPr>
          <a:xfrm>
            <a:off x="9713036" y="-51038"/>
            <a:ext cx="2475553" cy="889237"/>
          </a:xfrm>
          <a:prstGeom prst="rect">
            <a:avLst/>
          </a:prstGeom>
        </p:spPr>
      </p:pic>
      <p:pic>
        <p:nvPicPr>
          <p:cNvPr id="11" name="Imagen 10"/>
          <p:cNvPicPr/>
          <p:nvPr/>
        </p:nvPicPr>
        <p:blipFill>
          <a:blip r:embed="rId4">
            <a:extLst>
              <a:ext uri="{28A0092B-C50C-407E-A947-70E740481C1C}">
                <a14:useLocalDpi xmlns:a14="http://schemas.microsoft.com/office/drawing/2010/main" val="0"/>
              </a:ext>
            </a:extLst>
          </a:blip>
          <a:srcRect/>
          <a:stretch>
            <a:fillRect/>
          </a:stretch>
        </p:blipFill>
        <p:spPr bwMode="auto">
          <a:xfrm>
            <a:off x="64395" y="2150687"/>
            <a:ext cx="4327301" cy="4597843"/>
          </a:xfrm>
          <a:prstGeom prst="rect">
            <a:avLst/>
          </a:prstGeom>
          <a:noFill/>
          <a:ln>
            <a:noFill/>
          </a:ln>
        </p:spPr>
      </p:pic>
      <p:pic>
        <p:nvPicPr>
          <p:cNvPr id="3" name="Imagen 2"/>
          <p:cNvPicPr>
            <a:picLocks noChangeAspect="1"/>
          </p:cNvPicPr>
          <p:nvPr/>
        </p:nvPicPr>
        <p:blipFill>
          <a:blip r:embed="rId5"/>
          <a:stretch>
            <a:fillRect/>
          </a:stretch>
        </p:blipFill>
        <p:spPr>
          <a:xfrm>
            <a:off x="4404575" y="2105025"/>
            <a:ext cx="7800975" cy="4752975"/>
          </a:xfrm>
          <a:prstGeom prst="rect">
            <a:avLst/>
          </a:prstGeom>
        </p:spPr>
      </p:pic>
      <p:pic>
        <p:nvPicPr>
          <p:cNvPr id="13" name="Imagen 12"/>
          <p:cNvPicPr>
            <a:picLocks noChangeAspect="1"/>
          </p:cNvPicPr>
          <p:nvPr/>
        </p:nvPicPr>
        <p:blipFill>
          <a:blip r:embed="rId6"/>
          <a:stretch>
            <a:fillRect/>
          </a:stretch>
        </p:blipFill>
        <p:spPr>
          <a:xfrm>
            <a:off x="2950710" y="2332913"/>
            <a:ext cx="1030552" cy="385097"/>
          </a:xfrm>
          <a:prstGeom prst="rect">
            <a:avLst/>
          </a:prstGeom>
        </p:spPr>
      </p:pic>
      <p:pic>
        <p:nvPicPr>
          <p:cNvPr id="15" name="Imagen 14"/>
          <p:cNvPicPr>
            <a:picLocks noChangeAspect="1"/>
          </p:cNvPicPr>
          <p:nvPr/>
        </p:nvPicPr>
        <p:blipFill>
          <a:blip r:embed="rId7"/>
          <a:stretch>
            <a:fillRect/>
          </a:stretch>
        </p:blipFill>
        <p:spPr>
          <a:xfrm>
            <a:off x="4026889" y="2332913"/>
            <a:ext cx="342671" cy="385097"/>
          </a:xfrm>
          <a:prstGeom prst="rect">
            <a:avLst/>
          </a:prstGeom>
        </p:spPr>
      </p:pic>
      <p:pic>
        <p:nvPicPr>
          <p:cNvPr id="4" name="Imagen 3"/>
          <p:cNvPicPr>
            <a:picLocks noChangeAspect="1"/>
          </p:cNvPicPr>
          <p:nvPr/>
        </p:nvPicPr>
        <p:blipFill>
          <a:blip r:embed="rId8"/>
          <a:stretch>
            <a:fillRect/>
          </a:stretch>
        </p:blipFill>
        <p:spPr>
          <a:xfrm>
            <a:off x="2364080" y="2332913"/>
            <a:ext cx="541003" cy="408370"/>
          </a:xfrm>
          <a:prstGeom prst="rect">
            <a:avLst/>
          </a:prstGeom>
        </p:spPr>
      </p:pic>
      <p:pic>
        <p:nvPicPr>
          <p:cNvPr id="16" name="Imagen 15"/>
          <p:cNvPicPr>
            <a:picLocks noChangeAspect="1"/>
          </p:cNvPicPr>
          <p:nvPr/>
        </p:nvPicPr>
        <p:blipFill>
          <a:blip r:embed="rId9"/>
          <a:stretch>
            <a:fillRect/>
          </a:stretch>
        </p:blipFill>
        <p:spPr>
          <a:xfrm>
            <a:off x="1610422" y="2189324"/>
            <a:ext cx="707775" cy="682721"/>
          </a:xfrm>
          <a:prstGeom prst="rect">
            <a:avLst/>
          </a:prstGeom>
        </p:spPr>
      </p:pic>
      <p:pic>
        <p:nvPicPr>
          <p:cNvPr id="17" name="Imagen 16"/>
          <p:cNvPicPr>
            <a:picLocks noChangeAspect="1"/>
          </p:cNvPicPr>
          <p:nvPr/>
        </p:nvPicPr>
        <p:blipFill>
          <a:blip r:embed="rId10"/>
          <a:stretch>
            <a:fillRect/>
          </a:stretch>
        </p:blipFill>
        <p:spPr>
          <a:xfrm>
            <a:off x="8350093" y="4140044"/>
            <a:ext cx="597464" cy="586502"/>
          </a:xfrm>
          <a:prstGeom prst="rect">
            <a:avLst/>
          </a:prstGeom>
        </p:spPr>
      </p:pic>
      <p:pic>
        <p:nvPicPr>
          <p:cNvPr id="18" name="Imagen 17"/>
          <p:cNvPicPr>
            <a:picLocks noChangeAspect="1"/>
          </p:cNvPicPr>
          <p:nvPr/>
        </p:nvPicPr>
        <p:blipFill>
          <a:blip r:embed="rId10"/>
          <a:stretch>
            <a:fillRect/>
          </a:stretch>
        </p:blipFill>
        <p:spPr>
          <a:xfrm>
            <a:off x="8515372" y="1746411"/>
            <a:ext cx="597464" cy="586502"/>
          </a:xfrm>
          <a:prstGeom prst="rect">
            <a:avLst/>
          </a:prstGeom>
        </p:spPr>
      </p:pic>
      <p:pic>
        <p:nvPicPr>
          <p:cNvPr id="20" name="Imagen 19"/>
          <p:cNvPicPr>
            <a:picLocks noChangeAspect="1"/>
          </p:cNvPicPr>
          <p:nvPr/>
        </p:nvPicPr>
        <p:blipFill>
          <a:blip r:embed="rId11"/>
          <a:stretch>
            <a:fillRect/>
          </a:stretch>
        </p:blipFill>
        <p:spPr>
          <a:xfrm>
            <a:off x="11567799" y="1782787"/>
            <a:ext cx="562289" cy="542385"/>
          </a:xfrm>
          <a:prstGeom prst="rect">
            <a:avLst/>
          </a:prstGeom>
        </p:spPr>
      </p:pic>
      <p:pic>
        <p:nvPicPr>
          <p:cNvPr id="21" name="Imagen 20"/>
          <p:cNvPicPr>
            <a:picLocks noChangeAspect="1"/>
          </p:cNvPicPr>
          <p:nvPr/>
        </p:nvPicPr>
        <p:blipFill>
          <a:blip r:embed="rId12"/>
          <a:stretch>
            <a:fillRect/>
          </a:stretch>
        </p:blipFill>
        <p:spPr>
          <a:xfrm>
            <a:off x="11263313" y="4295774"/>
            <a:ext cx="866775" cy="371475"/>
          </a:xfrm>
          <a:prstGeom prst="rect">
            <a:avLst/>
          </a:prstGeom>
        </p:spPr>
      </p:pic>
      <p:sp>
        <p:nvSpPr>
          <p:cNvPr id="23" name="Rectángulo 22"/>
          <p:cNvSpPr/>
          <p:nvPr/>
        </p:nvSpPr>
        <p:spPr>
          <a:xfrm>
            <a:off x="827318" y="442923"/>
            <a:ext cx="5124416" cy="461665"/>
          </a:xfrm>
          <a:prstGeom prst="rect">
            <a:avLst/>
          </a:prstGeom>
        </p:spPr>
        <p:txBody>
          <a:bodyPr wrap="none">
            <a:spAutoFit/>
          </a:bodyPr>
          <a:lstStyle/>
          <a:p>
            <a:r>
              <a:rPr lang="es-CO" sz="2400" b="1" spc="-45" dirty="0">
                <a:solidFill>
                  <a:srgbClr val="0070C0"/>
                </a:solidFill>
              </a:rPr>
              <a:t>4.1. Resultados: Fases del Proyecto COIL.</a:t>
            </a:r>
            <a:endParaRPr lang="es-CO" sz="2400" b="1" dirty="0">
              <a:solidFill>
                <a:srgbClr val="0070C0"/>
              </a:solidFill>
            </a:endParaRPr>
          </a:p>
        </p:txBody>
      </p:sp>
    </p:spTree>
    <p:extLst>
      <p:ext uri="{BB962C8B-B14F-4D97-AF65-F5344CB8AC3E}">
        <p14:creationId xmlns:p14="http://schemas.microsoft.com/office/powerpoint/2010/main" val="217747227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bfeeb20-af50-4443-9c2a-58d9be86c963" xsi:nil="true"/>
    <lcf76f155ced4ddcb4097134ff3c332f xmlns="e0de1b1a-4368-425f-be68-2d2b1e1530c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813E81C7322C7148B9033370E9096A1B" ma:contentTypeVersion="18" ma:contentTypeDescription="Crear nuevo documento." ma:contentTypeScope="" ma:versionID="791d642219f1a94426e4f04ccec59283">
  <xsd:schema xmlns:xsd="http://www.w3.org/2001/XMLSchema" xmlns:xs="http://www.w3.org/2001/XMLSchema" xmlns:p="http://schemas.microsoft.com/office/2006/metadata/properties" xmlns:ns2="e0de1b1a-4368-425f-be68-2d2b1e1530cc" xmlns:ns3="ebfeeb20-af50-4443-9c2a-58d9be86c963" targetNamespace="http://schemas.microsoft.com/office/2006/metadata/properties" ma:root="true" ma:fieldsID="f860a14d4e79875fa2a78062adda64f9" ns2:_="" ns3:_="">
    <xsd:import namespace="e0de1b1a-4368-425f-be68-2d2b1e1530cc"/>
    <xsd:import namespace="ebfeeb20-af50-4443-9c2a-58d9be86c96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de1b1a-4368-425f-be68-2d2b1e1530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71996052-62f5-4f90-af1f-7dc781ad549c"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feeb20-af50-4443-9c2a-58d9be86c963" elementFormDefault="qualified">
    <xsd:import namespace="http://schemas.microsoft.com/office/2006/documentManagement/types"/>
    <xsd:import namespace="http://schemas.microsoft.com/office/infopath/2007/PartnerControls"/>
    <xsd:element name="SharedWithUsers" ma:index="1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4c88a172-cf83-4a6a-a1e8-a5ca31f2cb09}" ma:internalName="TaxCatchAll" ma:showField="CatchAllData" ma:web="ebfeeb20-af50-4443-9c2a-58d9be86c9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570D77-5229-4A17-9E13-21557B683235}">
  <ds:schemaRefs>
    <ds:schemaRef ds:uri="http://schemas.microsoft.com/sharepoint/v3/contenttype/forms"/>
  </ds:schemaRefs>
</ds:datastoreItem>
</file>

<file path=customXml/itemProps2.xml><?xml version="1.0" encoding="utf-8"?>
<ds:datastoreItem xmlns:ds="http://schemas.openxmlformats.org/officeDocument/2006/customXml" ds:itemID="{29ABF7DE-303D-492F-ABA6-7AF153F03E59}">
  <ds:schemaRefs>
    <ds:schemaRef ds:uri="http://purl.org/dc/terms/"/>
    <ds:schemaRef ds:uri="http://schemas.microsoft.com/office/infopath/2007/PartnerControls"/>
    <ds:schemaRef ds:uri="http://purl.org/dc/dcmitype/"/>
    <ds:schemaRef ds:uri="http://schemas.microsoft.com/office/2006/documentManagement/types"/>
    <ds:schemaRef ds:uri="http://purl.org/dc/elements/1.1/"/>
    <ds:schemaRef ds:uri="http://schemas.microsoft.com/office/2006/metadata/properties"/>
    <ds:schemaRef ds:uri="cd328b30-0297-4952-8e3f-24543ef715e1"/>
    <ds:schemaRef ds:uri="http://schemas.openxmlformats.org/package/2006/metadata/core-properties"/>
    <ds:schemaRef ds:uri="aba7d7e3-e4f0-4949-9c2a-27d3e3977da8"/>
    <ds:schemaRef ds:uri="http://www.w3.org/XML/1998/namespace"/>
  </ds:schemaRefs>
</ds:datastoreItem>
</file>

<file path=customXml/itemProps3.xml><?xml version="1.0" encoding="utf-8"?>
<ds:datastoreItem xmlns:ds="http://schemas.openxmlformats.org/officeDocument/2006/customXml" ds:itemID="{D141F2FD-932A-4A6A-82D0-9B398C80781C}"/>
</file>

<file path=docProps/app.xml><?xml version="1.0" encoding="utf-8"?>
<Properties xmlns="http://schemas.openxmlformats.org/officeDocument/2006/extended-properties" xmlns:vt="http://schemas.openxmlformats.org/officeDocument/2006/docPropsVTypes">
  <TotalTime>2677</TotalTime>
  <Words>2091</Words>
  <Application>Microsoft Macintosh PowerPoint</Application>
  <PresentationFormat>Panorámica</PresentationFormat>
  <Paragraphs>148</Paragraphs>
  <Slides>22</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22</vt:i4>
      </vt:variant>
    </vt:vector>
  </HeadingPairs>
  <TitlesOfParts>
    <vt:vector size="28" baseType="lpstr">
      <vt:lpstr>Arial</vt:lpstr>
      <vt:lpstr>Calibri</vt:lpstr>
      <vt:lpstr>Calibri Light</vt:lpstr>
      <vt:lpstr>Open Sans</vt:lpstr>
      <vt:lpstr>Tema de Office</vt:lpstr>
      <vt:lpstr>Office Theme</vt:lpstr>
      <vt:lpstr>   Experiencia Internacional de Innovación pedagógica COIL en las Clases de Contabilidad y Administración entre Colombia y México, 2023.  Docentes del Proyecto COIL: Elkyn Rafael Lugo Arias – Isabel Gómez Gaviria            María Sánchez Losoya – Saira Moctezuma Gaytan  Ruth Hernández Alvarado – Malaquías Montaño  Rocío Moreno Meza – Juan Lino Gamiño         Facultad de Contabilidad y Administración 2024 </vt:lpstr>
      <vt:lpstr>Presentación de PowerPoint</vt:lpstr>
      <vt:lpstr>1. INTRODUCCIÓN.</vt:lpstr>
      <vt:lpstr>1. INTRODUCCIÓN.</vt:lpstr>
      <vt:lpstr>Presentación de PowerPoint</vt:lpstr>
      <vt:lpstr>A nivel internacional y nacional, existen muchos estudios de revisión de literatura de las metodologías y diferentes programas de innovación pedagógica para las clases internacionales académicas, interculturales y bilingües con un gran impacto de los estudiantes y docentes en el medio, en los cuales se destacan las siguientes:  Según Albert Sangrá (2019, 2020), en su estudio: Ecologías de aprendizaje global a través de las TIC, la investigación e innovación; para capacitar más estudiantes a nivel nacional e internacional y transformar la sociedad en una más sostenible, más justa y más equitativa (Sangrá, 2001; González, et al. 2018; Meza, 2018).    </vt:lpstr>
      <vt:lpstr>3. METODOLOGÍA DEL PROYECTO COIL.</vt:lpstr>
      <vt:lpstr>3. METODOLOGÍA DEL PROYECTO COIL.</vt:lpstr>
      <vt:lpstr>4. RESULTADOS.</vt:lpstr>
      <vt:lpstr>Presentación de PowerPoint</vt:lpstr>
      <vt:lpstr>   </vt:lpstr>
      <vt:lpstr>   </vt:lpstr>
      <vt:lpstr>Presentación de PowerPoint</vt:lpstr>
      <vt:lpstr>Presentación de PowerPoint</vt:lpstr>
      <vt:lpstr>Presentación de PowerPoint</vt:lpstr>
      <vt:lpstr>Presentación de PowerPoint</vt:lpstr>
      <vt:lpstr>Presentación de PowerPoint</vt:lpstr>
      <vt:lpstr>5. CONCLUSIONES.</vt:lpstr>
      <vt:lpstr>RECOMENDACIONES.</vt:lpstr>
      <vt:lpstr>REFERENCIAS.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YENDY VIVIANA CASTELLANOS MARTINEZ</dc:creator>
  <cp:lastModifiedBy>Valentina Bobadilla Seguel</cp:lastModifiedBy>
  <cp:revision>211</cp:revision>
  <dcterms:created xsi:type="dcterms:W3CDTF">2021-10-07T15:17:43Z</dcterms:created>
  <dcterms:modified xsi:type="dcterms:W3CDTF">2024-01-15T16:57:29Z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0x010100813E81C7322C7148B9033370E9096A1B</vt:lpwstr>
  </property>
</Properties>
</file>