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18288000" cy="10287000"/>
  <p:notesSz cx="6858000" cy="9144000"/>
  <p:embeddedFontLst>
    <p:embeddedFont>
      <p:font typeface="Arimo" panose="020B0604020202020204" pitchFamily="34" charset="0"/>
      <p:regular r:id="rId13"/>
    </p:embeddedFont>
    <p:embeddedFont>
      <p:font typeface="Arimo Bold" panose="020B0704020202020204" pitchFamily="34" charset="0"/>
      <p:regular r:id="rId14"/>
      <p:bold r:id="rId15"/>
    </p:embeddedFont>
    <p:embeddedFont>
      <p:font typeface="Arimo Bold Italics" panose="020B070402020209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1" autoAdjust="0"/>
  </p:normalViewPr>
  <p:slideViewPr>
    <p:cSldViewPr>
      <p:cViewPr varScale="1">
        <p:scale>
          <a:sx n="73" d="100"/>
          <a:sy n="73" d="100"/>
        </p:scale>
        <p:origin x="12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57E93-8A4D-4361-BAEA-B2096D6CAD1F}" type="datetimeFigureOut">
              <a:rPr lang="es-CL" smtClean="0"/>
              <a:t>26-08-24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8E128-3070-4017-88B6-CD8CF57A59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360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6.png"/><Relationship Id="rId12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16.jpeg"/><Relationship Id="rId10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8.sv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8.sv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7.sv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.sv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8.jpeg"/><Relationship Id="rId5" Type="http://schemas.openxmlformats.org/officeDocument/2006/relationships/image" Target="../media/image10.png"/><Relationship Id="rId10" Type="http://schemas.openxmlformats.org/officeDocument/2006/relationships/image" Target="../media/image37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D328C55-F772-58AC-FE86-B351B0967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D328C55-F772-58AC-FE86-B351B0967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4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 descr="Imagen que contiene rojo, grande, blanco, tabla  Descripción generada automáticamente"/>
          <p:cNvSpPr/>
          <p:nvPr/>
        </p:nvSpPr>
        <p:spPr>
          <a:xfrm>
            <a:off x="1" y="-19050"/>
            <a:ext cx="18287998" cy="10287002"/>
          </a:xfrm>
          <a:custGeom>
            <a:avLst/>
            <a:gdLst/>
            <a:ahLst/>
            <a:cxnLst/>
            <a:rect l="l" t="t" r="r" b="b"/>
            <a:pathLst>
              <a:path w="18287998" h="10287002">
                <a:moveTo>
                  <a:pt x="0" y="0"/>
                </a:moveTo>
                <a:lnTo>
                  <a:pt x="18287999" y="0"/>
                </a:lnTo>
                <a:lnTo>
                  <a:pt x="18287999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76" b="-3890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 descr="Logotipo, nombre de la empresa  Descripción generada automáticamente"/>
          <p:cNvSpPr/>
          <p:nvPr/>
        </p:nvSpPr>
        <p:spPr>
          <a:xfrm>
            <a:off x="15806058" y="8648094"/>
            <a:ext cx="1317172" cy="1342076"/>
          </a:xfrm>
          <a:custGeom>
            <a:avLst/>
            <a:gdLst/>
            <a:ahLst/>
            <a:cxnLst/>
            <a:rect l="l" t="t" r="r" b="b"/>
            <a:pathLst>
              <a:path w="1317172" h="1342076">
                <a:moveTo>
                  <a:pt x="0" y="0"/>
                </a:moveTo>
                <a:lnTo>
                  <a:pt x="1317172" y="0"/>
                </a:lnTo>
                <a:lnTo>
                  <a:pt x="1317172" y="1342076"/>
                </a:lnTo>
                <a:lnTo>
                  <a:pt x="0" y="1342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0134" t="-22170" r="-79477" b="-211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5173056" y="300446"/>
            <a:ext cx="2594063" cy="2181497"/>
          </a:xfrm>
          <a:custGeom>
            <a:avLst/>
            <a:gdLst/>
            <a:ahLst/>
            <a:cxnLst/>
            <a:rect l="l" t="t" r="r" b="b"/>
            <a:pathLst>
              <a:path w="2594063" h="2181497">
                <a:moveTo>
                  <a:pt x="0" y="0"/>
                </a:moveTo>
                <a:lnTo>
                  <a:pt x="2594063" y="0"/>
                </a:lnTo>
                <a:lnTo>
                  <a:pt x="2594063" y="2181496"/>
                </a:lnTo>
                <a:lnTo>
                  <a:pt x="0" y="2181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TextBox 6"/>
          <p:cNvSpPr txBox="1"/>
          <p:nvPr/>
        </p:nvSpPr>
        <p:spPr>
          <a:xfrm>
            <a:off x="892630" y="2254558"/>
            <a:ext cx="13509169" cy="32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Reforzamiento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práctico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Primeros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Auxilios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Psicológicos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Educación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comuna</a:t>
            </a:r>
            <a:r>
              <a:rPr lang="en-US" sz="66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de Alto Bío </a:t>
            </a:r>
            <a:r>
              <a:rPr lang="en-US" sz="6600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Bío</a:t>
            </a:r>
            <a:endParaRPr lang="en-US" sz="6600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2630" y="6521062"/>
            <a:ext cx="16139666" cy="169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Escuela de Educación 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Jefe/a de Proyecto: Romina Irribarra; Scarlette Lepe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Sede: Concepción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EA265B-9DC2-1595-4653-E75305D1B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-38098"/>
            <a:ext cx="18288001" cy="102819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2" y="1781154"/>
            <a:ext cx="18287998" cy="8543946"/>
          </a:xfrm>
          <a:custGeom>
            <a:avLst/>
            <a:gdLst/>
            <a:ahLst/>
            <a:cxnLst/>
            <a:rect l="l" t="t" r="r" b="b"/>
            <a:pathLst>
              <a:path w="18287998" h="8543946">
                <a:moveTo>
                  <a:pt x="0" y="0"/>
                </a:moveTo>
                <a:lnTo>
                  <a:pt x="18287998" y="0"/>
                </a:lnTo>
                <a:lnTo>
                  <a:pt x="18287998" y="8543946"/>
                </a:lnTo>
                <a:lnTo>
                  <a:pt x="0" y="8543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7000"/>
            </a:blip>
            <a:stretch>
              <a:fillRect t="-4269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971656" y="9189248"/>
            <a:ext cx="959303" cy="892968"/>
          </a:xfrm>
          <a:custGeom>
            <a:avLst/>
            <a:gdLst/>
            <a:ahLst/>
            <a:cxnLst/>
            <a:rect l="l" t="t" r="r" b="b"/>
            <a:pathLst>
              <a:path w="959303" h="892968">
                <a:moveTo>
                  <a:pt x="0" y="0"/>
                </a:moveTo>
                <a:lnTo>
                  <a:pt x="959302" y="0"/>
                </a:lnTo>
                <a:lnTo>
                  <a:pt x="959302" y="892968"/>
                </a:lnTo>
                <a:lnTo>
                  <a:pt x="0" y="892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" r="-1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6869862" y="364790"/>
            <a:ext cx="1007474" cy="847242"/>
          </a:xfrm>
          <a:custGeom>
            <a:avLst/>
            <a:gdLst/>
            <a:ahLst/>
            <a:cxnLst/>
            <a:rect l="l" t="t" r="r" b="b"/>
            <a:pathLst>
              <a:path w="1007474" h="847242">
                <a:moveTo>
                  <a:pt x="0" y="0"/>
                </a:moveTo>
                <a:lnTo>
                  <a:pt x="1007474" y="0"/>
                </a:lnTo>
                <a:lnTo>
                  <a:pt x="1007474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7" name="Group 7"/>
          <p:cNvGrpSpPr/>
          <p:nvPr/>
        </p:nvGrpSpPr>
        <p:grpSpPr>
          <a:xfrm>
            <a:off x="907862" y="2096280"/>
            <a:ext cx="2613658" cy="701040"/>
            <a:chOff x="0" y="0"/>
            <a:chExt cx="3484878" cy="9347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84880" cy="934720"/>
            </a:xfrm>
            <a:custGeom>
              <a:avLst/>
              <a:gdLst/>
              <a:ahLst/>
              <a:cxnLst/>
              <a:rect l="l" t="t" r="r" b="b"/>
              <a:pathLst>
                <a:path w="3484880" h="934720">
                  <a:moveTo>
                    <a:pt x="0" y="155829"/>
                  </a:moveTo>
                  <a:cubicBezTo>
                    <a:pt x="0" y="69723"/>
                    <a:pt x="69723" y="0"/>
                    <a:pt x="155829" y="0"/>
                  </a:cubicBezTo>
                  <a:lnTo>
                    <a:pt x="3329051" y="0"/>
                  </a:lnTo>
                  <a:cubicBezTo>
                    <a:pt x="3415030" y="0"/>
                    <a:pt x="3484880" y="69723"/>
                    <a:pt x="3484880" y="155829"/>
                  </a:cubicBezTo>
                  <a:lnTo>
                    <a:pt x="3484880" y="778891"/>
                  </a:lnTo>
                  <a:cubicBezTo>
                    <a:pt x="3484880" y="864870"/>
                    <a:pt x="3415157" y="934720"/>
                    <a:pt x="3329051" y="934720"/>
                  </a:cubicBezTo>
                  <a:lnTo>
                    <a:pt x="155829" y="934720"/>
                  </a:lnTo>
                  <a:cubicBezTo>
                    <a:pt x="69723" y="934720"/>
                    <a:pt x="0" y="864997"/>
                    <a:pt x="0" y="778891"/>
                  </a:cubicBezTo>
                  <a:close/>
                </a:path>
              </a:pathLst>
            </a:custGeom>
            <a:solidFill>
              <a:srgbClr val="151D2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3484878" cy="94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Socio Formador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2669069" y="2278881"/>
            <a:ext cx="5413552" cy="6195808"/>
          </a:xfrm>
          <a:custGeom>
            <a:avLst/>
            <a:gdLst/>
            <a:ahLst/>
            <a:cxnLst/>
            <a:rect l="l" t="t" r="r" b="b"/>
            <a:pathLst>
              <a:path w="5413552" h="6195808">
                <a:moveTo>
                  <a:pt x="0" y="0"/>
                </a:moveTo>
                <a:lnTo>
                  <a:pt x="5413553" y="0"/>
                </a:lnTo>
                <a:lnTo>
                  <a:pt x="5413553" y="6195809"/>
                </a:lnTo>
                <a:lnTo>
                  <a:pt x="0" y="61958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546" r="-11101" b="-328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1398394" y="3062337"/>
            <a:ext cx="1430604" cy="1283002"/>
          </a:xfrm>
          <a:custGeom>
            <a:avLst/>
            <a:gdLst/>
            <a:ahLst/>
            <a:cxnLst/>
            <a:rect l="l" t="t" r="r" b="b"/>
            <a:pathLst>
              <a:path w="1430604" h="1283002">
                <a:moveTo>
                  <a:pt x="0" y="0"/>
                </a:moveTo>
                <a:lnTo>
                  <a:pt x="1430604" y="0"/>
                </a:lnTo>
                <a:lnTo>
                  <a:pt x="1430604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>
            <a:off x="1448524" y="7536502"/>
            <a:ext cx="1399598" cy="1308435"/>
          </a:xfrm>
          <a:custGeom>
            <a:avLst/>
            <a:gdLst/>
            <a:ahLst/>
            <a:cxnLst/>
            <a:rect l="l" t="t" r="r" b="b"/>
            <a:pathLst>
              <a:path w="1399598" h="1308435">
                <a:moveTo>
                  <a:pt x="0" y="0"/>
                </a:moveTo>
                <a:lnTo>
                  <a:pt x="1399598" y="0"/>
                </a:lnTo>
                <a:lnTo>
                  <a:pt x="1399598" y="1308435"/>
                </a:lnTo>
                <a:lnTo>
                  <a:pt x="0" y="13084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>
            <a:off x="1398393" y="5865948"/>
            <a:ext cx="1430605" cy="1282146"/>
          </a:xfrm>
          <a:custGeom>
            <a:avLst/>
            <a:gdLst/>
            <a:ahLst/>
            <a:cxnLst/>
            <a:rect l="l" t="t" r="r" b="b"/>
            <a:pathLst>
              <a:path w="1430605" h="1282146">
                <a:moveTo>
                  <a:pt x="0" y="0"/>
                </a:moveTo>
                <a:lnTo>
                  <a:pt x="1430605" y="0"/>
                </a:lnTo>
                <a:lnTo>
                  <a:pt x="1430605" y="1282146"/>
                </a:lnTo>
                <a:lnTo>
                  <a:pt x="0" y="1282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4" name="Group 14"/>
          <p:cNvGrpSpPr/>
          <p:nvPr/>
        </p:nvGrpSpPr>
        <p:grpSpPr>
          <a:xfrm>
            <a:off x="907862" y="4808326"/>
            <a:ext cx="2613658" cy="701040"/>
            <a:chOff x="0" y="0"/>
            <a:chExt cx="3484878" cy="9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84880" cy="934720"/>
            </a:xfrm>
            <a:custGeom>
              <a:avLst/>
              <a:gdLst/>
              <a:ahLst/>
              <a:cxnLst/>
              <a:rect l="l" t="t" r="r" b="b"/>
              <a:pathLst>
                <a:path w="3484880" h="934720">
                  <a:moveTo>
                    <a:pt x="0" y="155829"/>
                  </a:moveTo>
                  <a:cubicBezTo>
                    <a:pt x="0" y="69723"/>
                    <a:pt x="69723" y="0"/>
                    <a:pt x="155829" y="0"/>
                  </a:cubicBezTo>
                  <a:lnTo>
                    <a:pt x="3329051" y="0"/>
                  </a:lnTo>
                  <a:cubicBezTo>
                    <a:pt x="3415030" y="0"/>
                    <a:pt x="3484880" y="69723"/>
                    <a:pt x="3484880" y="155829"/>
                  </a:cubicBezTo>
                  <a:lnTo>
                    <a:pt x="3484880" y="778891"/>
                  </a:lnTo>
                  <a:cubicBezTo>
                    <a:pt x="3484880" y="864870"/>
                    <a:pt x="3415157" y="934720"/>
                    <a:pt x="3329051" y="934720"/>
                  </a:cubicBezTo>
                  <a:lnTo>
                    <a:pt x="155829" y="934720"/>
                  </a:lnTo>
                  <a:cubicBezTo>
                    <a:pt x="69723" y="934720"/>
                    <a:pt x="0" y="864997"/>
                    <a:pt x="0" y="778891"/>
                  </a:cubicBezTo>
                  <a:close/>
                </a:path>
              </a:pathLst>
            </a:custGeom>
            <a:solidFill>
              <a:srgbClr val="151D2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3484878" cy="94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Beneficiarios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275880" y="3122705"/>
            <a:ext cx="8965431" cy="131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Profesores, profesoras y asistentes de la educación de la comuna de Alto Biobío y profesores mentores de la Escuela de Educación.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75880" y="7732641"/>
            <a:ext cx="8965431" cy="897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Estudiantes de la comuna de la Alto Biobío y centros de practica de las carreras. (1.500 aprox)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75880" y="6236569"/>
            <a:ext cx="8965431" cy="897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Colegios de la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comuna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Alto Biobío y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centros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practica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la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carrera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(8 colegios)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8687EE6-45B6-B278-8428-2999F46383C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4681"/>
          <a:stretch/>
        </p:blipFill>
        <p:spPr>
          <a:xfrm>
            <a:off x="0" y="-16201"/>
            <a:ext cx="18292985" cy="17307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 descr="Imagen que contiene rojo, grande, blanco, tabla  Descripción generada automáticamente"/>
          <p:cNvSpPr/>
          <p:nvPr/>
        </p:nvSpPr>
        <p:spPr>
          <a:xfrm>
            <a:off x="1" y="-19050"/>
            <a:ext cx="18287998" cy="1707640"/>
          </a:xfrm>
          <a:custGeom>
            <a:avLst/>
            <a:gdLst/>
            <a:ahLst/>
            <a:cxnLst/>
            <a:rect l="l" t="t" r="r" b="b"/>
            <a:pathLst>
              <a:path w="18287998" h="1707640">
                <a:moveTo>
                  <a:pt x="0" y="0"/>
                </a:moveTo>
                <a:lnTo>
                  <a:pt x="18287999" y="0"/>
                </a:lnTo>
                <a:lnTo>
                  <a:pt x="18287999" y="1707640"/>
                </a:lnTo>
                <a:lnTo>
                  <a:pt x="0" y="170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4195" b="-73675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0" y="1723802"/>
            <a:ext cx="18242585" cy="8530155"/>
          </a:xfrm>
          <a:custGeom>
            <a:avLst/>
            <a:gdLst/>
            <a:ahLst/>
            <a:cxnLst/>
            <a:rect l="l" t="t" r="r" b="b"/>
            <a:pathLst>
              <a:path w="18242585" h="8530155">
                <a:moveTo>
                  <a:pt x="0" y="0"/>
                </a:moveTo>
                <a:lnTo>
                  <a:pt x="18242585" y="0"/>
                </a:lnTo>
                <a:lnTo>
                  <a:pt x="18242585" y="8530155"/>
                </a:lnTo>
                <a:lnTo>
                  <a:pt x="0" y="8530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 l="-248" t="-25503" b="-1742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971656" y="9189248"/>
            <a:ext cx="959303" cy="892968"/>
          </a:xfrm>
          <a:custGeom>
            <a:avLst/>
            <a:gdLst/>
            <a:ahLst/>
            <a:cxnLst/>
            <a:rect l="l" t="t" r="r" b="b"/>
            <a:pathLst>
              <a:path w="959303" h="892968">
                <a:moveTo>
                  <a:pt x="0" y="0"/>
                </a:moveTo>
                <a:lnTo>
                  <a:pt x="959302" y="0"/>
                </a:lnTo>
                <a:lnTo>
                  <a:pt x="959302" y="892968"/>
                </a:lnTo>
                <a:lnTo>
                  <a:pt x="0" y="892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" r="-1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6869862" y="364790"/>
            <a:ext cx="1007474" cy="847242"/>
          </a:xfrm>
          <a:custGeom>
            <a:avLst/>
            <a:gdLst/>
            <a:ahLst/>
            <a:cxnLst/>
            <a:rect l="l" t="t" r="r" b="b"/>
            <a:pathLst>
              <a:path w="1007474" h="847242">
                <a:moveTo>
                  <a:pt x="0" y="0"/>
                </a:moveTo>
                <a:lnTo>
                  <a:pt x="1007474" y="0"/>
                </a:lnTo>
                <a:lnTo>
                  <a:pt x="1007474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411581" y="5988879"/>
            <a:ext cx="1278956" cy="1463765"/>
          </a:xfrm>
          <a:custGeom>
            <a:avLst/>
            <a:gdLst/>
            <a:ahLst/>
            <a:cxnLst/>
            <a:rect l="l" t="t" r="r" b="b"/>
            <a:pathLst>
              <a:path w="1278956" h="1463765">
                <a:moveTo>
                  <a:pt x="0" y="0"/>
                </a:moveTo>
                <a:lnTo>
                  <a:pt x="1278955" y="0"/>
                </a:lnTo>
                <a:lnTo>
                  <a:pt x="1278955" y="1463765"/>
                </a:lnTo>
                <a:lnTo>
                  <a:pt x="0" y="14637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546" r="-11101" b="-3280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>
            <a:off x="3696682" y="2399977"/>
            <a:ext cx="2613658" cy="701040"/>
            <a:chOff x="0" y="0"/>
            <a:chExt cx="3484878" cy="9347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4880" cy="934720"/>
            </a:xfrm>
            <a:custGeom>
              <a:avLst/>
              <a:gdLst/>
              <a:ahLst/>
              <a:cxnLst/>
              <a:rect l="l" t="t" r="r" b="b"/>
              <a:pathLst>
                <a:path w="3484880" h="934720">
                  <a:moveTo>
                    <a:pt x="0" y="155829"/>
                  </a:moveTo>
                  <a:cubicBezTo>
                    <a:pt x="0" y="69723"/>
                    <a:pt x="69723" y="0"/>
                    <a:pt x="155829" y="0"/>
                  </a:cubicBezTo>
                  <a:lnTo>
                    <a:pt x="3329051" y="0"/>
                  </a:lnTo>
                  <a:cubicBezTo>
                    <a:pt x="3415030" y="0"/>
                    <a:pt x="3484880" y="69723"/>
                    <a:pt x="3484880" y="155829"/>
                  </a:cubicBezTo>
                  <a:lnTo>
                    <a:pt x="3484880" y="778891"/>
                  </a:lnTo>
                  <a:cubicBezTo>
                    <a:pt x="3484880" y="864870"/>
                    <a:pt x="3415157" y="934720"/>
                    <a:pt x="3329051" y="934720"/>
                  </a:cubicBezTo>
                  <a:lnTo>
                    <a:pt x="155829" y="934720"/>
                  </a:lnTo>
                  <a:cubicBezTo>
                    <a:pt x="69723" y="934720"/>
                    <a:pt x="0" y="864997"/>
                    <a:pt x="0" y="778891"/>
                  </a:cubicBezTo>
                  <a:close/>
                </a:path>
              </a:pathLst>
            </a:custGeom>
            <a:solidFill>
              <a:srgbClr val="151D2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3484878" cy="94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Descripción del proyecto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93860" y="7974601"/>
            <a:ext cx="1514397" cy="971107"/>
          </a:xfrm>
          <a:custGeom>
            <a:avLst/>
            <a:gdLst/>
            <a:ahLst/>
            <a:cxnLst/>
            <a:rect l="l" t="t" r="r" b="b"/>
            <a:pathLst>
              <a:path w="1514397" h="971107">
                <a:moveTo>
                  <a:pt x="0" y="0"/>
                </a:moveTo>
                <a:lnTo>
                  <a:pt x="1514397" y="0"/>
                </a:lnTo>
                <a:lnTo>
                  <a:pt x="1514397" y="971108"/>
                </a:lnTo>
                <a:lnTo>
                  <a:pt x="0" y="9711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TextBox 12"/>
          <p:cNvSpPr txBox="1"/>
          <p:nvPr/>
        </p:nvSpPr>
        <p:spPr>
          <a:xfrm>
            <a:off x="7956943" y="2380927"/>
            <a:ext cx="9416657" cy="6565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8632" lvl="1" indent="-244316" algn="just">
              <a:lnSpc>
                <a:spcPts val="324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Diseño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ejecución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una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Capacitación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primeros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auxilios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psicológicos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PAP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establecimientos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educacionales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marL="488632" lvl="1" indent="-244316" algn="just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7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módulos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aprendizaje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PAP,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siendo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primero un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módulo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presencial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marL="1402873" lvl="2" indent="-467624" algn="l">
              <a:lnSpc>
                <a:spcPts val="3240"/>
              </a:lnSpc>
              <a:buFont typeface="Arial"/>
              <a:buChar char="⚬"/>
            </a:pP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5 auto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instruccional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 1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módulo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presencial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práctico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1402873" lvl="2" indent="-467624" algn="just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1402873" lvl="2" indent="-467624" algn="just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</a:t>
            </a:r>
            <a:r>
              <a:rPr lang="en-US" sz="2700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objetivo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es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entregar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herramientas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PAP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aplicada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la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intervención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social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contextos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educación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escolar, que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permitan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profesoras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(es) y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diversos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actores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involucrados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contar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conocimientos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habilidades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para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abordar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primera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respuesta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situaciones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crisis y/o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emergencias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relacionadas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situaciones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violencias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agresiones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físicas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y/o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verbales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 o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descompensación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por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situación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salud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mental (tales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ataques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pánico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27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ansiedad</a:t>
            </a:r>
            <a:r>
              <a:rPr lang="en-US" sz="27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11581" y="4204206"/>
            <a:ext cx="1209204" cy="1266182"/>
          </a:xfrm>
          <a:custGeom>
            <a:avLst/>
            <a:gdLst/>
            <a:ahLst/>
            <a:cxnLst/>
            <a:rect l="l" t="t" r="r" b="b"/>
            <a:pathLst>
              <a:path w="1209204" h="1266182">
                <a:moveTo>
                  <a:pt x="0" y="0"/>
                </a:moveTo>
                <a:lnTo>
                  <a:pt x="1209204" y="0"/>
                </a:lnTo>
                <a:lnTo>
                  <a:pt x="1209204" y="1266182"/>
                </a:lnTo>
                <a:lnTo>
                  <a:pt x="0" y="1266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TextBox 14"/>
          <p:cNvSpPr txBox="1"/>
          <p:nvPr/>
        </p:nvSpPr>
        <p:spPr>
          <a:xfrm>
            <a:off x="914400" y="453859"/>
            <a:ext cx="16459201" cy="9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Reforzamiento práctico en Primeros Auxilios Psicológicos en Educación, comuna de Alto Bío Bío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54294" y="4661892"/>
            <a:ext cx="2188236" cy="48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Mayo 2024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54294" y="6470433"/>
            <a:ext cx="3926332" cy="48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UNAB sede concepción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24070" y="8328886"/>
            <a:ext cx="924342" cy="48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23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B62E8D7-74FB-B399-9827-D7D8C839DD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84681"/>
          <a:stretch/>
        </p:blipFill>
        <p:spPr>
          <a:xfrm>
            <a:off x="-533400" y="-16201"/>
            <a:ext cx="18826385" cy="17307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 descr="Imagen que contiene rojo, grande, blanco, tabla  Descripción generada automáticamente"/>
          <p:cNvSpPr/>
          <p:nvPr/>
        </p:nvSpPr>
        <p:spPr>
          <a:xfrm>
            <a:off x="1" y="-19050"/>
            <a:ext cx="18287998" cy="1707640"/>
          </a:xfrm>
          <a:custGeom>
            <a:avLst/>
            <a:gdLst/>
            <a:ahLst/>
            <a:cxnLst/>
            <a:rect l="l" t="t" r="r" b="b"/>
            <a:pathLst>
              <a:path w="18287998" h="1707640">
                <a:moveTo>
                  <a:pt x="0" y="0"/>
                </a:moveTo>
                <a:lnTo>
                  <a:pt x="18287999" y="0"/>
                </a:lnTo>
                <a:lnTo>
                  <a:pt x="18287999" y="1707640"/>
                </a:lnTo>
                <a:lnTo>
                  <a:pt x="0" y="170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4195" b="-73675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6971656" y="9189248"/>
            <a:ext cx="959303" cy="892968"/>
          </a:xfrm>
          <a:custGeom>
            <a:avLst/>
            <a:gdLst/>
            <a:ahLst/>
            <a:cxnLst/>
            <a:rect l="l" t="t" r="r" b="b"/>
            <a:pathLst>
              <a:path w="959303" h="892968">
                <a:moveTo>
                  <a:pt x="0" y="0"/>
                </a:moveTo>
                <a:lnTo>
                  <a:pt x="959302" y="0"/>
                </a:lnTo>
                <a:lnTo>
                  <a:pt x="959302" y="892968"/>
                </a:lnTo>
                <a:lnTo>
                  <a:pt x="0" y="892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" r="-1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869862" y="364790"/>
            <a:ext cx="1007474" cy="847242"/>
          </a:xfrm>
          <a:custGeom>
            <a:avLst/>
            <a:gdLst/>
            <a:ahLst/>
            <a:cxnLst/>
            <a:rect l="l" t="t" r="r" b="b"/>
            <a:pathLst>
              <a:path w="1007474" h="847242">
                <a:moveTo>
                  <a:pt x="0" y="0"/>
                </a:moveTo>
                <a:lnTo>
                  <a:pt x="1007474" y="0"/>
                </a:lnTo>
                <a:lnTo>
                  <a:pt x="1007474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914399" y="2379502"/>
            <a:ext cx="2613657" cy="1066622"/>
            <a:chOff x="0" y="0"/>
            <a:chExt cx="3484876" cy="14221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84880" cy="1422146"/>
            </a:xfrm>
            <a:custGeom>
              <a:avLst/>
              <a:gdLst/>
              <a:ahLst/>
              <a:cxnLst/>
              <a:rect l="l" t="t" r="r" b="b"/>
              <a:pathLst>
                <a:path w="3484880" h="1422146">
                  <a:moveTo>
                    <a:pt x="0" y="236982"/>
                  </a:moveTo>
                  <a:cubicBezTo>
                    <a:pt x="0" y="106172"/>
                    <a:pt x="106172" y="0"/>
                    <a:pt x="236982" y="0"/>
                  </a:cubicBezTo>
                  <a:lnTo>
                    <a:pt x="3247898" y="0"/>
                  </a:lnTo>
                  <a:cubicBezTo>
                    <a:pt x="3378835" y="0"/>
                    <a:pt x="3484880" y="106172"/>
                    <a:pt x="3484880" y="236982"/>
                  </a:cubicBezTo>
                  <a:lnTo>
                    <a:pt x="3484880" y="1185164"/>
                  </a:lnTo>
                  <a:cubicBezTo>
                    <a:pt x="3484880" y="1316101"/>
                    <a:pt x="3378708" y="1422146"/>
                    <a:pt x="3247898" y="1422146"/>
                  </a:cubicBezTo>
                  <a:lnTo>
                    <a:pt x="236982" y="1422146"/>
                  </a:lnTo>
                  <a:cubicBezTo>
                    <a:pt x="106172" y="1422146"/>
                    <a:pt x="0" y="1316101"/>
                    <a:pt x="0" y="1185164"/>
                  </a:cubicBezTo>
                  <a:close/>
                </a:path>
              </a:pathLst>
            </a:custGeom>
            <a:solidFill>
              <a:srgbClr val="151D2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3484876" cy="1431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Necesidades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Detectadas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3792759" y="2379503"/>
            <a:ext cx="13580842" cy="6273486"/>
          </a:xfrm>
          <a:custGeom>
            <a:avLst/>
            <a:gdLst/>
            <a:ahLst/>
            <a:cxnLst/>
            <a:rect l="l" t="t" r="r" b="b"/>
            <a:pathLst>
              <a:path w="13580842" h="6273486">
                <a:moveTo>
                  <a:pt x="0" y="0"/>
                </a:moveTo>
                <a:lnTo>
                  <a:pt x="13580843" y="0"/>
                </a:lnTo>
                <a:lnTo>
                  <a:pt x="13580843" y="6273485"/>
                </a:lnTo>
                <a:lnTo>
                  <a:pt x="0" y="62734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221" t="-66802" r="-9172" b="-5640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0" y="1725252"/>
            <a:ext cx="18287998" cy="8561748"/>
          </a:xfrm>
          <a:custGeom>
            <a:avLst/>
            <a:gdLst/>
            <a:ahLst/>
            <a:cxnLst/>
            <a:rect l="l" t="t" r="r" b="b"/>
            <a:pathLst>
              <a:path w="18287998" h="8561748">
                <a:moveTo>
                  <a:pt x="0" y="0"/>
                </a:moveTo>
                <a:lnTo>
                  <a:pt x="18287998" y="0"/>
                </a:lnTo>
                <a:lnTo>
                  <a:pt x="18287998" y="8561748"/>
                </a:lnTo>
                <a:lnTo>
                  <a:pt x="0" y="8561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000"/>
            </a:blip>
            <a:stretch>
              <a:fillRect t="-26311" b="-16089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TextBox 11"/>
          <p:cNvSpPr txBox="1"/>
          <p:nvPr/>
        </p:nvSpPr>
        <p:spPr>
          <a:xfrm>
            <a:off x="914400" y="453859"/>
            <a:ext cx="16459201" cy="9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Reforzamiento práctico en Primeros Auxilios Psicológicos en Educación, comuna de Alto Bío Bío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304A434-91A4-DD9C-BE31-15FF5A2EC6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4681"/>
          <a:stretch/>
        </p:blipFill>
        <p:spPr>
          <a:xfrm>
            <a:off x="0" y="-16201"/>
            <a:ext cx="18292985" cy="17307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 descr="Imagen que contiene rojo, grande, blanco, tabla  Descripción generada automáticamente"/>
          <p:cNvSpPr/>
          <p:nvPr/>
        </p:nvSpPr>
        <p:spPr>
          <a:xfrm>
            <a:off x="1" y="-19050"/>
            <a:ext cx="18287998" cy="1707640"/>
          </a:xfrm>
          <a:custGeom>
            <a:avLst/>
            <a:gdLst/>
            <a:ahLst/>
            <a:cxnLst/>
            <a:rect l="l" t="t" r="r" b="b"/>
            <a:pathLst>
              <a:path w="18287998" h="1707640">
                <a:moveTo>
                  <a:pt x="0" y="0"/>
                </a:moveTo>
                <a:lnTo>
                  <a:pt x="18287999" y="0"/>
                </a:lnTo>
                <a:lnTo>
                  <a:pt x="18287999" y="1707640"/>
                </a:lnTo>
                <a:lnTo>
                  <a:pt x="0" y="170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4195" b="-73675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2" y="1748484"/>
            <a:ext cx="18287998" cy="8538516"/>
          </a:xfrm>
          <a:custGeom>
            <a:avLst/>
            <a:gdLst/>
            <a:ahLst/>
            <a:cxnLst/>
            <a:rect l="l" t="t" r="r" b="b"/>
            <a:pathLst>
              <a:path w="18287998" h="8538516">
                <a:moveTo>
                  <a:pt x="0" y="0"/>
                </a:moveTo>
                <a:lnTo>
                  <a:pt x="18287998" y="0"/>
                </a:lnTo>
                <a:lnTo>
                  <a:pt x="18287998" y="8538516"/>
                </a:lnTo>
                <a:lnTo>
                  <a:pt x="0" y="85385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 l="-2245" t="-44391" b="-160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971656" y="9189248"/>
            <a:ext cx="959303" cy="892968"/>
          </a:xfrm>
          <a:custGeom>
            <a:avLst/>
            <a:gdLst/>
            <a:ahLst/>
            <a:cxnLst/>
            <a:rect l="l" t="t" r="r" b="b"/>
            <a:pathLst>
              <a:path w="959303" h="892968">
                <a:moveTo>
                  <a:pt x="0" y="0"/>
                </a:moveTo>
                <a:lnTo>
                  <a:pt x="959302" y="0"/>
                </a:lnTo>
                <a:lnTo>
                  <a:pt x="959302" y="892968"/>
                </a:lnTo>
                <a:lnTo>
                  <a:pt x="0" y="892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" r="-1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6869862" y="364790"/>
            <a:ext cx="1007474" cy="847242"/>
          </a:xfrm>
          <a:custGeom>
            <a:avLst/>
            <a:gdLst/>
            <a:ahLst/>
            <a:cxnLst/>
            <a:rect l="l" t="t" r="r" b="b"/>
            <a:pathLst>
              <a:path w="1007474" h="847242">
                <a:moveTo>
                  <a:pt x="0" y="0"/>
                </a:moveTo>
                <a:lnTo>
                  <a:pt x="1007474" y="0"/>
                </a:lnTo>
                <a:lnTo>
                  <a:pt x="1007474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TextBox 7"/>
          <p:cNvSpPr txBox="1"/>
          <p:nvPr/>
        </p:nvSpPr>
        <p:spPr>
          <a:xfrm>
            <a:off x="3532278" y="3541242"/>
            <a:ext cx="13919029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  <a:spcBef>
                <a:spcPct val="0"/>
              </a:spcBef>
            </a:pPr>
            <a:r>
              <a:rPr lang="en-US" sz="2700" u="none" strike="noStrike">
                <a:solidFill>
                  <a:srgbClr val="000000">
                    <a:alpha val="97647"/>
                  </a:srgbClr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Competencias en Primeros Auxilios Psicológicos:</a:t>
            </a:r>
            <a:r>
              <a:rPr lang="en-US" sz="2700" u="none" strike="noStrike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Los estudiantes mejoraron significativamente en la aplicación práctica de primeros auxilios psicológicos, lo que les permitió adquirir confianza y competencia en situaciones de crisis.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14400" y="2225403"/>
            <a:ext cx="2613658" cy="701040"/>
            <a:chOff x="0" y="0"/>
            <a:chExt cx="3484878" cy="9347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4880" cy="934720"/>
            </a:xfrm>
            <a:custGeom>
              <a:avLst/>
              <a:gdLst/>
              <a:ahLst/>
              <a:cxnLst/>
              <a:rect l="l" t="t" r="r" b="b"/>
              <a:pathLst>
                <a:path w="3484880" h="934720">
                  <a:moveTo>
                    <a:pt x="0" y="155829"/>
                  </a:moveTo>
                  <a:cubicBezTo>
                    <a:pt x="0" y="69723"/>
                    <a:pt x="69723" y="0"/>
                    <a:pt x="155829" y="0"/>
                  </a:cubicBezTo>
                  <a:lnTo>
                    <a:pt x="3329051" y="0"/>
                  </a:lnTo>
                  <a:cubicBezTo>
                    <a:pt x="3415030" y="0"/>
                    <a:pt x="3484880" y="69723"/>
                    <a:pt x="3484880" y="155829"/>
                  </a:cubicBezTo>
                  <a:lnTo>
                    <a:pt x="3484880" y="778891"/>
                  </a:lnTo>
                  <a:cubicBezTo>
                    <a:pt x="3484880" y="864870"/>
                    <a:pt x="3415157" y="934720"/>
                    <a:pt x="3329051" y="934720"/>
                  </a:cubicBezTo>
                  <a:lnTo>
                    <a:pt x="155829" y="934720"/>
                  </a:lnTo>
                  <a:cubicBezTo>
                    <a:pt x="69723" y="934720"/>
                    <a:pt x="0" y="864997"/>
                    <a:pt x="0" y="778891"/>
                  </a:cubicBezTo>
                  <a:close/>
                </a:path>
              </a:pathLst>
            </a:custGeom>
            <a:solidFill>
              <a:srgbClr val="151D2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3484878" cy="94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Impacto Interno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679072" y="3637498"/>
            <a:ext cx="1243942" cy="1074313"/>
          </a:xfrm>
          <a:custGeom>
            <a:avLst/>
            <a:gdLst/>
            <a:ahLst/>
            <a:cxnLst/>
            <a:rect l="l" t="t" r="r" b="b"/>
            <a:pathLst>
              <a:path w="1243942" h="1074313">
                <a:moveTo>
                  <a:pt x="0" y="0"/>
                </a:moveTo>
                <a:lnTo>
                  <a:pt x="1243942" y="0"/>
                </a:lnTo>
                <a:lnTo>
                  <a:pt x="1243942" y="1074313"/>
                </a:lnTo>
                <a:lnTo>
                  <a:pt x="0" y="10743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>
            <a:off x="1475877" y="5810520"/>
            <a:ext cx="1650333" cy="1178613"/>
          </a:xfrm>
          <a:custGeom>
            <a:avLst/>
            <a:gdLst/>
            <a:ahLst/>
            <a:cxnLst/>
            <a:rect l="l" t="t" r="r" b="b"/>
            <a:pathLst>
              <a:path w="1650333" h="1178613">
                <a:moveTo>
                  <a:pt x="0" y="0"/>
                </a:moveTo>
                <a:lnTo>
                  <a:pt x="1650333" y="0"/>
                </a:lnTo>
                <a:lnTo>
                  <a:pt x="1650333" y="1178612"/>
                </a:lnTo>
                <a:lnTo>
                  <a:pt x="0" y="1178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>
            <a:off x="1796734" y="7844645"/>
            <a:ext cx="1329475" cy="1344602"/>
          </a:xfrm>
          <a:custGeom>
            <a:avLst/>
            <a:gdLst/>
            <a:ahLst/>
            <a:cxnLst/>
            <a:rect l="l" t="t" r="r" b="b"/>
            <a:pathLst>
              <a:path w="1329475" h="1344602">
                <a:moveTo>
                  <a:pt x="0" y="0"/>
                </a:moveTo>
                <a:lnTo>
                  <a:pt x="1329476" y="0"/>
                </a:lnTo>
                <a:lnTo>
                  <a:pt x="1329476" y="1344603"/>
                </a:lnTo>
                <a:lnTo>
                  <a:pt x="0" y="1344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TextBox 14"/>
          <p:cNvSpPr txBox="1"/>
          <p:nvPr/>
        </p:nvSpPr>
        <p:spPr>
          <a:xfrm>
            <a:off x="1143000" y="682459"/>
            <a:ext cx="16459201" cy="9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Reforzamiento práctico en Primeros Auxilios Psicológicos en Educación, comuna de Alto Bío Bío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32278" y="5741357"/>
            <a:ext cx="14069923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2" indent="0" algn="just">
              <a:lnSpc>
                <a:spcPts val="3240"/>
              </a:lnSpc>
              <a:spcBef>
                <a:spcPct val="0"/>
              </a:spcBef>
            </a:pP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Desarrollo de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Empatía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 y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Bienestar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: 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Se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observó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un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aumento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en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la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empatía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y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comprensión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hacia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situaciones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emocionales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y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psicológicas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, junto con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el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aprendizaje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técnicas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autocuidado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para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manejar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el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estrés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y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promover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el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00" u="none" strike="noStrike" dirty="0" err="1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bienestar</a:t>
            </a:r>
            <a:r>
              <a:rPr lang="en-US" sz="2700" u="none" strike="noStrike" dirty="0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personal.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32278" y="7941473"/>
            <a:ext cx="14069923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2" indent="0" algn="just">
              <a:lnSpc>
                <a:spcPts val="3240"/>
              </a:lnSpc>
              <a:spcBef>
                <a:spcPct val="0"/>
              </a:spcBef>
            </a:pPr>
            <a:r>
              <a:rPr lang="en-US" sz="2700" u="none" strike="noStrike">
                <a:solidFill>
                  <a:srgbClr val="000000">
                    <a:alpha val="97647"/>
                  </a:srgbClr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Colaboración Interdisciplinaria:</a:t>
            </a:r>
            <a:r>
              <a:rPr lang="en-US" sz="2700" u="none" strike="noStrike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 La participación en actividades interdisciplinarias y colaboración con estudiantes de diferentes carreras enriqueció su experiencia educativa y les proporcionó una perspectiva más amplia para trabajar en equipo.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FF39435-A7BF-A836-2BFA-0FA5D93F124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4681"/>
          <a:stretch/>
        </p:blipFill>
        <p:spPr>
          <a:xfrm>
            <a:off x="0" y="-16201"/>
            <a:ext cx="18292985" cy="17307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0" y="-491338"/>
            <a:ext cx="18288000" cy="15685392"/>
          </a:xfrm>
          <a:custGeom>
            <a:avLst/>
            <a:gdLst/>
            <a:ahLst/>
            <a:cxnLst/>
            <a:rect l="l" t="t" r="r" b="b"/>
            <a:pathLst>
              <a:path w="18288000" h="15685392">
                <a:moveTo>
                  <a:pt x="0" y="0"/>
                </a:moveTo>
                <a:lnTo>
                  <a:pt x="18288000" y="0"/>
                </a:lnTo>
                <a:lnTo>
                  <a:pt x="18288000" y="15685392"/>
                </a:lnTo>
                <a:lnTo>
                  <a:pt x="0" y="15685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t="-46775" r="-1702" b="-11328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 descr="Imagen que contiene rojo, grande, blanco, tabla  Descripción generada automáticamente"/>
          <p:cNvSpPr/>
          <p:nvPr/>
        </p:nvSpPr>
        <p:spPr>
          <a:xfrm>
            <a:off x="1" y="-19050"/>
            <a:ext cx="18287998" cy="1707640"/>
          </a:xfrm>
          <a:custGeom>
            <a:avLst/>
            <a:gdLst/>
            <a:ahLst/>
            <a:cxnLst/>
            <a:rect l="l" t="t" r="r" b="b"/>
            <a:pathLst>
              <a:path w="18287998" h="1707640">
                <a:moveTo>
                  <a:pt x="0" y="0"/>
                </a:moveTo>
                <a:lnTo>
                  <a:pt x="18287999" y="0"/>
                </a:lnTo>
                <a:lnTo>
                  <a:pt x="18287999" y="1707640"/>
                </a:lnTo>
                <a:lnTo>
                  <a:pt x="0" y="1707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4195" b="-73675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971656" y="9189248"/>
            <a:ext cx="959303" cy="892968"/>
          </a:xfrm>
          <a:custGeom>
            <a:avLst/>
            <a:gdLst/>
            <a:ahLst/>
            <a:cxnLst/>
            <a:rect l="l" t="t" r="r" b="b"/>
            <a:pathLst>
              <a:path w="959303" h="892968">
                <a:moveTo>
                  <a:pt x="0" y="0"/>
                </a:moveTo>
                <a:lnTo>
                  <a:pt x="959302" y="0"/>
                </a:lnTo>
                <a:lnTo>
                  <a:pt x="959302" y="892968"/>
                </a:lnTo>
                <a:lnTo>
                  <a:pt x="0" y="892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" r="-1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6869862" y="364790"/>
            <a:ext cx="1007474" cy="847242"/>
          </a:xfrm>
          <a:custGeom>
            <a:avLst/>
            <a:gdLst/>
            <a:ahLst/>
            <a:cxnLst/>
            <a:rect l="l" t="t" r="r" b="b"/>
            <a:pathLst>
              <a:path w="1007474" h="847242">
                <a:moveTo>
                  <a:pt x="0" y="0"/>
                </a:moveTo>
                <a:lnTo>
                  <a:pt x="1007474" y="0"/>
                </a:lnTo>
                <a:lnTo>
                  <a:pt x="1007474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7" name="Group 7"/>
          <p:cNvGrpSpPr/>
          <p:nvPr/>
        </p:nvGrpSpPr>
        <p:grpSpPr>
          <a:xfrm>
            <a:off x="914400" y="1863094"/>
            <a:ext cx="2613658" cy="701040"/>
            <a:chOff x="0" y="0"/>
            <a:chExt cx="3484878" cy="9347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84880" cy="934720"/>
            </a:xfrm>
            <a:custGeom>
              <a:avLst/>
              <a:gdLst/>
              <a:ahLst/>
              <a:cxnLst/>
              <a:rect l="l" t="t" r="r" b="b"/>
              <a:pathLst>
                <a:path w="3484880" h="934720">
                  <a:moveTo>
                    <a:pt x="0" y="155829"/>
                  </a:moveTo>
                  <a:cubicBezTo>
                    <a:pt x="0" y="69723"/>
                    <a:pt x="69723" y="0"/>
                    <a:pt x="155829" y="0"/>
                  </a:cubicBezTo>
                  <a:lnTo>
                    <a:pt x="3329051" y="0"/>
                  </a:lnTo>
                  <a:cubicBezTo>
                    <a:pt x="3415030" y="0"/>
                    <a:pt x="3484880" y="69723"/>
                    <a:pt x="3484880" y="155829"/>
                  </a:cubicBezTo>
                  <a:lnTo>
                    <a:pt x="3484880" y="778891"/>
                  </a:lnTo>
                  <a:cubicBezTo>
                    <a:pt x="3484880" y="864870"/>
                    <a:pt x="3415157" y="934720"/>
                    <a:pt x="3329051" y="934720"/>
                  </a:cubicBezTo>
                  <a:lnTo>
                    <a:pt x="155829" y="934720"/>
                  </a:lnTo>
                  <a:cubicBezTo>
                    <a:pt x="69723" y="934720"/>
                    <a:pt x="0" y="864997"/>
                    <a:pt x="0" y="778891"/>
                  </a:cubicBezTo>
                  <a:close/>
                </a:path>
              </a:pathLst>
            </a:custGeom>
            <a:solidFill>
              <a:srgbClr val="151D2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3484878" cy="94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Interdisciplina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245025" y="3011809"/>
            <a:ext cx="13797952" cy="6954030"/>
          </a:xfrm>
          <a:custGeom>
            <a:avLst/>
            <a:gdLst/>
            <a:ahLst/>
            <a:cxnLst/>
            <a:rect l="l" t="t" r="r" b="b"/>
            <a:pathLst>
              <a:path w="13797952" h="6954030">
                <a:moveTo>
                  <a:pt x="0" y="0"/>
                </a:moveTo>
                <a:lnTo>
                  <a:pt x="13797952" y="0"/>
                </a:lnTo>
                <a:lnTo>
                  <a:pt x="13797952" y="6954030"/>
                </a:lnTo>
                <a:lnTo>
                  <a:pt x="0" y="69540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251" t="-19083" r="-11916" b="-13854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11" name="TextBox 11"/>
          <p:cNvSpPr txBox="1"/>
          <p:nvPr/>
        </p:nvSpPr>
        <p:spPr>
          <a:xfrm>
            <a:off x="914400" y="453859"/>
            <a:ext cx="16459201" cy="9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Reforzamiento práctico en Primeros Auxilios Psicológicos en Educación, comuna de Alto Bío Bío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30DE55-43AC-E38C-3DD3-9BBB27FB7A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4681"/>
          <a:stretch/>
        </p:blipFill>
        <p:spPr>
          <a:xfrm>
            <a:off x="0" y="-16201"/>
            <a:ext cx="18292985" cy="17307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 descr="Imagen que contiene rojo, grande, blanco, tabla  Descripción generada automáticamente"/>
          <p:cNvSpPr/>
          <p:nvPr/>
        </p:nvSpPr>
        <p:spPr>
          <a:xfrm>
            <a:off x="1" y="-19050"/>
            <a:ext cx="18287998" cy="1707640"/>
          </a:xfrm>
          <a:custGeom>
            <a:avLst/>
            <a:gdLst/>
            <a:ahLst/>
            <a:cxnLst/>
            <a:rect l="l" t="t" r="r" b="b"/>
            <a:pathLst>
              <a:path w="18287998" h="1707640">
                <a:moveTo>
                  <a:pt x="0" y="0"/>
                </a:moveTo>
                <a:lnTo>
                  <a:pt x="18287999" y="0"/>
                </a:lnTo>
                <a:lnTo>
                  <a:pt x="18287999" y="1707640"/>
                </a:lnTo>
                <a:lnTo>
                  <a:pt x="0" y="170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4195" b="-73675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6971656" y="9189248"/>
            <a:ext cx="959303" cy="892968"/>
          </a:xfrm>
          <a:custGeom>
            <a:avLst/>
            <a:gdLst/>
            <a:ahLst/>
            <a:cxnLst/>
            <a:rect l="l" t="t" r="r" b="b"/>
            <a:pathLst>
              <a:path w="959303" h="892968">
                <a:moveTo>
                  <a:pt x="0" y="0"/>
                </a:moveTo>
                <a:lnTo>
                  <a:pt x="959302" y="0"/>
                </a:lnTo>
                <a:lnTo>
                  <a:pt x="959302" y="892968"/>
                </a:lnTo>
                <a:lnTo>
                  <a:pt x="0" y="892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" r="-1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869862" y="364790"/>
            <a:ext cx="1007474" cy="847242"/>
          </a:xfrm>
          <a:custGeom>
            <a:avLst/>
            <a:gdLst/>
            <a:ahLst/>
            <a:cxnLst/>
            <a:rect l="l" t="t" r="r" b="b"/>
            <a:pathLst>
              <a:path w="1007474" h="847242">
                <a:moveTo>
                  <a:pt x="0" y="0"/>
                </a:moveTo>
                <a:lnTo>
                  <a:pt x="1007474" y="0"/>
                </a:lnTo>
                <a:lnTo>
                  <a:pt x="1007474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914400" y="1989059"/>
            <a:ext cx="2613658" cy="701040"/>
            <a:chOff x="0" y="0"/>
            <a:chExt cx="3484878" cy="9347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84880" cy="934720"/>
            </a:xfrm>
            <a:custGeom>
              <a:avLst/>
              <a:gdLst/>
              <a:ahLst/>
              <a:cxnLst/>
              <a:rect l="l" t="t" r="r" b="b"/>
              <a:pathLst>
                <a:path w="3484880" h="934720">
                  <a:moveTo>
                    <a:pt x="0" y="155829"/>
                  </a:moveTo>
                  <a:cubicBezTo>
                    <a:pt x="0" y="69723"/>
                    <a:pt x="69723" y="0"/>
                    <a:pt x="155829" y="0"/>
                  </a:cubicBezTo>
                  <a:lnTo>
                    <a:pt x="3329051" y="0"/>
                  </a:lnTo>
                  <a:cubicBezTo>
                    <a:pt x="3415030" y="0"/>
                    <a:pt x="3484880" y="69723"/>
                    <a:pt x="3484880" y="155829"/>
                  </a:cubicBezTo>
                  <a:lnTo>
                    <a:pt x="3484880" y="778891"/>
                  </a:lnTo>
                  <a:cubicBezTo>
                    <a:pt x="3484880" y="864870"/>
                    <a:pt x="3415157" y="934720"/>
                    <a:pt x="3329051" y="934720"/>
                  </a:cubicBezTo>
                  <a:lnTo>
                    <a:pt x="155829" y="934720"/>
                  </a:lnTo>
                  <a:cubicBezTo>
                    <a:pt x="69723" y="934720"/>
                    <a:pt x="0" y="864997"/>
                    <a:pt x="0" y="778891"/>
                  </a:cubicBezTo>
                  <a:close/>
                </a:path>
              </a:pathLst>
            </a:custGeom>
            <a:solidFill>
              <a:srgbClr val="151D2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3484878" cy="94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Impacto externo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649763" y="3170631"/>
            <a:ext cx="1142933" cy="1122932"/>
          </a:xfrm>
          <a:custGeom>
            <a:avLst/>
            <a:gdLst/>
            <a:ahLst/>
            <a:cxnLst/>
            <a:rect l="l" t="t" r="r" b="b"/>
            <a:pathLst>
              <a:path w="1142933" h="1122932">
                <a:moveTo>
                  <a:pt x="0" y="0"/>
                </a:moveTo>
                <a:lnTo>
                  <a:pt x="1142933" y="0"/>
                </a:lnTo>
                <a:lnTo>
                  <a:pt x="1142933" y="1122932"/>
                </a:lnTo>
                <a:lnTo>
                  <a:pt x="0" y="1122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TextBox 10"/>
          <p:cNvSpPr txBox="1"/>
          <p:nvPr/>
        </p:nvSpPr>
        <p:spPr>
          <a:xfrm>
            <a:off x="3190910" y="3303472"/>
            <a:ext cx="12646698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2" indent="0" algn="just">
              <a:lnSpc>
                <a:spcPts val="3240"/>
              </a:lnSpc>
              <a:spcBef>
                <a:spcPct val="0"/>
              </a:spcBef>
            </a:pPr>
            <a:r>
              <a:rPr lang="en-US" sz="2700" u="none" strike="noStrike">
                <a:solidFill>
                  <a:srgbClr val="000000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rPr>
              <a:t>Del 100% obtienen su certificación ya que cumplen con todos los criterios para esto, entre ellos el participar en el taller práctico presencial.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4435934" y="4582527"/>
            <a:ext cx="9416133" cy="5499688"/>
          </a:xfrm>
          <a:custGeom>
            <a:avLst/>
            <a:gdLst/>
            <a:ahLst/>
            <a:cxnLst/>
            <a:rect l="l" t="t" r="r" b="b"/>
            <a:pathLst>
              <a:path w="9416133" h="5499688">
                <a:moveTo>
                  <a:pt x="0" y="0"/>
                </a:moveTo>
                <a:lnTo>
                  <a:pt x="9416133" y="0"/>
                </a:lnTo>
                <a:lnTo>
                  <a:pt x="9416133" y="5499689"/>
                </a:lnTo>
                <a:lnTo>
                  <a:pt x="0" y="54996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>
            <a:off x="0" y="1709980"/>
            <a:ext cx="18274178" cy="8561748"/>
          </a:xfrm>
          <a:custGeom>
            <a:avLst/>
            <a:gdLst/>
            <a:ahLst/>
            <a:cxnLst/>
            <a:rect l="l" t="t" r="r" b="b"/>
            <a:pathLst>
              <a:path w="18274178" h="8561748">
                <a:moveTo>
                  <a:pt x="0" y="0"/>
                </a:moveTo>
                <a:lnTo>
                  <a:pt x="18274178" y="0"/>
                </a:lnTo>
                <a:lnTo>
                  <a:pt x="18274178" y="8561748"/>
                </a:lnTo>
                <a:lnTo>
                  <a:pt x="0" y="8561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3000"/>
            </a:blip>
            <a:stretch>
              <a:fillRect l="-75" t="-41161" b="-19039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13" name="TextBox 13"/>
          <p:cNvSpPr txBox="1"/>
          <p:nvPr/>
        </p:nvSpPr>
        <p:spPr>
          <a:xfrm>
            <a:off x="914400" y="537288"/>
            <a:ext cx="16459201" cy="9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Reforzamiento práctico en Primeros Auxilios Psicológicos en Educación, comuna de Alto Bío Bío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5AF8EC8-4DC3-B6AD-24B6-A45D8B1560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4681"/>
          <a:stretch/>
        </p:blipFill>
        <p:spPr>
          <a:xfrm>
            <a:off x="13822" y="-16201"/>
            <a:ext cx="18279163" cy="17307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 descr="Imagen que contiene rojo, grande, blanco, tabla  Descripción generada automáticamente"/>
          <p:cNvSpPr/>
          <p:nvPr/>
        </p:nvSpPr>
        <p:spPr>
          <a:xfrm>
            <a:off x="1" y="-19050"/>
            <a:ext cx="18287998" cy="1707640"/>
          </a:xfrm>
          <a:custGeom>
            <a:avLst/>
            <a:gdLst/>
            <a:ahLst/>
            <a:cxnLst/>
            <a:rect l="l" t="t" r="r" b="b"/>
            <a:pathLst>
              <a:path w="18287998" h="1707640">
                <a:moveTo>
                  <a:pt x="0" y="0"/>
                </a:moveTo>
                <a:lnTo>
                  <a:pt x="18287999" y="0"/>
                </a:lnTo>
                <a:lnTo>
                  <a:pt x="18287999" y="1707640"/>
                </a:lnTo>
                <a:lnTo>
                  <a:pt x="0" y="1707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4195" b="-73675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6971656" y="9189248"/>
            <a:ext cx="959303" cy="892968"/>
          </a:xfrm>
          <a:custGeom>
            <a:avLst/>
            <a:gdLst/>
            <a:ahLst/>
            <a:cxnLst/>
            <a:rect l="l" t="t" r="r" b="b"/>
            <a:pathLst>
              <a:path w="959303" h="892968">
                <a:moveTo>
                  <a:pt x="0" y="0"/>
                </a:moveTo>
                <a:lnTo>
                  <a:pt x="959302" y="0"/>
                </a:lnTo>
                <a:lnTo>
                  <a:pt x="959302" y="892968"/>
                </a:lnTo>
                <a:lnTo>
                  <a:pt x="0" y="892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" r="-1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869862" y="364790"/>
            <a:ext cx="1007474" cy="847242"/>
          </a:xfrm>
          <a:custGeom>
            <a:avLst/>
            <a:gdLst/>
            <a:ahLst/>
            <a:cxnLst/>
            <a:rect l="l" t="t" r="r" b="b"/>
            <a:pathLst>
              <a:path w="1007474" h="847242">
                <a:moveTo>
                  <a:pt x="0" y="0"/>
                </a:moveTo>
                <a:lnTo>
                  <a:pt x="1007474" y="0"/>
                </a:lnTo>
                <a:lnTo>
                  <a:pt x="1007474" y="847242"/>
                </a:lnTo>
                <a:lnTo>
                  <a:pt x="0" y="847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0" y="1417632"/>
            <a:ext cx="7521087" cy="5640815"/>
          </a:xfrm>
          <a:custGeom>
            <a:avLst/>
            <a:gdLst/>
            <a:ahLst/>
            <a:cxnLst/>
            <a:rect l="l" t="t" r="r" b="b"/>
            <a:pathLst>
              <a:path w="7521087" h="5640815">
                <a:moveTo>
                  <a:pt x="0" y="0"/>
                </a:moveTo>
                <a:lnTo>
                  <a:pt x="7521087" y="0"/>
                </a:lnTo>
                <a:lnTo>
                  <a:pt x="7521087" y="5640816"/>
                </a:lnTo>
                <a:lnTo>
                  <a:pt x="0" y="56408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6079852" y="5945650"/>
            <a:ext cx="7248639" cy="5081747"/>
          </a:xfrm>
          <a:custGeom>
            <a:avLst/>
            <a:gdLst/>
            <a:ahLst/>
            <a:cxnLst/>
            <a:rect l="l" t="t" r="r" b="b"/>
            <a:pathLst>
              <a:path w="7166009" h="4777339">
                <a:moveTo>
                  <a:pt x="0" y="0"/>
                </a:moveTo>
                <a:lnTo>
                  <a:pt x="7166008" y="0"/>
                </a:lnTo>
                <a:lnTo>
                  <a:pt x="7166008" y="4777339"/>
                </a:lnTo>
                <a:lnTo>
                  <a:pt x="0" y="47773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7521087" y="1417632"/>
            <a:ext cx="7248639" cy="4832426"/>
          </a:xfrm>
          <a:custGeom>
            <a:avLst/>
            <a:gdLst/>
            <a:ahLst/>
            <a:cxnLst/>
            <a:rect l="l" t="t" r="r" b="b"/>
            <a:pathLst>
              <a:path w="7248639" h="4832426">
                <a:moveTo>
                  <a:pt x="0" y="0"/>
                </a:moveTo>
                <a:lnTo>
                  <a:pt x="7248639" y="0"/>
                </a:lnTo>
                <a:lnTo>
                  <a:pt x="7248639" y="4832427"/>
                </a:lnTo>
                <a:lnTo>
                  <a:pt x="0" y="48324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0" y="6250058"/>
            <a:ext cx="6553200" cy="4777339"/>
          </a:xfrm>
          <a:custGeom>
            <a:avLst/>
            <a:gdLst/>
            <a:ahLst/>
            <a:cxnLst/>
            <a:rect l="l" t="t" r="r" b="b"/>
            <a:pathLst>
              <a:path w="6446659" h="4297773">
                <a:moveTo>
                  <a:pt x="0" y="0"/>
                </a:moveTo>
                <a:lnTo>
                  <a:pt x="6446659" y="0"/>
                </a:lnTo>
                <a:lnTo>
                  <a:pt x="6446659" y="4297772"/>
                </a:lnTo>
                <a:lnTo>
                  <a:pt x="0" y="4297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4769726" y="1288019"/>
            <a:ext cx="3699406" cy="5549109"/>
          </a:xfrm>
          <a:custGeom>
            <a:avLst/>
            <a:gdLst/>
            <a:ahLst/>
            <a:cxnLst/>
            <a:rect l="l" t="t" r="r" b="b"/>
            <a:pathLst>
              <a:path w="3699406" h="5549109">
                <a:moveTo>
                  <a:pt x="0" y="0"/>
                </a:moveTo>
                <a:lnTo>
                  <a:pt x="3699406" y="0"/>
                </a:lnTo>
                <a:lnTo>
                  <a:pt x="3699406" y="5549108"/>
                </a:lnTo>
                <a:lnTo>
                  <a:pt x="0" y="5549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13328491" y="5448300"/>
            <a:ext cx="5140641" cy="5579097"/>
          </a:xfrm>
          <a:custGeom>
            <a:avLst/>
            <a:gdLst/>
            <a:ahLst/>
            <a:cxnLst/>
            <a:rect l="l" t="t" r="r" b="b"/>
            <a:pathLst>
              <a:path w="5499263" h="5815879">
                <a:moveTo>
                  <a:pt x="0" y="0"/>
                </a:moveTo>
                <a:lnTo>
                  <a:pt x="5499264" y="0"/>
                </a:lnTo>
                <a:lnTo>
                  <a:pt x="5499264" y="5815879"/>
                </a:lnTo>
                <a:lnTo>
                  <a:pt x="0" y="5815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3037" b="-1303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TextBox 12"/>
          <p:cNvSpPr txBox="1"/>
          <p:nvPr/>
        </p:nvSpPr>
        <p:spPr>
          <a:xfrm>
            <a:off x="914400" y="453859"/>
            <a:ext cx="16459201" cy="9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Reforzamiento práctico en Primeros Auxilios Psicológicos en Educación, comuna de Alto Bío Bío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455064F-0A48-E3C7-28D2-88FFD049B1D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84681"/>
          <a:stretch/>
        </p:blipFill>
        <p:spPr>
          <a:xfrm>
            <a:off x="0" y="-16201"/>
            <a:ext cx="18445385" cy="17307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3E81C7322C7148B9033370E9096A1B" ma:contentTypeVersion="18" ma:contentTypeDescription="Create a new document." ma:contentTypeScope="" ma:versionID="bde32cdd463ac764e08df9a792170fa2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74f3a31fcd531b6d8a888f6e5c9240e3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7E503B9-2AB9-4F53-A38B-565B04B70FB1}"/>
</file>

<file path=customXml/itemProps2.xml><?xml version="1.0" encoding="utf-8"?>
<ds:datastoreItem xmlns:ds="http://schemas.openxmlformats.org/officeDocument/2006/customXml" ds:itemID="{A4D5855F-007C-40B6-B975-82E161314B89}"/>
</file>

<file path=customXml/itemProps3.xml><?xml version="1.0" encoding="utf-8"?>
<ds:datastoreItem xmlns:ds="http://schemas.openxmlformats.org/officeDocument/2006/customXml" ds:itemID="{376A85C3-8A78-41CF-A5AE-83A0A0C71D37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438</Words>
  <Application>Microsoft Macintosh PowerPoint</Application>
  <PresentationFormat>Personalizado</PresentationFormat>
  <Paragraphs>33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Arimo</vt:lpstr>
      <vt:lpstr>Aptos</vt:lpstr>
      <vt:lpstr>Arial</vt:lpstr>
      <vt:lpstr>Arimo Bold Italics</vt:lpstr>
      <vt:lpstr>Arimo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Formato PPT Seminario Buenas Prácticas 2024.pptx</dc:title>
  <cp:lastModifiedBy>Valentina Bobadilla Seguel</cp:lastModifiedBy>
  <cp:revision>4</cp:revision>
  <dcterms:created xsi:type="dcterms:W3CDTF">2006-08-16T00:00:00Z</dcterms:created>
  <dcterms:modified xsi:type="dcterms:W3CDTF">2024-08-26T19:14:53Z</dcterms:modified>
  <dc:identifier>DAGN28MVvis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