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3" r:id="rId3"/>
    <p:sldMasterId id="2147483712" r:id="rId4"/>
  </p:sldMasterIdLst>
  <p:notesMasterIdLst>
    <p:notesMasterId r:id="rId17"/>
  </p:notesMasterIdLst>
  <p:handoutMasterIdLst>
    <p:handoutMasterId r:id="rId18"/>
  </p:handoutMasterIdLst>
  <p:sldIdLst>
    <p:sldId id="2056" r:id="rId5"/>
    <p:sldId id="7921" r:id="rId6"/>
    <p:sldId id="7927" r:id="rId7"/>
    <p:sldId id="7934" r:id="rId8"/>
    <p:sldId id="7919" r:id="rId9"/>
    <p:sldId id="7928" r:id="rId10"/>
    <p:sldId id="7935" r:id="rId11"/>
    <p:sldId id="7929" r:id="rId12"/>
    <p:sldId id="7936" r:id="rId13"/>
    <p:sldId id="7933" r:id="rId14"/>
    <p:sldId id="7937" r:id="rId15"/>
    <p:sldId id="7932" r:id="rId16"/>
  </p:sldIdLst>
  <p:sldSz cx="12192000" cy="6858000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8A5A4F36-5312-CC02-4CAA-D1B59A85A955}" name="Bárbara Natalia Rodríguez González" initials="BG" userId="S::barbara.rodriguez@unab.cl::1bc021fc-7865-437c-976a-c792740154b9" providerId="AD"/>
  <p188:author id="{E583E469-597C-C988-B942-7D69C69DB756}" name="Marjorie Susana Lara León" initials="ML" userId="S::marjorie.lara@unab.cl::0341718e-6dfb-4fcc-ae76-3c400f121a23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51D2F"/>
    <a:srgbClr val="1F628E"/>
    <a:srgbClr val="21FFA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FBAAFE8-B189-4291-88A9-240F6AFB05E4}" v="45" dt="2024-07-29T17:42:51.246"/>
    <p1510:client id="{9A6F03BA-6406-41A0-8415-4CB130CA3E47}" v="2" dt="2024-07-29T18:42:42.622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16DA210-FB5B-4158-B5E0-FEB733F419BA}" styleName="Estilo claro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BDBED569-4797-4DF1-A0F4-6AAB3CD982D8}" styleName="Estilo claro 3 - Acento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2D5ABB26-0587-4C30-8999-92F81FD0307C}" styleName="Sin estilo ni cuadrícula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Sin estilo, cuadrícula de la tabla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5" d="100"/>
          <a:sy n="65" d="100"/>
        </p:scale>
        <p:origin x="912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handoutMaster" Target="handoutMasters/handoutMaster1.xml"/><Relationship Id="rId3" Type="http://schemas.openxmlformats.org/officeDocument/2006/relationships/slideMaster" Target="slideMasters/slideMaster1.xml"/><Relationship Id="rId21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microsoft.com/office/2018/10/relationships/authors" Target="author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microsoft.com/office/2015/10/relationships/revisionInfo" Target="revisionInfo.xml"/><Relationship Id="rId10" Type="http://schemas.openxmlformats.org/officeDocument/2006/relationships/slide" Target="slides/slide6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2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>
            <a:extLst>
              <a:ext uri="{FF2B5EF4-FFF2-40B4-BE49-F238E27FC236}">
                <a16:creationId xmlns:a16="http://schemas.microsoft.com/office/drawing/2014/main" id="{5CDE41EB-9339-23CB-5CF8-96CAD8A27630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L" dirty="0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020D939C-F6BD-E3F8-E1BE-A02147A2EA2E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BCFE4DA-7E2C-4988-8B4B-C1057DAA3241}" type="datetimeFigureOut">
              <a:rPr lang="es-CL" smtClean="0"/>
              <a:t>29-08-2024</a:t>
            </a:fld>
            <a:endParaRPr lang="es-CL" dirty="0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EC2B76E1-3E30-19C2-31DD-DE11CC368640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L" dirty="0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7526E4BD-1FB1-C689-7E5A-C9A7AFE57FEF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38DE493-2FD5-4159-8782-D070246C359F}" type="slidenum">
              <a:rPr lang="es-CL" smtClean="0"/>
              <a:t>‹Nº›</a:t>
            </a:fld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205337179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 dirty="0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971973E-4FEE-4C31-9236-451C1685851F}" type="datetimeFigureOut">
              <a:rPr lang="es-ES" smtClean="0"/>
              <a:t>29/08/2024</a:t>
            </a:fld>
            <a:endParaRPr lang="es-ES" dirty="0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 dirty="0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 dirty="0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C8EBF5B-23F5-4006-98DA-F51114695948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550808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6400" y="696913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You can safely remove this slide. This slide</a:t>
            </a:r>
            <a:r>
              <a:rPr lang="en-US" baseline="0" dirty="0"/>
              <a:t> design was provided by SlideModel.com – You can download more templates, shapes and elements for PowerPoint from http://slidemodel.com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946254F-9338-4BA9-B7AC-A66622A3D01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1218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9180130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6400" y="696913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You can safely remove this slide. This slide</a:t>
            </a:r>
            <a:r>
              <a:rPr lang="en-US" baseline="0" dirty="0"/>
              <a:t> design was provided by SlideModel.com – You can download more templates, shapes and elements for PowerPoint from http://slidemodel.com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946254F-9338-4BA9-B7AC-A66622A3D01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1218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018135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Imagen que contiene rojo, grande, blanco, tabla&#10;&#10;Descripción generada automáticamente">
            <a:extLst>
              <a:ext uri="{FF2B5EF4-FFF2-40B4-BE49-F238E27FC236}">
                <a16:creationId xmlns:a16="http://schemas.microsoft.com/office/drawing/2014/main" id="{76BCA5CA-6021-49F9-9178-C9F3D2E9D5B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868" b="21868"/>
          <a:stretch/>
        </p:blipFill>
        <p:spPr>
          <a:xfrm>
            <a:off x="1" y="-1"/>
            <a:ext cx="12191999" cy="6858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29174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8987"/>
            <a:fld id="{9578D6DB-6798-42D2-B9AD-FC6F1C72FC3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8987"/>
              <a:t>8/29/2024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8987"/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8987"/>
            <a:fld id="{E5EDE275-BE14-4364-AEA2-5F5667C0FD4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8987"/>
              <a:t>‹Nº›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Title 1"/>
          <p:cNvSpPr>
            <a:spLocks noGrp="1"/>
          </p:cNvSpPr>
          <p:nvPr>
            <p:ph type="ctrTitle" hasCustomPrompt="1"/>
          </p:nvPr>
        </p:nvSpPr>
        <p:spPr>
          <a:xfrm>
            <a:off x="627612" y="3043730"/>
            <a:ext cx="5472863" cy="2137870"/>
          </a:xfrm>
        </p:spPr>
        <p:txBody>
          <a:bodyPr lIns="0" tIns="0" rIns="0" bIns="0" anchor="b" anchorCtr="0">
            <a:noAutofit/>
          </a:bodyPr>
          <a:lstStyle>
            <a:lvl1pPr algn="l">
              <a:defRPr lang="en-US" sz="4000" b="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</a:t>
            </a:r>
          </a:p>
        </p:txBody>
      </p:sp>
      <p:sp>
        <p:nvSpPr>
          <p:cNvPr id="8" name="Content Placeholder 6"/>
          <p:cNvSpPr>
            <a:spLocks noGrp="1"/>
          </p:cNvSpPr>
          <p:nvPr>
            <p:ph sz="quarter" idx="13"/>
          </p:nvPr>
        </p:nvSpPr>
        <p:spPr>
          <a:xfrm>
            <a:off x="614297" y="5357596"/>
            <a:ext cx="5481703" cy="738404"/>
          </a:xfrm>
        </p:spPr>
        <p:txBody>
          <a:bodyPr lIns="0" rIns="0">
            <a:normAutofit/>
          </a:bodyPr>
          <a:lstStyle>
            <a:lvl1pPr marL="0" indent="0">
              <a:buFontTx/>
              <a:buNone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8646402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8987"/>
            <a:fld id="{9578D6DB-6798-42D2-B9AD-FC6F1C72FC3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8987"/>
              <a:t>8/29/2024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8987"/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8987"/>
            <a:fld id="{E5EDE275-BE14-4364-AEA2-5F5667C0FD4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8987"/>
              <a:t>‹Nº›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Title 1"/>
          <p:cNvSpPr>
            <a:spLocks noGrp="1"/>
          </p:cNvSpPr>
          <p:nvPr>
            <p:ph type="ctrTitle" hasCustomPrompt="1"/>
          </p:nvPr>
        </p:nvSpPr>
        <p:spPr>
          <a:xfrm>
            <a:off x="627612" y="3043730"/>
            <a:ext cx="5472863" cy="2137870"/>
          </a:xfrm>
        </p:spPr>
        <p:txBody>
          <a:bodyPr lIns="0" tIns="0" rIns="0" bIns="0" anchor="b" anchorCtr="0">
            <a:noAutofit/>
          </a:bodyPr>
          <a:lstStyle>
            <a:lvl1pPr algn="l">
              <a:defRPr lang="en-US" sz="4000" b="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</a:t>
            </a:r>
          </a:p>
        </p:txBody>
      </p:sp>
      <p:sp>
        <p:nvSpPr>
          <p:cNvPr id="8" name="Content Placeholder 6"/>
          <p:cNvSpPr>
            <a:spLocks noGrp="1"/>
          </p:cNvSpPr>
          <p:nvPr>
            <p:ph sz="quarter" idx="13"/>
          </p:nvPr>
        </p:nvSpPr>
        <p:spPr>
          <a:xfrm>
            <a:off x="614297" y="5357596"/>
            <a:ext cx="5481703" cy="738404"/>
          </a:xfrm>
        </p:spPr>
        <p:txBody>
          <a:bodyPr lIns="0" rIns="0">
            <a:normAutofit/>
          </a:bodyPr>
          <a:lstStyle>
            <a:lvl1pPr marL="0" indent="0">
              <a:buFontTx/>
              <a:buNone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80133901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157787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editar el estilo de subtítulo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8987"/>
            <a:fld id="{425404F2-BE9A-4460-8815-8F645183555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8987"/>
              <a:t>8/29/2024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8987"/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8987"/>
            <a:fld id="{96E69268-9C8B-4EBF-A9EE-DC5DC2D48DC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8987"/>
              <a:t>‹Nº›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282442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8987"/>
            <a:fld id="{425404F2-BE9A-4460-8815-8F645183555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8987"/>
              <a:t>8/29/2024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8987"/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8987"/>
            <a:fld id="{96E69268-9C8B-4EBF-A9EE-DC5DC2D48DC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8987"/>
              <a:t>‹Nº›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337412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8987"/>
            <a:fld id="{425404F2-BE9A-4460-8815-8F645183555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8987"/>
              <a:t>8/29/2024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8987"/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8987"/>
            <a:fld id="{96E69268-9C8B-4EBF-A9EE-DC5DC2D48DC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8987"/>
              <a:t>‹Nº›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164408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8987"/>
            <a:fld id="{425404F2-BE9A-4460-8815-8F645183555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8987"/>
              <a:t>8/29/2024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8987"/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8987"/>
            <a:fld id="{96E69268-9C8B-4EBF-A9EE-DC5DC2D48DC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8987"/>
              <a:t>‹Nº›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536953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8987"/>
            <a:fld id="{425404F2-BE9A-4460-8815-8F645183555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8987"/>
              <a:t>8/29/2024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8987"/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8987"/>
            <a:fld id="{96E69268-9C8B-4EBF-A9EE-DC5DC2D48DC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8987"/>
              <a:t>‹Nº›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131757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8987"/>
            <a:fld id="{425404F2-BE9A-4460-8815-8F645183555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8987"/>
              <a:t>8/29/2024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8987"/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8987"/>
            <a:fld id="{96E69268-9C8B-4EBF-A9EE-DC5DC2D48DC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8987"/>
              <a:t>‹Nº›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94621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8987"/>
            <a:fld id="{425404F2-BE9A-4460-8815-8F645183555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8987"/>
              <a:t>8/29/2024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8987"/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8987"/>
            <a:fld id="{96E69268-9C8B-4EBF-A9EE-DC5DC2D48DC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8987"/>
              <a:t>‹Nº›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74602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Imagen que contiene rojo, grande, blanco, tabla&#10;&#10;Descripción generada automáticamente">
            <a:extLst>
              <a:ext uri="{FF2B5EF4-FFF2-40B4-BE49-F238E27FC236}">
                <a16:creationId xmlns:a16="http://schemas.microsoft.com/office/drawing/2014/main" id="{360C27CC-A5E4-4B3B-B536-D7DC47BEADE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868" b="21868"/>
          <a:stretch/>
        </p:blipFill>
        <p:spPr>
          <a:xfrm>
            <a:off x="1" y="-1"/>
            <a:ext cx="12191999" cy="6858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708672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8987"/>
            <a:fld id="{425404F2-BE9A-4460-8815-8F645183555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8987"/>
              <a:t>8/29/2024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8987"/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8987"/>
            <a:fld id="{96E69268-9C8B-4EBF-A9EE-DC5DC2D48DC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8987"/>
              <a:t>‹Nº›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214223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 dirty="0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8987"/>
            <a:fld id="{425404F2-BE9A-4460-8815-8F645183555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8987"/>
              <a:t>8/29/2024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8987"/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8987"/>
            <a:fld id="{96E69268-9C8B-4EBF-A9EE-DC5DC2D48DC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8987"/>
              <a:t>‹Nº›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014565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8987"/>
            <a:fld id="{425404F2-BE9A-4460-8815-8F645183555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8987"/>
              <a:t>8/29/2024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8987"/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8987"/>
            <a:fld id="{96E69268-9C8B-4EBF-A9EE-DC5DC2D48DC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8987"/>
              <a:t>‹Nº›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082135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8987"/>
            <a:fld id="{425404F2-BE9A-4460-8815-8F645183555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8987"/>
              <a:t>8/29/2024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8987"/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8987"/>
            <a:fld id="{96E69268-9C8B-4EBF-A9EE-DC5DC2D48DC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8987"/>
              <a:t>‹Nº›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251276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Imagen que contiene rojo, grande, blanco, tabla&#10;&#10;Descripción generada automáticamente">
            <a:extLst>
              <a:ext uri="{FF2B5EF4-FFF2-40B4-BE49-F238E27FC236}">
                <a16:creationId xmlns:a16="http://schemas.microsoft.com/office/drawing/2014/main" id="{360C27CC-A5E4-4B3B-B536-D7DC47BEADE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868" b="21868"/>
          <a:stretch/>
        </p:blipFill>
        <p:spPr>
          <a:xfrm>
            <a:off x="1" y="-1"/>
            <a:ext cx="12191999" cy="6858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807040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27612" y="3043730"/>
            <a:ext cx="5472863" cy="2137870"/>
          </a:xfrm>
        </p:spPr>
        <p:txBody>
          <a:bodyPr lIns="0" tIns="0" rIns="0" bIns="0" anchor="b" anchorCtr="0">
            <a:noAutofit/>
          </a:bodyPr>
          <a:lstStyle>
            <a:lvl1pPr algn="l">
              <a:defRPr lang="en-US" sz="4000" b="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8987"/>
            <a:fld id="{9578D6DB-6798-42D2-B9AD-FC6F1C72FC3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8987"/>
              <a:t>8/29/2024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8987"/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8987"/>
            <a:fld id="{E5EDE275-BE14-4364-AEA2-5F5667C0FD4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8987"/>
              <a:t>‹Nº›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sz="quarter" idx="13"/>
          </p:nvPr>
        </p:nvSpPr>
        <p:spPr>
          <a:xfrm>
            <a:off x="614297" y="5357596"/>
            <a:ext cx="5481703" cy="738404"/>
          </a:xfrm>
        </p:spPr>
        <p:txBody>
          <a:bodyPr lIns="0" rIns="0">
            <a:normAutofit/>
          </a:bodyPr>
          <a:lstStyle>
            <a:lvl1pPr marL="0" indent="0">
              <a:buFontTx/>
              <a:buNone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18726031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27612" y="3043730"/>
            <a:ext cx="5472863" cy="2137870"/>
          </a:xfrm>
        </p:spPr>
        <p:txBody>
          <a:bodyPr lIns="0" tIns="0" rIns="0" bIns="0" anchor="b" anchorCtr="0">
            <a:noAutofit/>
          </a:bodyPr>
          <a:lstStyle>
            <a:lvl1pPr algn="l">
              <a:defRPr lang="en-US" sz="4000" b="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8987"/>
            <a:fld id="{9578D6DB-6798-42D2-B9AD-FC6F1C72FC30}" type="datetimeFigureOut">
              <a:rPr lang="en-US" smtClean="0">
                <a:solidFill>
                  <a:srgbClr val="000000">
                    <a:tint val="75000"/>
                  </a:srgbClr>
                </a:solidFill>
              </a:rPr>
              <a:pPr defTabSz="1218987"/>
              <a:t>8/29/2024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8987"/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8987"/>
            <a:fld id="{E5EDE275-BE14-4364-AEA2-5F5667C0FD49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 defTabSz="1218987"/>
              <a:t>‹Nº›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sz="quarter" idx="13"/>
          </p:nvPr>
        </p:nvSpPr>
        <p:spPr>
          <a:xfrm>
            <a:off x="614297" y="5357596"/>
            <a:ext cx="5481703" cy="738404"/>
          </a:xfrm>
        </p:spPr>
        <p:txBody>
          <a:bodyPr lIns="0" rIns="0">
            <a:normAutofit/>
          </a:bodyPr>
          <a:lstStyle>
            <a:lvl1pPr marL="0" indent="0">
              <a:buFontTx/>
              <a:buNone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5127332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lidemodel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8987"/>
            <a:fld id="{425404F2-BE9A-4460-8815-8F645183555F}" type="datetimeFigureOut">
              <a:rPr lang="en-US" smtClean="0">
                <a:solidFill>
                  <a:srgbClr val="000000">
                    <a:tint val="75000"/>
                  </a:srgbClr>
                </a:solidFill>
              </a:rPr>
              <a:pPr defTabSz="1218987"/>
              <a:t>8/29/2024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8987"/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8987"/>
            <a:fld id="{96E69268-9C8B-4EBF-A9EE-DC5DC2D48DC3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 defTabSz="1218987"/>
              <a:t>‹Nº›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686991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Imagen que contiene rojo, grande, blanco, tabla&#10;&#10;Descripción generada automáticamente">
            <a:extLst>
              <a:ext uri="{FF2B5EF4-FFF2-40B4-BE49-F238E27FC236}">
                <a16:creationId xmlns:a16="http://schemas.microsoft.com/office/drawing/2014/main" id="{76BCA5CA-6021-49F9-9178-C9F3D2E9D5B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868" b="21868"/>
          <a:stretch/>
        </p:blipFill>
        <p:spPr>
          <a:xfrm>
            <a:off x="1" y="-1"/>
            <a:ext cx="12191999" cy="6858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675585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8987"/>
            <a:fld id="{9578D6DB-6798-42D2-B9AD-FC6F1C72FC3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8987"/>
              <a:t>8/29/2024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8987"/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8987"/>
            <a:fld id="{E5EDE275-BE14-4364-AEA2-5F5667C0FD4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8987"/>
              <a:t>‹Nº›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Title 1"/>
          <p:cNvSpPr>
            <a:spLocks noGrp="1"/>
          </p:cNvSpPr>
          <p:nvPr>
            <p:ph type="ctrTitle" hasCustomPrompt="1"/>
          </p:nvPr>
        </p:nvSpPr>
        <p:spPr>
          <a:xfrm>
            <a:off x="627612" y="3043730"/>
            <a:ext cx="5472863" cy="2137870"/>
          </a:xfrm>
        </p:spPr>
        <p:txBody>
          <a:bodyPr lIns="0" tIns="0" rIns="0" bIns="0" anchor="b" anchorCtr="0">
            <a:noAutofit/>
          </a:bodyPr>
          <a:lstStyle>
            <a:lvl1pPr algn="l">
              <a:defRPr lang="en-US" sz="4000" b="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</a:t>
            </a:r>
          </a:p>
        </p:txBody>
      </p:sp>
      <p:sp>
        <p:nvSpPr>
          <p:cNvPr id="8" name="Content Placeholder 6"/>
          <p:cNvSpPr>
            <a:spLocks noGrp="1"/>
          </p:cNvSpPr>
          <p:nvPr>
            <p:ph sz="quarter" idx="13"/>
          </p:nvPr>
        </p:nvSpPr>
        <p:spPr>
          <a:xfrm>
            <a:off x="614297" y="5357596"/>
            <a:ext cx="5481703" cy="738404"/>
          </a:xfrm>
        </p:spPr>
        <p:txBody>
          <a:bodyPr lIns="0" rIns="0">
            <a:normAutofit/>
          </a:bodyPr>
          <a:lstStyle>
            <a:lvl1pPr marL="0" indent="0">
              <a:buFontTx/>
              <a:buNone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9496098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RTADA PROYECTO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Imagen 13" descr="Imagen que contiene rojo, grande, blanco, tabla&#10;&#10;Descripción generada automáticamente">
            <a:extLst>
              <a:ext uri="{FF2B5EF4-FFF2-40B4-BE49-F238E27FC236}">
                <a16:creationId xmlns:a16="http://schemas.microsoft.com/office/drawing/2014/main" id="{0E8A5022-19E0-5111-E78F-6B1C9AD6DC4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868" b="21868"/>
          <a:stretch/>
        </p:blipFill>
        <p:spPr>
          <a:xfrm>
            <a:off x="1" y="-1"/>
            <a:ext cx="12191999" cy="685800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95087" y="1528439"/>
            <a:ext cx="5472863" cy="2137870"/>
          </a:xfrm>
        </p:spPr>
        <p:txBody>
          <a:bodyPr lIns="0" tIns="0" rIns="0" bIns="0" anchor="b" anchorCtr="0">
            <a:noAutofit/>
          </a:bodyPr>
          <a:lstStyle>
            <a:lvl1pPr algn="l">
              <a:defRPr lang="en-US" sz="4400" b="1" kern="1200" smtClean="0">
                <a:solidFill>
                  <a:schemeClr val="tx1"/>
                </a:solidFill>
                <a:latin typeface="Abadi Extra Light" panose="020B0204020104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err="1"/>
              <a:t>Título</a:t>
            </a:r>
            <a:r>
              <a:rPr lang="en-US"/>
              <a:t> del Proyecto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8987"/>
            <a:fld id="{9578D6DB-6798-42D2-B9AD-FC6F1C72FC3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8987"/>
              <a:t>8/29/2024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8987"/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8987"/>
            <a:fld id="{E5EDE275-BE14-4364-AEA2-5F5667C0FD4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8987"/>
              <a:t>‹Nº›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sz="quarter" idx="13" hasCustomPrompt="1"/>
          </p:nvPr>
        </p:nvSpPr>
        <p:spPr>
          <a:xfrm>
            <a:off x="586247" y="3877138"/>
            <a:ext cx="5481703" cy="468439"/>
          </a:xfrm>
        </p:spPr>
        <p:txBody>
          <a:bodyPr lIns="0" rIns="0">
            <a:normAutofit/>
          </a:bodyPr>
          <a:lstStyle>
            <a:lvl1pPr marL="0" indent="0">
              <a:buFontTx/>
              <a:buNone/>
              <a:defRPr sz="1800">
                <a:latin typeface="Abadi Extra Light" panose="020B0204020104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Carreras – </a:t>
            </a:r>
            <a:r>
              <a:rPr lang="en-US" err="1"/>
              <a:t>Facultades</a:t>
            </a:r>
            <a:endParaRPr lang="en-US"/>
          </a:p>
        </p:txBody>
      </p:sp>
      <p:pic>
        <p:nvPicPr>
          <p:cNvPr id="13" name="Imagen 12" descr="Logotipo, nombre de la empresa&#10;&#10;Descripción generada automáticamente">
            <a:extLst>
              <a:ext uri="{FF2B5EF4-FFF2-40B4-BE49-F238E27FC236}">
                <a16:creationId xmlns:a16="http://schemas.microsoft.com/office/drawing/2014/main" id="{EC786D70-5C62-6BBE-D676-0E6EC88BE28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867" t="15469" r="30613" b="14758"/>
          <a:stretch/>
        </p:blipFill>
        <p:spPr>
          <a:xfrm>
            <a:off x="10537372" y="5765396"/>
            <a:ext cx="878115" cy="894717"/>
          </a:xfrm>
          <a:prstGeom prst="rect">
            <a:avLst/>
          </a:prstGeom>
        </p:spPr>
      </p:pic>
      <p:pic>
        <p:nvPicPr>
          <p:cNvPr id="4098" name="Picture 2">
            <a:extLst>
              <a:ext uri="{FF2B5EF4-FFF2-40B4-BE49-F238E27FC236}">
                <a16:creationId xmlns:a16="http://schemas.microsoft.com/office/drawing/2014/main" id="{31E1C082-13DC-E1FA-6D8C-67A4FDB6743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15371" y="200297"/>
            <a:ext cx="1729375" cy="14543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0994674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8987"/>
            <a:fld id="{9578D6DB-6798-42D2-B9AD-FC6F1C72FC3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8987"/>
              <a:t>8/29/2024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8987"/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8987"/>
            <a:fld id="{E5EDE275-BE14-4364-AEA2-5F5667C0FD4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8987"/>
              <a:t>‹Nº›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Title 1"/>
          <p:cNvSpPr>
            <a:spLocks noGrp="1"/>
          </p:cNvSpPr>
          <p:nvPr>
            <p:ph type="ctrTitle" hasCustomPrompt="1"/>
          </p:nvPr>
        </p:nvSpPr>
        <p:spPr>
          <a:xfrm>
            <a:off x="627612" y="3043730"/>
            <a:ext cx="5472863" cy="2137870"/>
          </a:xfrm>
        </p:spPr>
        <p:txBody>
          <a:bodyPr lIns="0" tIns="0" rIns="0" bIns="0" anchor="b" anchorCtr="0">
            <a:noAutofit/>
          </a:bodyPr>
          <a:lstStyle>
            <a:lvl1pPr algn="l">
              <a:defRPr lang="en-US" sz="4000" b="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</a:t>
            </a:r>
          </a:p>
        </p:txBody>
      </p:sp>
      <p:sp>
        <p:nvSpPr>
          <p:cNvPr id="8" name="Content Placeholder 6"/>
          <p:cNvSpPr>
            <a:spLocks noGrp="1"/>
          </p:cNvSpPr>
          <p:nvPr>
            <p:ph sz="quarter" idx="13"/>
          </p:nvPr>
        </p:nvSpPr>
        <p:spPr>
          <a:xfrm>
            <a:off x="614297" y="5357596"/>
            <a:ext cx="5481703" cy="738404"/>
          </a:xfrm>
        </p:spPr>
        <p:txBody>
          <a:bodyPr lIns="0" rIns="0">
            <a:normAutofit/>
          </a:bodyPr>
          <a:lstStyle>
            <a:lvl1pPr marL="0" indent="0">
              <a:buFontTx/>
              <a:buNone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3216575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620528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27612" y="3043730"/>
            <a:ext cx="5472863" cy="2137870"/>
          </a:xfrm>
        </p:spPr>
        <p:txBody>
          <a:bodyPr lIns="0" tIns="0" rIns="0" bIns="0" anchor="b" anchorCtr="0">
            <a:noAutofit/>
          </a:bodyPr>
          <a:lstStyle>
            <a:lvl1pPr algn="l">
              <a:defRPr lang="en-US" sz="4000" b="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8987"/>
            <a:fld id="{9578D6DB-6798-42D2-B9AD-FC6F1C72FC3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8987"/>
              <a:t>8/29/2024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8987"/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8987"/>
            <a:fld id="{E5EDE275-BE14-4364-AEA2-5F5667C0FD4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8987"/>
              <a:t>‹Nº›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sz="quarter" idx="13"/>
          </p:nvPr>
        </p:nvSpPr>
        <p:spPr>
          <a:xfrm>
            <a:off x="614297" y="5357596"/>
            <a:ext cx="5481703" cy="738404"/>
          </a:xfrm>
        </p:spPr>
        <p:txBody>
          <a:bodyPr lIns="0" rIns="0">
            <a:normAutofit/>
          </a:bodyPr>
          <a:lstStyle>
            <a:lvl1pPr marL="0" indent="0">
              <a:buFontTx/>
              <a:buNone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33921674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27612" y="3043730"/>
            <a:ext cx="5472863" cy="2137870"/>
          </a:xfrm>
        </p:spPr>
        <p:txBody>
          <a:bodyPr lIns="0" tIns="0" rIns="0" bIns="0" anchor="b" anchorCtr="0">
            <a:noAutofit/>
          </a:bodyPr>
          <a:lstStyle>
            <a:lvl1pPr algn="l">
              <a:defRPr lang="en-US" sz="4000" b="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8987"/>
            <a:fld id="{9578D6DB-6798-42D2-B9AD-FC6F1C72FC30}" type="datetimeFigureOut">
              <a:rPr lang="en-US" smtClean="0">
                <a:solidFill>
                  <a:srgbClr val="000000">
                    <a:tint val="75000"/>
                  </a:srgbClr>
                </a:solidFill>
              </a:rPr>
              <a:pPr defTabSz="1218987"/>
              <a:t>8/29/2024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8987"/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8987"/>
            <a:fld id="{E5EDE275-BE14-4364-AEA2-5F5667C0FD49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 defTabSz="1218987"/>
              <a:t>‹Nº›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sz="quarter" idx="13"/>
          </p:nvPr>
        </p:nvSpPr>
        <p:spPr>
          <a:xfrm>
            <a:off x="614297" y="5357596"/>
            <a:ext cx="5481703" cy="738404"/>
          </a:xfrm>
        </p:spPr>
        <p:txBody>
          <a:bodyPr lIns="0" rIns="0">
            <a:normAutofit/>
          </a:bodyPr>
          <a:lstStyle>
            <a:lvl1pPr marL="0" indent="0">
              <a:buFontTx/>
              <a:buNone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30192852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slidemodel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8987"/>
            <a:fld id="{425404F2-BE9A-4460-8815-8F645183555F}" type="datetimeFigureOut">
              <a:rPr lang="en-US" smtClean="0">
                <a:solidFill>
                  <a:srgbClr val="000000">
                    <a:tint val="75000"/>
                  </a:srgbClr>
                </a:solidFill>
              </a:rPr>
              <a:pPr defTabSz="1218987"/>
              <a:t>8/29/2024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8987"/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8987"/>
            <a:fld id="{96E69268-9C8B-4EBF-A9EE-DC5DC2D48DC3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 defTabSz="1218987"/>
              <a:t>‹Nº›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2141755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Imagen que contiene rojo, grande, blanco, tabla&#10;&#10;Descripción generada automáticamente">
            <a:extLst>
              <a:ext uri="{FF2B5EF4-FFF2-40B4-BE49-F238E27FC236}">
                <a16:creationId xmlns:a16="http://schemas.microsoft.com/office/drawing/2014/main" id="{76BCA5CA-6021-49F9-9178-C9F3D2E9D5B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868" b="21868"/>
          <a:stretch/>
        </p:blipFill>
        <p:spPr>
          <a:xfrm>
            <a:off x="1" y="-1"/>
            <a:ext cx="12191999" cy="6858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0194320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Imagen que contiene rojo, grande, blanco, tabla&#10;&#10;Descripción generada automáticamente">
            <a:extLst>
              <a:ext uri="{FF2B5EF4-FFF2-40B4-BE49-F238E27FC236}">
                <a16:creationId xmlns:a16="http://schemas.microsoft.com/office/drawing/2014/main" id="{360C27CC-A5E4-4B3B-B536-D7DC47BEADE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868" b="21868"/>
          <a:stretch/>
        </p:blipFill>
        <p:spPr>
          <a:xfrm>
            <a:off x="1" y="-1"/>
            <a:ext cx="12191999" cy="6858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4751730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8987"/>
            <a:fld id="{9578D6DB-6798-42D2-B9AD-FC6F1C72FC3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8987"/>
              <a:t>8/29/2024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8987"/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8987"/>
            <a:fld id="{E5EDE275-BE14-4364-AEA2-5F5667C0FD4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8987"/>
              <a:t>‹Nº›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Title 1"/>
          <p:cNvSpPr>
            <a:spLocks noGrp="1"/>
          </p:cNvSpPr>
          <p:nvPr>
            <p:ph type="ctrTitle" hasCustomPrompt="1"/>
          </p:nvPr>
        </p:nvSpPr>
        <p:spPr>
          <a:xfrm>
            <a:off x="627612" y="3043730"/>
            <a:ext cx="5472863" cy="2137870"/>
          </a:xfrm>
        </p:spPr>
        <p:txBody>
          <a:bodyPr lIns="0" tIns="0" rIns="0" bIns="0" anchor="b" anchorCtr="0">
            <a:noAutofit/>
          </a:bodyPr>
          <a:lstStyle>
            <a:lvl1pPr algn="l">
              <a:defRPr lang="en-US" sz="4000" b="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</a:t>
            </a:r>
          </a:p>
        </p:txBody>
      </p:sp>
      <p:sp>
        <p:nvSpPr>
          <p:cNvPr id="8" name="Content Placeholder 6"/>
          <p:cNvSpPr>
            <a:spLocks noGrp="1"/>
          </p:cNvSpPr>
          <p:nvPr>
            <p:ph sz="quarter" idx="13"/>
          </p:nvPr>
        </p:nvSpPr>
        <p:spPr>
          <a:xfrm>
            <a:off x="614297" y="5357596"/>
            <a:ext cx="5481703" cy="738404"/>
          </a:xfrm>
        </p:spPr>
        <p:txBody>
          <a:bodyPr lIns="0" rIns="0">
            <a:normAutofit/>
          </a:bodyPr>
          <a:lstStyle>
            <a:lvl1pPr marL="0" indent="0">
              <a:buFontTx/>
              <a:buNone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98771673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8987"/>
            <a:fld id="{9578D6DB-6798-42D2-B9AD-FC6F1C72FC3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8987"/>
              <a:t>8/29/2024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8987"/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8987"/>
            <a:fld id="{E5EDE275-BE14-4364-AEA2-5F5667C0FD4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8987"/>
              <a:t>‹Nº›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Title 1"/>
          <p:cNvSpPr>
            <a:spLocks noGrp="1"/>
          </p:cNvSpPr>
          <p:nvPr>
            <p:ph type="ctrTitle" hasCustomPrompt="1"/>
          </p:nvPr>
        </p:nvSpPr>
        <p:spPr>
          <a:xfrm>
            <a:off x="627612" y="3043730"/>
            <a:ext cx="5472863" cy="2137870"/>
          </a:xfrm>
        </p:spPr>
        <p:txBody>
          <a:bodyPr lIns="0" tIns="0" rIns="0" bIns="0" anchor="b" anchorCtr="0">
            <a:noAutofit/>
          </a:bodyPr>
          <a:lstStyle>
            <a:lvl1pPr algn="l">
              <a:defRPr lang="en-US" sz="4000" b="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</a:t>
            </a:r>
          </a:p>
        </p:txBody>
      </p:sp>
      <p:sp>
        <p:nvSpPr>
          <p:cNvPr id="8" name="Content Placeholder 6"/>
          <p:cNvSpPr>
            <a:spLocks noGrp="1"/>
          </p:cNvSpPr>
          <p:nvPr>
            <p:ph sz="quarter" idx="13"/>
          </p:nvPr>
        </p:nvSpPr>
        <p:spPr>
          <a:xfrm>
            <a:off x="614297" y="5357596"/>
            <a:ext cx="5481703" cy="738404"/>
          </a:xfrm>
        </p:spPr>
        <p:txBody>
          <a:bodyPr lIns="0" rIns="0">
            <a:normAutofit/>
          </a:bodyPr>
          <a:lstStyle>
            <a:lvl1pPr marL="0" indent="0">
              <a:buFontTx/>
              <a:buNone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65093941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822734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GENER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n 8" descr="Imagen que contiene rojo, grande, blanco, tabla&#10;&#10;Descripción generada automáticamente">
            <a:extLst>
              <a:ext uri="{FF2B5EF4-FFF2-40B4-BE49-F238E27FC236}">
                <a16:creationId xmlns:a16="http://schemas.microsoft.com/office/drawing/2014/main" id="{93CB9286-C337-05B1-9335-975255BD1E2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868" b="21868"/>
          <a:stretch/>
        </p:blipFill>
        <p:spPr>
          <a:xfrm>
            <a:off x="1" y="-1"/>
            <a:ext cx="12191999" cy="113842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latin typeface="Aptos" panose="020B00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>
              <a:defRPr sz="1600">
                <a:latin typeface="Aptos" panose="020B000402020202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8987"/>
            <a:fld id="{425404F2-BE9A-4460-8815-8F645183555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8987"/>
              <a:t>8/29/2024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8987"/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8987"/>
            <a:fld id="{96E69268-9C8B-4EBF-A9EE-DC5DC2D48DC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8987"/>
              <a:t>‹Nº›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85987D4A-1600-484B-0C75-3C5E4A81FFCF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14437" y="6126165"/>
            <a:ext cx="639535" cy="595312"/>
          </a:xfrm>
          <a:prstGeom prst="rect">
            <a:avLst/>
          </a:prstGeom>
        </p:spPr>
      </p:pic>
      <p:pic>
        <p:nvPicPr>
          <p:cNvPr id="10" name="Picture 2">
            <a:extLst>
              <a:ext uri="{FF2B5EF4-FFF2-40B4-BE49-F238E27FC236}">
                <a16:creationId xmlns:a16="http://schemas.microsoft.com/office/drawing/2014/main" id="{EAD40F9C-CAB4-B98D-2102-F3BAA0A0C62B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46575" y="243193"/>
            <a:ext cx="671649" cy="5648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9897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GENERAL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 descr="Imagen que contiene rojo, grande, blanco, tabla&#10;&#10;Descripción generada automáticamente">
            <a:extLst>
              <a:ext uri="{FF2B5EF4-FFF2-40B4-BE49-F238E27FC236}">
                <a16:creationId xmlns:a16="http://schemas.microsoft.com/office/drawing/2014/main" id="{E5D2B76C-2698-F704-2DCA-53389811273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868" b="21868"/>
          <a:stretch/>
        </p:blipFill>
        <p:spPr>
          <a:xfrm>
            <a:off x="1" y="-1"/>
            <a:ext cx="12191999" cy="113842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>
            <a:lvl1pPr>
              <a:defRPr sz="3600">
                <a:solidFill>
                  <a:schemeClr val="bg1"/>
                </a:solidFill>
                <a:latin typeface="Aptos" panose="020B00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8987"/>
            <a:fld id="{425404F2-BE9A-4460-8815-8F645183555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8987"/>
              <a:t>8/29/2024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8987"/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8987"/>
            <a:fld id="{96E69268-9C8B-4EBF-A9EE-DC5DC2D48DC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8987"/>
              <a:t>‹Nº›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7B65E9FC-0F5F-318D-D544-C31EDD3E5E3D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14437" y="6126165"/>
            <a:ext cx="639535" cy="595312"/>
          </a:xfrm>
          <a:prstGeom prst="rect">
            <a:avLst/>
          </a:prstGeom>
        </p:spPr>
      </p:pic>
      <p:pic>
        <p:nvPicPr>
          <p:cNvPr id="9" name="Picture 2">
            <a:extLst>
              <a:ext uri="{FF2B5EF4-FFF2-40B4-BE49-F238E27FC236}">
                <a16:creationId xmlns:a16="http://schemas.microsoft.com/office/drawing/2014/main" id="{AB70449C-24C1-DDAD-CBEE-714DB511B3AF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46575" y="243193"/>
            <a:ext cx="671649" cy="5648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856549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GENERAL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n 9" descr="Imagen que contiene rojo, grande, blanco, tabla&#10;&#10;Descripción generada automáticamente">
            <a:extLst>
              <a:ext uri="{FF2B5EF4-FFF2-40B4-BE49-F238E27FC236}">
                <a16:creationId xmlns:a16="http://schemas.microsoft.com/office/drawing/2014/main" id="{24C22274-F718-1F61-BF8E-23CD92B97E9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868" b="21868"/>
          <a:stretch/>
        </p:blipFill>
        <p:spPr>
          <a:xfrm>
            <a:off x="1" y="-1"/>
            <a:ext cx="12191999" cy="113842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latin typeface="Aptos" panose="020B00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2"/>
            <a:ext cx="5384800" cy="4525963"/>
          </a:xfrm>
        </p:spPr>
        <p:txBody>
          <a:bodyPr>
            <a:normAutofit/>
          </a:bodyPr>
          <a:lstStyle>
            <a:lvl1pPr>
              <a:defRPr sz="1800">
                <a:solidFill>
                  <a:schemeClr val="tx1">
                    <a:lumMod val="75000"/>
                    <a:lumOff val="25000"/>
                  </a:schemeClr>
                </a:solidFill>
                <a:latin typeface="Aptos" panose="020B0004020202020204" pitchFamily="34" charset="0"/>
              </a:defRPr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2"/>
            <a:ext cx="5384800" cy="4525963"/>
          </a:xfrm>
        </p:spPr>
        <p:txBody>
          <a:bodyPr>
            <a:normAutofit/>
          </a:bodyPr>
          <a:lstStyle>
            <a:lvl1pPr>
              <a:defRPr sz="1800">
                <a:solidFill>
                  <a:schemeClr val="tx1">
                    <a:lumMod val="75000"/>
                    <a:lumOff val="25000"/>
                  </a:schemeClr>
                </a:solidFill>
                <a:latin typeface="Aptos" panose="020B0004020202020204" pitchFamily="34" charset="0"/>
              </a:defRPr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8987"/>
            <a:fld id="{425404F2-BE9A-4460-8815-8F645183555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8987"/>
              <a:t>8/29/2024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8987"/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8987"/>
            <a:fld id="{96E69268-9C8B-4EBF-A9EE-DC5DC2D48DC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8987"/>
              <a:t>‹Nº›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1" name="Imagen 10">
            <a:extLst>
              <a:ext uri="{FF2B5EF4-FFF2-40B4-BE49-F238E27FC236}">
                <a16:creationId xmlns:a16="http://schemas.microsoft.com/office/drawing/2014/main" id="{CD183044-41E7-66FB-1BFE-305883D07F88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14437" y="6126165"/>
            <a:ext cx="639535" cy="595312"/>
          </a:xfrm>
          <a:prstGeom prst="rect">
            <a:avLst/>
          </a:prstGeom>
        </p:spPr>
      </p:pic>
      <p:pic>
        <p:nvPicPr>
          <p:cNvPr id="12" name="Picture 2">
            <a:extLst>
              <a:ext uri="{FF2B5EF4-FFF2-40B4-BE49-F238E27FC236}">
                <a16:creationId xmlns:a16="http://schemas.microsoft.com/office/drawing/2014/main" id="{67BB5F2F-B65B-00E0-9AD6-98A04F31D1A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46575" y="243193"/>
            <a:ext cx="671649" cy="5648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445828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8987"/>
            <a:fld id="{425404F2-BE9A-4460-8815-8F645183555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8987"/>
              <a:t>8/29/2024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8987"/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8987"/>
            <a:fld id="{96E69268-9C8B-4EBF-A9EE-DC5DC2D48DC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8987"/>
              <a:t>‹Nº›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44171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27612" y="3043730"/>
            <a:ext cx="5472863" cy="2137870"/>
          </a:xfrm>
        </p:spPr>
        <p:txBody>
          <a:bodyPr lIns="0" tIns="0" rIns="0" bIns="0" anchor="b" anchorCtr="0">
            <a:noAutofit/>
          </a:bodyPr>
          <a:lstStyle>
            <a:lvl1pPr algn="l">
              <a:defRPr lang="en-US" sz="4000" b="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8987"/>
            <a:fld id="{9578D6DB-6798-42D2-B9AD-FC6F1C72FC30}" type="datetimeFigureOut">
              <a:rPr lang="en-US" smtClean="0">
                <a:solidFill>
                  <a:srgbClr val="000000">
                    <a:tint val="75000"/>
                  </a:srgbClr>
                </a:solidFill>
              </a:rPr>
              <a:pPr defTabSz="1218987"/>
              <a:t>8/29/2024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8987"/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8987"/>
            <a:fld id="{E5EDE275-BE14-4364-AEA2-5F5667C0FD49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 defTabSz="1218987"/>
              <a:t>‹Nº›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sz="quarter" idx="13"/>
          </p:nvPr>
        </p:nvSpPr>
        <p:spPr>
          <a:xfrm>
            <a:off x="614297" y="5357596"/>
            <a:ext cx="5481703" cy="738404"/>
          </a:xfrm>
        </p:spPr>
        <p:txBody>
          <a:bodyPr lIns="0" rIns="0">
            <a:normAutofit/>
          </a:bodyPr>
          <a:lstStyle>
            <a:lvl1pPr marL="0" indent="0">
              <a:buFontTx/>
              <a:buNone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4351335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lidemodel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8987"/>
            <a:fld id="{425404F2-BE9A-4460-8815-8F645183555F}" type="datetimeFigureOut">
              <a:rPr lang="en-US" smtClean="0">
                <a:solidFill>
                  <a:srgbClr val="000000">
                    <a:tint val="75000"/>
                  </a:srgbClr>
                </a:solidFill>
              </a:rPr>
              <a:pPr defTabSz="1218987"/>
              <a:t>8/29/2024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8987"/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8987"/>
            <a:fld id="{96E69268-9C8B-4EBF-A9EE-DC5DC2D48DC3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 defTabSz="1218987"/>
              <a:t>‹Nº›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08350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25.xml"/><Relationship Id="rId18" Type="http://schemas.openxmlformats.org/officeDocument/2006/relationships/slideLayout" Target="../slideLayouts/slideLayout30.xml"/><Relationship Id="rId26" Type="http://schemas.openxmlformats.org/officeDocument/2006/relationships/slideLayout" Target="../slideLayouts/slideLayout38.xml"/><Relationship Id="rId3" Type="http://schemas.openxmlformats.org/officeDocument/2006/relationships/slideLayout" Target="../slideLayouts/slideLayout15.xml"/><Relationship Id="rId21" Type="http://schemas.openxmlformats.org/officeDocument/2006/relationships/slideLayout" Target="../slideLayouts/slideLayout33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17" Type="http://schemas.openxmlformats.org/officeDocument/2006/relationships/slideLayout" Target="../slideLayouts/slideLayout29.xml"/><Relationship Id="rId25" Type="http://schemas.openxmlformats.org/officeDocument/2006/relationships/slideLayout" Target="../slideLayouts/slideLayout37.xml"/><Relationship Id="rId2" Type="http://schemas.openxmlformats.org/officeDocument/2006/relationships/slideLayout" Target="../slideLayouts/slideLayout14.xml"/><Relationship Id="rId16" Type="http://schemas.openxmlformats.org/officeDocument/2006/relationships/slideLayout" Target="../slideLayouts/slideLayout28.xml"/><Relationship Id="rId20" Type="http://schemas.openxmlformats.org/officeDocument/2006/relationships/slideLayout" Target="../slideLayouts/slideLayout32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24" Type="http://schemas.openxmlformats.org/officeDocument/2006/relationships/slideLayout" Target="../slideLayouts/slideLayout36.xml"/><Relationship Id="rId5" Type="http://schemas.openxmlformats.org/officeDocument/2006/relationships/slideLayout" Target="../slideLayouts/slideLayout17.xml"/><Relationship Id="rId15" Type="http://schemas.openxmlformats.org/officeDocument/2006/relationships/slideLayout" Target="../slideLayouts/slideLayout27.xml"/><Relationship Id="rId23" Type="http://schemas.openxmlformats.org/officeDocument/2006/relationships/slideLayout" Target="../slideLayouts/slideLayout35.xml"/><Relationship Id="rId28" Type="http://schemas.openxmlformats.org/officeDocument/2006/relationships/theme" Target="../theme/theme2.xml"/><Relationship Id="rId10" Type="http://schemas.openxmlformats.org/officeDocument/2006/relationships/slideLayout" Target="../slideLayouts/slideLayout22.xml"/><Relationship Id="rId19" Type="http://schemas.openxmlformats.org/officeDocument/2006/relationships/slideLayout" Target="../slideLayouts/slideLayout31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slideLayout" Target="../slideLayouts/slideLayout26.xml"/><Relationship Id="rId22" Type="http://schemas.openxmlformats.org/officeDocument/2006/relationships/slideLayout" Target="../slideLayouts/slideLayout34.xml"/><Relationship Id="rId27" Type="http://schemas.openxmlformats.org/officeDocument/2006/relationships/slideLayout" Target="../slideLayouts/slideLayout3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00000">
              <a:srgbClr val="EEEEEE"/>
            </a:gs>
            <a:gs pos="0">
              <a:schemeClr val="bg1"/>
            </a:gs>
            <a:gs pos="100000">
              <a:schemeClr val="bg1">
                <a:lumMod val="85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40"/>
            <a:ext cx="10972801" cy="711081"/>
          </a:xfrm>
          <a:prstGeom prst="rect">
            <a:avLst/>
          </a:prstGeom>
        </p:spPr>
        <p:txBody>
          <a:bodyPr vert="horz" lIns="0" tIns="60949" rIns="0" bIns="60949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138426"/>
            <a:ext cx="10972801" cy="4987739"/>
          </a:xfrm>
          <a:prstGeom prst="rect">
            <a:avLst/>
          </a:prstGeom>
        </p:spPr>
        <p:txBody>
          <a:bodyPr vert="horz" lIns="0" tIns="60949" rIns="0" bIns="60949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 vert="horz" lIns="121899" tIns="60949" rIns="121899" bIns="60949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218987"/>
            <a:fld id="{425404F2-BE9A-4460-8815-8F645183555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8987"/>
              <a:t>8/29/2024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1" y="6356352"/>
            <a:ext cx="3860800" cy="365125"/>
          </a:xfrm>
          <a:prstGeom prst="rect">
            <a:avLst/>
          </a:prstGeom>
        </p:spPr>
        <p:txBody>
          <a:bodyPr vert="horz" lIns="121899" tIns="60949" rIns="121899" bIns="60949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218987"/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1" y="6356352"/>
            <a:ext cx="2844800" cy="365125"/>
          </a:xfrm>
          <a:prstGeom prst="rect">
            <a:avLst/>
          </a:prstGeom>
        </p:spPr>
        <p:txBody>
          <a:bodyPr vert="horz" lIns="121899" tIns="60949" rIns="121899" bIns="60949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218987"/>
            <a:fld id="{96E69268-9C8B-4EBF-A9EE-DC5DC2D48DC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8987"/>
              <a:t>‹Nº›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06905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  <p:sldLayoutId id="2147483682" r:id="rId2"/>
    <p:sldLayoutId id="2147483674" r:id="rId3"/>
    <p:sldLayoutId id="2147483675" r:id="rId4"/>
    <p:sldLayoutId id="2147483677" r:id="rId5"/>
    <p:sldLayoutId id="2147483676" r:id="rId6"/>
    <p:sldLayoutId id="2147483678" r:id="rId7"/>
    <p:sldLayoutId id="2147483679" r:id="rId8"/>
    <p:sldLayoutId id="2147483680" r:id="rId9"/>
    <p:sldLayoutId id="2147483683" r:id="rId10"/>
    <p:sldLayoutId id="2147483684" r:id="rId11"/>
    <p:sldLayoutId id="2147483685" r:id="rId12"/>
  </p:sldLayoutIdLst>
  <p:txStyles>
    <p:titleStyle>
      <a:lvl1pPr algn="l" defTabSz="1218987" rtl="0" eaLnBrk="1" latinLnBrk="0" hangingPunct="1">
        <a:spcBef>
          <a:spcPct val="0"/>
        </a:spcBef>
        <a:buNone/>
        <a:defRPr sz="3600" b="1" kern="1200">
          <a:solidFill>
            <a:schemeClr val="accent5"/>
          </a:solidFill>
          <a:latin typeface="+mj-lt"/>
          <a:ea typeface="+mj-ea"/>
          <a:cs typeface="Arial" panose="020B0604020202020204" pitchFamily="34" charset="0"/>
        </a:defRPr>
      </a:lvl1pPr>
    </p:titleStyle>
    <p:bodyStyle>
      <a:lvl1pPr marL="0" indent="0" algn="l" defTabSz="1218987" rtl="0" eaLnBrk="1" latinLnBrk="0" hangingPunct="1">
        <a:spcBef>
          <a:spcPct val="20000"/>
        </a:spcBef>
        <a:buFontTx/>
        <a:buNone/>
        <a:defRPr sz="1800" kern="1200">
          <a:solidFill>
            <a:schemeClr val="tx1">
              <a:lumMod val="75000"/>
              <a:lumOff val="25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09494" indent="0" algn="l" defTabSz="1218987" rtl="0" eaLnBrk="1" latinLnBrk="0" hangingPunct="1">
        <a:spcBef>
          <a:spcPct val="20000"/>
        </a:spcBef>
        <a:buFontTx/>
        <a:buNone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218986" indent="0" algn="l" defTabSz="1218987" rtl="0" eaLnBrk="1" latinLnBrk="0" hangingPunct="1">
        <a:spcBef>
          <a:spcPct val="20000"/>
        </a:spcBef>
        <a:buFontTx/>
        <a:buNone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828480" indent="0" algn="l" defTabSz="1218987" rtl="0" eaLnBrk="1" latinLnBrk="0" hangingPunct="1">
        <a:spcBef>
          <a:spcPct val="20000"/>
        </a:spcBef>
        <a:buFontTx/>
        <a:buNone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437973" indent="0" algn="l" defTabSz="1218987" rtl="0" eaLnBrk="1" latinLnBrk="0" hangingPunct="1">
        <a:spcBef>
          <a:spcPct val="20000"/>
        </a:spcBef>
        <a:buFontTx/>
        <a:buNone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3352213" indent="-304747" algn="l" defTabSz="1218987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3961707" indent="-304747" algn="l" defTabSz="1218987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571200" indent="-304747" algn="l" defTabSz="1218987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180693" indent="-304747" algn="l" defTabSz="1218987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49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898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48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797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46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696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45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594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218987"/>
            <a:fld id="{425404F2-BE9A-4460-8815-8F645183555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8987"/>
              <a:t>8/29/2024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218987"/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218987"/>
            <a:fld id="{96E69268-9C8B-4EBF-A9EE-DC5DC2D48DC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8987"/>
              <a:t>‹Nº›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99992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3" r:id="rId1"/>
    <p:sldLayoutId id="2147483714" r:id="rId2"/>
    <p:sldLayoutId id="2147483715" r:id="rId3"/>
    <p:sldLayoutId id="2147483716" r:id="rId4"/>
    <p:sldLayoutId id="2147483717" r:id="rId5"/>
    <p:sldLayoutId id="2147483718" r:id="rId6"/>
    <p:sldLayoutId id="2147483719" r:id="rId7"/>
    <p:sldLayoutId id="2147483720" r:id="rId8"/>
    <p:sldLayoutId id="2147483721" r:id="rId9"/>
    <p:sldLayoutId id="2147483722" r:id="rId10"/>
    <p:sldLayoutId id="2147483723" r:id="rId11"/>
    <p:sldLayoutId id="2147483724" r:id="rId12"/>
    <p:sldLayoutId id="2147483687" r:id="rId13"/>
    <p:sldLayoutId id="2147483692" r:id="rId14"/>
    <p:sldLayoutId id="2147483693" r:id="rId15"/>
    <p:sldLayoutId id="2147483694" r:id="rId16"/>
    <p:sldLayoutId id="2147483696" r:id="rId17"/>
    <p:sldLayoutId id="2147483697" r:id="rId18"/>
    <p:sldLayoutId id="2147483698" r:id="rId19"/>
    <p:sldLayoutId id="2147483661" r:id="rId20"/>
    <p:sldLayoutId id="2147483666" r:id="rId21"/>
    <p:sldLayoutId id="2147483667" r:id="rId22"/>
    <p:sldLayoutId id="2147483668" r:id="rId23"/>
    <p:sldLayoutId id="2147483669" r:id="rId24"/>
    <p:sldLayoutId id="2147483670" r:id="rId25"/>
    <p:sldLayoutId id="2147483671" r:id="rId26"/>
    <p:sldLayoutId id="2147483672" r:id="rId2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4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png"/><Relationship Id="rId3" Type="http://schemas.openxmlformats.org/officeDocument/2006/relationships/image" Target="../media/image39.png"/><Relationship Id="rId7" Type="http://schemas.openxmlformats.org/officeDocument/2006/relationships/image" Target="../media/image41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8.jpeg"/><Relationship Id="rId5" Type="http://schemas.openxmlformats.org/officeDocument/2006/relationships/image" Target="../media/image7.png"/><Relationship Id="rId4" Type="http://schemas.openxmlformats.org/officeDocument/2006/relationships/image" Target="../media/image40.jpeg"/><Relationship Id="rId9" Type="http://schemas.openxmlformats.org/officeDocument/2006/relationships/image" Target="../media/image4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hyperlink" Target="https://www.linkedin.com/in/jfuentesc" TargetMode="Externa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7.png"/><Relationship Id="rId5" Type="http://schemas.openxmlformats.org/officeDocument/2006/relationships/image" Target="../media/image46.png"/><Relationship Id="rId4" Type="http://schemas.openxmlformats.org/officeDocument/2006/relationships/image" Target="../media/image4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7.png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6.png"/><Relationship Id="rId4" Type="http://schemas.openxmlformats.org/officeDocument/2006/relationships/image" Target="../media/image1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0.jpeg"/><Relationship Id="rId4" Type="http://schemas.openxmlformats.org/officeDocument/2006/relationships/image" Target="../media/image19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jpeg"/><Relationship Id="rId3" Type="http://schemas.openxmlformats.org/officeDocument/2006/relationships/image" Target="../media/image18.png"/><Relationship Id="rId7" Type="http://schemas.openxmlformats.org/officeDocument/2006/relationships/image" Target="../media/image23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2.png"/><Relationship Id="rId11" Type="http://schemas.openxmlformats.org/officeDocument/2006/relationships/image" Target="../media/image27.png"/><Relationship Id="rId5" Type="http://schemas.openxmlformats.org/officeDocument/2006/relationships/image" Target="../media/image21.png"/><Relationship Id="rId10" Type="http://schemas.openxmlformats.org/officeDocument/2006/relationships/image" Target="../media/image26.png"/><Relationship Id="rId4" Type="http://schemas.openxmlformats.org/officeDocument/2006/relationships/image" Target="../media/image19.png"/><Relationship Id="rId9" Type="http://schemas.openxmlformats.org/officeDocument/2006/relationships/image" Target="../media/image25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13" Type="http://schemas.openxmlformats.org/officeDocument/2006/relationships/image" Target="../media/image25.png"/><Relationship Id="rId3" Type="http://schemas.openxmlformats.org/officeDocument/2006/relationships/image" Target="../media/image30.jpeg"/><Relationship Id="rId7" Type="http://schemas.openxmlformats.org/officeDocument/2006/relationships/image" Target="../media/image34.jpg"/><Relationship Id="rId12" Type="http://schemas.openxmlformats.org/officeDocument/2006/relationships/image" Target="../media/image37.png"/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33.jpeg"/><Relationship Id="rId11" Type="http://schemas.openxmlformats.org/officeDocument/2006/relationships/image" Target="../media/image36.png"/><Relationship Id="rId5" Type="http://schemas.openxmlformats.org/officeDocument/2006/relationships/image" Target="../media/image32.jpeg"/><Relationship Id="rId10" Type="http://schemas.openxmlformats.org/officeDocument/2006/relationships/image" Target="../media/image35.jpeg"/><Relationship Id="rId4" Type="http://schemas.openxmlformats.org/officeDocument/2006/relationships/image" Target="../media/image31.jpeg"/><Relationship Id="rId9" Type="http://schemas.openxmlformats.org/officeDocument/2006/relationships/image" Target="../media/image2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3"/>
          <p:cNvSpPr txBox="1">
            <a:spLocks/>
          </p:cNvSpPr>
          <p:nvPr/>
        </p:nvSpPr>
        <p:spPr>
          <a:xfrm>
            <a:off x="1589" y="3815644"/>
            <a:ext cx="12188825" cy="1213556"/>
          </a:xfrm>
          <a:prstGeom prst="rect">
            <a:avLst/>
          </a:prstGeom>
          <a:solidFill>
            <a:schemeClr val="tx1">
              <a:alpha val="43000"/>
            </a:schemeClr>
          </a:solidFill>
        </p:spPr>
        <p:txBody>
          <a:bodyPr anchor="ctr"/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accent1"/>
                </a:solidFill>
                <a:latin typeface="Corbel" panose="020B0503020204020204" pitchFamily="34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accent1"/>
                </a:solidFill>
                <a:latin typeface="Corbel" panose="020B0503020204020204" pitchFamily="34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accent1"/>
                </a:solidFill>
                <a:latin typeface="Corbel" panose="020B0503020204020204" pitchFamily="34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accent1"/>
                </a:solidFill>
                <a:latin typeface="Corbel" panose="020B0503020204020204" pitchFamily="34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accent1"/>
                </a:solidFill>
                <a:latin typeface="Corbel" panose="020B0503020204020204" pitchFamily="34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accent1"/>
                </a:solidFill>
                <a:latin typeface="Corbel" panose="020B0503020204020204" pitchFamily="34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accent1"/>
                </a:solidFill>
                <a:latin typeface="Corbel" panose="020B0503020204020204" pitchFamily="34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accent1"/>
                </a:solidFill>
                <a:latin typeface="Corbel" panose="020B0503020204020204" pitchFamily="34" charset="0"/>
              </a:defRPr>
            </a:lvl9pPr>
          </a:lstStyle>
          <a:p>
            <a:pPr algn="ctr" defTabSz="914126"/>
            <a:r>
              <a:rPr lang="es-CL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ptos" panose="020B0004020202020204" pitchFamily="34" charset="0"/>
              </a:rPr>
              <a:t>Seminario Buenas Prácticas 2024</a:t>
            </a:r>
          </a:p>
          <a:p>
            <a:pPr algn="ctr" defTabSz="914126"/>
            <a:r>
              <a:rPr lang="es-CL" sz="18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www.vinculacion.unab.cl</a:t>
            </a:r>
          </a:p>
        </p:txBody>
      </p:sp>
      <p:pic>
        <p:nvPicPr>
          <p:cNvPr id="3074" name="Picture 2" descr="http://vinculacion.unab.cl/wp-content/uploads/2018/06/fondo-transparente-logo-color-con-texto-blanco-y-3-palabras.png">
            <a:extLst>
              <a:ext uri="{FF2B5EF4-FFF2-40B4-BE49-F238E27FC236}">
                <a16:creationId xmlns:a16="http://schemas.microsoft.com/office/drawing/2014/main" id="{EB0D3358-2F85-4E26-AE02-6703F400369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861"/>
          <a:stretch/>
        </p:blipFill>
        <p:spPr bwMode="auto">
          <a:xfrm>
            <a:off x="4170705" y="457200"/>
            <a:ext cx="4076701" cy="31588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id="{ECFA2899-580E-263B-D55C-BC68FE5F5623}"/>
              </a:ext>
            </a:extLst>
          </p:cNvPr>
          <p:cNvSpPr txBox="1"/>
          <p:nvPr/>
        </p:nvSpPr>
        <p:spPr>
          <a:xfrm>
            <a:off x="683341" y="5228808"/>
            <a:ext cx="10825317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CL" sz="1800" b="1" kern="1200" dirty="0">
                <a:solidFill>
                  <a:schemeClr val="bg1"/>
                </a:solidFill>
                <a:effectLst/>
                <a:latin typeface="Aptos" panose="020B0004020202020204" pitchFamily="34" charset="0"/>
                <a:cs typeface="Arial" panose="020B0604020202020204" pitchFamily="34" charset="0"/>
              </a:rPr>
              <a:t>Programa de Intervención Social "Empoderamiento Femenino a través de la Capacitación en Instalaciones Domiciliarias, Domótica y Ofimática nivel básico: Abriendo Puertas a Nuevas Oportunidades Laborales" Versión 3.0</a:t>
            </a:r>
          </a:p>
        </p:txBody>
      </p:sp>
    </p:spTree>
    <p:extLst>
      <p:ext uri="{BB962C8B-B14F-4D97-AF65-F5344CB8AC3E}">
        <p14:creationId xmlns:p14="http://schemas.microsoft.com/office/powerpoint/2010/main" val="65224418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1">
            <a:extLst>
              <a:ext uri="{FF2B5EF4-FFF2-40B4-BE49-F238E27FC236}">
                <a16:creationId xmlns:a16="http://schemas.microsoft.com/office/drawing/2014/main" id="{BFEB36F1-D691-4767-B4C4-67863245E858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93074" y="1099305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CL" altLang="es-CL" sz="1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kumimoji="0" lang="es-CL" altLang="es-CL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CL" altLang="es-CL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7" name="Título 13">
            <a:extLst>
              <a:ext uri="{FF2B5EF4-FFF2-40B4-BE49-F238E27FC236}">
                <a16:creationId xmlns:a16="http://schemas.microsoft.com/office/drawing/2014/main" id="{16E9F029-9D83-9D62-3BAB-08F1F3B5CA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3240" y="0"/>
            <a:ext cx="11282516" cy="1107200"/>
          </a:xfrm>
        </p:spPr>
        <p:txBody>
          <a:bodyPr>
            <a:noAutofit/>
          </a:bodyPr>
          <a:lstStyle/>
          <a:p>
            <a:r>
              <a:rPr lang="es-CL" sz="1800" b="1" kern="1200" dirty="0">
                <a:effectLst/>
                <a:latin typeface="Arial" panose="020B0604020202020204" pitchFamily="34" charset="0"/>
                <a:ea typeface="+mn-ea"/>
              </a:rPr>
              <a:t>Programa de Intervención Social "Empoderamiento Femenino a través de la Capacitación en Instalaciones Domiciliarias, Domótica y Ofimática nivel básico" Versión 3.0</a:t>
            </a:r>
            <a:endParaRPr lang="es-CL" sz="1800" dirty="0"/>
          </a:p>
        </p:txBody>
      </p:sp>
      <p:pic>
        <p:nvPicPr>
          <p:cNvPr id="6146" name="Picture 2" descr="MUCC">
            <a:extLst>
              <a:ext uri="{FF2B5EF4-FFF2-40B4-BE49-F238E27FC236}">
                <a16:creationId xmlns:a16="http://schemas.microsoft.com/office/drawing/2014/main" id="{DC67E8F1-3364-CDC7-974F-7734FEC768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5858" y="4385942"/>
            <a:ext cx="1826342" cy="18263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>
            <a:extLst>
              <a:ext uri="{FF2B5EF4-FFF2-40B4-BE49-F238E27FC236}">
                <a16:creationId xmlns:a16="http://schemas.microsoft.com/office/drawing/2014/main" id="{9A5F3F61-56D9-6C6D-7B5A-CDECC75085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5942" y="2442989"/>
            <a:ext cx="3724582" cy="18622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Procapacitación">
            <a:extLst>
              <a:ext uri="{FF2B5EF4-FFF2-40B4-BE49-F238E27FC236}">
                <a16:creationId xmlns:a16="http://schemas.microsoft.com/office/drawing/2014/main" id="{85D66001-C1FC-A80C-CF4B-7BF24FB448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9253" y="1569361"/>
            <a:ext cx="3009900" cy="790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Imagen 4" descr="Logotipo, nombre de la empresa&#10;&#10;Descripción generada automáticamente">
            <a:extLst>
              <a:ext uri="{FF2B5EF4-FFF2-40B4-BE49-F238E27FC236}">
                <a16:creationId xmlns:a16="http://schemas.microsoft.com/office/drawing/2014/main" id="{B34B27E5-450D-CF8A-1607-AE9E114C68EB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646" y="1569361"/>
            <a:ext cx="1742439" cy="1742439"/>
          </a:xfrm>
          <a:prstGeom prst="rect">
            <a:avLst/>
          </a:prstGeom>
        </p:spPr>
      </p:pic>
      <p:pic>
        <p:nvPicPr>
          <p:cNvPr id="6" name="Picture 2" descr="No hay ninguna descripción de la foto disponible.">
            <a:extLst>
              <a:ext uri="{FF2B5EF4-FFF2-40B4-BE49-F238E27FC236}">
                <a16:creationId xmlns:a16="http://schemas.microsoft.com/office/drawing/2014/main" id="{4AF594B1-2DB4-C218-A3A5-6FDF6F18DB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308" y="3630512"/>
            <a:ext cx="1739185" cy="17391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Imagen 2" descr="Logotipo, nombre de la empresa&#10;&#10;Descripción generada automáticamente">
            <a:extLst>
              <a:ext uri="{FF2B5EF4-FFF2-40B4-BE49-F238E27FC236}">
                <a16:creationId xmlns:a16="http://schemas.microsoft.com/office/drawing/2014/main" id="{7D7AC9A0-8008-24FE-F02B-DD4B28C335A2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0565" y="1518529"/>
            <a:ext cx="2270976" cy="2113940"/>
          </a:xfrm>
          <a:prstGeom prst="rect">
            <a:avLst/>
          </a:prstGeom>
        </p:spPr>
      </p:pic>
      <p:pic>
        <p:nvPicPr>
          <p:cNvPr id="9" name="Imagen 8" descr="Imagen que contiene Gráfico&#10;&#10;Descripción generada automáticamente">
            <a:extLst>
              <a:ext uri="{FF2B5EF4-FFF2-40B4-BE49-F238E27FC236}">
                <a16:creationId xmlns:a16="http://schemas.microsoft.com/office/drawing/2014/main" id="{C8C31E9E-E9A8-F0C9-2ABA-3FA8FA9B649F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8973" y="4043798"/>
            <a:ext cx="2371850" cy="2371850"/>
          </a:xfrm>
          <a:prstGeom prst="rect">
            <a:avLst/>
          </a:prstGeom>
        </p:spPr>
      </p:pic>
      <p:pic>
        <p:nvPicPr>
          <p:cNvPr id="11" name="Imagen 10" descr="Interfaz de usuario gráfica, Texto&#10;&#10;Descripción generada automáticamente">
            <a:extLst>
              <a:ext uri="{FF2B5EF4-FFF2-40B4-BE49-F238E27FC236}">
                <a16:creationId xmlns:a16="http://schemas.microsoft.com/office/drawing/2014/main" id="{10E0CE4B-973A-8F5E-0F25-918BEABE33BF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287" y="5478748"/>
            <a:ext cx="2883414" cy="12405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260465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1">
            <a:extLst>
              <a:ext uri="{FF2B5EF4-FFF2-40B4-BE49-F238E27FC236}">
                <a16:creationId xmlns:a16="http://schemas.microsoft.com/office/drawing/2014/main" id="{BFEB36F1-D691-4767-B4C4-67863245E858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93074" y="1099305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CL" altLang="es-CL" sz="1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kumimoji="0" lang="es-CL" altLang="es-CL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CL" altLang="es-CL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5CA0D90E-6CA1-5B90-FC80-0A8D806FB817}"/>
              </a:ext>
            </a:extLst>
          </p:cNvPr>
          <p:cNvSpPr txBox="1"/>
          <p:nvPr/>
        </p:nvSpPr>
        <p:spPr>
          <a:xfrm>
            <a:off x="256253" y="3419914"/>
            <a:ext cx="9837175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s-ES" sz="2400" dirty="0">
                <a:latin typeface="Aptos" panose="020B0004020202020204" pitchFamily="34" charset="0"/>
              </a:rPr>
              <a:t>"Invitamos a todos los presentes a reflexionar sobre cómo podemos seguir colaborando para promover la inclusión social y el empoderamiento a través de la educación. Si están interesados en participar o apoyar futuros proyectos, no duden en ponerse en contacto con nosotros."</a:t>
            </a:r>
            <a:endParaRPr lang="es-CL" sz="2400" dirty="0">
              <a:latin typeface="Aptos" panose="020B0004020202020204" pitchFamily="34" charset="0"/>
            </a:endParaRPr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67F8B31E-F901-0503-6066-BB4810B27620}"/>
              </a:ext>
            </a:extLst>
          </p:cNvPr>
          <p:cNvSpPr txBox="1"/>
          <p:nvPr/>
        </p:nvSpPr>
        <p:spPr>
          <a:xfrm>
            <a:off x="256253" y="375354"/>
            <a:ext cx="609845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sz="2400" dirty="0">
                <a:solidFill>
                  <a:schemeClr val="bg1"/>
                </a:solidFill>
                <a:latin typeface="Aptos" panose="020B0004020202020204" pitchFamily="34" charset="0"/>
              </a:rPr>
              <a:t>"Reflexión Final y Próximos Pasos"</a:t>
            </a:r>
            <a:endParaRPr lang="es-CL" sz="2400" dirty="0">
              <a:solidFill>
                <a:schemeClr val="bg1"/>
              </a:solidFill>
              <a:latin typeface="Aptos" panose="020B0004020202020204" pitchFamily="34" charset="0"/>
            </a:endParaRPr>
          </a:p>
        </p:txBody>
      </p:sp>
      <p:sp>
        <p:nvSpPr>
          <p:cNvPr id="15" name="object 14">
            <a:extLst>
              <a:ext uri="{FF2B5EF4-FFF2-40B4-BE49-F238E27FC236}">
                <a16:creationId xmlns:a16="http://schemas.microsoft.com/office/drawing/2014/main" id="{A0DFCDF0-9E0D-17A0-255C-449E1C351189}"/>
              </a:ext>
            </a:extLst>
          </p:cNvPr>
          <p:cNvSpPr txBox="1"/>
          <p:nvPr/>
        </p:nvSpPr>
        <p:spPr>
          <a:xfrm>
            <a:off x="2224860" y="5330016"/>
            <a:ext cx="7536427" cy="13714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059180" marR="5080" indent="53340">
              <a:lnSpc>
                <a:spcPct val="140000"/>
              </a:lnSpc>
              <a:spcBef>
                <a:spcPts val="430"/>
              </a:spcBef>
            </a:pPr>
            <a:r>
              <a:rPr lang="es-CL" sz="2000" u="sng" spc="-40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Aptos" panose="020B0004020202020204" pitchFamily="34" charset="0"/>
                <a:cs typeface="Arial"/>
                <a:hlinkClick r:id="rId2"/>
              </a:rPr>
              <a:t>https://www.linkedin.com/in/jfuentesc</a:t>
            </a:r>
            <a:endParaRPr lang="es-ES" sz="2000" dirty="0">
              <a:latin typeface="Aptos" panose="020B0004020202020204" pitchFamily="34" charset="0"/>
              <a:cs typeface="Arial"/>
            </a:endParaRPr>
          </a:p>
          <a:p>
            <a:pPr marL="1059180" marR="5080" indent="53340">
              <a:lnSpc>
                <a:spcPct val="140000"/>
              </a:lnSpc>
              <a:spcBef>
                <a:spcPts val="430"/>
              </a:spcBef>
            </a:pPr>
            <a:r>
              <a:rPr lang="es-ES" sz="2000" u="sng" spc="-80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Aptos" panose="020B0004020202020204" pitchFamily="34" charset="0"/>
                <a:cs typeface="Arial"/>
              </a:rPr>
              <a:t> jose.fuentes.c@unab.cl</a:t>
            </a:r>
            <a:endParaRPr lang="es-ES" sz="2000" spc="355" dirty="0">
              <a:latin typeface="Aptos" panose="020B0004020202020204" pitchFamily="34" charset="0"/>
              <a:cs typeface="Arial"/>
            </a:endParaRPr>
          </a:p>
          <a:p>
            <a:pPr marL="1059180" marR="5080" indent="53340">
              <a:lnSpc>
                <a:spcPct val="140000"/>
              </a:lnSpc>
              <a:spcBef>
                <a:spcPts val="430"/>
              </a:spcBef>
            </a:pPr>
            <a:r>
              <a:rPr sz="2000" spc="-5" dirty="0">
                <a:latin typeface="Aptos" panose="020B0004020202020204" pitchFamily="34" charset="0"/>
                <a:cs typeface="Carlito"/>
              </a:rPr>
              <a:t>+56 </a:t>
            </a:r>
            <a:r>
              <a:rPr sz="2000" dirty="0">
                <a:latin typeface="Aptos" panose="020B0004020202020204" pitchFamily="34" charset="0"/>
                <a:cs typeface="Carlito"/>
              </a:rPr>
              <a:t>9</a:t>
            </a:r>
            <a:r>
              <a:rPr sz="2000" spc="5" dirty="0">
                <a:latin typeface="Aptos" panose="020B0004020202020204" pitchFamily="34" charset="0"/>
                <a:cs typeface="Carlito"/>
              </a:rPr>
              <a:t> </a:t>
            </a:r>
            <a:r>
              <a:rPr sz="2000" dirty="0">
                <a:latin typeface="Aptos" panose="020B0004020202020204" pitchFamily="34" charset="0"/>
                <a:cs typeface="Carlito"/>
              </a:rPr>
              <a:t>34178904</a:t>
            </a:r>
          </a:p>
        </p:txBody>
      </p:sp>
      <p:sp>
        <p:nvSpPr>
          <p:cNvPr id="16" name="object 6">
            <a:extLst>
              <a:ext uri="{FF2B5EF4-FFF2-40B4-BE49-F238E27FC236}">
                <a16:creationId xmlns:a16="http://schemas.microsoft.com/office/drawing/2014/main" id="{3432D5EC-E033-7DED-D424-4530866616BA}"/>
              </a:ext>
            </a:extLst>
          </p:cNvPr>
          <p:cNvSpPr/>
          <p:nvPr/>
        </p:nvSpPr>
        <p:spPr>
          <a:xfrm>
            <a:off x="2634533" y="6237715"/>
            <a:ext cx="504365" cy="50436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grpSp>
        <p:nvGrpSpPr>
          <p:cNvPr id="17" name="object 3">
            <a:extLst>
              <a:ext uri="{FF2B5EF4-FFF2-40B4-BE49-F238E27FC236}">
                <a16:creationId xmlns:a16="http://schemas.microsoft.com/office/drawing/2014/main" id="{E2100D6D-6A0D-CCE2-B0A4-2DAD68D556C2}"/>
              </a:ext>
            </a:extLst>
          </p:cNvPr>
          <p:cNvGrpSpPr/>
          <p:nvPr/>
        </p:nvGrpSpPr>
        <p:grpSpPr>
          <a:xfrm>
            <a:off x="2660061" y="5358906"/>
            <a:ext cx="504365" cy="813060"/>
            <a:chOff x="795706" y="5152706"/>
            <a:chExt cx="342900" cy="658495"/>
          </a:xfrm>
        </p:grpSpPr>
        <p:sp>
          <p:nvSpPr>
            <p:cNvPr id="18" name="object 4">
              <a:extLst>
                <a:ext uri="{FF2B5EF4-FFF2-40B4-BE49-F238E27FC236}">
                  <a16:creationId xmlns:a16="http://schemas.microsoft.com/office/drawing/2014/main" id="{412A60C0-0DAA-E1E1-9047-28A87803A27F}"/>
                </a:ext>
              </a:extLst>
            </p:cNvPr>
            <p:cNvSpPr/>
            <p:nvPr/>
          </p:nvSpPr>
          <p:spPr>
            <a:xfrm>
              <a:off x="809369" y="5152706"/>
              <a:ext cx="319789" cy="324424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9" name="object 5">
              <a:extLst>
                <a:ext uri="{FF2B5EF4-FFF2-40B4-BE49-F238E27FC236}">
                  <a16:creationId xmlns:a16="http://schemas.microsoft.com/office/drawing/2014/main" id="{69828E10-CC60-DD36-C2F9-7327426EE30F}"/>
                </a:ext>
              </a:extLst>
            </p:cNvPr>
            <p:cNvSpPr/>
            <p:nvPr/>
          </p:nvSpPr>
          <p:spPr>
            <a:xfrm>
              <a:off x="795706" y="5500312"/>
              <a:ext cx="342721" cy="310700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sp>
        <p:nvSpPr>
          <p:cNvPr id="20" name="CuadroTexto 19">
            <a:extLst>
              <a:ext uri="{FF2B5EF4-FFF2-40B4-BE49-F238E27FC236}">
                <a16:creationId xmlns:a16="http://schemas.microsoft.com/office/drawing/2014/main" id="{422D8ADE-4F7E-9A28-955C-012A11215671}"/>
              </a:ext>
            </a:extLst>
          </p:cNvPr>
          <p:cNvSpPr txBox="1"/>
          <p:nvPr/>
        </p:nvSpPr>
        <p:spPr>
          <a:xfrm>
            <a:off x="256253" y="1557394"/>
            <a:ext cx="6172199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dirty="0">
                <a:latin typeface="Aptos" panose="020B0004020202020204" pitchFamily="34" charset="0"/>
              </a:rPr>
              <a:t>Sumar empresas del rubro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kumimoji="0" lang="es-ES" altLang="es-CL" sz="18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ptos" panose="020B0004020202020204" pitchFamily="34" charset="0"/>
              </a:rPr>
              <a:t>L</a:t>
            </a:r>
            <a:r>
              <a:rPr lang="es-ES" altLang="es-CL" dirty="0">
                <a:latin typeface="Aptos" panose="020B0004020202020204" pitchFamily="34" charset="0"/>
              </a:rPr>
              <a:t>legar a nuevos socios formadores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kumimoji="0" lang="es-ES" altLang="es-CL" sz="18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ptos" panose="020B0004020202020204" pitchFamily="34" charset="0"/>
              </a:rPr>
              <a:t>Integ</a:t>
            </a:r>
            <a:r>
              <a:rPr lang="es-ES" altLang="es-CL" dirty="0">
                <a:latin typeface="Aptos" panose="020B0004020202020204" pitchFamily="34" charset="0"/>
              </a:rPr>
              <a:t>rar nuevas disciplinas académicas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kumimoji="0" lang="es-ES" altLang="es-CL" sz="18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ptos" panose="020B0004020202020204" pitchFamily="34" charset="0"/>
              </a:rPr>
              <a:t>Ar</a:t>
            </a:r>
            <a:r>
              <a:rPr lang="es-ES" altLang="es-CL" dirty="0">
                <a:latin typeface="Aptos" panose="020B0004020202020204" pitchFamily="34" charset="0"/>
              </a:rPr>
              <a:t>ticulación con capacitaciones formales</a:t>
            </a:r>
            <a:endParaRPr kumimoji="0" lang="es-CL" altLang="es-CL" sz="180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ptos" panose="020B000402020202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endParaRPr lang="es-ES" b="1" dirty="0">
              <a:latin typeface="Aptos" panose="020B000402020202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endParaRPr lang="es-ES" dirty="0">
              <a:latin typeface="Aptos" panose="020B0004020202020204" pitchFamily="34" charset="0"/>
            </a:endParaRPr>
          </a:p>
        </p:txBody>
      </p:sp>
      <p:pic>
        <p:nvPicPr>
          <p:cNvPr id="3074" name="Picture 2" descr="Qué es el Ciclo de Mejora Continua?">
            <a:extLst>
              <a:ext uri="{FF2B5EF4-FFF2-40B4-BE49-F238E27FC236}">
                <a16:creationId xmlns:a16="http://schemas.microsoft.com/office/drawing/2014/main" id="{61DA1F56-FB36-AD8C-9DAD-097BAC14D0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8452" y="1126682"/>
            <a:ext cx="2351807" cy="23444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911371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3"/>
          <p:cNvSpPr txBox="1">
            <a:spLocks/>
          </p:cNvSpPr>
          <p:nvPr/>
        </p:nvSpPr>
        <p:spPr>
          <a:xfrm>
            <a:off x="1589" y="3815644"/>
            <a:ext cx="12188825" cy="1213556"/>
          </a:xfrm>
          <a:prstGeom prst="rect">
            <a:avLst/>
          </a:prstGeom>
          <a:solidFill>
            <a:schemeClr val="tx1">
              <a:alpha val="43000"/>
            </a:schemeClr>
          </a:solidFill>
        </p:spPr>
        <p:txBody>
          <a:bodyPr anchor="ctr"/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accent1"/>
                </a:solidFill>
                <a:latin typeface="Corbel" panose="020B0503020204020204" pitchFamily="34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accent1"/>
                </a:solidFill>
                <a:latin typeface="Corbel" panose="020B0503020204020204" pitchFamily="34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accent1"/>
                </a:solidFill>
                <a:latin typeface="Corbel" panose="020B0503020204020204" pitchFamily="34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accent1"/>
                </a:solidFill>
                <a:latin typeface="Corbel" panose="020B0503020204020204" pitchFamily="34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accent1"/>
                </a:solidFill>
                <a:latin typeface="Corbel" panose="020B0503020204020204" pitchFamily="34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accent1"/>
                </a:solidFill>
                <a:latin typeface="Corbel" panose="020B0503020204020204" pitchFamily="34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accent1"/>
                </a:solidFill>
                <a:latin typeface="Corbel" panose="020B0503020204020204" pitchFamily="34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accent1"/>
                </a:solidFill>
                <a:latin typeface="Corbel" panose="020B0503020204020204" pitchFamily="34" charset="0"/>
              </a:defRPr>
            </a:lvl9pPr>
          </a:lstStyle>
          <a:p>
            <a:pPr algn="ctr" defTabSz="914126"/>
            <a:r>
              <a:rPr lang="es-CL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ptos" panose="020B0004020202020204" pitchFamily="34" charset="0"/>
              </a:rPr>
              <a:t>Seminario Buenas Prácticas 2024</a:t>
            </a:r>
          </a:p>
          <a:p>
            <a:pPr algn="ctr" defTabSz="914126"/>
            <a:r>
              <a:rPr lang="es-CL" sz="18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www.vinculacion.unab.cl</a:t>
            </a:r>
          </a:p>
        </p:txBody>
      </p:sp>
      <p:pic>
        <p:nvPicPr>
          <p:cNvPr id="3074" name="Picture 2" descr="http://vinculacion.unab.cl/wp-content/uploads/2018/06/fondo-transparente-logo-color-con-texto-blanco-y-3-palabras.png">
            <a:extLst>
              <a:ext uri="{FF2B5EF4-FFF2-40B4-BE49-F238E27FC236}">
                <a16:creationId xmlns:a16="http://schemas.microsoft.com/office/drawing/2014/main" id="{EB0D3358-2F85-4E26-AE02-6703F400369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861"/>
          <a:stretch/>
        </p:blipFill>
        <p:spPr bwMode="auto">
          <a:xfrm>
            <a:off x="4170705" y="457200"/>
            <a:ext cx="4076701" cy="31588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7726570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FDF9665-5640-AB1E-48E2-BBE1B83458B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00119" y="1897149"/>
            <a:ext cx="9478061" cy="2137870"/>
          </a:xfrm>
        </p:spPr>
        <p:txBody>
          <a:bodyPr/>
          <a:lstStyle/>
          <a:p>
            <a:pPr marL="0" marR="0" lvl="0" indent="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CL" sz="2800" b="1" kern="1200" dirty="0">
                <a:effectLst/>
                <a:latin typeface="Aptos" panose="020B0004020202020204" pitchFamily="34" charset="0"/>
                <a:ea typeface="+mn-ea"/>
              </a:rPr>
              <a:t>Programa de Intervención Social "Empoderamiento Femenino a través de la Capacitación en Instalaciones Domiciliarias, Domótica y Ofimática nivel básico: Abriendo Puertas a Nuevas Oportunidades Laborales" Versión 3.0</a:t>
            </a:r>
          </a:p>
        </p:txBody>
      </p:sp>
      <p:sp>
        <p:nvSpPr>
          <p:cNvPr id="8" name="Marcador de contenido 7">
            <a:extLst>
              <a:ext uri="{FF2B5EF4-FFF2-40B4-BE49-F238E27FC236}">
                <a16:creationId xmlns:a16="http://schemas.microsoft.com/office/drawing/2014/main" id="{2AAABBAD-3F0B-B80B-AA6F-A9E849417170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300119" y="4304841"/>
            <a:ext cx="10759777" cy="1338674"/>
          </a:xfrm>
        </p:spPr>
        <p:txBody>
          <a:bodyPr>
            <a:normAutofit fontScale="92500" lnSpcReduction="20000"/>
          </a:bodyPr>
          <a:lstStyle/>
          <a:p>
            <a:r>
              <a:rPr lang="es-ES" sz="2000" b="1" dirty="0">
                <a:latin typeface="Aptos" panose="020B0004020202020204" pitchFamily="34" charset="0"/>
              </a:rPr>
              <a:t>Ingeniería en Construcción, Ingeniería Civil Informática, Ingeniería en Automatización y Robótica</a:t>
            </a:r>
          </a:p>
          <a:p>
            <a:r>
              <a:rPr lang="es-ES" sz="2000" b="1" dirty="0">
                <a:latin typeface="Aptos" panose="020B0004020202020204" pitchFamily="34" charset="0"/>
              </a:rPr>
              <a:t>Facultad de Ingeniería Universidad Andrés Bello</a:t>
            </a:r>
          </a:p>
          <a:p>
            <a:r>
              <a:rPr lang="es-ES" sz="2000" b="1" dirty="0">
                <a:latin typeface="Aptos" panose="020B0004020202020204" pitchFamily="34" charset="0"/>
              </a:rPr>
              <a:t>Jefe/a de Proyecto: José Manuel Fuentes</a:t>
            </a:r>
          </a:p>
          <a:p>
            <a:r>
              <a:rPr lang="es-CL" sz="2000" b="1" dirty="0">
                <a:latin typeface="Aptos" panose="020B0004020202020204" pitchFamily="34" charset="0"/>
              </a:rPr>
              <a:t>Sede:  Antonio Varas</a:t>
            </a:r>
          </a:p>
        </p:txBody>
      </p:sp>
    </p:spTree>
    <p:extLst>
      <p:ext uri="{BB962C8B-B14F-4D97-AF65-F5344CB8AC3E}">
        <p14:creationId xmlns:p14="http://schemas.microsoft.com/office/powerpoint/2010/main" val="225291042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1">
            <a:extLst>
              <a:ext uri="{FF2B5EF4-FFF2-40B4-BE49-F238E27FC236}">
                <a16:creationId xmlns:a16="http://schemas.microsoft.com/office/drawing/2014/main" id="{BFEB36F1-D691-4767-B4C4-67863245E858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93074" y="1099305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CL" altLang="es-CL" sz="1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kumimoji="0" lang="es-CL" altLang="es-CL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CL" altLang="es-CL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" name="Rectángulo: esquinas redondeadas 2">
            <a:extLst>
              <a:ext uri="{FF2B5EF4-FFF2-40B4-BE49-F238E27FC236}">
                <a16:creationId xmlns:a16="http://schemas.microsoft.com/office/drawing/2014/main" id="{B1E8BB3B-D8A5-6774-B5A7-C83CA2538550}"/>
              </a:ext>
            </a:extLst>
          </p:cNvPr>
          <p:cNvSpPr/>
          <p:nvPr/>
        </p:nvSpPr>
        <p:spPr>
          <a:xfrm>
            <a:off x="609599" y="1242063"/>
            <a:ext cx="1742439" cy="467360"/>
          </a:xfrm>
          <a:prstGeom prst="roundRect">
            <a:avLst/>
          </a:prstGeom>
          <a:solidFill>
            <a:srgbClr val="151D2F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600" b="1" dirty="0">
                <a:latin typeface="Aptos" panose="020B0004020202020204" pitchFamily="34" charset="0"/>
              </a:rPr>
              <a:t>Socio Formador</a:t>
            </a:r>
            <a:endParaRPr lang="es-CL" sz="1600" b="1" dirty="0">
              <a:latin typeface="Aptos" panose="020B0004020202020204" pitchFamily="34" charset="0"/>
            </a:endParaRPr>
          </a:p>
        </p:txBody>
      </p:sp>
      <p:sp>
        <p:nvSpPr>
          <p:cNvPr id="7" name="Título 13">
            <a:extLst>
              <a:ext uri="{FF2B5EF4-FFF2-40B4-BE49-F238E27FC236}">
                <a16:creationId xmlns:a16="http://schemas.microsoft.com/office/drawing/2014/main" id="{C0FB5025-C1BC-44A6-3A1A-EEDD2C0C71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3240" y="0"/>
            <a:ext cx="11282516" cy="1107200"/>
          </a:xfrm>
        </p:spPr>
        <p:txBody>
          <a:bodyPr>
            <a:noAutofit/>
          </a:bodyPr>
          <a:lstStyle/>
          <a:p>
            <a:r>
              <a:rPr lang="es-CL" sz="1800" b="1" kern="1200" dirty="0">
                <a:effectLst/>
                <a:ea typeface="+mn-ea"/>
              </a:rPr>
              <a:t>Programa de Intervención Social "Empoderamiento Femenino a través de la Capacitación en Instalaciones Domiciliarias, Domótica y Ofimática nivel básico" Versión 3.0</a:t>
            </a:r>
            <a:endParaRPr lang="es-CL" sz="1800" dirty="0"/>
          </a:p>
        </p:txBody>
      </p:sp>
      <p:pic>
        <p:nvPicPr>
          <p:cNvPr id="9" name="Imagen 8" descr="Logotipo, nombre de la empresa&#10;&#10;Descripción generada automáticamente">
            <a:extLst>
              <a:ext uri="{FF2B5EF4-FFF2-40B4-BE49-F238E27FC236}">
                <a16:creationId xmlns:a16="http://schemas.microsoft.com/office/drawing/2014/main" id="{616A8627-072F-C328-4697-DBD891DB594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5254" y="1218155"/>
            <a:ext cx="1742439" cy="174243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050" name="Picture 2" descr="No hay ninguna descripción de la foto disponible.">
            <a:extLst>
              <a:ext uri="{FF2B5EF4-FFF2-40B4-BE49-F238E27FC236}">
                <a16:creationId xmlns:a16="http://schemas.microsoft.com/office/drawing/2014/main" id="{0F5F8D9A-8037-EB38-01A8-A8523E0C08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2136" y="1258138"/>
            <a:ext cx="1739185" cy="173918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1" name="CuadroTexto 10">
            <a:extLst>
              <a:ext uri="{FF2B5EF4-FFF2-40B4-BE49-F238E27FC236}">
                <a16:creationId xmlns:a16="http://schemas.microsoft.com/office/drawing/2014/main" id="{D3A4F200-CB21-7AB7-7945-87F07C3DAD5A}"/>
              </a:ext>
            </a:extLst>
          </p:cNvPr>
          <p:cNvSpPr txBox="1"/>
          <p:nvPr/>
        </p:nvSpPr>
        <p:spPr>
          <a:xfrm>
            <a:off x="2992132" y="3331521"/>
            <a:ext cx="7243916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s-ES" sz="2400" dirty="0">
                <a:latin typeface="Aptos" panose="020B0004020202020204" pitchFamily="34" charset="0"/>
              </a:rPr>
              <a:t>Taller de </a:t>
            </a:r>
            <a:r>
              <a:rPr lang="es-ES" sz="2400" b="1" dirty="0">
                <a:latin typeface="Aptos" panose="020B0004020202020204" pitchFamily="34" charset="0"/>
              </a:rPr>
              <a:t>capacitación</a:t>
            </a:r>
            <a:r>
              <a:rPr lang="es-ES" sz="2400" dirty="0">
                <a:latin typeface="Aptos" panose="020B0004020202020204" pitchFamily="34" charset="0"/>
              </a:rPr>
              <a:t> a mujeres </a:t>
            </a:r>
            <a:r>
              <a:rPr lang="es-ES" sz="2400" b="1" dirty="0">
                <a:latin typeface="Aptos" panose="020B0004020202020204" pitchFamily="34" charset="0"/>
              </a:rPr>
              <a:t>jefas de hogar </a:t>
            </a:r>
            <a:r>
              <a:rPr lang="es-ES" sz="2400" dirty="0">
                <a:latin typeface="Aptos" panose="020B0004020202020204" pitchFamily="34" charset="0"/>
              </a:rPr>
              <a:t>en </a:t>
            </a:r>
            <a:r>
              <a:rPr lang="es-ES" sz="2400" b="1" dirty="0">
                <a:latin typeface="Aptos" panose="020B0004020202020204" pitchFamily="34" charset="0"/>
              </a:rPr>
              <a:t>instalaciones domiciliarias, domótica y ofimática</a:t>
            </a:r>
            <a:r>
              <a:rPr lang="es-ES" sz="2400" dirty="0">
                <a:latin typeface="Aptos" panose="020B0004020202020204" pitchFamily="34" charset="0"/>
              </a:rPr>
              <a:t>, para mejorar su autonomía y oportunidades laborales. </a:t>
            </a:r>
            <a:r>
              <a:rPr lang="es-ES" sz="2400" b="1" dirty="0">
                <a:latin typeface="Aptos" panose="020B0004020202020204" pitchFamily="34" charset="0"/>
              </a:rPr>
              <a:t>Proyecto interdisciplinario</a:t>
            </a:r>
            <a:r>
              <a:rPr lang="es-ES" sz="2400" dirty="0">
                <a:latin typeface="Aptos" panose="020B0004020202020204" pitchFamily="34" charset="0"/>
              </a:rPr>
              <a:t> en colaboración con la </a:t>
            </a:r>
            <a:r>
              <a:rPr lang="es-ES" sz="2400" b="1" dirty="0">
                <a:latin typeface="Aptos" panose="020B0004020202020204" pitchFamily="34" charset="0"/>
              </a:rPr>
              <a:t>Municipalidad de Macul</a:t>
            </a:r>
            <a:r>
              <a:rPr lang="es-ES" sz="2400" dirty="0">
                <a:latin typeface="Aptos" panose="020B0004020202020204" pitchFamily="34" charset="0"/>
              </a:rPr>
              <a:t>, alineado con los </a:t>
            </a:r>
            <a:r>
              <a:rPr lang="es-ES" sz="2400" b="1" dirty="0">
                <a:latin typeface="Aptos" panose="020B0004020202020204" pitchFamily="34" charset="0"/>
              </a:rPr>
              <a:t>ODS.</a:t>
            </a:r>
            <a:endParaRPr lang="es-CL" sz="2400" b="1" dirty="0">
              <a:latin typeface="Aptos" panose="020B0004020202020204" pitchFamily="34" charset="0"/>
            </a:endParaRPr>
          </a:p>
        </p:txBody>
      </p:sp>
      <p:pic>
        <p:nvPicPr>
          <p:cNvPr id="13" name="Imagen 12">
            <a:extLst>
              <a:ext uri="{FF2B5EF4-FFF2-40B4-BE49-F238E27FC236}">
                <a16:creationId xmlns:a16="http://schemas.microsoft.com/office/drawing/2014/main" id="{18D2AA9E-95EF-C940-FA1B-67B410000A3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9271" y="3349931"/>
            <a:ext cx="2143094" cy="214309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4" name="CuadroTexto 13">
            <a:extLst>
              <a:ext uri="{FF2B5EF4-FFF2-40B4-BE49-F238E27FC236}">
                <a16:creationId xmlns:a16="http://schemas.microsoft.com/office/drawing/2014/main" id="{CE1048FF-49E0-555E-4230-5AEA6AC71335}"/>
              </a:ext>
            </a:extLst>
          </p:cNvPr>
          <p:cNvSpPr txBox="1"/>
          <p:nvPr/>
        </p:nvSpPr>
        <p:spPr>
          <a:xfrm>
            <a:off x="2992132" y="5818635"/>
            <a:ext cx="7718054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dirty="0">
                <a:latin typeface="Aptos" panose="020B0004020202020204" pitchFamily="34" charset="0"/>
              </a:rPr>
              <a:t>En 2022, aproximadamente </a:t>
            </a:r>
            <a:r>
              <a:rPr lang="es-ES" b="1" dirty="0">
                <a:latin typeface="Aptos" panose="020B0004020202020204" pitchFamily="34" charset="0"/>
              </a:rPr>
              <a:t>30% de las mujeres jefas de hogar</a:t>
            </a:r>
            <a:r>
              <a:rPr lang="es-ES" dirty="0">
                <a:latin typeface="Aptos" panose="020B0004020202020204" pitchFamily="34" charset="0"/>
              </a:rPr>
              <a:t> en Chile participaron en algún tipo de programa de capacitación. Fuente: Servicio Nacional de la Mujer y la Equidad de Género (SERNAM).</a:t>
            </a:r>
            <a:endParaRPr lang="es-CL" dirty="0">
              <a:latin typeface="Aptos" panose="020B00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8082161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1">
            <a:extLst>
              <a:ext uri="{FF2B5EF4-FFF2-40B4-BE49-F238E27FC236}">
                <a16:creationId xmlns:a16="http://schemas.microsoft.com/office/drawing/2014/main" id="{BFEB36F1-D691-4767-B4C4-67863245E858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93074" y="1099305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CL" altLang="es-CL" sz="1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kumimoji="0" lang="es-CL" altLang="es-CL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CL" altLang="es-CL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7" name="Título 13">
            <a:extLst>
              <a:ext uri="{FF2B5EF4-FFF2-40B4-BE49-F238E27FC236}">
                <a16:creationId xmlns:a16="http://schemas.microsoft.com/office/drawing/2014/main" id="{C0FB5025-C1BC-44A6-3A1A-EEDD2C0C71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3240" y="0"/>
            <a:ext cx="11282516" cy="1107200"/>
          </a:xfrm>
        </p:spPr>
        <p:txBody>
          <a:bodyPr>
            <a:noAutofit/>
          </a:bodyPr>
          <a:lstStyle/>
          <a:p>
            <a:r>
              <a:rPr lang="es-CL" sz="1800" b="1" kern="1200" dirty="0">
                <a:effectLst/>
                <a:ea typeface="+mn-ea"/>
              </a:rPr>
              <a:t>Programa de Intervención Social "Empoderamiento Femenino a través de la Capacitación en Instalaciones Domiciliarias, Domótica y Ofimática nivel básico" Versión 3.0</a:t>
            </a:r>
            <a:endParaRPr lang="es-CL" sz="1800" dirty="0"/>
          </a:p>
        </p:txBody>
      </p:sp>
      <p:pic>
        <p:nvPicPr>
          <p:cNvPr id="6" name="Picture 6" descr="No hay descripción alternativa para esta imagen">
            <a:extLst>
              <a:ext uri="{FF2B5EF4-FFF2-40B4-BE49-F238E27FC236}">
                <a16:creationId xmlns:a16="http://schemas.microsoft.com/office/drawing/2014/main" id="{864AD53D-9645-031B-7BDF-DD774AA1B0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715" y="1298526"/>
            <a:ext cx="5736651" cy="322686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Picture 2" descr="No hay texto alternativo para esta imagen">
            <a:extLst>
              <a:ext uri="{FF2B5EF4-FFF2-40B4-BE49-F238E27FC236}">
                <a16:creationId xmlns:a16="http://schemas.microsoft.com/office/drawing/2014/main" id="{A0D88DB3-365A-50C9-56C8-152DB4304E2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044" b="3"/>
          <a:stretch/>
        </p:blipFill>
        <p:spPr bwMode="auto">
          <a:xfrm>
            <a:off x="5584313" y="3108054"/>
            <a:ext cx="5298067" cy="3105682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10" name="CuadroTexto 9">
            <a:extLst>
              <a:ext uri="{FF2B5EF4-FFF2-40B4-BE49-F238E27FC236}">
                <a16:creationId xmlns:a16="http://schemas.microsoft.com/office/drawing/2014/main" id="{B3B04F88-212E-0FBA-3F01-F4D97D305799}"/>
              </a:ext>
            </a:extLst>
          </p:cNvPr>
          <p:cNvSpPr txBox="1"/>
          <p:nvPr/>
        </p:nvSpPr>
        <p:spPr>
          <a:xfrm>
            <a:off x="360715" y="4711013"/>
            <a:ext cx="5223598" cy="20313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sz="1800" b="1" i="0" u="none" strike="noStrike" kern="1200" cap="none" dirty="0">
                <a:solidFill>
                  <a:schemeClr val="tx1"/>
                </a:solidFill>
                <a:latin typeface="Aptos" panose="020B0004020202020204" pitchFamily="34" charset="0"/>
                <a:ea typeface="Calibri"/>
                <a:cs typeface="Calibri"/>
                <a:sym typeface="Arial"/>
              </a:rPr>
              <a:t>PRIMER SEMESTRE 2023</a:t>
            </a:r>
          </a:p>
          <a:p>
            <a:r>
              <a:rPr lang="es-ES" dirty="0">
                <a:latin typeface="Aptos" panose="020B0004020202020204" pitchFamily="34" charset="0"/>
                <a:ea typeface="Calibri"/>
                <a:cs typeface="Calibri"/>
                <a:sym typeface="Arial"/>
              </a:rPr>
              <a:t>7 Estudiantes de Ingeniería en Construcción</a:t>
            </a:r>
          </a:p>
          <a:p>
            <a:r>
              <a:rPr lang="es-ES" sz="1800" b="0" i="0" u="none" strike="noStrike" kern="1200" cap="none" dirty="0">
                <a:solidFill>
                  <a:schemeClr val="tx1"/>
                </a:solidFill>
                <a:latin typeface="Aptos" panose="020B0004020202020204" pitchFamily="34" charset="0"/>
                <a:ea typeface="Calibri"/>
                <a:cs typeface="Calibri"/>
                <a:sym typeface="Arial"/>
              </a:rPr>
              <a:t>18 Jefas de Hogar Muni Macul Capacitadas</a:t>
            </a:r>
          </a:p>
          <a:p>
            <a:r>
              <a:rPr lang="es-ES" sz="1800" b="1" i="0" u="none" strike="noStrike" kern="1200" cap="none" dirty="0">
                <a:solidFill>
                  <a:schemeClr val="tx1"/>
                </a:solidFill>
                <a:latin typeface="Aptos" panose="020B0004020202020204" pitchFamily="34" charset="0"/>
                <a:ea typeface="Calibri"/>
                <a:cs typeface="Calibri"/>
                <a:sym typeface="Arial"/>
              </a:rPr>
              <a:t>SEGUNDO SEMESTRE 2023</a:t>
            </a:r>
          </a:p>
          <a:p>
            <a:r>
              <a:rPr lang="es-ES" sz="1800" b="0" i="0" u="none" strike="noStrike" kern="1200" cap="none" dirty="0">
                <a:solidFill>
                  <a:schemeClr val="tx1"/>
                </a:solidFill>
                <a:latin typeface="Aptos" panose="020B0004020202020204" pitchFamily="34" charset="0"/>
                <a:ea typeface="Calibri"/>
                <a:cs typeface="Calibri"/>
                <a:sym typeface="Arial"/>
              </a:rPr>
              <a:t>25 estudiantes de Ingeniería en Construcción</a:t>
            </a:r>
          </a:p>
          <a:p>
            <a:r>
              <a:rPr lang="es-ES" sz="1800" b="0" i="0" u="none" strike="noStrike" kern="1200" cap="none" dirty="0">
                <a:solidFill>
                  <a:schemeClr val="tx1"/>
                </a:solidFill>
                <a:latin typeface="Aptos" panose="020B0004020202020204" pitchFamily="34" charset="0"/>
                <a:ea typeface="Calibri"/>
                <a:cs typeface="Calibri"/>
                <a:sym typeface="Arial"/>
              </a:rPr>
              <a:t>40 estudiantes de Publicidad</a:t>
            </a:r>
          </a:p>
          <a:p>
            <a:r>
              <a:rPr lang="es-ES" sz="1800" b="0" i="0" u="none" strike="noStrike" kern="1200" cap="none" dirty="0">
                <a:solidFill>
                  <a:schemeClr val="tx1"/>
                </a:solidFill>
                <a:latin typeface="Aptos" panose="020B0004020202020204" pitchFamily="34" charset="0"/>
                <a:ea typeface="Calibri"/>
                <a:cs typeface="Calibri"/>
                <a:sym typeface="Arial"/>
              </a:rPr>
              <a:t>24 Jefas de Hogar de Muni Macul capacitadas</a:t>
            </a: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2DDCDAB6-52A1-69E4-8A50-48D3016DD8D5}"/>
              </a:ext>
            </a:extLst>
          </p:cNvPr>
          <p:cNvSpPr txBox="1"/>
          <p:nvPr/>
        </p:nvSpPr>
        <p:spPr>
          <a:xfrm>
            <a:off x="6766526" y="1277324"/>
            <a:ext cx="510592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sz="1800" b="1" i="0" u="none" strike="noStrike" kern="1200" cap="none" dirty="0">
                <a:solidFill>
                  <a:schemeClr val="tx1"/>
                </a:solidFill>
                <a:latin typeface="Aptos" panose="020B0004020202020204" pitchFamily="34" charset="0"/>
                <a:ea typeface="Calibri"/>
                <a:cs typeface="Calibri"/>
                <a:sym typeface="Arial"/>
              </a:rPr>
              <a:t>Fondos adjudicados VCM UNAB 202310, 202320</a:t>
            </a:r>
          </a:p>
          <a:p>
            <a:r>
              <a:rPr lang="es-ES" b="1" dirty="0">
                <a:latin typeface="Aptos" panose="020B0004020202020204" pitchFamily="34" charset="0"/>
                <a:ea typeface="Calibri"/>
                <a:cs typeface="Calibri"/>
                <a:sym typeface="Arial"/>
              </a:rPr>
              <a:t>Socio formador Municipalidad de Macul</a:t>
            </a:r>
            <a:endParaRPr lang="es-ES" sz="1800" b="0" i="0" u="none" strike="noStrike" kern="1200" cap="none" dirty="0">
              <a:solidFill>
                <a:schemeClr val="tx1"/>
              </a:solidFill>
              <a:latin typeface="Aptos" panose="020B0004020202020204" pitchFamily="34" charset="0"/>
              <a:ea typeface="Calibri"/>
              <a:cs typeface="Calibri"/>
              <a:sym typeface="Arial"/>
            </a:endParaRPr>
          </a:p>
        </p:txBody>
      </p:sp>
      <p:pic>
        <p:nvPicPr>
          <p:cNvPr id="12" name="Imagen 11">
            <a:extLst>
              <a:ext uri="{FF2B5EF4-FFF2-40B4-BE49-F238E27FC236}">
                <a16:creationId xmlns:a16="http://schemas.microsoft.com/office/drawing/2014/main" id="{2E327D70-E54F-F02A-9944-8107C76CC45F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62122" y="2062336"/>
            <a:ext cx="1055502" cy="981652"/>
          </a:xfrm>
          <a:prstGeom prst="rect">
            <a:avLst/>
          </a:prstGeom>
        </p:spPr>
      </p:pic>
      <p:pic>
        <p:nvPicPr>
          <p:cNvPr id="13" name="Imagen 12" descr="Logotipo, nombre de la empresa&#10;&#10;Descripción generada automáticamente">
            <a:extLst>
              <a:ext uri="{FF2B5EF4-FFF2-40B4-BE49-F238E27FC236}">
                <a16:creationId xmlns:a16="http://schemas.microsoft.com/office/drawing/2014/main" id="{00F174B3-FBA0-F769-4066-1ABC3533DEA8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7919" y="1923655"/>
            <a:ext cx="849623" cy="84962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07369579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1">
            <a:extLst>
              <a:ext uri="{FF2B5EF4-FFF2-40B4-BE49-F238E27FC236}">
                <a16:creationId xmlns:a16="http://schemas.microsoft.com/office/drawing/2014/main" id="{BFEB36F1-D691-4767-B4C4-67863245E858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93074" y="1099305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CL" altLang="es-CL" sz="1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kumimoji="0" lang="es-CL" altLang="es-CL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CL" altLang="es-CL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4" name="Título 13">
            <a:extLst>
              <a:ext uri="{FF2B5EF4-FFF2-40B4-BE49-F238E27FC236}">
                <a16:creationId xmlns:a16="http://schemas.microsoft.com/office/drawing/2014/main" id="{979C5311-59C2-FF39-0693-7C99D02CB0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3240" y="0"/>
            <a:ext cx="11282516" cy="1107200"/>
          </a:xfrm>
        </p:spPr>
        <p:txBody>
          <a:bodyPr>
            <a:noAutofit/>
          </a:bodyPr>
          <a:lstStyle/>
          <a:p>
            <a:r>
              <a:rPr lang="es-CL" sz="1800" b="1" kern="1200" dirty="0">
                <a:effectLst/>
                <a:latin typeface="Arial" panose="020B0604020202020204" pitchFamily="34" charset="0"/>
                <a:ea typeface="+mn-ea"/>
              </a:rPr>
              <a:t>Programa de Intervención Social "Empoderamiento Femenino a través de la Capacitación en Instalaciones Domiciliarias, Domótica y Ofimática nivel básico" Versión 3.0</a:t>
            </a:r>
            <a:endParaRPr lang="es-CL" sz="1800" dirty="0"/>
          </a:p>
        </p:txBody>
      </p:sp>
      <p:sp>
        <p:nvSpPr>
          <p:cNvPr id="15" name="Marcador de contenido 14">
            <a:extLst>
              <a:ext uri="{FF2B5EF4-FFF2-40B4-BE49-F238E27FC236}">
                <a16:creationId xmlns:a16="http://schemas.microsoft.com/office/drawing/2014/main" id="{1BDD4230-52D2-9FFF-5BDD-C531666B40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2569" y="1326254"/>
            <a:ext cx="9387289" cy="5340017"/>
          </a:xfrm>
        </p:spPr>
        <p:txBody>
          <a:bodyPr vert="horz" lIns="0" tIns="60949" rIns="0" bIns="60949" rtlCol="0" anchor="t">
            <a:normAutofit fontScale="92500" lnSpcReduction="20000"/>
          </a:bodyPr>
          <a:lstStyle/>
          <a:p>
            <a:pPr algn="just"/>
            <a:r>
              <a:rPr lang="es-MX" sz="2000" b="1" dirty="0">
                <a:solidFill>
                  <a:schemeClr val="tx1"/>
                </a:solidFill>
              </a:rPr>
              <a:t>IMPACTO EN LA FORMACIÓN DE NUESTROS ESTUDIANTES</a:t>
            </a:r>
          </a:p>
          <a:p>
            <a:pPr algn="just"/>
            <a:endParaRPr lang="es-MX" sz="2000" b="1" dirty="0">
              <a:solidFill>
                <a:schemeClr val="tx1"/>
              </a:solidFill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s-CL" altLang="es-CL" sz="18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Desarrollo de Habilidades Técnicas y Sociales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s-CL" altLang="es-CL" sz="18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Experiencia Interdisciplinaria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s-CL" altLang="es-CL" sz="18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Responsabilidad Social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lang="es-CL" altLang="es-CL" sz="1800" dirty="0">
              <a:solidFill>
                <a:schemeClr val="tx1"/>
              </a:solidFill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s-CL" altLang="es-CL" sz="21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IMPACTO EN JEFAS DE HOGAR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es-CL" altLang="es-CL" sz="180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s-CL" altLang="es-CL" sz="18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Empoderamiento Femenino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s-CL" altLang="es-CL" sz="18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Capacitación Técnica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s-CL" altLang="es-CL" sz="18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Autonomía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s-CL" altLang="es-CL" sz="18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Inserción Laboral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s-CL" altLang="es-CL" sz="18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Comunidades Vulnerables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s-CL" altLang="es-CL" sz="18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Educación Inclusiva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s-CL" altLang="es-CL" sz="18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ODS (Objetivos de Desarrollo Sostenible)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s-CL" altLang="es-CL" sz="180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lang="es-CL" altLang="es-CL" sz="2000" b="1" dirty="0">
              <a:solidFill>
                <a:schemeClr val="tx1"/>
              </a:solidFill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s-CL" altLang="es-CL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ROL DOCENTE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lang="es-CL" altLang="es-CL" sz="1400" dirty="0">
              <a:solidFill>
                <a:schemeClr val="tx1"/>
              </a:solidFill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s-CL" altLang="es-CL" sz="18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Guía y Facilitador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s-CL" altLang="es-CL" sz="18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Mentoría y Evaluación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s-CL" altLang="es-CL" sz="18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Coordinador de la Interacción Comunitaria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lang="es-CL" altLang="es-CL" sz="1800" dirty="0">
              <a:solidFill>
                <a:schemeClr val="tx1"/>
              </a:solidFill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s-CL" altLang="es-CL" sz="180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lang="es-CL" altLang="es-CL" sz="1400" dirty="0">
              <a:solidFill>
                <a:schemeClr val="tx1"/>
              </a:solidFill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es-CL" altLang="es-CL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es-MX" sz="1400" dirty="0"/>
          </a:p>
        </p:txBody>
      </p:sp>
      <p:pic>
        <p:nvPicPr>
          <p:cNvPr id="1029" name="Picture 5" descr="Igualdad de género y empoderamiento de la mujer - Desarrollo Sostenible">
            <a:extLst>
              <a:ext uri="{FF2B5EF4-FFF2-40B4-BE49-F238E27FC236}">
                <a16:creationId xmlns:a16="http://schemas.microsoft.com/office/drawing/2014/main" id="{C7E9850A-D1AE-525E-6290-E28F725F0D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05286" y="3746151"/>
            <a:ext cx="2003323" cy="200332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4. Educación de calidad | Plataforma Urbana y de Ciudades">
            <a:extLst>
              <a:ext uri="{FF2B5EF4-FFF2-40B4-BE49-F238E27FC236}">
                <a16:creationId xmlns:a16="http://schemas.microsoft.com/office/drawing/2014/main" id="{436CF622-B6F6-728A-9306-6005F394E4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05286" y="1326254"/>
            <a:ext cx="2003323" cy="200332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ODS 10 Reducción de las desigualdades | Pacto Mundial ONU · Pacto Mundial">
            <a:extLst>
              <a:ext uri="{FF2B5EF4-FFF2-40B4-BE49-F238E27FC236}">
                <a16:creationId xmlns:a16="http://schemas.microsoft.com/office/drawing/2014/main" id="{5D8ED285-146C-D189-3402-D0C5F51BF5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82433" y="3746152"/>
            <a:ext cx="2003323" cy="200332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ODS - EGEA">
            <a:extLst>
              <a:ext uri="{FF2B5EF4-FFF2-40B4-BE49-F238E27FC236}">
                <a16:creationId xmlns:a16="http://schemas.microsoft.com/office/drawing/2014/main" id="{B1B61311-1D65-26CC-658C-1E02A9C83B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82433" y="1429494"/>
            <a:ext cx="1900083" cy="190008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0562403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1">
            <a:extLst>
              <a:ext uri="{FF2B5EF4-FFF2-40B4-BE49-F238E27FC236}">
                <a16:creationId xmlns:a16="http://schemas.microsoft.com/office/drawing/2014/main" id="{BFEB36F1-D691-4767-B4C4-67863245E858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93074" y="1099305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CL" altLang="es-CL" sz="1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kumimoji="0" lang="es-CL" altLang="es-CL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CL" altLang="es-CL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7" name="Título 13">
            <a:extLst>
              <a:ext uri="{FF2B5EF4-FFF2-40B4-BE49-F238E27FC236}">
                <a16:creationId xmlns:a16="http://schemas.microsoft.com/office/drawing/2014/main" id="{4083E984-3827-003B-0CF6-CE9DE8EA52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3240" y="0"/>
            <a:ext cx="11282516" cy="1107200"/>
          </a:xfrm>
        </p:spPr>
        <p:txBody>
          <a:bodyPr>
            <a:noAutofit/>
          </a:bodyPr>
          <a:lstStyle/>
          <a:p>
            <a:r>
              <a:rPr lang="es-CL" sz="1800" b="1" kern="1200" dirty="0">
                <a:effectLst/>
                <a:latin typeface="Arial" panose="020B0604020202020204" pitchFamily="34" charset="0"/>
                <a:ea typeface="+mn-ea"/>
              </a:rPr>
              <a:t>Programa de Intervención Social "Empoderamiento Femenino a través de la Capacitación en Instalaciones Domiciliarias, Domótica y Ofimática nivel básico" Versión 3.0</a:t>
            </a:r>
            <a:endParaRPr lang="es-CL" sz="1800" dirty="0"/>
          </a:p>
        </p:txBody>
      </p:sp>
      <p:sp>
        <p:nvSpPr>
          <p:cNvPr id="9" name="Rectangle 1">
            <a:extLst>
              <a:ext uri="{FF2B5EF4-FFF2-40B4-BE49-F238E27FC236}">
                <a16:creationId xmlns:a16="http://schemas.microsoft.com/office/drawing/2014/main" id="{0A8705B5-5545-0589-FD35-561CE87792C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94621" y="5314970"/>
            <a:ext cx="3937818" cy="14773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s-CL" altLang="es-CL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Competencias Multidisciplinarias</a:t>
            </a:r>
            <a:endParaRPr kumimoji="0" lang="es-CL" altLang="es-CL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s-CL" altLang="es-CL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Aprendizaje Experiencial</a:t>
            </a:r>
            <a:endParaRPr kumimoji="0" lang="es-CL" altLang="es-CL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s-CL" altLang="es-CL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Autonomía y Autogestión</a:t>
            </a:r>
            <a:endParaRPr kumimoji="0" lang="es-CL" altLang="es-CL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s-CL" altLang="es-CL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Mentalidad Crítica</a:t>
            </a:r>
            <a:endParaRPr kumimoji="0" lang="es-CL" altLang="es-CL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s-CL" altLang="es-CL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Resolución de Problemas</a:t>
            </a:r>
            <a:endParaRPr kumimoji="0" lang="es-CL" altLang="es-CL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154D84E2-1605-7447-9E85-07B87D7F5B28}"/>
              </a:ext>
            </a:extLst>
          </p:cNvPr>
          <p:cNvSpPr txBox="1"/>
          <p:nvPr/>
        </p:nvSpPr>
        <p:spPr>
          <a:xfrm>
            <a:off x="175914" y="1529816"/>
            <a:ext cx="612058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dirty="0"/>
              <a:t>Cada disciplina aportó su experiencia específica para abordar diferentes aspectos del proyecto</a:t>
            </a:r>
            <a:endParaRPr lang="es-CL" dirty="0"/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08B75393-325F-6A11-0410-9102DFB6FDD7}"/>
              </a:ext>
            </a:extLst>
          </p:cNvPr>
          <p:cNvSpPr txBox="1"/>
          <p:nvPr/>
        </p:nvSpPr>
        <p:spPr>
          <a:xfrm>
            <a:off x="6168189" y="1528715"/>
            <a:ext cx="612058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dirty="0"/>
              <a:t>Se utilizó un enfoque de Aprendizaje Basado en Servicio</a:t>
            </a:r>
            <a:endParaRPr lang="es-CL" dirty="0"/>
          </a:p>
        </p:txBody>
      </p:sp>
      <p:pic>
        <p:nvPicPr>
          <p:cNvPr id="13" name="Imagen 12" descr="Icono&#10;&#10;Descripción generada automáticamente">
            <a:extLst>
              <a:ext uri="{FF2B5EF4-FFF2-40B4-BE49-F238E27FC236}">
                <a16:creationId xmlns:a16="http://schemas.microsoft.com/office/drawing/2014/main" id="{16F00571-352C-E88B-C987-75EB0201729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8870" y="2265196"/>
            <a:ext cx="1808830" cy="1808830"/>
          </a:xfrm>
          <a:prstGeom prst="rect">
            <a:avLst/>
          </a:prstGeom>
        </p:spPr>
      </p:pic>
      <p:pic>
        <p:nvPicPr>
          <p:cNvPr id="16" name="Imagen 15" descr="Imagen que contiene Diagrama&#10;&#10;Descripción generada automáticamente">
            <a:extLst>
              <a:ext uri="{FF2B5EF4-FFF2-40B4-BE49-F238E27FC236}">
                <a16:creationId xmlns:a16="http://schemas.microsoft.com/office/drawing/2014/main" id="{85D78E11-EC12-0C7A-E124-72EEBC8DA62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0392" y="2243934"/>
            <a:ext cx="1808830" cy="1808830"/>
          </a:xfrm>
          <a:prstGeom prst="rect">
            <a:avLst/>
          </a:prstGeom>
        </p:spPr>
      </p:pic>
      <p:pic>
        <p:nvPicPr>
          <p:cNvPr id="19" name="Imagen 18" descr="Icono&#10;&#10;Descripción generada automáticamente">
            <a:extLst>
              <a:ext uri="{FF2B5EF4-FFF2-40B4-BE49-F238E27FC236}">
                <a16:creationId xmlns:a16="http://schemas.microsoft.com/office/drawing/2014/main" id="{18529067-BCA7-817D-8A53-C970DB5F4DE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59605" y="2012463"/>
            <a:ext cx="2062641" cy="2062641"/>
          </a:xfrm>
          <a:prstGeom prst="rect">
            <a:avLst/>
          </a:prstGeom>
        </p:spPr>
      </p:pic>
      <p:sp>
        <p:nvSpPr>
          <p:cNvPr id="21" name="CuadroTexto 20">
            <a:extLst>
              <a:ext uri="{FF2B5EF4-FFF2-40B4-BE49-F238E27FC236}">
                <a16:creationId xmlns:a16="http://schemas.microsoft.com/office/drawing/2014/main" id="{E7A76D2A-7D4C-5705-2B9B-572ADD469434}"/>
              </a:ext>
            </a:extLst>
          </p:cNvPr>
          <p:cNvSpPr txBox="1"/>
          <p:nvPr/>
        </p:nvSpPr>
        <p:spPr>
          <a:xfrm>
            <a:off x="6341489" y="5342804"/>
            <a:ext cx="4312079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s-CL" altLang="es-CL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Aplicación Real de Conocimientos</a:t>
            </a:r>
            <a:endParaRPr kumimoji="0" lang="es-CL" altLang="es-CL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s-CL" altLang="es-CL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Redes de Colaboración</a:t>
            </a:r>
            <a:endParaRPr kumimoji="0" lang="es-CL" altLang="es-CL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s-CL" altLang="es-CL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Empatía y Responsabilidad Social</a:t>
            </a:r>
            <a:endParaRPr kumimoji="0" lang="es-CL" altLang="es-CL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s-CL" altLang="es-CL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Construcción de Liderazgo</a:t>
            </a:r>
            <a:endParaRPr kumimoji="0" lang="es-CL" altLang="es-CL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s-CL" altLang="es-CL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Adaptabilidad y Resiliencia</a:t>
            </a:r>
            <a:r>
              <a:rPr kumimoji="0" lang="es-CL" altLang="es-CL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</a:p>
        </p:txBody>
      </p:sp>
      <p:sp>
        <p:nvSpPr>
          <p:cNvPr id="23" name="CuadroTexto 22">
            <a:extLst>
              <a:ext uri="{FF2B5EF4-FFF2-40B4-BE49-F238E27FC236}">
                <a16:creationId xmlns:a16="http://schemas.microsoft.com/office/drawing/2014/main" id="{5F2FD88A-002A-ECB5-8898-1638D86B5224}"/>
              </a:ext>
            </a:extLst>
          </p:cNvPr>
          <p:cNvSpPr txBox="1"/>
          <p:nvPr/>
        </p:nvSpPr>
        <p:spPr>
          <a:xfrm>
            <a:off x="464574" y="4006598"/>
            <a:ext cx="369447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es-CL" altLang="es-CL" b="1" dirty="0">
                <a:latin typeface="Arial" panose="020B0604020202020204" pitchFamily="34" charset="0"/>
              </a:rPr>
              <a:t>I</a:t>
            </a:r>
            <a:r>
              <a:rPr kumimoji="0" lang="es-CL" altLang="es-CL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ngeniería en Construcción</a:t>
            </a:r>
            <a:endParaRPr kumimoji="0" lang="es-CL" altLang="es-CL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4" name="CuadroTexto 23">
            <a:extLst>
              <a:ext uri="{FF2B5EF4-FFF2-40B4-BE49-F238E27FC236}">
                <a16:creationId xmlns:a16="http://schemas.microsoft.com/office/drawing/2014/main" id="{877D904D-CF2D-CDBB-C8E7-C5ED398A9D27}"/>
              </a:ext>
            </a:extLst>
          </p:cNvPr>
          <p:cNvSpPr txBox="1"/>
          <p:nvPr/>
        </p:nvSpPr>
        <p:spPr>
          <a:xfrm>
            <a:off x="4422369" y="4009320"/>
            <a:ext cx="314140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s-CL" altLang="es-CL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Ingeniería Civil Informática</a:t>
            </a:r>
            <a:endParaRPr kumimoji="0" lang="es-CL" altLang="es-CL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5" name="CuadroTexto 24">
            <a:extLst>
              <a:ext uri="{FF2B5EF4-FFF2-40B4-BE49-F238E27FC236}">
                <a16:creationId xmlns:a16="http://schemas.microsoft.com/office/drawing/2014/main" id="{EE362857-619F-A643-B94E-25490E76631F}"/>
              </a:ext>
            </a:extLst>
          </p:cNvPr>
          <p:cNvSpPr txBox="1"/>
          <p:nvPr/>
        </p:nvSpPr>
        <p:spPr>
          <a:xfrm>
            <a:off x="8497528" y="4052764"/>
            <a:ext cx="345603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s-CL" altLang="es-CL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Ingeniería en Automatización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s-CL" altLang="es-CL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y Robótica</a:t>
            </a:r>
            <a:endParaRPr kumimoji="0" lang="es-CL" altLang="es-CL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FBE97FAF-C0B4-EA61-5240-0F32B5F2199F}"/>
              </a:ext>
            </a:extLst>
          </p:cNvPr>
          <p:cNvSpPr txBox="1"/>
          <p:nvPr/>
        </p:nvSpPr>
        <p:spPr>
          <a:xfrm>
            <a:off x="464574" y="4466080"/>
            <a:ext cx="3694471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es-CL" altLang="es-CL" b="1" dirty="0">
                <a:latin typeface="Arial" panose="020B0604020202020204" pitchFamily="34" charset="0"/>
              </a:rPr>
              <a:t>3 asignaturas: 57estudiantes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s-CL" altLang="es-CL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2 docentes</a:t>
            </a:r>
            <a:endParaRPr kumimoji="0" lang="es-CL" altLang="es-CL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D0C7CC36-DB4E-EF97-39C4-623C8512A4A5}"/>
              </a:ext>
            </a:extLst>
          </p:cNvPr>
          <p:cNvSpPr txBox="1"/>
          <p:nvPr/>
        </p:nvSpPr>
        <p:spPr>
          <a:xfrm>
            <a:off x="4370751" y="4466080"/>
            <a:ext cx="3694471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es-CL" altLang="es-CL" b="1" dirty="0">
                <a:latin typeface="Arial" panose="020B0604020202020204" pitchFamily="34" charset="0"/>
              </a:rPr>
              <a:t>1 asignatura: 33 estudiantes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es-CL" altLang="es-CL" b="1" dirty="0">
                <a:latin typeface="Arial" panose="020B0604020202020204" pitchFamily="34" charset="0"/>
              </a:rPr>
              <a:t>1</a:t>
            </a:r>
            <a:r>
              <a:rPr kumimoji="0" lang="es-CL" altLang="es-CL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docente</a:t>
            </a:r>
            <a:endParaRPr kumimoji="0" lang="es-CL" altLang="es-CL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7D720EA2-3D13-853E-B074-F2DBE0CB40A8}"/>
              </a:ext>
            </a:extLst>
          </p:cNvPr>
          <p:cNvSpPr txBox="1"/>
          <p:nvPr/>
        </p:nvSpPr>
        <p:spPr>
          <a:xfrm>
            <a:off x="8497529" y="4606322"/>
            <a:ext cx="3694471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es-CL" altLang="es-CL" b="1" dirty="0">
                <a:latin typeface="Arial" panose="020B0604020202020204" pitchFamily="34" charset="0"/>
              </a:rPr>
              <a:t>1 asignatura: 29 estudiantes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es-CL" altLang="es-CL" b="1" dirty="0">
                <a:latin typeface="Arial" panose="020B0604020202020204" pitchFamily="34" charset="0"/>
              </a:rPr>
              <a:t>1 docente</a:t>
            </a:r>
            <a:endParaRPr kumimoji="0" lang="es-CL" altLang="es-CL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37EEA039-367F-41AC-C573-9833BE6824DC}"/>
              </a:ext>
            </a:extLst>
          </p:cNvPr>
          <p:cNvSpPr txBox="1"/>
          <p:nvPr/>
        </p:nvSpPr>
        <p:spPr>
          <a:xfrm>
            <a:off x="48518" y="1098469"/>
            <a:ext cx="311501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b="1" dirty="0">
                <a:latin typeface="Aptos" panose="020B0004020202020204" pitchFamily="34" charset="0"/>
              </a:rPr>
              <a:t>PRIMER SEMESTRE  2024</a:t>
            </a:r>
          </a:p>
          <a:p>
            <a:pPr>
              <a:buFont typeface="Arial" panose="020B0604020202020204" pitchFamily="34" charset="0"/>
              <a:buChar char="•"/>
            </a:pPr>
            <a:endParaRPr lang="es-ES" dirty="0">
              <a:latin typeface="Aptos" panose="020B0004020202020204" pitchFamily="34" charset="0"/>
            </a:endParaRPr>
          </a:p>
        </p:txBody>
      </p:sp>
      <p:pic>
        <p:nvPicPr>
          <p:cNvPr id="2052" name="Picture 4" descr="4 Pasos para Comunicar y Conectar">
            <a:extLst>
              <a:ext uri="{FF2B5EF4-FFF2-40B4-BE49-F238E27FC236}">
                <a16:creationId xmlns:a16="http://schemas.microsoft.com/office/drawing/2014/main" id="{688563F7-1F60-19FF-28D8-52869C4258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63530" y="2787488"/>
            <a:ext cx="1782010" cy="9580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4" descr="4 Pasos para Comunicar y Conectar">
            <a:extLst>
              <a:ext uri="{FF2B5EF4-FFF2-40B4-BE49-F238E27FC236}">
                <a16:creationId xmlns:a16="http://schemas.microsoft.com/office/drawing/2014/main" id="{474902C6-1BD8-0F13-2C03-C5218E4186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67445" y="2851421"/>
            <a:ext cx="1782010" cy="9580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5080391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Icono&#10;&#10;Descripción generada automáticamente">
            <a:extLst>
              <a:ext uri="{FF2B5EF4-FFF2-40B4-BE49-F238E27FC236}">
                <a16:creationId xmlns:a16="http://schemas.microsoft.com/office/drawing/2014/main" id="{6F03D5B2-321E-8FF9-9620-72E269E8C95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5613" y="2030456"/>
            <a:ext cx="1808830" cy="1808830"/>
          </a:xfrm>
          <a:prstGeom prst="rect">
            <a:avLst/>
          </a:prstGeom>
        </p:spPr>
      </p:pic>
      <p:pic>
        <p:nvPicPr>
          <p:cNvPr id="8" name="Imagen 7" descr="Imagen que contiene Diagrama&#10;&#10;Descripción generada automáticamente">
            <a:extLst>
              <a:ext uri="{FF2B5EF4-FFF2-40B4-BE49-F238E27FC236}">
                <a16:creationId xmlns:a16="http://schemas.microsoft.com/office/drawing/2014/main" id="{D4698F01-5410-C031-CC71-844CB045250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920" y="1873507"/>
            <a:ext cx="1808830" cy="1808830"/>
          </a:xfrm>
          <a:prstGeom prst="rect">
            <a:avLst/>
          </a:prstGeom>
        </p:spPr>
      </p:pic>
      <p:pic>
        <p:nvPicPr>
          <p:cNvPr id="9" name="Imagen 8" descr="Icono&#10;&#10;Descripción generada automáticamente">
            <a:extLst>
              <a:ext uri="{FF2B5EF4-FFF2-40B4-BE49-F238E27FC236}">
                <a16:creationId xmlns:a16="http://schemas.microsoft.com/office/drawing/2014/main" id="{646B69BA-064A-6D7E-34A7-B0FA802453C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37133" y="1853956"/>
            <a:ext cx="2062641" cy="2062641"/>
          </a:xfrm>
          <a:prstGeom prst="rect">
            <a:avLst/>
          </a:prstGeom>
        </p:spPr>
      </p:pic>
      <p:pic>
        <p:nvPicPr>
          <p:cNvPr id="7170" name="Picture 2" descr="The Complete History Of The ChatGPT Logo - Hatchwise">
            <a:extLst>
              <a:ext uri="{FF2B5EF4-FFF2-40B4-BE49-F238E27FC236}">
                <a16:creationId xmlns:a16="http://schemas.microsoft.com/office/drawing/2014/main" id="{07431FBF-8B5B-D1F1-6770-1D5D83E6C4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8833" y="4359292"/>
            <a:ext cx="2012277" cy="1118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>
            <a:extLst>
              <a:ext uri="{FF2B5EF4-FFF2-40B4-BE49-F238E27FC236}">
                <a16:creationId xmlns:a16="http://schemas.microsoft.com/office/drawing/2014/main" id="{3AB99C57-BE3C-0F4B-4F12-9FB9E4B932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18453" y="4512787"/>
            <a:ext cx="1418303" cy="9646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4" name="Picture 6" descr="No hay ninguna descripción de la foto disponible.">
            <a:extLst>
              <a:ext uri="{FF2B5EF4-FFF2-40B4-BE49-F238E27FC236}">
                <a16:creationId xmlns:a16="http://schemas.microsoft.com/office/drawing/2014/main" id="{53830A12-8846-6A78-1AD4-339330FFCA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9063" y="4364089"/>
            <a:ext cx="1450106" cy="14501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6" name="Picture 8">
            <a:extLst>
              <a:ext uri="{FF2B5EF4-FFF2-40B4-BE49-F238E27FC236}">
                <a16:creationId xmlns:a16="http://schemas.microsoft.com/office/drawing/2014/main" id="{6B028A45-9CD9-6291-760A-9461A6415B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966" y="4339912"/>
            <a:ext cx="1586024" cy="15860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0A2E1641-5808-E1BF-2D13-B28D6EC00B8C}"/>
              </a:ext>
            </a:extLst>
          </p:cNvPr>
          <p:cNvSpPr txBox="1"/>
          <p:nvPr/>
        </p:nvSpPr>
        <p:spPr>
          <a:xfrm>
            <a:off x="147484" y="200976"/>
            <a:ext cx="10751574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sz="2000" b="1" dirty="0">
                <a:solidFill>
                  <a:schemeClr val="bg1"/>
                </a:solidFill>
              </a:rPr>
              <a:t>"Empoderamiento Femenino a través de la Capacitación y la Colaboración Intercarreras en Instalaciones Domiciliarias, Domótica y Ofimática".</a:t>
            </a:r>
            <a:endParaRPr lang="es-CL" sz="2000" b="1" dirty="0">
              <a:solidFill>
                <a:schemeClr val="bg1"/>
              </a:solidFill>
            </a:endParaRPr>
          </a:p>
        </p:txBody>
      </p:sp>
      <p:sp>
        <p:nvSpPr>
          <p:cNvPr id="7" name="Flecha: a la derecha 6">
            <a:extLst>
              <a:ext uri="{FF2B5EF4-FFF2-40B4-BE49-F238E27FC236}">
                <a16:creationId xmlns:a16="http://schemas.microsoft.com/office/drawing/2014/main" id="{D618B49A-4F3D-512D-81C1-FCB61A12592E}"/>
              </a:ext>
            </a:extLst>
          </p:cNvPr>
          <p:cNvSpPr/>
          <p:nvPr/>
        </p:nvSpPr>
        <p:spPr>
          <a:xfrm>
            <a:off x="2816928" y="2628842"/>
            <a:ext cx="942018" cy="612058"/>
          </a:xfrm>
          <a:prstGeom prst="rightArrow">
            <a:avLst/>
          </a:prstGeom>
          <a:ln>
            <a:solidFill>
              <a:srgbClr val="92D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dirty="0"/>
          </a:p>
        </p:txBody>
      </p:sp>
      <p:sp>
        <p:nvSpPr>
          <p:cNvPr id="11" name="Flecha: a la derecha 10">
            <a:extLst>
              <a:ext uri="{FF2B5EF4-FFF2-40B4-BE49-F238E27FC236}">
                <a16:creationId xmlns:a16="http://schemas.microsoft.com/office/drawing/2014/main" id="{810B8EB6-C0BF-D957-4657-86E4775F513E}"/>
              </a:ext>
            </a:extLst>
          </p:cNvPr>
          <p:cNvSpPr/>
          <p:nvPr/>
        </p:nvSpPr>
        <p:spPr>
          <a:xfrm>
            <a:off x="6401110" y="2698896"/>
            <a:ext cx="942018" cy="612058"/>
          </a:xfrm>
          <a:prstGeom prst="rightArrow">
            <a:avLst/>
          </a:prstGeom>
          <a:ln>
            <a:solidFill>
              <a:srgbClr val="92D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dirty="0"/>
          </a:p>
        </p:txBody>
      </p:sp>
      <p:sp>
        <p:nvSpPr>
          <p:cNvPr id="12" name="Rectángulo 11">
            <a:extLst>
              <a:ext uri="{FF2B5EF4-FFF2-40B4-BE49-F238E27FC236}">
                <a16:creationId xmlns:a16="http://schemas.microsoft.com/office/drawing/2014/main" id="{EB56D8DC-9836-04FE-AA6A-09E7D5BAE9E8}"/>
              </a:ext>
            </a:extLst>
          </p:cNvPr>
          <p:cNvSpPr/>
          <p:nvPr/>
        </p:nvSpPr>
        <p:spPr>
          <a:xfrm>
            <a:off x="2086249" y="3712961"/>
            <a:ext cx="793807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36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2-3</a:t>
            </a:r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03F27EA1-0C87-F217-9191-A8BDDDEAE726}"/>
              </a:ext>
            </a:extLst>
          </p:cNvPr>
          <p:cNvSpPr txBox="1"/>
          <p:nvPr/>
        </p:nvSpPr>
        <p:spPr>
          <a:xfrm>
            <a:off x="707694" y="3695775"/>
            <a:ext cx="40659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sz="36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1</a:t>
            </a:r>
            <a:endParaRPr lang="es-CL" sz="3600" dirty="0"/>
          </a:p>
        </p:txBody>
      </p:sp>
      <p:sp>
        <p:nvSpPr>
          <p:cNvPr id="15" name="Rectángulo 14">
            <a:extLst>
              <a:ext uri="{FF2B5EF4-FFF2-40B4-BE49-F238E27FC236}">
                <a16:creationId xmlns:a16="http://schemas.microsoft.com/office/drawing/2014/main" id="{84843C81-5FD2-330D-27B9-6B3AED4E6784}"/>
              </a:ext>
            </a:extLst>
          </p:cNvPr>
          <p:cNvSpPr/>
          <p:nvPr/>
        </p:nvSpPr>
        <p:spPr>
          <a:xfrm>
            <a:off x="4916175" y="3748629"/>
            <a:ext cx="418704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36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3</a:t>
            </a:r>
          </a:p>
        </p:txBody>
      </p:sp>
      <p:sp>
        <p:nvSpPr>
          <p:cNvPr id="16" name="Rectángulo 15">
            <a:extLst>
              <a:ext uri="{FF2B5EF4-FFF2-40B4-BE49-F238E27FC236}">
                <a16:creationId xmlns:a16="http://schemas.microsoft.com/office/drawing/2014/main" id="{270C8D02-DC50-F6ED-2FBC-D0C9D038B701}"/>
              </a:ext>
            </a:extLst>
          </p:cNvPr>
          <p:cNvSpPr/>
          <p:nvPr/>
        </p:nvSpPr>
        <p:spPr>
          <a:xfrm>
            <a:off x="8568453" y="3845234"/>
            <a:ext cx="418704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36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4</a:t>
            </a:r>
          </a:p>
        </p:txBody>
      </p:sp>
      <p:sp>
        <p:nvSpPr>
          <p:cNvPr id="2" name="Es igual a 1">
            <a:extLst>
              <a:ext uri="{FF2B5EF4-FFF2-40B4-BE49-F238E27FC236}">
                <a16:creationId xmlns:a16="http://schemas.microsoft.com/office/drawing/2014/main" id="{51C61359-6BFF-888A-9863-935AF251FB33}"/>
              </a:ext>
            </a:extLst>
          </p:cNvPr>
          <p:cNvSpPr/>
          <p:nvPr/>
        </p:nvSpPr>
        <p:spPr>
          <a:xfrm>
            <a:off x="9793779" y="2765323"/>
            <a:ext cx="763837" cy="545632"/>
          </a:xfrm>
          <a:prstGeom prst="mathEqual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dirty="0">
              <a:solidFill>
                <a:schemeClr val="tx1"/>
              </a:solidFill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06B9E2D6-80AE-A52F-77F3-FDBC9A4B2FC6}"/>
              </a:ext>
            </a:extLst>
          </p:cNvPr>
          <p:cNvSpPr txBox="1"/>
          <p:nvPr/>
        </p:nvSpPr>
        <p:spPr>
          <a:xfrm>
            <a:off x="10923624" y="1648573"/>
            <a:ext cx="81794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sz="36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13</a:t>
            </a:r>
            <a:endParaRPr lang="es-CL" sz="3600" dirty="0"/>
          </a:p>
        </p:txBody>
      </p:sp>
      <p:pic>
        <p:nvPicPr>
          <p:cNvPr id="10" name="Imagen 9">
            <a:extLst>
              <a:ext uri="{FF2B5EF4-FFF2-40B4-BE49-F238E27FC236}">
                <a16:creationId xmlns:a16="http://schemas.microsoft.com/office/drawing/2014/main" id="{E7E7EDB2-5C7E-224E-8F26-1BDF527F1292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528431" y="2292486"/>
            <a:ext cx="1645792" cy="1645792"/>
          </a:xfrm>
          <a:prstGeom prst="rect">
            <a:avLst/>
          </a:prstGeom>
        </p:spPr>
      </p:pic>
      <p:sp>
        <p:nvSpPr>
          <p:cNvPr id="13" name="CuadroTexto 12">
            <a:extLst>
              <a:ext uri="{FF2B5EF4-FFF2-40B4-BE49-F238E27FC236}">
                <a16:creationId xmlns:a16="http://schemas.microsoft.com/office/drawing/2014/main" id="{1CC14AF2-37C2-FBC5-67EA-B525002D982D}"/>
              </a:ext>
            </a:extLst>
          </p:cNvPr>
          <p:cNvSpPr txBox="1"/>
          <p:nvPr/>
        </p:nvSpPr>
        <p:spPr>
          <a:xfrm>
            <a:off x="10782993" y="3938278"/>
            <a:ext cx="1222041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b="1" dirty="0">
                <a:latin typeface="Aptos" panose="020B0004020202020204" pitchFamily="34" charset="0"/>
              </a:rPr>
              <a:t>4 días</a:t>
            </a:r>
          </a:p>
          <a:p>
            <a:r>
              <a:rPr lang="es-ES" b="1" dirty="0">
                <a:latin typeface="Aptos" panose="020B0004020202020204" pitchFamily="34" charset="0"/>
              </a:rPr>
              <a:t>16 horas</a:t>
            </a:r>
            <a:endParaRPr lang="es-ES" dirty="0">
              <a:latin typeface="Aptos" panose="020B0004020202020204" pitchFamily="34" charset="0"/>
            </a:endParaRPr>
          </a:p>
        </p:txBody>
      </p:sp>
      <p:sp>
        <p:nvSpPr>
          <p:cNvPr id="17" name="CuadroTexto 16">
            <a:extLst>
              <a:ext uri="{FF2B5EF4-FFF2-40B4-BE49-F238E27FC236}">
                <a16:creationId xmlns:a16="http://schemas.microsoft.com/office/drawing/2014/main" id="{07CC7148-855D-D3DB-2502-EB4790898159}"/>
              </a:ext>
            </a:extLst>
          </p:cNvPr>
          <p:cNvSpPr txBox="1"/>
          <p:nvPr/>
        </p:nvSpPr>
        <p:spPr>
          <a:xfrm>
            <a:off x="93961" y="6260345"/>
            <a:ext cx="311501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b="1" dirty="0">
                <a:latin typeface="Aptos" panose="020B0004020202020204" pitchFamily="34" charset="0"/>
              </a:rPr>
              <a:t>PRIMER SEMESTRE  2024</a:t>
            </a:r>
          </a:p>
          <a:p>
            <a:pPr>
              <a:buFont typeface="Arial" panose="020B0604020202020204" pitchFamily="34" charset="0"/>
              <a:buChar char="•"/>
            </a:pPr>
            <a:endParaRPr lang="es-ES" dirty="0">
              <a:latin typeface="Aptos" panose="020B0004020202020204" pitchFamily="34" charset="0"/>
            </a:endParaRPr>
          </a:p>
        </p:txBody>
      </p:sp>
      <p:pic>
        <p:nvPicPr>
          <p:cNvPr id="5" name="Picture 2" descr="Encuesta sobre ruido en la Universidad de Málaga [SmartUMA] - Universidad  de Málaga">
            <a:extLst>
              <a:ext uri="{FF2B5EF4-FFF2-40B4-BE49-F238E27FC236}">
                <a16:creationId xmlns:a16="http://schemas.microsoft.com/office/drawing/2014/main" id="{285E2C57-6BA6-940C-E59E-7A0200F524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1856" y="1522819"/>
            <a:ext cx="827090" cy="8497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Imagen 17">
            <a:extLst>
              <a:ext uri="{FF2B5EF4-FFF2-40B4-BE49-F238E27FC236}">
                <a16:creationId xmlns:a16="http://schemas.microsoft.com/office/drawing/2014/main" id="{D04CFFA5-4AE7-5BDC-BD03-2CEFFA3B2D18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0052734" y="4789035"/>
            <a:ext cx="2042592" cy="1107200"/>
          </a:xfrm>
          <a:prstGeom prst="rect">
            <a:avLst/>
          </a:prstGeom>
        </p:spPr>
      </p:pic>
      <p:pic>
        <p:nvPicPr>
          <p:cNvPr id="19" name="Picture 2" descr="Encuesta sobre ruido en la Universidad de Málaga [SmartUMA] - Universidad  de Málaga">
            <a:extLst>
              <a:ext uri="{FF2B5EF4-FFF2-40B4-BE49-F238E27FC236}">
                <a16:creationId xmlns:a16="http://schemas.microsoft.com/office/drawing/2014/main" id="{98D58E81-AB59-7697-0C11-B9ECDB0E99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2240" y="1529800"/>
            <a:ext cx="827090" cy="8497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2" descr="Encuesta sobre ruido en la Universidad de Málaga [SmartUMA] - Universidad  de Málaga">
            <a:extLst>
              <a:ext uri="{FF2B5EF4-FFF2-40B4-BE49-F238E27FC236}">
                <a16:creationId xmlns:a16="http://schemas.microsoft.com/office/drawing/2014/main" id="{11C41C9C-D142-EC11-C8E0-04F027D9B9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93779" y="1515365"/>
            <a:ext cx="827090" cy="8497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2" descr="Encuesta sobre ruido en la Universidad de Málaga [SmartUMA] - Universidad  de Málaga">
            <a:extLst>
              <a:ext uri="{FF2B5EF4-FFF2-40B4-BE49-F238E27FC236}">
                <a16:creationId xmlns:a16="http://schemas.microsoft.com/office/drawing/2014/main" id="{E37B67E0-E067-C613-2D3E-45D4A5860C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961" y="1539098"/>
            <a:ext cx="827090" cy="8497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8497519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1">
            <a:extLst>
              <a:ext uri="{FF2B5EF4-FFF2-40B4-BE49-F238E27FC236}">
                <a16:creationId xmlns:a16="http://schemas.microsoft.com/office/drawing/2014/main" id="{BFEB36F1-D691-4767-B4C4-67863245E858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93074" y="1099305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CL" altLang="es-CL" sz="1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kumimoji="0" lang="es-CL" altLang="es-CL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CL" altLang="es-CL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" name="Título 13">
            <a:extLst>
              <a:ext uri="{FF2B5EF4-FFF2-40B4-BE49-F238E27FC236}">
                <a16:creationId xmlns:a16="http://schemas.microsoft.com/office/drawing/2014/main" id="{8434047E-3957-B347-DD0E-F9AE94FB6D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3240" y="0"/>
            <a:ext cx="11282516" cy="1107200"/>
          </a:xfrm>
        </p:spPr>
        <p:txBody>
          <a:bodyPr>
            <a:noAutofit/>
          </a:bodyPr>
          <a:lstStyle/>
          <a:p>
            <a:r>
              <a:rPr lang="es-CL" sz="1800" b="1" kern="1200" dirty="0">
                <a:effectLst/>
                <a:ea typeface="+mn-ea"/>
              </a:rPr>
              <a:t>Programa de Intervención Social "Empoderamiento Femenino a través de la Capacitación en Instalaciones Domiciliarias, Domótica y Ofimática nivel básico"  Versión 3.0</a:t>
            </a:r>
            <a:endParaRPr lang="es-CL" sz="1800" dirty="0"/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A83F026E-2A57-650A-E585-1897CC11A52A}"/>
              </a:ext>
            </a:extLst>
          </p:cNvPr>
          <p:cNvSpPr txBox="1"/>
          <p:nvPr/>
        </p:nvSpPr>
        <p:spPr>
          <a:xfrm>
            <a:off x="122426" y="1333286"/>
            <a:ext cx="6172199" cy="535531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b="1" dirty="0">
                <a:latin typeface="Aptos" panose="020B0004020202020204" pitchFamily="34" charset="0"/>
              </a:rPr>
              <a:t>Impacto/Contribución a Nivel Externo</a:t>
            </a:r>
          </a:p>
          <a:p>
            <a:endParaRPr lang="es-ES" dirty="0">
              <a:latin typeface="Aptos" panose="020B0004020202020204" pitchFamily="34" charset="0"/>
            </a:endParaRPr>
          </a:p>
          <a:p>
            <a:r>
              <a:rPr lang="es-ES" b="1" dirty="0">
                <a:latin typeface="Aptos" panose="020B0004020202020204" pitchFamily="34" charset="0"/>
              </a:rPr>
              <a:t>Socio Formador (Municipalidad de Macul)</a:t>
            </a:r>
          </a:p>
          <a:p>
            <a:r>
              <a:rPr lang="es-ES" dirty="0">
                <a:latin typeface="Aptos" panose="020B0004020202020204" pitchFamily="34" charset="0"/>
              </a:rPr>
              <a:t>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s-CL" altLang="es-CL" sz="18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ptos" panose="020B0004020202020204" pitchFamily="34" charset="0"/>
              </a:rPr>
              <a:t>Colaboración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s-CL" altLang="es-CL" sz="18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ptos" panose="020B0004020202020204" pitchFamily="34" charset="0"/>
              </a:rPr>
              <a:t>Inclusión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s-CL" altLang="es-CL" sz="18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ptos" panose="020B0004020202020204" pitchFamily="34" charset="0"/>
              </a:rPr>
              <a:t>Sostenibilidad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s-CL" altLang="es-CL" sz="18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ptos" panose="020B0004020202020204" pitchFamily="34" charset="0"/>
              </a:rPr>
              <a:t>Empoderamiento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s-CL" altLang="es-CL" sz="18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ptos" panose="020B0004020202020204" pitchFamily="34" charset="0"/>
              </a:rPr>
              <a:t>Impacto</a:t>
            </a:r>
            <a:endParaRPr lang="es-ES" dirty="0">
              <a:latin typeface="Aptos" panose="020B000402020202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endParaRPr lang="es-ES" b="1" dirty="0">
              <a:latin typeface="Aptos" panose="020B0004020202020204" pitchFamily="34" charset="0"/>
            </a:endParaRPr>
          </a:p>
          <a:p>
            <a:r>
              <a:rPr lang="es-ES" b="1" dirty="0">
                <a:latin typeface="Aptos" panose="020B0004020202020204" pitchFamily="34" charset="0"/>
              </a:rPr>
              <a:t>Beneficiarios (Jefas de Hogar)</a:t>
            </a:r>
          </a:p>
          <a:p>
            <a:pPr>
              <a:buFont typeface="Arial" panose="020B0604020202020204" pitchFamily="34" charset="0"/>
              <a:buChar char="•"/>
            </a:pPr>
            <a:endParaRPr lang="es-ES" dirty="0">
              <a:latin typeface="Aptos" panose="020B00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s-CL" altLang="es-CL" sz="18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ptos" panose="020B0004020202020204" pitchFamily="34" charset="0"/>
              </a:rPr>
              <a:t>Autonomía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s-CL" altLang="es-CL" sz="18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ptos" panose="020B0004020202020204" pitchFamily="34" charset="0"/>
              </a:rPr>
              <a:t>Habilidades Técnicas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s-CL" altLang="es-CL" sz="18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ptos" panose="020B0004020202020204" pitchFamily="34" charset="0"/>
              </a:rPr>
              <a:t>Inserción Laboral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s-CL" altLang="es-CL" sz="18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ptos" panose="020B0004020202020204" pitchFamily="34" charset="0"/>
              </a:rPr>
              <a:t>Calidad de Vida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lang="es-CL" altLang="es-CL" dirty="0">
                <a:latin typeface="Aptos" panose="020B0004020202020204" pitchFamily="34" charset="0"/>
              </a:rPr>
              <a:t>Empoderamiento</a:t>
            </a:r>
            <a:endParaRPr kumimoji="0" lang="es-CL" altLang="es-CL" sz="180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ptos" panose="020B000402020202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endParaRPr lang="es-ES" b="1" dirty="0">
              <a:latin typeface="Aptos" panose="020B000402020202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endParaRPr lang="es-ES" dirty="0">
              <a:latin typeface="Aptos" panose="020B0004020202020204" pitchFamily="34" charset="0"/>
            </a:endParaRPr>
          </a:p>
        </p:txBody>
      </p:sp>
      <p:sp>
        <p:nvSpPr>
          <p:cNvPr id="3" name="Rectángulo 2">
            <a:extLst>
              <a:ext uri="{FF2B5EF4-FFF2-40B4-BE49-F238E27FC236}">
                <a16:creationId xmlns:a16="http://schemas.microsoft.com/office/drawing/2014/main" id="{2D399494-282F-341D-DFE9-2D79DF1D4B19}"/>
              </a:ext>
            </a:extLst>
          </p:cNvPr>
          <p:cNvSpPr/>
          <p:nvPr/>
        </p:nvSpPr>
        <p:spPr>
          <a:xfrm>
            <a:off x="3765756" y="4811161"/>
            <a:ext cx="7516761" cy="187743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36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Aptos" panose="020B0004020202020204" pitchFamily="34" charset="0"/>
              </a:rPr>
              <a:t>100 % </a:t>
            </a:r>
          </a:p>
          <a:p>
            <a:pPr algn="ctr"/>
            <a:r>
              <a:rPr lang="es-ES" sz="20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Aptos" panose="020B0004020202020204" pitchFamily="34" charset="0"/>
              </a:rPr>
              <a:t>JEFAS DE HOGAR ENCUESTADAS</a:t>
            </a:r>
          </a:p>
          <a:p>
            <a:pPr marL="342900" indent="-342900" algn="ctr">
              <a:buFont typeface="Arial" panose="020B0604020202020204" pitchFamily="34" charset="0"/>
              <a:buChar char="•"/>
            </a:pPr>
            <a:r>
              <a:rPr lang="es-ES" sz="2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Aptos" panose="020B0004020202020204" pitchFamily="34" charset="0"/>
              </a:rPr>
              <a:t>INDICÓ QUE EL CURSO ENTREGA REALES HERRAMIENTAS, HABILIDADES Y OPORTUNIDADES DE EMPRENDER</a:t>
            </a:r>
          </a:p>
          <a:p>
            <a:pPr marL="342900" indent="-342900" algn="ctr">
              <a:buFont typeface="Arial" panose="020B0604020202020204" pitchFamily="34" charset="0"/>
              <a:buChar char="•"/>
            </a:pPr>
            <a:r>
              <a:rPr lang="es-ES" sz="20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Aptos" panose="020B0004020202020204" pitchFamily="34" charset="0"/>
              </a:rPr>
              <a:t>RECOMIENDA EL CURSO A </a:t>
            </a:r>
            <a:r>
              <a:rPr lang="es-ES" sz="2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Aptos" panose="020B0004020202020204" pitchFamily="34" charset="0"/>
              </a:rPr>
              <a:t>OTRAS JEFAS DE HOGAR</a:t>
            </a:r>
            <a:endParaRPr lang="es-ES" sz="20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  <a:latin typeface="Aptos" panose="020B0004020202020204" pitchFamily="34" charset="0"/>
            </a:endParaRP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7F1BF1AE-34D6-D9CA-C916-AEE0D63FDD5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87046" y="1436278"/>
            <a:ext cx="5898710" cy="257466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9054642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9" name="Rectangle 18">
            <a:extLst>
              <a:ext uri="{FF2B5EF4-FFF2-40B4-BE49-F238E27FC236}">
                <a16:creationId xmlns:a16="http://schemas.microsoft.com/office/drawing/2014/main" id="{C7336F7B-7038-4227-BCAC-E417CC3F66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5" name="Imagen 4" descr="Un grupo de personas en una oficina&#10;&#10;Descripción generada automáticamente con confianza media">
            <a:extLst>
              <a:ext uri="{FF2B5EF4-FFF2-40B4-BE49-F238E27FC236}">
                <a16:creationId xmlns:a16="http://schemas.microsoft.com/office/drawing/2014/main" id="{24B96D74-766E-14E8-A61E-CB1740FEB5E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163" r="28078" b="-1"/>
          <a:stretch/>
        </p:blipFill>
        <p:spPr>
          <a:xfrm>
            <a:off x="196731" y="175147"/>
            <a:ext cx="3792174" cy="3174339"/>
          </a:xfrm>
          <a:prstGeom prst="rect">
            <a:avLst/>
          </a:prstGeom>
        </p:spPr>
      </p:pic>
      <p:pic>
        <p:nvPicPr>
          <p:cNvPr id="6" name="Imagen 5" descr="Un grupo de hombres sentados en una mesa&#10;&#10;Descripción generada automáticamente con confianza media">
            <a:extLst>
              <a:ext uri="{FF2B5EF4-FFF2-40B4-BE49-F238E27FC236}">
                <a16:creationId xmlns:a16="http://schemas.microsoft.com/office/drawing/2014/main" id="{D93F590D-6BC4-0777-B682-524C1F5953B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08" r="3051" b="1"/>
          <a:stretch/>
        </p:blipFill>
        <p:spPr>
          <a:xfrm>
            <a:off x="4209091" y="175147"/>
            <a:ext cx="3792174" cy="3174339"/>
          </a:xfrm>
          <a:prstGeom prst="rect">
            <a:avLst/>
          </a:prstGeom>
        </p:spPr>
      </p:pic>
      <p:pic>
        <p:nvPicPr>
          <p:cNvPr id="2" name="Imagen 1" descr="Grupo de personas sentadas alrededor de una mesa&#10;&#10;Descripción generada automáticamente">
            <a:extLst>
              <a:ext uri="{FF2B5EF4-FFF2-40B4-BE49-F238E27FC236}">
                <a16:creationId xmlns:a16="http://schemas.microsoft.com/office/drawing/2014/main" id="{52088699-F532-49C3-4B29-46F87080942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0401" b="-1"/>
          <a:stretch/>
        </p:blipFill>
        <p:spPr>
          <a:xfrm>
            <a:off x="8194217" y="175147"/>
            <a:ext cx="3792174" cy="3174339"/>
          </a:xfrm>
          <a:prstGeom prst="rect">
            <a:avLst/>
          </a:prstGeom>
        </p:spPr>
      </p:pic>
      <p:pic>
        <p:nvPicPr>
          <p:cNvPr id="7" name="Imagen 6" descr="Un grupo de personas sentadas alrededor de una mesa&#10;&#10;Descripción generada automáticamente">
            <a:extLst>
              <a:ext uri="{FF2B5EF4-FFF2-40B4-BE49-F238E27FC236}">
                <a16:creationId xmlns:a16="http://schemas.microsoft.com/office/drawing/2014/main" id="{341A0726-ADA3-5946-1E2B-00F5CE64613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24" r="11861"/>
          <a:stretch/>
        </p:blipFill>
        <p:spPr>
          <a:xfrm>
            <a:off x="191088" y="3508511"/>
            <a:ext cx="3792174" cy="3171426"/>
          </a:xfrm>
          <a:prstGeom prst="rect">
            <a:avLst/>
          </a:prstGeom>
        </p:spPr>
      </p:pic>
      <p:pic>
        <p:nvPicPr>
          <p:cNvPr id="3" name="Imagen 2" descr="Imagen que contiene persona, interior, niño, mujer&#10;&#10;Descripción generada automáticamente">
            <a:extLst>
              <a:ext uri="{FF2B5EF4-FFF2-40B4-BE49-F238E27FC236}">
                <a16:creationId xmlns:a16="http://schemas.microsoft.com/office/drawing/2014/main" id="{89397D3B-55D4-09BE-9B06-AFA9163C93DD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044" r="20696" b="-2"/>
          <a:stretch/>
        </p:blipFill>
        <p:spPr>
          <a:xfrm>
            <a:off x="4203448" y="3508511"/>
            <a:ext cx="3792174" cy="3171426"/>
          </a:xfrm>
          <a:prstGeom prst="rect">
            <a:avLst/>
          </a:prstGeom>
        </p:spPr>
      </p:pic>
      <p:pic>
        <p:nvPicPr>
          <p:cNvPr id="4" name="Imagen 3" descr="Un grupo de personas en un salón de clases&#10;&#10;Descripción generada automáticamente">
            <a:extLst>
              <a:ext uri="{FF2B5EF4-FFF2-40B4-BE49-F238E27FC236}">
                <a16:creationId xmlns:a16="http://schemas.microsoft.com/office/drawing/2014/main" id="{40C31912-26B0-87D9-8F0E-8629D6480DA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590" r="19602"/>
          <a:stretch/>
        </p:blipFill>
        <p:spPr>
          <a:xfrm>
            <a:off x="8188574" y="3508511"/>
            <a:ext cx="3792174" cy="3171426"/>
          </a:xfrm>
          <a:prstGeom prst="rect">
            <a:avLst/>
          </a:prstGeom>
        </p:spPr>
      </p:pic>
      <p:pic>
        <p:nvPicPr>
          <p:cNvPr id="8" name="Picture 2" descr="The Complete History Of The ChatGPT Logo - Hatchwise">
            <a:extLst>
              <a:ext uri="{FF2B5EF4-FFF2-40B4-BE49-F238E27FC236}">
                <a16:creationId xmlns:a16="http://schemas.microsoft.com/office/drawing/2014/main" id="{D6088C2D-807B-5B7A-5BEF-9326777625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32839" y="3641802"/>
            <a:ext cx="944207" cy="5246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>
            <a:extLst>
              <a:ext uri="{FF2B5EF4-FFF2-40B4-BE49-F238E27FC236}">
                <a16:creationId xmlns:a16="http://schemas.microsoft.com/office/drawing/2014/main" id="{9C2A28E6-E46D-00F6-9930-DDD0BAFF71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726" y="294749"/>
            <a:ext cx="954423" cy="6491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8">
            <a:extLst>
              <a:ext uri="{FF2B5EF4-FFF2-40B4-BE49-F238E27FC236}">
                <a16:creationId xmlns:a16="http://schemas.microsoft.com/office/drawing/2014/main" id="{7BC735AC-7A40-4FF6-7435-A79E213155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27375" y="5747266"/>
            <a:ext cx="793497" cy="7934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6" descr="No hay ninguna descripción de la foto disponible.">
            <a:extLst>
              <a:ext uri="{FF2B5EF4-FFF2-40B4-BE49-F238E27FC236}">
                <a16:creationId xmlns:a16="http://schemas.microsoft.com/office/drawing/2014/main" id="{29A7D417-48F4-EC8C-E38F-12EF43B527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27375" y="307718"/>
            <a:ext cx="681756" cy="6817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6" descr="No hay ninguna descripción de la foto disponible.">
            <a:extLst>
              <a:ext uri="{FF2B5EF4-FFF2-40B4-BE49-F238E27FC236}">
                <a16:creationId xmlns:a16="http://schemas.microsoft.com/office/drawing/2014/main" id="{A46AEF02-F1B3-CEE9-4B3F-B8F4BB1288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726" y="3641802"/>
            <a:ext cx="652260" cy="6522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Imagen 12">
            <a:extLst>
              <a:ext uri="{FF2B5EF4-FFF2-40B4-BE49-F238E27FC236}">
                <a16:creationId xmlns:a16="http://schemas.microsoft.com/office/drawing/2014/main" id="{86D1CAB3-7788-3A02-C7A2-101760A102AE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8361559" y="266778"/>
            <a:ext cx="915488" cy="9154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3105018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813E81C7322C7148B9033370E9096A1B" ma:contentTypeVersion="18" ma:contentTypeDescription="Crear nuevo documento." ma:contentTypeScope="" ma:versionID="791d642219f1a94426e4f04ccec59283">
  <xsd:schema xmlns:xsd="http://www.w3.org/2001/XMLSchema" xmlns:xs="http://www.w3.org/2001/XMLSchema" xmlns:p="http://schemas.microsoft.com/office/2006/metadata/properties" xmlns:ns2="e0de1b1a-4368-425f-be68-2d2b1e1530cc" xmlns:ns3="ebfeeb20-af50-4443-9c2a-58d9be86c963" targetNamespace="http://schemas.microsoft.com/office/2006/metadata/properties" ma:root="true" ma:fieldsID="f860a14d4e79875fa2a78062adda64f9" ns2:_="" ns3:_="">
    <xsd:import namespace="e0de1b1a-4368-425f-be68-2d2b1e1530cc"/>
    <xsd:import namespace="ebfeeb20-af50-4443-9c2a-58d9be86c96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Location" minOccurs="0"/>
                <xsd:element ref="ns2:MediaServiceOCR" minOccurs="0"/>
                <xsd:element ref="ns2:MediaServiceAutoKeyPoints" minOccurs="0"/>
                <xsd:element ref="ns2:MediaServiceKeyPoints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SearchProperties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0de1b1a-4368-425f-be68-2d2b1e1530c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Location" ma:index="12" nillable="true" ma:displayName="Location" ma:internalName="MediaServiceLocation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14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5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Etiquetas de imagen" ma:readOnly="false" ma:fieldId="{5cf76f15-5ced-4ddc-b409-7134ff3c332f}" ma:taxonomyMulti="true" ma:sspId="71996052-62f5-4f90-af1f-7dc781ad549c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SearchProperties" ma:index="24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25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bfeeb20-af50-4443-9c2a-58d9be86c963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Compartido con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Detalles de uso compartido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4c88a172-cf83-4a6a-a1e8-a5ca31f2cb09}" ma:internalName="TaxCatchAll" ma:showField="CatchAllData" ma:web="ebfeeb20-af50-4443-9c2a-58d9be86c96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ni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25F1F12E-AA97-4BC8-911D-1C47B9292BB6}">
  <ds:schemaRefs>
    <ds:schemaRef ds:uri="e0de1b1a-4368-425f-be68-2d2b1e1530cc"/>
    <ds:schemaRef ds:uri="ebfeeb20-af50-4443-9c2a-58d9be86c963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2.xml><?xml version="1.0" encoding="utf-8"?>
<ds:datastoreItem xmlns:ds="http://schemas.openxmlformats.org/officeDocument/2006/customXml" ds:itemID="{273D3E91-A529-4CA8-9CA3-423EA0072CD6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2635</TotalTime>
  <Words>790</Words>
  <Application>Microsoft Office PowerPoint</Application>
  <PresentationFormat>Panorámica</PresentationFormat>
  <Paragraphs>126</Paragraphs>
  <Slides>12</Slides>
  <Notes>2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2</vt:i4>
      </vt:variant>
      <vt:variant>
        <vt:lpstr>Títulos de diapositiva</vt:lpstr>
      </vt:variant>
      <vt:variant>
        <vt:i4>12</vt:i4>
      </vt:variant>
    </vt:vector>
  </HeadingPairs>
  <TitlesOfParts>
    <vt:vector size="20" baseType="lpstr">
      <vt:lpstr>Abadi Extra Light</vt:lpstr>
      <vt:lpstr>Aptos</vt:lpstr>
      <vt:lpstr>Arial</vt:lpstr>
      <vt:lpstr>Calibri</vt:lpstr>
      <vt:lpstr>Calibri Light</vt:lpstr>
      <vt:lpstr>Times New Roman</vt:lpstr>
      <vt:lpstr>1_Office Theme</vt:lpstr>
      <vt:lpstr>Tema de Office</vt:lpstr>
      <vt:lpstr>Presentación de PowerPoint</vt:lpstr>
      <vt:lpstr>Programa de Intervención Social "Empoderamiento Femenino a través de la Capacitación en Instalaciones Domiciliarias, Domótica y Ofimática nivel básico: Abriendo Puertas a Nuevas Oportunidades Laborales" Versión 3.0</vt:lpstr>
      <vt:lpstr>Programa de Intervención Social "Empoderamiento Femenino a través de la Capacitación en Instalaciones Domiciliarias, Domótica y Ofimática nivel básico" Versión 3.0</vt:lpstr>
      <vt:lpstr>Programa de Intervención Social "Empoderamiento Femenino a través de la Capacitación en Instalaciones Domiciliarias, Domótica y Ofimática nivel básico" Versión 3.0</vt:lpstr>
      <vt:lpstr>Programa de Intervención Social "Empoderamiento Femenino a través de la Capacitación en Instalaciones Domiciliarias, Domótica y Ofimática nivel básico" Versión 3.0</vt:lpstr>
      <vt:lpstr>Programa de Intervención Social "Empoderamiento Femenino a través de la Capacitación en Instalaciones Domiciliarias, Domótica y Ofimática nivel básico" Versión 3.0</vt:lpstr>
      <vt:lpstr>Presentación de PowerPoint</vt:lpstr>
      <vt:lpstr>Programa de Intervención Social "Empoderamiento Femenino a través de la Capacitación en Instalaciones Domiciliarias, Domótica y Ofimática nivel básico"  Versión 3.0</vt:lpstr>
      <vt:lpstr>Presentación de PowerPoint</vt:lpstr>
      <vt:lpstr>Programa de Intervención Social "Empoderamiento Femenino a través de la Capacitación en Instalaciones Domiciliarias, Domótica y Ofimática nivel básico" Versión 3.0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MLaraLeon</dc:creator>
  <cp:lastModifiedBy>Jose Manuel Fuentes Cid</cp:lastModifiedBy>
  <cp:revision>20</cp:revision>
  <dcterms:created xsi:type="dcterms:W3CDTF">2020-08-14T15:26:38Z</dcterms:created>
  <dcterms:modified xsi:type="dcterms:W3CDTF">2024-08-29T17:11:50Z</dcterms:modified>
</cp:coreProperties>
</file>