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542290">
              <a:lnSpc>
                <a:spcPct val="100000"/>
              </a:lnSpc>
              <a:spcBef>
                <a:spcPts val="25"/>
              </a:spcBef>
            </a:pPr>
            <a:r>
              <a:rPr spc="-11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542290">
              <a:lnSpc>
                <a:spcPct val="100000"/>
              </a:lnSpc>
              <a:spcBef>
                <a:spcPts val="25"/>
              </a:spcBef>
            </a:pPr>
            <a:r>
              <a:rPr spc="-11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715" y="2520314"/>
            <a:ext cx="4335145" cy="3700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31178" y="2520314"/>
            <a:ext cx="4679315" cy="3700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542290">
              <a:lnSpc>
                <a:spcPct val="100000"/>
              </a:lnSpc>
              <a:spcBef>
                <a:spcPts val="25"/>
              </a:spcBef>
            </a:pPr>
            <a:r>
              <a:rPr spc="-11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542290">
              <a:lnSpc>
                <a:spcPct val="100000"/>
              </a:lnSpc>
              <a:spcBef>
                <a:spcPts val="25"/>
              </a:spcBef>
            </a:pPr>
            <a:r>
              <a:rPr spc="-11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542290">
              <a:lnSpc>
                <a:spcPct val="100000"/>
              </a:lnSpc>
              <a:spcBef>
                <a:spcPts val="25"/>
              </a:spcBef>
            </a:pPr>
            <a:r>
              <a:rPr spc="-11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2892" y="246443"/>
            <a:ext cx="11626215" cy="9740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1742" y="2528824"/>
            <a:ext cx="9375140" cy="1852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7667" y="6431711"/>
            <a:ext cx="2335847" cy="22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542290">
              <a:lnSpc>
                <a:spcPct val="100000"/>
              </a:lnSpc>
              <a:spcBef>
                <a:spcPts val="25"/>
              </a:spcBef>
            </a:pPr>
            <a:r>
              <a:rPr spc="-11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9701" y="6443756"/>
            <a:ext cx="26035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67676"/>
                </a:solidFill>
                <a:latin typeface="Calibri"/>
                <a:cs typeface="Calibri"/>
              </a:defRPr>
            </a:lvl1pPr>
          </a:lstStyle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‹Nº›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13" Type="http://schemas.openxmlformats.org/officeDocument/2006/relationships/image" Target="../media/image56.jpg"/><Relationship Id="rId18" Type="http://schemas.openxmlformats.org/officeDocument/2006/relationships/image" Target="../media/image61.jpg"/><Relationship Id="rId3" Type="http://schemas.openxmlformats.org/officeDocument/2006/relationships/image" Target="../media/image46.jpg"/><Relationship Id="rId21" Type="http://schemas.openxmlformats.org/officeDocument/2006/relationships/image" Target="../media/image64.jpg"/><Relationship Id="rId7" Type="http://schemas.openxmlformats.org/officeDocument/2006/relationships/image" Target="../media/image50.jpg"/><Relationship Id="rId12" Type="http://schemas.openxmlformats.org/officeDocument/2006/relationships/image" Target="../media/image55.jpg"/><Relationship Id="rId17" Type="http://schemas.openxmlformats.org/officeDocument/2006/relationships/image" Target="../media/image60.jpg"/><Relationship Id="rId2" Type="http://schemas.openxmlformats.org/officeDocument/2006/relationships/image" Target="../media/image15.png"/><Relationship Id="rId16" Type="http://schemas.openxmlformats.org/officeDocument/2006/relationships/image" Target="../media/image59.jpg"/><Relationship Id="rId20" Type="http://schemas.openxmlformats.org/officeDocument/2006/relationships/image" Target="../media/image6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g"/><Relationship Id="rId11" Type="http://schemas.openxmlformats.org/officeDocument/2006/relationships/image" Target="../media/image54.jpg"/><Relationship Id="rId5" Type="http://schemas.openxmlformats.org/officeDocument/2006/relationships/image" Target="../media/image48.jpg"/><Relationship Id="rId15" Type="http://schemas.openxmlformats.org/officeDocument/2006/relationships/image" Target="../media/image58.jpg"/><Relationship Id="rId10" Type="http://schemas.openxmlformats.org/officeDocument/2006/relationships/image" Target="../media/image53.jpg"/><Relationship Id="rId19" Type="http://schemas.openxmlformats.org/officeDocument/2006/relationships/image" Target="../media/image62.jpg"/><Relationship Id="rId4" Type="http://schemas.openxmlformats.org/officeDocument/2006/relationships/image" Target="../media/image47.jpg"/><Relationship Id="rId9" Type="http://schemas.openxmlformats.org/officeDocument/2006/relationships/image" Target="../media/image52.jpg"/><Relationship Id="rId14" Type="http://schemas.openxmlformats.org/officeDocument/2006/relationships/image" Target="../media/image5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4.jp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jpg"/><Relationship Id="rId4" Type="http://schemas.openxmlformats.org/officeDocument/2006/relationships/image" Target="../media/image66.jpg"/><Relationship Id="rId9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17" Type="http://schemas.openxmlformats.org/officeDocument/2006/relationships/image" Target="../media/image19.png"/><Relationship Id="rId2" Type="http://schemas.openxmlformats.org/officeDocument/2006/relationships/image" Target="../media/image4.jp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jpg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19" Type="http://schemas.openxmlformats.org/officeDocument/2006/relationships/image" Target="../media/image21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21EDC-8E60-882D-EDC2-8E6C9FCF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AA8E6E5-74B9-2B60-47BA-9CA79A02D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Imagen que contiene Gráfico de embudo&#10;&#10;Descripción generada automáticamente">
            <a:extLst>
              <a:ext uri="{FF2B5EF4-FFF2-40B4-BE49-F238E27FC236}">
                <a16:creationId xmlns:a16="http://schemas.microsoft.com/office/drawing/2014/main" id="{F9355E7C-15A5-F6CF-CB91-063B747B41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74" t="10092" b="363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ject 4">
            <a:extLst>
              <a:ext uri="{FF2B5EF4-FFF2-40B4-BE49-F238E27FC236}">
                <a16:creationId xmlns:a16="http://schemas.microsoft.com/office/drawing/2014/main" id="{59CCAF26-9238-97E7-3FC3-854DBA6365C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5199" y="3731299"/>
            <a:ext cx="1366869" cy="989307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756DF083-AF08-67AA-9626-2AB497C252A9}"/>
              </a:ext>
            </a:extLst>
          </p:cNvPr>
          <p:cNvSpPr txBox="1"/>
          <p:nvPr/>
        </p:nvSpPr>
        <p:spPr>
          <a:xfrm>
            <a:off x="794708" y="4761596"/>
            <a:ext cx="3253104" cy="61023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700" marR="5080" indent="11430">
              <a:lnSpc>
                <a:spcPts val="2140"/>
              </a:lnSpc>
              <a:spcBef>
                <a:spcPts val="440"/>
              </a:spcBef>
              <a:tabLst>
                <a:tab pos="2031364" algn="l"/>
              </a:tabLst>
            </a:pPr>
            <a:r>
              <a:rPr sz="2050" spc="45" dirty="0">
                <a:solidFill>
                  <a:srgbClr val="31312D"/>
                </a:solidFill>
                <a:latin typeface="Times New Roman"/>
                <a:cs typeface="Times New Roman"/>
              </a:rPr>
              <a:t>UNIVERSIDAD</a:t>
            </a:r>
            <a:r>
              <a:rPr sz="2050" dirty="0">
                <a:solidFill>
                  <a:srgbClr val="31312D"/>
                </a:solidFill>
                <a:latin typeface="Times New Roman"/>
                <a:cs typeface="Times New Roman"/>
              </a:rPr>
              <a:t>	</a:t>
            </a:r>
            <a:r>
              <a:rPr sz="2050" spc="70" dirty="0">
                <a:solidFill>
                  <a:srgbClr val="31312D"/>
                </a:solidFill>
                <a:latin typeface="Times New Roman"/>
                <a:cs typeface="Times New Roman"/>
              </a:rPr>
              <a:t>TECNICA </a:t>
            </a:r>
            <a:r>
              <a:rPr sz="2050" dirty="0">
                <a:solidFill>
                  <a:srgbClr val="31312D"/>
                </a:solidFill>
                <a:latin typeface="Times New Roman"/>
                <a:cs typeface="Times New Roman"/>
              </a:rPr>
              <a:t>FEDERICO</a:t>
            </a:r>
            <a:r>
              <a:rPr sz="2050" spc="215" dirty="0">
                <a:solidFill>
                  <a:srgbClr val="31312D"/>
                </a:solidFill>
                <a:latin typeface="Times New Roman"/>
                <a:cs typeface="Times New Roman"/>
              </a:rPr>
              <a:t> </a:t>
            </a:r>
            <a:r>
              <a:rPr sz="2050" dirty="0">
                <a:solidFill>
                  <a:srgbClr val="31312D"/>
                </a:solidFill>
                <a:latin typeface="Times New Roman"/>
                <a:cs typeface="Times New Roman"/>
              </a:rPr>
              <a:t>SANTA</a:t>
            </a:r>
            <a:r>
              <a:rPr sz="2050" spc="330" dirty="0">
                <a:solidFill>
                  <a:srgbClr val="31312D"/>
                </a:solidFill>
                <a:latin typeface="Times New Roman"/>
                <a:cs typeface="Times New Roman"/>
              </a:rPr>
              <a:t> </a:t>
            </a:r>
            <a:r>
              <a:rPr sz="2050" spc="-20" dirty="0">
                <a:solidFill>
                  <a:srgbClr val="31312D"/>
                </a:solidFill>
                <a:latin typeface="Times New Roman"/>
                <a:cs typeface="Times New Roman"/>
              </a:rPr>
              <a:t>MARIA</a:t>
            </a:r>
            <a:endParaRPr sz="205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545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dirty="0">
                <a:latin typeface="Calibri"/>
                <a:cs typeface="Calibri"/>
              </a:rPr>
              <a:t>Programación</a:t>
            </a:r>
            <a:r>
              <a:rPr sz="4400" b="1" spc="-1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de</a:t>
            </a:r>
            <a:r>
              <a:rPr sz="4400" b="1" spc="-80" dirty="0">
                <a:latin typeface="Calibri"/>
                <a:cs typeface="Calibri"/>
              </a:rPr>
              <a:t> </a:t>
            </a:r>
            <a:r>
              <a:rPr sz="4400" b="1" spc="180" dirty="0">
                <a:latin typeface="Calibri"/>
                <a:cs typeface="Calibri"/>
              </a:rPr>
              <a:t>las</a:t>
            </a:r>
            <a:r>
              <a:rPr sz="4400" b="1" spc="-15" dirty="0">
                <a:latin typeface="Calibri"/>
                <a:cs typeface="Calibri"/>
              </a:rPr>
              <a:t> </a:t>
            </a:r>
            <a:r>
              <a:rPr sz="4400" b="1" spc="135" dirty="0">
                <a:latin typeface="Calibri"/>
                <a:cs typeface="Calibri"/>
              </a:rPr>
              <a:t>sesiones</a:t>
            </a:r>
            <a:r>
              <a:rPr sz="4400" b="1" spc="-10" dirty="0">
                <a:latin typeface="Calibri"/>
                <a:cs typeface="Calibri"/>
              </a:rPr>
              <a:t> </a:t>
            </a:r>
            <a:r>
              <a:rPr sz="4400" b="1" spc="220" dirty="0">
                <a:latin typeface="Calibri"/>
                <a:cs typeface="Calibri"/>
              </a:rPr>
              <a:t>COIL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8100" y="990600"/>
            <a:ext cx="12268835" cy="5857875"/>
            <a:chOff x="-38100" y="990600"/>
            <a:chExt cx="12268835" cy="5857875"/>
          </a:xfrm>
        </p:grpSpPr>
        <p:sp>
          <p:nvSpPr>
            <p:cNvPr id="4" name="object 4"/>
            <p:cNvSpPr/>
            <p:nvPr/>
          </p:nvSpPr>
          <p:spPr>
            <a:xfrm>
              <a:off x="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2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1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60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04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43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87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26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65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04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7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26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65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108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34775" y="10287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12192000" y="0"/>
                  </a:moveTo>
                  <a:lnTo>
                    <a:pt x="0" y="0"/>
                  </a:lnTo>
                  <a:lnTo>
                    <a:pt x="0" y="5772150"/>
                  </a:lnTo>
                  <a:lnTo>
                    <a:pt x="12192000" y="5772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0" y="5772150"/>
                  </a:moveTo>
                  <a:lnTo>
                    <a:pt x="12192000" y="57721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72150"/>
                  </a:lnTo>
                  <a:close/>
                </a:path>
              </a:pathLst>
            </a:custGeom>
            <a:ln w="1905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" y="1247775"/>
              <a:ext cx="1533525" cy="7524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7550" y="2190686"/>
              <a:ext cx="2957576" cy="401485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95650" y="2228850"/>
              <a:ext cx="2828925" cy="38862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50" y="2152586"/>
              <a:ext cx="2957576" cy="40910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850" y="2190750"/>
              <a:ext cx="2828925" cy="396240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680834" y="1494726"/>
            <a:ext cx="4359910" cy="50368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spc="135" dirty="0">
                <a:solidFill>
                  <a:srgbClr val="C00000"/>
                </a:solidFill>
                <a:latin typeface="Calibri"/>
                <a:cs typeface="Calibri"/>
              </a:rPr>
              <a:t>Participantes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80"/>
              </a:spcBef>
            </a:pPr>
            <a:r>
              <a:rPr sz="2000" spc="55" dirty="0">
                <a:latin typeface="Calibri"/>
                <a:cs typeface="Calibri"/>
              </a:rPr>
              <a:t>Carrera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de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Negocios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55" dirty="0">
                <a:latin typeface="Calibri"/>
                <a:cs typeface="Calibri"/>
              </a:rPr>
              <a:t>Uniminuto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000" spc="55" dirty="0">
                <a:latin typeface="Calibri"/>
                <a:cs typeface="Calibri"/>
              </a:rPr>
              <a:t>Carrera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45" dirty="0">
                <a:latin typeface="Calibri"/>
                <a:cs typeface="Calibri"/>
              </a:rPr>
              <a:t>Administración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de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empresas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95" dirty="0">
                <a:latin typeface="Calibri"/>
                <a:cs typeface="Calibri"/>
              </a:rPr>
              <a:t>UnCuyo</a:t>
            </a:r>
            <a:endParaRPr sz="2000">
              <a:latin typeface="Calibri"/>
              <a:cs typeface="Calibri"/>
            </a:endParaRPr>
          </a:p>
          <a:p>
            <a:pPr marL="12700" marR="137795">
              <a:lnSpc>
                <a:spcPct val="100000"/>
              </a:lnSpc>
              <a:spcBef>
                <a:spcPts val="2405"/>
              </a:spcBef>
            </a:pPr>
            <a:r>
              <a:rPr sz="2000" spc="55" dirty="0">
                <a:latin typeface="Calibri"/>
                <a:cs typeface="Calibri"/>
              </a:rPr>
              <a:t>Carrera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de</a:t>
            </a:r>
            <a:r>
              <a:rPr sz="2000" spc="8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Ingeniería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en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Prevención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de </a:t>
            </a:r>
            <a:r>
              <a:rPr sz="2000" spc="80" dirty="0">
                <a:latin typeface="Calibri"/>
                <a:cs typeface="Calibri"/>
              </a:rPr>
              <a:t>Riesgos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65" dirty="0">
                <a:latin typeface="Calibri"/>
                <a:cs typeface="Calibri"/>
              </a:rPr>
              <a:t>laborales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y </a:t>
            </a:r>
            <a:r>
              <a:rPr sz="2000" spc="45" dirty="0">
                <a:latin typeface="Calibri"/>
                <a:cs typeface="Calibri"/>
              </a:rPr>
              <a:t>Ambientales </a:t>
            </a:r>
            <a:r>
              <a:rPr sz="2000" spc="55" dirty="0">
                <a:latin typeface="Calibri"/>
                <a:cs typeface="Calibri"/>
              </a:rPr>
              <a:t>Carrera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Mecánica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automotriz </a:t>
            </a:r>
            <a:r>
              <a:rPr sz="2000" spc="55" dirty="0">
                <a:latin typeface="Calibri"/>
                <a:cs typeface="Calibri"/>
              </a:rPr>
              <a:t>Carrera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Mecánica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Industrial</a:t>
            </a:r>
            <a:r>
              <a:rPr sz="2000" spc="500" dirty="0">
                <a:latin typeface="Calibri"/>
                <a:cs typeface="Calibri"/>
              </a:rPr>
              <a:t> </a:t>
            </a:r>
            <a:r>
              <a:rPr sz="2000" b="1" spc="65" dirty="0">
                <a:latin typeface="Calibri"/>
                <a:cs typeface="Calibri"/>
              </a:rPr>
              <a:t>UTFSM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20"/>
              </a:spcBef>
            </a:pPr>
            <a:r>
              <a:rPr sz="2000" spc="55" dirty="0">
                <a:latin typeface="Calibri"/>
                <a:cs typeface="Calibri"/>
              </a:rPr>
              <a:t>Carrera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Mecánica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Industrial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150" dirty="0">
                <a:latin typeface="Calibri"/>
                <a:cs typeface="Calibri"/>
              </a:rPr>
              <a:t>TECSUP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01375" y="0"/>
            <a:ext cx="1152525" cy="1657350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dirty="0">
                <a:latin typeface="Calibri"/>
                <a:cs typeface="Calibri"/>
              </a:rPr>
              <a:t>Programa</a:t>
            </a:r>
            <a:r>
              <a:rPr sz="4400" b="1" spc="-14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de</a:t>
            </a:r>
            <a:r>
              <a:rPr sz="4400" b="1" spc="-10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una</a:t>
            </a:r>
            <a:r>
              <a:rPr sz="4400" b="1" spc="-70" dirty="0">
                <a:latin typeface="Calibri"/>
                <a:cs typeface="Calibri"/>
              </a:rPr>
              <a:t> </a:t>
            </a:r>
            <a:r>
              <a:rPr sz="4400" b="1" spc="114" dirty="0">
                <a:latin typeface="Calibri"/>
                <a:cs typeface="Calibri"/>
              </a:rPr>
              <a:t>sesión</a:t>
            </a:r>
            <a:r>
              <a:rPr sz="4400" b="1" spc="-185" dirty="0">
                <a:latin typeface="Calibri"/>
                <a:cs typeface="Calibri"/>
              </a:rPr>
              <a:t> </a:t>
            </a:r>
            <a:r>
              <a:rPr sz="4400" b="1" spc="245" dirty="0">
                <a:latin typeface="Calibri"/>
                <a:cs typeface="Calibri"/>
              </a:rPr>
              <a:t>COIL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8100" y="0"/>
            <a:ext cx="12268835" cy="6848475"/>
            <a:chOff x="-38100" y="0"/>
            <a:chExt cx="12268835" cy="6848475"/>
          </a:xfrm>
        </p:grpSpPr>
        <p:sp>
          <p:nvSpPr>
            <p:cNvPr id="4" name="object 4"/>
            <p:cNvSpPr/>
            <p:nvPr/>
          </p:nvSpPr>
          <p:spPr>
            <a:xfrm>
              <a:off x="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2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1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60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04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43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87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26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65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04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7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26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65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108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34775" y="10287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12192000" y="0"/>
                  </a:moveTo>
                  <a:lnTo>
                    <a:pt x="0" y="0"/>
                  </a:lnTo>
                  <a:lnTo>
                    <a:pt x="0" y="5772150"/>
                  </a:lnTo>
                  <a:lnTo>
                    <a:pt x="12192000" y="5772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0" y="5772150"/>
                  </a:moveTo>
                  <a:lnTo>
                    <a:pt x="12192000" y="57721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72150"/>
                  </a:lnTo>
                  <a:close/>
                </a:path>
              </a:pathLst>
            </a:custGeom>
            <a:ln w="1905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" y="1247775"/>
              <a:ext cx="1533525" cy="7524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29950" y="0"/>
              <a:ext cx="1162050" cy="165735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836034" y="1898078"/>
            <a:ext cx="7705725" cy="3512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1" dirty="0">
                <a:solidFill>
                  <a:srgbClr val="3A7C22"/>
                </a:solidFill>
                <a:latin typeface="Calibri"/>
                <a:cs typeface="Calibri"/>
              </a:rPr>
              <a:t>A</a:t>
            </a:r>
            <a:r>
              <a:rPr sz="5400" b="1" spc="-180" dirty="0">
                <a:solidFill>
                  <a:srgbClr val="3A7C22"/>
                </a:solidFill>
                <a:latin typeface="Calibri"/>
                <a:cs typeface="Calibri"/>
              </a:rPr>
              <a:t> </a:t>
            </a:r>
            <a:r>
              <a:rPr sz="5400" b="1" spc="160" dirty="0">
                <a:solidFill>
                  <a:srgbClr val="3A7C22"/>
                </a:solidFill>
                <a:latin typeface="Calibri"/>
                <a:cs typeface="Calibri"/>
              </a:rPr>
              <a:t>3</a:t>
            </a:r>
            <a:r>
              <a:rPr sz="5400" b="1" spc="-165" dirty="0">
                <a:solidFill>
                  <a:srgbClr val="3A7C22"/>
                </a:solidFill>
                <a:latin typeface="Calibri"/>
                <a:cs typeface="Calibri"/>
              </a:rPr>
              <a:t> </a:t>
            </a:r>
            <a:r>
              <a:rPr sz="5400" b="1" spc="55" dirty="0">
                <a:solidFill>
                  <a:srgbClr val="3A7C22"/>
                </a:solidFill>
                <a:latin typeface="Calibri"/>
                <a:cs typeface="Calibri"/>
              </a:rPr>
              <a:t>tiempos</a:t>
            </a:r>
            <a:endParaRPr sz="5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60"/>
              </a:spcBef>
            </a:pPr>
            <a:r>
              <a:rPr sz="3950" b="1" spc="50" dirty="0">
                <a:solidFill>
                  <a:srgbClr val="001F5F"/>
                </a:solidFill>
                <a:latin typeface="Calibri"/>
                <a:cs typeface="Calibri"/>
              </a:rPr>
              <a:t>T1:</a:t>
            </a:r>
            <a:r>
              <a:rPr sz="395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b="1" spc="65" dirty="0">
                <a:solidFill>
                  <a:srgbClr val="001F5F"/>
                </a:solidFill>
                <a:latin typeface="Calibri"/>
                <a:cs typeface="Calibri"/>
              </a:rPr>
              <a:t>Relatorías</a:t>
            </a:r>
            <a:r>
              <a:rPr sz="395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95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b="1" spc="60" dirty="0">
                <a:solidFill>
                  <a:srgbClr val="001F5F"/>
                </a:solidFill>
                <a:latin typeface="Calibri"/>
                <a:cs typeface="Calibri"/>
              </a:rPr>
              <a:t>profesores</a:t>
            </a:r>
            <a:endParaRPr sz="3950">
              <a:latin typeface="Calibri"/>
              <a:cs typeface="Calibri"/>
            </a:endParaRPr>
          </a:p>
          <a:p>
            <a:pPr marL="12700" marR="5080">
              <a:lnSpc>
                <a:spcPts val="5330"/>
              </a:lnSpc>
              <a:spcBef>
                <a:spcPts val="110"/>
              </a:spcBef>
            </a:pPr>
            <a:r>
              <a:rPr sz="3950" b="1" spc="50" dirty="0">
                <a:solidFill>
                  <a:srgbClr val="C00000"/>
                </a:solidFill>
                <a:latin typeface="Calibri"/>
                <a:cs typeface="Calibri"/>
              </a:rPr>
              <a:t>T2:</a:t>
            </a:r>
            <a:r>
              <a:rPr sz="3950" b="1" spc="-1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spc="-10" dirty="0">
                <a:solidFill>
                  <a:srgbClr val="C00000"/>
                </a:solidFill>
                <a:latin typeface="Calibri"/>
                <a:cs typeface="Calibri"/>
              </a:rPr>
              <a:t>Trabajo</a:t>
            </a:r>
            <a:r>
              <a:rPr sz="3950" b="1" spc="-11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dirty="0">
                <a:solidFill>
                  <a:srgbClr val="C00000"/>
                </a:solidFill>
                <a:latin typeface="Calibri"/>
                <a:cs typeface="Calibri"/>
              </a:rPr>
              <a:t>en</a:t>
            </a:r>
            <a:r>
              <a:rPr sz="3950" b="1" spc="-1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950" b="1" spc="65" dirty="0">
                <a:solidFill>
                  <a:srgbClr val="C00000"/>
                </a:solidFill>
                <a:latin typeface="Calibri"/>
                <a:cs typeface="Calibri"/>
              </a:rPr>
              <a:t>salas/moderadores </a:t>
            </a:r>
            <a:r>
              <a:rPr sz="3950" b="1" spc="50" dirty="0">
                <a:solidFill>
                  <a:srgbClr val="3A7C22"/>
                </a:solidFill>
                <a:latin typeface="Calibri"/>
                <a:cs typeface="Calibri"/>
              </a:rPr>
              <a:t>T3:</a:t>
            </a:r>
            <a:r>
              <a:rPr sz="3950" b="1" spc="-60" dirty="0">
                <a:solidFill>
                  <a:srgbClr val="3A7C22"/>
                </a:solidFill>
                <a:latin typeface="Calibri"/>
                <a:cs typeface="Calibri"/>
              </a:rPr>
              <a:t> </a:t>
            </a:r>
            <a:r>
              <a:rPr sz="3950" b="1" dirty="0">
                <a:solidFill>
                  <a:srgbClr val="3A7C22"/>
                </a:solidFill>
                <a:latin typeface="Calibri"/>
                <a:cs typeface="Calibri"/>
              </a:rPr>
              <a:t>Plenario/</a:t>
            </a:r>
            <a:r>
              <a:rPr sz="3950" b="1" spc="-35" dirty="0">
                <a:solidFill>
                  <a:srgbClr val="3A7C22"/>
                </a:solidFill>
                <a:latin typeface="Calibri"/>
                <a:cs typeface="Calibri"/>
              </a:rPr>
              <a:t> </a:t>
            </a:r>
            <a:r>
              <a:rPr sz="3950" b="1" spc="70" dirty="0">
                <a:solidFill>
                  <a:srgbClr val="3A7C22"/>
                </a:solidFill>
                <a:latin typeface="Calibri"/>
                <a:cs typeface="Calibri"/>
              </a:rPr>
              <a:t>estudiantes</a:t>
            </a:r>
            <a:r>
              <a:rPr sz="3950" b="1" spc="-35" dirty="0">
                <a:solidFill>
                  <a:srgbClr val="3A7C22"/>
                </a:solidFill>
                <a:latin typeface="Calibri"/>
                <a:cs typeface="Calibri"/>
              </a:rPr>
              <a:t> </a:t>
            </a:r>
            <a:r>
              <a:rPr sz="3950" b="1" spc="35" dirty="0">
                <a:solidFill>
                  <a:srgbClr val="3A7C22"/>
                </a:solidFill>
                <a:latin typeface="Calibri"/>
                <a:cs typeface="Calibri"/>
              </a:rPr>
              <a:t>presentan</a:t>
            </a:r>
            <a:endParaRPr sz="395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33400" y="1304925"/>
            <a:ext cx="10477500" cy="5038725"/>
            <a:chOff x="533400" y="1304925"/>
            <a:chExt cx="10477500" cy="5038725"/>
          </a:xfrm>
        </p:grpSpPr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400" y="2190750"/>
              <a:ext cx="2971800" cy="41529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86825" y="1304925"/>
              <a:ext cx="2124075" cy="2124075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spc="50" dirty="0">
                <a:latin typeface="Calibri"/>
                <a:cs typeface="Calibri"/>
              </a:rPr>
              <a:t>T1:</a:t>
            </a:r>
            <a:r>
              <a:rPr sz="3950" b="1" spc="-75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Relatoria</a:t>
            </a:r>
            <a:r>
              <a:rPr sz="3950" b="1" spc="-60" dirty="0">
                <a:latin typeface="Calibri"/>
                <a:cs typeface="Calibri"/>
              </a:rPr>
              <a:t> </a:t>
            </a:r>
            <a:r>
              <a:rPr sz="3950" b="1" dirty="0">
                <a:latin typeface="Calibri"/>
                <a:cs typeface="Calibri"/>
              </a:rPr>
              <a:t>de</a:t>
            </a:r>
            <a:r>
              <a:rPr sz="3950" b="1" spc="-25" dirty="0">
                <a:latin typeface="Calibri"/>
                <a:cs typeface="Calibri"/>
              </a:rPr>
              <a:t> </a:t>
            </a:r>
            <a:r>
              <a:rPr sz="3950" b="1" spc="65" dirty="0">
                <a:latin typeface="Calibri"/>
                <a:cs typeface="Calibri"/>
              </a:rPr>
              <a:t>profesores</a:t>
            </a:r>
            <a:r>
              <a:rPr sz="3950" b="1" spc="10" dirty="0">
                <a:latin typeface="Calibri"/>
                <a:cs typeface="Calibri"/>
              </a:rPr>
              <a:t> </a:t>
            </a:r>
            <a:r>
              <a:rPr sz="3950" b="1" dirty="0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sz="3950" b="1" spc="-4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b="1" spc="45" dirty="0">
                <a:latin typeface="Calibri"/>
                <a:cs typeface="Calibri"/>
              </a:rPr>
              <a:t>Orientaciones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60" dirty="0">
                <a:latin typeface="Calibri"/>
                <a:cs typeface="Calibri"/>
              </a:rPr>
              <a:t>a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105" dirty="0">
                <a:latin typeface="Calibri"/>
                <a:cs typeface="Calibri"/>
              </a:rPr>
              <a:t>los</a:t>
            </a:r>
            <a:r>
              <a:rPr sz="3200" b="1" spc="-50" dirty="0">
                <a:latin typeface="Calibri"/>
                <a:cs typeface="Calibri"/>
              </a:rPr>
              <a:t> </a:t>
            </a:r>
            <a:r>
              <a:rPr sz="3200" b="1" spc="160" dirty="0">
                <a:latin typeface="Calibri"/>
                <a:cs typeface="Calibri"/>
              </a:rPr>
              <a:t>ODS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9525" y="19050"/>
            <a:ext cx="12211050" cy="6829425"/>
            <a:chOff x="-9525" y="19050"/>
            <a:chExt cx="12211050" cy="6829425"/>
          </a:xfrm>
        </p:grpSpPr>
        <p:sp>
          <p:nvSpPr>
            <p:cNvPr id="4" name="object 4"/>
            <p:cNvSpPr/>
            <p:nvPr/>
          </p:nvSpPr>
          <p:spPr>
            <a:xfrm>
              <a:off x="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2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1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60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04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43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87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26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65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04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7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26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65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108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34775" y="10287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12192000" y="0"/>
                  </a:moveTo>
                  <a:lnTo>
                    <a:pt x="0" y="0"/>
                  </a:lnTo>
                  <a:lnTo>
                    <a:pt x="0" y="5772150"/>
                  </a:lnTo>
                  <a:lnTo>
                    <a:pt x="12192000" y="5772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0" y="5772150"/>
                  </a:moveTo>
                  <a:lnTo>
                    <a:pt x="12192000" y="57721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72150"/>
                  </a:lnTo>
                  <a:close/>
                </a:path>
              </a:pathLst>
            </a:custGeom>
            <a:ln w="1905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" y="1247775"/>
              <a:ext cx="1533525" cy="7524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175" y="1162050"/>
              <a:ext cx="2266950" cy="15240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52412" y="1157224"/>
              <a:ext cx="2276475" cy="1533525"/>
            </a:xfrm>
            <a:custGeom>
              <a:avLst/>
              <a:gdLst/>
              <a:ahLst/>
              <a:cxnLst/>
              <a:rect l="l" t="t" r="r" b="b"/>
              <a:pathLst>
                <a:path w="2276475" h="1533525">
                  <a:moveTo>
                    <a:pt x="0" y="1533525"/>
                  </a:moveTo>
                  <a:lnTo>
                    <a:pt x="2276475" y="1533525"/>
                  </a:lnTo>
                  <a:lnTo>
                    <a:pt x="2276475" y="0"/>
                  </a:lnTo>
                  <a:lnTo>
                    <a:pt x="0" y="0"/>
                  </a:lnTo>
                  <a:lnTo>
                    <a:pt x="0" y="15335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82025" y="1162050"/>
              <a:ext cx="2705100" cy="15240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577326" y="1157224"/>
              <a:ext cx="2714625" cy="1533525"/>
            </a:xfrm>
            <a:custGeom>
              <a:avLst/>
              <a:gdLst/>
              <a:ahLst/>
              <a:cxnLst/>
              <a:rect l="l" t="t" r="r" b="b"/>
              <a:pathLst>
                <a:path w="2714625" h="1533525">
                  <a:moveTo>
                    <a:pt x="0" y="1533525"/>
                  </a:moveTo>
                  <a:lnTo>
                    <a:pt x="2714625" y="1533525"/>
                  </a:lnTo>
                  <a:lnTo>
                    <a:pt x="2714625" y="0"/>
                  </a:lnTo>
                  <a:lnTo>
                    <a:pt x="0" y="0"/>
                  </a:lnTo>
                  <a:lnTo>
                    <a:pt x="0" y="15335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62600" y="2924175"/>
              <a:ext cx="2619375" cy="1590675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557901" y="2919348"/>
              <a:ext cx="2628900" cy="1600200"/>
            </a:xfrm>
            <a:custGeom>
              <a:avLst/>
              <a:gdLst/>
              <a:ahLst/>
              <a:cxnLst/>
              <a:rect l="l" t="t" r="r" b="b"/>
              <a:pathLst>
                <a:path w="2628900" h="1600200">
                  <a:moveTo>
                    <a:pt x="0" y="1600200"/>
                  </a:moveTo>
                  <a:lnTo>
                    <a:pt x="2628900" y="1600200"/>
                  </a:lnTo>
                  <a:lnTo>
                    <a:pt x="2628900" y="0"/>
                  </a:lnTo>
                  <a:lnTo>
                    <a:pt x="0" y="0"/>
                  </a:lnTo>
                  <a:lnTo>
                    <a:pt x="0" y="16002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38450" y="1143000"/>
              <a:ext cx="2428875" cy="1533525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2833751" y="1138174"/>
              <a:ext cx="2438400" cy="1543050"/>
            </a:xfrm>
            <a:custGeom>
              <a:avLst/>
              <a:gdLst/>
              <a:ahLst/>
              <a:cxnLst/>
              <a:rect l="l" t="t" r="r" b="b"/>
              <a:pathLst>
                <a:path w="2438400" h="1543050">
                  <a:moveTo>
                    <a:pt x="0" y="1543050"/>
                  </a:moveTo>
                  <a:lnTo>
                    <a:pt x="2438400" y="1543050"/>
                  </a:lnTo>
                  <a:lnTo>
                    <a:pt x="2438400" y="0"/>
                  </a:lnTo>
                  <a:lnTo>
                    <a:pt x="0" y="0"/>
                  </a:lnTo>
                  <a:lnTo>
                    <a:pt x="0" y="15430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9400" y="2886075"/>
              <a:ext cx="2428875" cy="1590675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814701" y="2881248"/>
              <a:ext cx="2438400" cy="1600200"/>
            </a:xfrm>
            <a:custGeom>
              <a:avLst/>
              <a:gdLst/>
              <a:ahLst/>
              <a:cxnLst/>
              <a:rect l="l" t="t" r="r" b="b"/>
              <a:pathLst>
                <a:path w="2438400" h="1600200">
                  <a:moveTo>
                    <a:pt x="0" y="1600200"/>
                  </a:moveTo>
                  <a:lnTo>
                    <a:pt x="2438400" y="1600200"/>
                  </a:lnTo>
                  <a:lnTo>
                    <a:pt x="2438400" y="0"/>
                  </a:lnTo>
                  <a:lnTo>
                    <a:pt x="0" y="0"/>
                  </a:lnTo>
                  <a:lnTo>
                    <a:pt x="0" y="16002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7175" y="2895600"/>
              <a:ext cx="2247900" cy="153352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52412" y="2890773"/>
              <a:ext cx="2257425" cy="1543050"/>
            </a:xfrm>
            <a:custGeom>
              <a:avLst/>
              <a:gdLst/>
              <a:ahLst/>
              <a:cxnLst/>
              <a:rect l="l" t="t" r="r" b="b"/>
              <a:pathLst>
                <a:path w="2257425" h="1543050">
                  <a:moveTo>
                    <a:pt x="0" y="1543050"/>
                  </a:moveTo>
                  <a:lnTo>
                    <a:pt x="2257425" y="1543050"/>
                  </a:lnTo>
                  <a:lnTo>
                    <a:pt x="2257425" y="0"/>
                  </a:lnTo>
                  <a:lnTo>
                    <a:pt x="0" y="0"/>
                  </a:lnTo>
                  <a:lnTo>
                    <a:pt x="0" y="15430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600700" y="1162050"/>
              <a:ext cx="2609850" cy="152400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96001" y="1157224"/>
              <a:ext cx="2619375" cy="1533525"/>
            </a:xfrm>
            <a:custGeom>
              <a:avLst/>
              <a:gdLst/>
              <a:ahLst/>
              <a:cxnLst/>
              <a:rect l="l" t="t" r="r" b="b"/>
              <a:pathLst>
                <a:path w="2619375" h="1533525">
                  <a:moveTo>
                    <a:pt x="0" y="1533525"/>
                  </a:moveTo>
                  <a:lnTo>
                    <a:pt x="2619375" y="1533525"/>
                  </a:lnTo>
                  <a:lnTo>
                    <a:pt x="2619375" y="0"/>
                  </a:lnTo>
                  <a:lnTo>
                    <a:pt x="0" y="0"/>
                  </a:lnTo>
                  <a:lnTo>
                    <a:pt x="0" y="15335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82025" y="2943225"/>
              <a:ext cx="2705100" cy="159067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67025" y="4705350"/>
              <a:ext cx="2362200" cy="1733550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2862326" y="4700587"/>
              <a:ext cx="2371725" cy="1743075"/>
            </a:xfrm>
            <a:custGeom>
              <a:avLst/>
              <a:gdLst/>
              <a:ahLst/>
              <a:cxnLst/>
              <a:rect l="l" t="t" r="r" b="b"/>
              <a:pathLst>
                <a:path w="2371725" h="1743075">
                  <a:moveTo>
                    <a:pt x="0" y="1743075"/>
                  </a:moveTo>
                  <a:lnTo>
                    <a:pt x="2371725" y="1743075"/>
                  </a:lnTo>
                  <a:lnTo>
                    <a:pt x="2371725" y="0"/>
                  </a:lnTo>
                  <a:lnTo>
                    <a:pt x="0" y="0"/>
                  </a:lnTo>
                  <a:lnTo>
                    <a:pt x="0" y="17430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5275" y="4667250"/>
              <a:ext cx="2209800" cy="173355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90512" y="4662487"/>
              <a:ext cx="2219325" cy="1743075"/>
            </a:xfrm>
            <a:custGeom>
              <a:avLst/>
              <a:gdLst/>
              <a:ahLst/>
              <a:cxnLst/>
              <a:rect l="l" t="t" r="r" b="b"/>
              <a:pathLst>
                <a:path w="2219325" h="1743075">
                  <a:moveTo>
                    <a:pt x="0" y="1743075"/>
                  </a:moveTo>
                  <a:lnTo>
                    <a:pt x="2219325" y="1743075"/>
                  </a:lnTo>
                  <a:lnTo>
                    <a:pt x="2219325" y="0"/>
                  </a:lnTo>
                  <a:lnTo>
                    <a:pt x="0" y="0"/>
                  </a:lnTo>
                  <a:lnTo>
                    <a:pt x="0" y="17430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62625" y="4762500"/>
              <a:ext cx="2628900" cy="173355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757926" y="4757737"/>
              <a:ext cx="2638425" cy="1743075"/>
            </a:xfrm>
            <a:custGeom>
              <a:avLst/>
              <a:gdLst/>
              <a:ahLst/>
              <a:cxnLst/>
              <a:rect l="l" t="t" r="r" b="b"/>
              <a:pathLst>
                <a:path w="2638425" h="1743075">
                  <a:moveTo>
                    <a:pt x="0" y="1743075"/>
                  </a:moveTo>
                  <a:lnTo>
                    <a:pt x="2638425" y="1743075"/>
                  </a:lnTo>
                  <a:lnTo>
                    <a:pt x="2638425" y="0"/>
                  </a:lnTo>
                  <a:lnTo>
                    <a:pt x="0" y="0"/>
                  </a:lnTo>
                  <a:lnTo>
                    <a:pt x="0" y="17430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524875" y="4705350"/>
              <a:ext cx="2647950" cy="173355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43075" y="1933575"/>
              <a:ext cx="762000" cy="75247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524375" y="1943100"/>
              <a:ext cx="733425" cy="73342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58075" y="1943100"/>
              <a:ext cx="742950" cy="73342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44175" y="1971675"/>
              <a:ext cx="742950" cy="73342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439025" y="3781425"/>
              <a:ext cx="742950" cy="7239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544175" y="3800475"/>
              <a:ext cx="742950" cy="7239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48575" y="5800725"/>
              <a:ext cx="742950" cy="72390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439400" y="5753100"/>
              <a:ext cx="742950" cy="733425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76750" y="5715000"/>
              <a:ext cx="742950" cy="72390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62125" y="5695950"/>
              <a:ext cx="752475" cy="72390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71650" y="3705225"/>
              <a:ext cx="752475" cy="72390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86275" y="3724275"/>
              <a:ext cx="742950" cy="75247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020425" y="19050"/>
              <a:ext cx="1152525" cy="1666875"/>
            </a:xfrm>
            <a:prstGeom prst="rect">
              <a:avLst/>
            </a:prstGeom>
          </p:spPr>
        </p:pic>
      </p:grp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dirty="0">
                <a:latin typeface="Calibri"/>
                <a:cs typeface="Calibri"/>
              </a:rPr>
              <a:t>T2:</a:t>
            </a:r>
            <a:r>
              <a:rPr sz="4400" b="1" spc="-60" dirty="0">
                <a:latin typeface="Calibri"/>
                <a:cs typeface="Calibri"/>
              </a:rPr>
              <a:t> Trabajo</a:t>
            </a:r>
            <a:r>
              <a:rPr sz="4400" b="1" spc="-15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en</a:t>
            </a:r>
            <a:r>
              <a:rPr sz="4400" b="1" spc="-80" dirty="0">
                <a:latin typeface="Calibri"/>
                <a:cs typeface="Calibri"/>
              </a:rPr>
              <a:t> </a:t>
            </a:r>
            <a:r>
              <a:rPr sz="4400" b="1" spc="175" dirty="0">
                <a:latin typeface="Calibri"/>
                <a:cs typeface="Calibri"/>
              </a:rPr>
              <a:t>salas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8100" y="990600"/>
            <a:ext cx="12268835" cy="5857875"/>
            <a:chOff x="-38100" y="990600"/>
            <a:chExt cx="12268835" cy="5857875"/>
          </a:xfrm>
        </p:grpSpPr>
        <p:sp>
          <p:nvSpPr>
            <p:cNvPr id="4" name="object 4"/>
            <p:cNvSpPr/>
            <p:nvPr/>
          </p:nvSpPr>
          <p:spPr>
            <a:xfrm>
              <a:off x="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2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1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60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04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43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87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26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65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04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7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26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65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108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34775" y="10287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12192000" y="0"/>
                  </a:moveTo>
                  <a:lnTo>
                    <a:pt x="0" y="0"/>
                  </a:lnTo>
                  <a:lnTo>
                    <a:pt x="0" y="5772150"/>
                  </a:lnTo>
                  <a:lnTo>
                    <a:pt x="12192000" y="5772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0" y="5772150"/>
                  </a:moveTo>
                  <a:lnTo>
                    <a:pt x="12192000" y="57721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72150"/>
                  </a:lnTo>
                  <a:close/>
                </a:path>
              </a:pathLst>
            </a:custGeom>
            <a:ln w="1905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" y="1247775"/>
              <a:ext cx="1533525" cy="75247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603754" y="1646936"/>
            <a:ext cx="7242809" cy="42398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41300" indent="-228600">
              <a:lnSpc>
                <a:spcPts val="4255"/>
              </a:lnSpc>
              <a:spcBef>
                <a:spcPts val="130"/>
              </a:spcBef>
              <a:buFont typeface="Arial"/>
              <a:buChar char="•"/>
              <a:tabLst>
                <a:tab pos="241300" algn="l"/>
              </a:tabLst>
            </a:pP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Configuración</a:t>
            </a:r>
            <a:r>
              <a:rPr sz="3650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65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spc="135" dirty="0">
                <a:solidFill>
                  <a:srgbClr val="001F5F"/>
                </a:solidFill>
                <a:latin typeface="Calibri"/>
                <a:cs typeface="Calibri"/>
              </a:rPr>
              <a:t>salas</a:t>
            </a:r>
            <a:r>
              <a:rPr sz="365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65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spc="-10" dirty="0">
                <a:solidFill>
                  <a:srgbClr val="001F5F"/>
                </a:solidFill>
                <a:latin typeface="Calibri"/>
                <a:cs typeface="Calibri"/>
              </a:rPr>
              <a:t>trabajo</a:t>
            </a:r>
            <a:endParaRPr sz="3650">
              <a:latin typeface="Calibri"/>
              <a:cs typeface="Calibri"/>
            </a:endParaRPr>
          </a:p>
          <a:p>
            <a:pPr marL="241300" indent="-228600">
              <a:lnSpc>
                <a:spcPts val="4130"/>
              </a:lnSpc>
              <a:buFont typeface="Arial"/>
              <a:buChar char="•"/>
              <a:tabLst>
                <a:tab pos="241300" algn="l"/>
              </a:tabLst>
            </a:pPr>
            <a:r>
              <a:rPr sz="3650" spc="50" dirty="0">
                <a:solidFill>
                  <a:srgbClr val="001F5F"/>
                </a:solidFill>
                <a:latin typeface="Calibri"/>
                <a:cs typeface="Calibri"/>
              </a:rPr>
              <a:t>Descarga</a:t>
            </a:r>
            <a:r>
              <a:rPr sz="365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650" spc="-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taller</a:t>
            </a:r>
            <a:r>
              <a:rPr sz="365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asignado</a:t>
            </a:r>
            <a:r>
              <a:rPr sz="365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spc="-35" dirty="0">
                <a:solidFill>
                  <a:srgbClr val="001F5F"/>
                </a:solidFill>
                <a:latin typeface="Calibri"/>
                <a:cs typeface="Calibri"/>
              </a:rPr>
              <a:t>por</a:t>
            </a:r>
            <a:r>
              <a:rPr sz="365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spc="80" dirty="0">
                <a:solidFill>
                  <a:srgbClr val="001F5F"/>
                </a:solidFill>
                <a:latin typeface="Calibri"/>
                <a:cs typeface="Calibri"/>
              </a:rPr>
              <a:t>sala</a:t>
            </a:r>
            <a:endParaRPr sz="3650">
              <a:latin typeface="Calibri"/>
              <a:cs typeface="Calibri"/>
            </a:endParaRPr>
          </a:p>
          <a:p>
            <a:pPr marL="241300" indent="-228600">
              <a:lnSpc>
                <a:spcPts val="4095"/>
              </a:lnSpc>
              <a:buFont typeface="Arial"/>
              <a:buChar char="•"/>
              <a:tabLst>
                <a:tab pos="241300" algn="l"/>
              </a:tabLst>
            </a:pP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Asignación</a:t>
            </a:r>
            <a:r>
              <a:rPr sz="365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65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un</a:t>
            </a:r>
            <a:r>
              <a:rPr sz="365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spc="-40" dirty="0">
                <a:solidFill>
                  <a:srgbClr val="001F5F"/>
                </a:solidFill>
                <a:latin typeface="Calibri"/>
                <a:cs typeface="Calibri"/>
              </a:rPr>
              <a:t>moderador</a:t>
            </a:r>
            <a:r>
              <a:rPr sz="365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spc="-35" dirty="0">
                <a:solidFill>
                  <a:srgbClr val="001F5F"/>
                </a:solidFill>
                <a:latin typeface="Calibri"/>
                <a:cs typeface="Calibri"/>
              </a:rPr>
              <a:t>por</a:t>
            </a:r>
            <a:r>
              <a:rPr sz="365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spc="80" dirty="0">
                <a:solidFill>
                  <a:srgbClr val="001F5F"/>
                </a:solidFill>
                <a:latin typeface="Calibri"/>
                <a:cs typeface="Calibri"/>
              </a:rPr>
              <a:t>sala</a:t>
            </a:r>
            <a:endParaRPr sz="3650">
              <a:latin typeface="Calibri"/>
              <a:cs typeface="Calibri"/>
            </a:endParaRPr>
          </a:p>
          <a:p>
            <a:pPr marL="241300" indent="-228600">
              <a:lnSpc>
                <a:spcPts val="4095"/>
              </a:lnSpc>
              <a:buFont typeface="Arial"/>
              <a:buChar char="•"/>
              <a:tabLst>
                <a:tab pos="241300" algn="l"/>
              </a:tabLst>
            </a:pP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Actividad</a:t>
            </a:r>
            <a:r>
              <a:rPr sz="365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inicial</a:t>
            </a:r>
            <a:r>
              <a:rPr sz="365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65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spc="-20" dirty="0">
                <a:solidFill>
                  <a:srgbClr val="001F5F"/>
                </a:solidFill>
                <a:latin typeface="Calibri"/>
                <a:cs typeface="Calibri"/>
              </a:rPr>
              <a:t>rompe</a:t>
            </a:r>
            <a:r>
              <a:rPr sz="365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spc="-10" dirty="0">
                <a:solidFill>
                  <a:srgbClr val="001F5F"/>
                </a:solidFill>
                <a:latin typeface="Calibri"/>
                <a:cs typeface="Calibri"/>
              </a:rPr>
              <a:t>hielo</a:t>
            </a:r>
            <a:endParaRPr sz="3650">
              <a:latin typeface="Calibri"/>
              <a:cs typeface="Calibri"/>
            </a:endParaRPr>
          </a:p>
          <a:p>
            <a:pPr marL="241300" indent="-228600">
              <a:lnSpc>
                <a:spcPts val="4130"/>
              </a:lnSpc>
              <a:buFont typeface="Arial"/>
              <a:buChar char="•"/>
              <a:tabLst>
                <a:tab pos="241300" algn="l"/>
              </a:tabLst>
            </a:pP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Desarrollo</a:t>
            </a:r>
            <a:r>
              <a:rPr sz="365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del</a:t>
            </a:r>
            <a:r>
              <a:rPr sz="3650" spc="-10" dirty="0">
                <a:solidFill>
                  <a:srgbClr val="001F5F"/>
                </a:solidFill>
                <a:latin typeface="Calibri"/>
                <a:cs typeface="Calibri"/>
              </a:rPr>
              <a:t> taller</a:t>
            </a:r>
            <a:endParaRPr sz="3650">
              <a:latin typeface="Calibri"/>
              <a:cs typeface="Calibri"/>
            </a:endParaRPr>
          </a:p>
          <a:p>
            <a:pPr marL="241300" indent="-228600">
              <a:lnSpc>
                <a:spcPts val="4130"/>
              </a:lnSpc>
              <a:buFont typeface="Arial"/>
              <a:buChar char="•"/>
              <a:tabLst>
                <a:tab pos="241300" algn="l"/>
              </a:tabLst>
            </a:pPr>
            <a:r>
              <a:rPr sz="3650" spc="-75" dirty="0">
                <a:solidFill>
                  <a:srgbClr val="001F5F"/>
                </a:solidFill>
                <a:latin typeface="Calibri"/>
                <a:cs typeface="Calibri"/>
              </a:rPr>
              <a:t>Trabajo</a:t>
            </a:r>
            <a:r>
              <a:rPr sz="365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365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spc="135" dirty="0">
                <a:solidFill>
                  <a:srgbClr val="001F5F"/>
                </a:solidFill>
                <a:latin typeface="Calibri"/>
                <a:cs typeface="Calibri"/>
              </a:rPr>
              <a:t>salas</a:t>
            </a:r>
            <a:r>
              <a:rPr sz="365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con</a:t>
            </a:r>
            <a:r>
              <a:rPr sz="365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cámara</a:t>
            </a:r>
            <a:r>
              <a:rPr sz="365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spc="-10" dirty="0">
                <a:solidFill>
                  <a:srgbClr val="001F5F"/>
                </a:solidFill>
                <a:latin typeface="Calibri"/>
                <a:cs typeface="Calibri"/>
              </a:rPr>
              <a:t>activa</a:t>
            </a:r>
            <a:endParaRPr sz="3650">
              <a:latin typeface="Calibri"/>
              <a:cs typeface="Calibri"/>
            </a:endParaRPr>
          </a:p>
          <a:p>
            <a:pPr marL="241300" indent="-228600">
              <a:lnSpc>
                <a:spcPts val="4095"/>
              </a:lnSpc>
              <a:buFont typeface="Arial"/>
              <a:buChar char="•"/>
              <a:tabLst>
                <a:tab pos="241300" algn="l"/>
              </a:tabLst>
            </a:pPr>
            <a:r>
              <a:rPr sz="3650" spc="55" dirty="0">
                <a:solidFill>
                  <a:srgbClr val="001F5F"/>
                </a:solidFill>
                <a:latin typeface="Calibri"/>
                <a:cs typeface="Calibri"/>
              </a:rPr>
              <a:t>Consolidación</a:t>
            </a:r>
            <a:r>
              <a:rPr sz="3650" spc="-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del</a:t>
            </a:r>
            <a:r>
              <a:rPr sz="365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spc="-50" dirty="0">
                <a:solidFill>
                  <a:srgbClr val="001F5F"/>
                </a:solidFill>
                <a:latin typeface="Calibri"/>
                <a:cs typeface="Calibri"/>
              </a:rPr>
              <a:t>trabajo</a:t>
            </a:r>
            <a:r>
              <a:rPr sz="365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365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un</a:t>
            </a:r>
            <a:r>
              <a:rPr sz="365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spc="-25" dirty="0">
                <a:solidFill>
                  <a:srgbClr val="001F5F"/>
                </a:solidFill>
                <a:latin typeface="Calibri"/>
                <a:cs typeface="Calibri"/>
              </a:rPr>
              <a:t>ppt</a:t>
            </a:r>
            <a:endParaRPr sz="3650">
              <a:latin typeface="Calibri"/>
              <a:cs typeface="Calibri"/>
            </a:endParaRPr>
          </a:p>
          <a:p>
            <a:pPr marL="241300" indent="-228600">
              <a:lnSpc>
                <a:spcPts val="4215"/>
              </a:lnSpc>
              <a:buFont typeface="Arial"/>
              <a:buChar char="•"/>
              <a:tabLst>
                <a:tab pos="241300" algn="l"/>
              </a:tabLst>
            </a:pP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Tiempo</a:t>
            </a:r>
            <a:r>
              <a:rPr sz="365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asignado</a:t>
            </a:r>
            <a:r>
              <a:rPr sz="365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65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spc="85" dirty="0">
                <a:solidFill>
                  <a:srgbClr val="001F5F"/>
                </a:solidFill>
                <a:latin typeface="Calibri"/>
                <a:cs typeface="Calibri"/>
              </a:rPr>
              <a:t>30</a:t>
            </a:r>
            <a:r>
              <a:rPr sz="3650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50" spc="-25" dirty="0">
                <a:solidFill>
                  <a:srgbClr val="001F5F"/>
                </a:solidFill>
                <a:latin typeface="Calibri"/>
                <a:cs typeface="Calibri"/>
              </a:rPr>
              <a:t>min</a:t>
            </a:r>
            <a:endParaRPr sz="365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20425" y="19050"/>
            <a:ext cx="1152525" cy="1666875"/>
          </a:xfrm>
          <a:prstGeom prst="rect">
            <a:avLst/>
          </a:prstGeom>
        </p:spPr>
      </p:pic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dirty="0">
                <a:latin typeface="Calibri"/>
                <a:cs typeface="Calibri"/>
              </a:rPr>
              <a:t>T3:</a:t>
            </a:r>
            <a:r>
              <a:rPr sz="4400" b="1" spc="-5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Plenario/</a:t>
            </a:r>
            <a:r>
              <a:rPr sz="4400" b="1" spc="-100" dirty="0">
                <a:latin typeface="Calibri"/>
                <a:cs typeface="Calibri"/>
              </a:rPr>
              <a:t> </a:t>
            </a:r>
            <a:r>
              <a:rPr sz="4400" b="1" spc="75" dirty="0">
                <a:latin typeface="Calibri"/>
                <a:cs typeface="Calibri"/>
              </a:rPr>
              <a:t>Estudiantes</a:t>
            </a:r>
            <a:r>
              <a:rPr sz="4400" b="1" spc="-75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presentan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8100" y="990600"/>
            <a:ext cx="12268835" cy="5857875"/>
            <a:chOff x="-38100" y="990600"/>
            <a:chExt cx="12268835" cy="5857875"/>
          </a:xfrm>
        </p:grpSpPr>
        <p:sp>
          <p:nvSpPr>
            <p:cNvPr id="4" name="object 4"/>
            <p:cNvSpPr/>
            <p:nvPr/>
          </p:nvSpPr>
          <p:spPr>
            <a:xfrm>
              <a:off x="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2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1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60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04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43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87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26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65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04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7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26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65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108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34775" y="10287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12192000" y="0"/>
                  </a:moveTo>
                  <a:lnTo>
                    <a:pt x="0" y="0"/>
                  </a:lnTo>
                  <a:lnTo>
                    <a:pt x="0" y="5772150"/>
                  </a:lnTo>
                  <a:lnTo>
                    <a:pt x="12192000" y="5772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0" y="5772150"/>
                  </a:moveTo>
                  <a:lnTo>
                    <a:pt x="12192000" y="57721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72150"/>
                  </a:lnTo>
                  <a:close/>
                </a:path>
              </a:pathLst>
            </a:custGeom>
            <a:ln w="1905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" y="1247775"/>
              <a:ext cx="1533525" cy="7524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39100" y="1190497"/>
              <a:ext cx="3262376" cy="187172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77200" y="1228725"/>
              <a:ext cx="3133725" cy="17430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39100" y="3381375"/>
              <a:ext cx="3262376" cy="199555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77200" y="3419475"/>
              <a:ext cx="3133725" cy="18669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0975" y="1142872"/>
              <a:ext cx="3319526" cy="187172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9075" y="1181100"/>
              <a:ext cx="3190875" cy="174307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6700" y="3429000"/>
              <a:ext cx="3271901" cy="198602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800" y="3467100"/>
              <a:ext cx="3143250" cy="185737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71850" y="2123947"/>
              <a:ext cx="4691126" cy="219557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09950" y="2162175"/>
              <a:ext cx="4562475" cy="2066925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821179" y="5308917"/>
            <a:ext cx="8997315" cy="118618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078865" marR="5080" indent="-1066800">
              <a:lnSpc>
                <a:spcPts val="4360"/>
              </a:lnSpc>
              <a:spcBef>
                <a:spcPts val="595"/>
              </a:spcBef>
            </a:pPr>
            <a:r>
              <a:rPr sz="3950" b="1" spc="220" dirty="0">
                <a:solidFill>
                  <a:srgbClr val="001F5F"/>
                </a:solidFill>
                <a:latin typeface="Calibri"/>
                <a:cs typeface="Calibri"/>
              </a:rPr>
              <a:t>Estudiantes</a:t>
            </a:r>
            <a:r>
              <a:rPr sz="395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b="1" spc="200" dirty="0">
                <a:solidFill>
                  <a:srgbClr val="001F5F"/>
                </a:solidFill>
                <a:latin typeface="Calibri"/>
                <a:cs typeface="Calibri"/>
              </a:rPr>
              <a:t>participantes</a:t>
            </a:r>
            <a:r>
              <a:rPr sz="395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b="1" spc="204" dirty="0">
                <a:solidFill>
                  <a:srgbClr val="001F5F"/>
                </a:solidFill>
                <a:latin typeface="Calibri"/>
                <a:cs typeface="Calibri"/>
              </a:rPr>
              <a:t>del</a:t>
            </a:r>
            <a:r>
              <a:rPr sz="395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b="1" spc="345" dirty="0">
                <a:solidFill>
                  <a:srgbClr val="001F5F"/>
                </a:solidFill>
                <a:latin typeface="Calibri"/>
                <a:cs typeface="Calibri"/>
              </a:rPr>
              <a:t>COIL</a:t>
            </a:r>
            <a:r>
              <a:rPr sz="3950" b="1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b="1" spc="240" dirty="0">
                <a:solidFill>
                  <a:srgbClr val="001F5F"/>
                </a:solidFill>
                <a:latin typeface="Calibri"/>
                <a:cs typeface="Calibri"/>
              </a:rPr>
              <a:t>son </a:t>
            </a:r>
            <a:r>
              <a:rPr sz="3950" b="1" spc="265" dirty="0">
                <a:solidFill>
                  <a:srgbClr val="001F5F"/>
                </a:solidFill>
                <a:latin typeface="Calibri"/>
                <a:cs typeface="Calibri"/>
              </a:rPr>
              <a:t>los</a:t>
            </a:r>
            <a:r>
              <a:rPr sz="395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b="1" spc="180" dirty="0">
                <a:solidFill>
                  <a:srgbClr val="001F5F"/>
                </a:solidFill>
                <a:latin typeface="Calibri"/>
                <a:cs typeface="Calibri"/>
              </a:rPr>
              <a:t>protagonistas</a:t>
            </a:r>
            <a:r>
              <a:rPr sz="395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b="1" spc="210" dirty="0">
                <a:solidFill>
                  <a:srgbClr val="001F5F"/>
                </a:solidFill>
                <a:latin typeface="Calibri"/>
                <a:cs typeface="Calibri"/>
              </a:rPr>
              <a:t>del</a:t>
            </a:r>
            <a:r>
              <a:rPr sz="395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b="1" spc="160" dirty="0">
                <a:solidFill>
                  <a:srgbClr val="001F5F"/>
                </a:solidFill>
                <a:latin typeface="Calibri"/>
                <a:cs typeface="Calibri"/>
              </a:rPr>
              <a:t>plenario</a:t>
            </a:r>
            <a:endParaRPr sz="3950">
              <a:latin typeface="Calibri"/>
              <a:cs typeface="Calibri"/>
            </a:endParaRPr>
          </a:p>
        </p:txBody>
      </p:sp>
      <p:pic>
        <p:nvPicPr>
          <p:cNvPr id="35" name="object 3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020425" y="19050"/>
            <a:ext cx="1152525" cy="1666875"/>
          </a:xfrm>
          <a:prstGeom prst="rect">
            <a:avLst/>
          </a:prstGeom>
        </p:spPr>
      </p:pic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8" name="object 38"/>
          <p:cNvSpPr txBox="1"/>
          <p:nvPr/>
        </p:nvSpPr>
        <p:spPr>
          <a:xfrm>
            <a:off x="10077195" y="6472554"/>
            <a:ext cx="1784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85" dirty="0">
                <a:latin typeface="Calibri"/>
                <a:cs typeface="Calibri"/>
              </a:rPr>
              <a:t>Actores</a:t>
            </a:r>
            <a:r>
              <a:rPr sz="4400" b="1" spc="-200" dirty="0">
                <a:latin typeface="Calibri"/>
                <a:cs typeface="Calibri"/>
              </a:rPr>
              <a:t> </a:t>
            </a:r>
            <a:r>
              <a:rPr sz="4400" b="1" spc="40" dirty="0">
                <a:latin typeface="Calibri"/>
                <a:cs typeface="Calibri"/>
              </a:rPr>
              <a:t>involucrados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8100" y="990600"/>
            <a:ext cx="12268835" cy="5857875"/>
            <a:chOff x="-38100" y="990600"/>
            <a:chExt cx="12268835" cy="5857875"/>
          </a:xfrm>
        </p:grpSpPr>
        <p:sp>
          <p:nvSpPr>
            <p:cNvPr id="4" name="object 4"/>
            <p:cNvSpPr/>
            <p:nvPr/>
          </p:nvSpPr>
          <p:spPr>
            <a:xfrm>
              <a:off x="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2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1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60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04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43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87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26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65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04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7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26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65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108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34775" y="10287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12192000" y="0"/>
                  </a:moveTo>
                  <a:lnTo>
                    <a:pt x="0" y="0"/>
                  </a:lnTo>
                  <a:lnTo>
                    <a:pt x="0" y="5772150"/>
                  </a:lnTo>
                  <a:lnTo>
                    <a:pt x="12192000" y="5772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0" y="5772150"/>
                  </a:moveTo>
                  <a:lnTo>
                    <a:pt x="12192000" y="57721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72150"/>
                  </a:lnTo>
                  <a:close/>
                </a:path>
              </a:pathLst>
            </a:custGeom>
            <a:ln w="1905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" y="1247775"/>
              <a:ext cx="1533525" cy="75247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99465" y="2361311"/>
            <a:ext cx="285115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Internos</a:t>
            </a:r>
            <a:r>
              <a:rPr sz="3950" spc="-25" dirty="0">
                <a:solidFill>
                  <a:srgbClr val="001F5F"/>
                </a:solidFill>
                <a:latin typeface="Calibri"/>
                <a:cs typeface="Calibri"/>
              </a:rPr>
              <a:t> USM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75021" y="2361311"/>
            <a:ext cx="588581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Externos</a:t>
            </a:r>
            <a:r>
              <a:rPr sz="395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110" dirty="0">
                <a:solidFill>
                  <a:srgbClr val="001F5F"/>
                </a:solidFill>
                <a:latin typeface="Calibri"/>
                <a:cs typeface="Calibri"/>
              </a:rPr>
              <a:t>socios</a:t>
            </a:r>
            <a:r>
              <a:rPr sz="395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001F5F"/>
                </a:solidFill>
                <a:latin typeface="Calibri"/>
                <a:cs typeface="Calibri"/>
              </a:rPr>
              <a:t>estratégicos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49621" y="2994215"/>
            <a:ext cx="5701665" cy="242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39090">
              <a:lnSpc>
                <a:spcPct val="131500"/>
              </a:lnSpc>
              <a:spcBef>
                <a:spcPts val="9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Coordinación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relaciones</a:t>
            </a:r>
            <a:r>
              <a:rPr sz="20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internacionales</a:t>
            </a:r>
            <a:r>
              <a:rPr sz="20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UnCuyo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Dirección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relaciones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internacionales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001F5F"/>
                </a:solidFill>
                <a:latin typeface="Calibri"/>
                <a:cs typeface="Calibri"/>
              </a:rPr>
              <a:t>TECSUP 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000" spc="4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c</a:t>
            </a:r>
            <a:r>
              <a:rPr sz="2000" spc="4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spc="-75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700" spc="-60" baseline="2932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000" spc="4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spc="4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000" spc="-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globales</a:t>
            </a:r>
            <a:r>
              <a:rPr sz="20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Uniminuto</a:t>
            </a:r>
            <a:endParaRPr sz="2000">
              <a:latin typeface="Calibri"/>
              <a:cs typeface="Calibri"/>
            </a:endParaRPr>
          </a:p>
          <a:p>
            <a:pPr marL="38100" marR="1509395">
              <a:lnSpc>
                <a:spcPts val="3160"/>
              </a:lnSpc>
              <a:spcBef>
                <a:spcPts val="225"/>
              </a:spcBef>
            </a:pP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Unidad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jurídica</a:t>
            </a:r>
            <a:r>
              <a:rPr sz="20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cada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85" dirty="0">
                <a:solidFill>
                  <a:srgbClr val="001F5F"/>
                </a:solidFill>
                <a:latin typeface="Calibri"/>
                <a:cs typeface="Calibri"/>
              </a:rPr>
              <a:t>IES</a:t>
            </a:r>
            <a:r>
              <a:rPr sz="20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extranjera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Vinculación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internacional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Continental</a:t>
            </a:r>
            <a:endParaRPr sz="20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1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Estudiantes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Uniminuto,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UnCuyo,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Tecsup,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U</a:t>
            </a:r>
            <a:r>
              <a:rPr sz="2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Continental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9465" y="2994215"/>
            <a:ext cx="4132579" cy="283019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Dirección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general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VcM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31400"/>
              </a:lnSpc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Dirección</a:t>
            </a:r>
            <a:r>
              <a:rPr sz="20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asuntos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internacionales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Dirección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jurídica</a:t>
            </a:r>
            <a:r>
              <a:rPr sz="20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USM</a:t>
            </a:r>
            <a:endParaRPr sz="2000">
              <a:latin typeface="Calibri"/>
              <a:cs typeface="Calibri"/>
            </a:endParaRPr>
          </a:p>
          <a:p>
            <a:pPr marL="12700" marR="884555">
              <a:lnSpc>
                <a:spcPts val="3160"/>
              </a:lnSpc>
              <a:spcBef>
                <a:spcPts val="85"/>
              </a:spcBef>
            </a:pP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Profesores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Sede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Viña</a:t>
            </a:r>
            <a:r>
              <a:rPr sz="20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USM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Coordinación</a:t>
            </a:r>
            <a:r>
              <a:rPr sz="20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sesiones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75" dirty="0">
                <a:solidFill>
                  <a:srgbClr val="001F5F"/>
                </a:solidFill>
                <a:latin typeface="Calibri"/>
                <a:cs typeface="Calibri"/>
              </a:rPr>
              <a:t>COIL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Estudiantes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Sede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Viña</a:t>
            </a:r>
            <a:r>
              <a:rPr sz="20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USM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Equipo</a:t>
            </a:r>
            <a:r>
              <a:rPr sz="20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VcM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2425" y="2286000"/>
            <a:ext cx="11340465" cy="3895725"/>
          </a:xfrm>
          <a:custGeom>
            <a:avLst/>
            <a:gdLst/>
            <a:ahLst/>
            <a:cxnLst/>
            <a:rect l="l" t="t" r="r" b="b"/>
            <a:pathLst>
              <a:path w="11340465" h="3895725">
                <a:moveTo>
                  <a:pt x="0" y="0"/>
                </a:moveTo>
                <a:lnTo>
                  <a:pt x="11225657" y="0"/>
                </a:lnTo>
              </a:path>
              <a:path w="11340465" h="3895725">
                <a:moveTo>
                  <a:pt x="0" y="800100"/>
                </a:moveTo>
                <a:lnTo>
                  <a:pt x="11225657" y="800100"/>
                </a:lnTo>
              </a:path>
              <a:path w="11340465" h="3895725">
                <a:moveTo>
                  <a:pt x="114300" y="3895725"/>
                </a:moveTo>
                <a:lnTo>
                  <a:pt x="11339957" y="3895725"/>
                </a:lnTo>
              </a:path>
            </a:pathLst>
          </a:custGeom>
          <a:ln w="19050">
            <a:solidFill>
              <a:srgbClr val="155F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31" name="object 31"/>
          <p:cNvSpPr txBox="1"/>
          <p:nvPr/>
        </p:nvSpPr>
        <p:spPr>
          <a:xfrm>
            <a:off x="10077195" y="6472554"/>
            <a:ext cx="1784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75" dirty="0">
                <a:latin typeface="Calibri"/>
                <a:cs typeface="Calibri"/>
              </a:rPr>
              <a:t>Evaluación</a:t>
            </a:r>
            <a:r>
              <a:rPr sz="4400" b="1" spc="-120" dirty="0">
                <a:latin typeface="Calibri"/>
                <a:cs typeface="Calibri"/>
              </a:rPr>
              <a:t> </a:t>
            </a:r>
            <a:r>
              <a:rPr sz="4400" b="1" spc="75" dirty="0">
                <a:latin typeface="Calibri"/>
                <a:cs typeface="Calibri"/>
              </a:rPr>
              <a:t>del</a:t>
            </a:r>
            <a:r>
              <a:rPr sz="4400" b="1" spc="-185" dirty="0">
                <a:latin typeface="Calibri"/>
                <a:cs typeface="Calibri"/>
              </a:rPr>
              <a:t> </a:t>
            </a:r>
            <a:r>
              <a:rPr sz="4400" b="1" spc="245" dirty="0">
                <a:latin typeface="Calibri"/>
                <a:cs typeface="Calibri"/>
              </a:rPr>
              <a:t>COIL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8100" y="990600"/>
            <a:ext cx="12268835" cy="5857875"/>
            <a:chOff x="-38100" y="990600"/>
            <a:chExt cx="12268835" cy="5857875"/>
          </a:xfrm>
        </p:grpSpPr>
        <p:sp>
          <p:nvSpPr>
            <p:cNvPr id="4" name="object 4"/>
            <p:cNvSpPr/>
            <p:nvPr/>
          </p:nvSpPr>
          <p:spPr>
            <a:xfrm>
              <a:off x="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2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1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60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04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43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87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26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65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04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7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26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65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108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34775" y="10287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12192000" y="0"/>
                  </a:moveTo>
                  <a:lnTo>
                    <a:pt x="0" y="0"/>
                  </a:lnTo>
                  <a:lnTo>
                    <a:pt x="0" y="5772150"/>
                  </a:lnTo>
                  <a:lnTo>
                    <a:pt x="12192000" y="5772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0" y="5772150"/>
                  </a:moveTo>
                  <a:lnTo>
                    <a:pt x="12192000" y="57721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72150"/>
                  </a:lnTo>
                  <a:close/>
                </a:path>
              </a:pathLst>
            </a:custGeom>
            <a:ln w="1905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" y="1247775"/>
              <a:ext cx="1533525" cy="7524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125" y="2771775"/>
              <a:ext cx="2276475" cy="2971800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304800" y="2095500"/>
            <a:ext cx="2276475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670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210"/>
              </a:spcBef>
            </a:pPr>
            <a:r>
              <a:rPr sz="1800" dirty="0">
                <a:latin typeface="Calibri"/>
                <a:cs typeface="Calibri"/>
              </a:rPr>
              <a:t>Informe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70" dirty="0">
                <a:latin typeface="Calibri"/>
                <a:cs typeface="Calibri"/>
              </a:rPr>
              <a:t>de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Cierre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38500" y="1323975"/>
            <a:ext cx="2381250" cy="3619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40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00"/>
              </a:spcBef>
            </a:pPr>
            <a:r>
              <a:rPr sz="1800" spc="90" dirty="0">
                <a:latin typeface="Calibri"/>
                <a:cs typeface="Calibri"/>
              </a:rPr>
              <a:t>Lecciones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aprendidas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05675" y="1371600"/>
            <a:ext cx="3286125" cy="37147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50"/>
              </a:spcBef>
            </a:pPr>
            <a:r>
              <a:rPr sz="1800" spc="75" dirty="0">
                <a:latin typeface="Calibri"/>
                <a:cs typeface="Calibri"/>
              </a:rPr>
              <a:t>Satisfacción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75" dirty="0">
                <a:latin typeface="Calibri"/>
                <a:cs typeface="Calibri"/>
              </a:rPr>
              <a:t>los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estudiantes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286625" y="2009775"/>
            <a:ext cx="3095625" cy="4629150"/>
            <a:chOff x="7286625" y="2009775"/>
            <a:chExt cx="3095625" cy="4629150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5675" y="2009775"/>
              <a:ext cx="3076575" cy="145732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5675" y="3629025"/>
              <a:ext cx="3076575" cy="14192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86625" y="5200650"/>
              <a:ext cx="3095625" cy="1438275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9239250" y="6181725"/>
            <a:ext cx="2276475" cy="37147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3020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260"/>
              </a:spcBef>
            </a:pPr>
            <a:r>
              <a:rPr sz="1800" dirty="0">
                <a:latin typeface="Calibri"/>
                <a:cs typeface="Calibri"/>
              </a:rPr>
              <a:t>Facilidad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i.campus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40" name="object 40"/>
          <p:cNvSpPr txBox="1"/>
          <p:nvPr/>
        </p:nvSpPr>
        <p:spPr>
          <a:xfrm>
            <a:off x="10077195" y="6472554"/>
            <a:ext cx="1784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277350" y="4552950"/>
            <a:ext cx="1828800" cy="37147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7465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295"/>
              </a:spcBef>
            </a:pPr>
            <a:r>
              <a:rPr sz="1800" spc="-10" dirty="0">
                <a:latin typeface="Calibri"/>
                <a:cs typeface="Calibri"/>
              </a:rPr>
              <a:t>Recomienda </a:t>
            </a:r>
            <a:r>
              <a:rPr sz="1800" spc="-20" dirty="0">
                <a:latin typeface="Calibri"/>
                <a:cs typeface="Calibri"/>
              </a:rPr>
              <a:t>COIL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334500" y="2895600"/>
            <a:ext cx="2181225" cy="37147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32384" rIns="0" bIns="0" rtlCol="0">
            <a:spAutoFit/>
          </a:bodyPr>
          <a:lstStyle/>
          <a:p>
            <a:pPr marL="96520">
              <a:lnSpc>
                <a:spcPct val="100000"/>
              </a:lnSpc>
              <a:spcBef>
                <a:spcPts val="254"/>
              </a:spcBef>
            </a:pPr>
            <a:r>
              <a:rPr sz="1800" spc="-10" dirty="0">
                <a:latin typeface="Calibri"/>
                <a:cs typeface="Calibri"/>
              </a:rPr>
              <a:t>Duración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sesión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03245" y="1754568"/>
            <a:ext cx="3561079" cy="3649979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266065" indent="-227965">
              <a:lnSpc>
                <a:spcPct val="100000"/>
              </a:lnSpc>
              <a:spcBef>
                <a:spcPts val="945"/>
              </a:spcBef>
              <a:buFont typeface="Arial"/>
              <a:buChar char="•"/>
              <a:tabLst>
                <a:tab pos="266065" algn="l"/>
              </a:tabLst>
            </a:pPr>
            <a:r>
              <a:rPr sz="1800" spc="65" dirty="0">
                <a:solidFill>
                  <a:srgbClr val="C00000"/>
                </a:solidFill>
                <a:latin typeface="Calibri"/>
                <a:cs typeface="Calibri"/>
              </a:rPr>
              <a:t>Conectividad</a:t>
            </a:r>
            <a:r>
              <a:rPr sz="18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800" spc="40" dirty="0">
                <a:solidFill>
                  <a:srgbClr val="C00000"/>
                </a:solidFill>
                <a:latin typeface="Calibri"/>
                <a:cs typeface="Calibri"/>
              </a:rPr>
              <a:t>participantes</a:t>
            </a:r>
            <a:endParaRPr sz="1800">
              <a:latin typeface="Calibri"/>
              <a:cs typeface="Calibri"/>
            </a:endParaRPr>
          </a:p>
          <a:p>
            <a:pPr marL="266700" marR="901700" indent="-228600">
              <a:lnSpc>
                <a:spcPts val="1950"/>
              </a:lnSpc>
              <a:spcBef>
                <a:spcPts val="1085"/>
              </a:spcBef>
              <a:buFont typeface="Arial"/>
              <a:buChar char="•"/>
              <a:tabLst>
                <a:tab pos="266700" algn="l"/>
              </a:tabLst>
            </a:pPr>
            <a:r>
              <a:rPr sz="1800" dirty="0">
                <a:latin typeface="Calibri"/>
                <a:cs typeface="Calibri"/>
              </a:rPr>
              <a:t>Arreglo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random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65" dirty="0">
                <a:latin typeface="Calibri"/>
                <a:cs typeface="Calibri"/>
              </a:rPr>
              <a:t>de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100" dirty="0">
                <a:latin typeface="Calibri"/>
                <a:cs typeface="Calibri"/>
              </a:rPr>
              <a:t>salas </a:t>
            </a:r>
            <a:r>
              <a:rPr sz="1800" dirty="0">
                <a:latin typeface="Calibri"/>
                <a:cs typeface="Calibri"/>
              </a:rPr>
              <a:t>virtuales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1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trabajo</a:t>
            </a:r>
            <a:endParaRPr sz="1800">
              <a:latin typeface="Calibri"/>
              <a:cs typeface="Calibri"/>
            </a:endParaRPr>
          </a:p>
          <a:p>
            <a:pPr marL="266065" indent="-227965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266065" algn="l"/>
              </a:tabLst>
            </a:pPr>
            <a:r>
              <a:rPr sz="1800" spc="55" dirty="0">
                <a:solidFill>
                  <a:srgbClr val="0D3512"/>
                </a:solidFill>
                <a:latin typeface="Calibri"/>
                <a:cs typeface="Calibri"/>
              </a:rPr>
              <a:t>Contenido</a:t>
            </a:r>
            <a:r>
              <a:rPr sz="1800" spc="-30" dirty="0">
                <a:solidFill>
                  <a:srgbClr val="0D3512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D3512"/>
                </a:solidFill>
                <a:latin typeface="Calibri"/>
                <a:cs typeface="Calibri"/>
              </a:rPr>
              <a:t>de</a:t>
            </a:r>
            <a:r>
              <a:rPr sz="1800" spc="10" dirty="0">
                <a:solidFill>
                  <a:srgbClr val="0D3512"/>
                </a:solidFill>
                <a:latin typeface="Calibri"/>
                <a:cs typeface="Calibri"/>
              </a:rPr>
              <a:t> </a:t>
            </a:r>
            <a:r>
              <a:rPr sz="1800" spc="105" dirty="0">
                <a:solidFill>
                  <a:srgbClr val="0D3512"/>
                </a:solidFill>
                <a:latin typeface="Calibri"/>
                <a:cs typeface="Calibri"/>
              </a:rPr>
              <a:t>las</a:t>
            </a:r>
            <a:r>
              <a:rPr sz="1800" spc="-60" dirty="0">
                <a:solidFill>
                  <a:srgbClr val="0D3512"/>
                </a:solidFill>
                <a:latin typeface="Calibri"/>
                <a:cs typeface="Calibri"/>
              </a:rPr>
              <a:t> </a:t>
            </a:r>
            <a:r>
              <a:rPr sz="1800" spc="60" dirty="0">
                <a:solidFill>
                  <a:srgbClr val="0D3512"/>
                </a:solidFill>
                <a:latin typeface="Calibri"/>
                <a:cs typeface="Calibri"/>
              </a:rPr>
              <a:t>temáticas</a:t>
            </a:r>
            <a:endParaRPr sz="1800">
              <a:latin typeface="Calibri"/>
              <a:cs typeface="Calibri"/>
            </a:endParaRPr>
          </a:p>
          <a:p>
            <a:pPr marL="266700" marR="36830" indent="-228600">
              <a:lnSpc>
                <a:spcPts val="1950"/>
              </a:lnSpc>
              <a:spcBef>
                <a:spcPts val="1010"/>
              </a:spcBef>
              <a:buFont typeface="Arial"/>
              <a:buChar char="•"/>
              <a:tabLst>
                <a:tab pos="266700" algn="l"/>
              </a:tabLst>
            </a:pPr>
            <a:r>
              <a:rPr sz="1800" spc="114" dirty="0">
                <a:latin typeface="Calibri"/>
                <a:cs typeface="Calibri"/>
              </a:rPr>
              <a:t>Cápsulas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pregrabadas</a:t>
            </a:r>
            <a:r>
              <a:rPr sz="1800" spc="4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spc="100" dirty="0">
                <a:latin typeface="Calibri"/>
                <a:cs typeface="Calibri"/>
              </a:rPr>
              <a:t>si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spc="15" dirty="0">
                <a:latin typeface="Calibri"/>
                <a:cs typeface="Calibri"/>
              </a:rPr>
              <a:t>la </a:t>
            </a:r>
            <a:r>
              <a:rPr sz="1800" spc="55" dirty="0">
                <a:latin typeface="Calibri"/>
                <a:cs typeface="Calibri"/>
              </a:rPr>
              <a:t>conectividad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120" dirty="0">
                <a:latin typeface="Calibri"/>
                <a:cs typeface="Calibri"/>
              </a:rPr>
              <a:t>es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45" dirty="0">
                <a:latin typeface="Calibri"/>
                <a:cs typeface="Calibri"/>
              </a:rPr>
              <a:t>buena</a:t>
            </a:r>
            <a:endParaRPr sz="1800">
              <a:latin typeface="Calibri"/>
              <a:cs typeface="Calibri"/>
            </a:endParaRPr>
          </a:p>
          <a:p>
            <a:pPr marL="266700" marR="34925" indent="-228600">
              <a:lnSpc>
                <a:spcPts val="1950"/>
              </a:lnSpc>
              <a:spcBef>
                <a:spcPts val="980"/>
              </a:spcBef>
              <a:buFont typeface="Arial"/>
              <a:buChar char="•"/>
              <a:tabLst>
                <a:tab pos="266700" algn="l"/>
              </a:tabLst>
            </a:pPr>
            <a:r>
              <a:rPr sz="1800" spc="65" dirty="0">
                <a:latin typeface="Calibri"/>
                <a:cs typeface="Calibri"/>
              </a:rPr>
              <a:t>Declaración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60" dirty="0">
                <a:latin typeface="Calibri"/>
                <a:cs typeface="Calibri"/>
              </a:rPr>
              <a:t>de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125" dirty="0">
                <a:latin typeface="Calibri"/>
                <a:cs typeface="Calibri"/>
              </a:rPr>
              <a:t>COIL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55" dirty="0">
                <a:latin typeface="Calibri"/>
                <a:cs typeface="Calibri"/>
              </a:rPr>
              <a:t>en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30" dirty="0">
                <a:latin typeface="Calibri"/>
                <a:cs typeface="Calibri"/>
              </a:rPr>
              <a:t>s</a:t>
            </a:r>
            <a:r>
              <a:rPr sz="1800" spc="80" dirty="0">
                <a:latin typeface="Calibri"/>
                <a:cs typeface="Calibri"/>
              </a:rPr>
              <a:t>y</a:t>
            </a:r>
            <a:r>
              <a:rPr sz="1800" spc="-295" dirty="0">
                <a:latin typeface="Calibri"/>
                <a:cs typeface="Calibri"/>
              </a:rPr>
              <a:t>l</a:t>
            </a:r>
            <a:r>
              <a:rPr sz="2700" spc="-1035" baseline="15432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spc="125" dirty="0">
                <a:latin typeface="Calibri"/>
                <a:cs typeface="Calibri"/>
              </a:rPr>
              <a:t>l</a:t>
            </a:r>
            <a:r>
              <a:rPr sz="1800" spc="20" dirty="0">
                <a:latin typeface="Calibri"/>
                <a:cs typeface="Calibri"/>
              </a:rPr>
              <a:t>a</a:t>
            </a:r>
            <a:r>
              <a:rPr sz="1800" spc="110" dirty="0">
                <a:latin typeface="Calibri"/>
                <a:cs typeface="Calibri"/>
              </a:rPr>
              <a:t>b</a:t>
            </a:r>
            <a:r>
              <a:rPr sz="1800" spc="40" dirty="0">
                <a:latin typeface="Calibri"/>
                <a:cs typeface="Calibri"/>
              </a:rPr>
              <a:t>u</a:t>
            </a:r>
            <a:r>
              <a:rPr sz="1800" spc="75" dirty="0">
                <a:latin typeface="Calibri"/>
                <a:cs typeface="Calibri"/>
              </a:rPr>
              <a:t>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65" dirty="0">
                <a:latin typeface="Calibri"/>
                <a:cs typeface="Calibri"/>
              </a:rPr>
              <a:t>curso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participante</a:t>
            </a:r>
            <a:endParaRPr sz="1800">
              <a:latin typeface="Calibri"/>
              <a:cs typeface="Calibri"/>
            </a:endParaRPr>
          </a:p>
          <a:p>
            <a:pPr marL="266700" marR="30480" indent="-228600">
              <a:lnSpc>
                <a:spcPts val="1960"/>
              </a:lnSpc>
              <a:spcBef>
                <a:spcPts val="969"/>
              </a:spcBef>
              <a:buFont typeface="Arial"/>
              <a:buChar char="•"/>
              <a:tabLst>
                <a:tab pos="266700" algn="l"/>
              </a:tabLst>
            </a:pPr>
            <a:r>
              <a:rPr sz="1800" spc="60" dirty="0">
                <a:latin typeface="Calibri"/>
                <a:cs typeface="Calibri"/>
              </a:rPr>
              <a:t>Inscripción</a:t>
            </a:r>
            <a:r>
              <a:rPr sz="1800" spc="80" dirty="0">
                <a:latin typeface="Calibri"/>
                <a:cs typeface="Calibri"/>
              </a:rPr>
              <a:t>  </a:t>
            </a:r>
            <a:r>
              <a:rPr sz="1800" spc="60" dirty="0">
                <a:latin typeface="Calibri"/>
                <a:cs typeface="Calibri"/>
              </a:rPr>
              <a:t>de</a:t>
            </a:r>
            <a:r>
              <a:rPr sz="1800" spc="55" dirty="0">
                <a:latin typeface="Calibri"/>
                <a:cs typeface="Calibri"/>
              </a:rPr>
              <a:t>  estudiantes</a:t>
            </a:r>
            <a:r>
              <a:rPr sz="1800" spc="70" dirty="0">
                <a:latin typeface="Calibri"/>
                <a:cs typeface="Calibri"/>
              </a:rPr>
              <a:t>  </a:t>
            </a:r>
            <a:r>
              <a:rPr sz="1800" spc="60" dirty="0">
                <a:latin typeface="Calibri"/>
                <a:cs typeface="Calibri"/>
              </a:rPr>
              <a:t>con </a:t>
            </a:r>
            <a:r>
              <a:rPr sz="1800" spc="10" dirty="0">
                <a:latin typeface="Calibri"/>
                <a:cs typeface="Calibri"/>
              </a:rPr>
              <a:t>asignatura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spc="10" dirty="0">
                <a:latin typeface="Calibri"/>
                <a:cs typeface="Calibri"/>
              </a:rPr>
              <a:t>y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carrera</a:t>
            </a:r>
            <a:endParaRPr sz="1800">
              <a:latin typeface="Calibri"/>
              <a:cs typeface="Calibri"/>
            </a:endParaRPr>
          </a:p>
          <a:p>
            <a:pPr marL="266065" indent="-227965">
              <a:lnSpc>
                <a:spcPct val="100000"/>
              </a:lnSpc>
              <a:spcBef>
                <a:spcPts val="810"/>
              </a:spcBef>
              <a:buFont typeface="Arial"/>
              <a:buChar char="•"/>
              <a:tabLst>
                <a:tab pos="266065" algn="l"/>
              </a:tabLst>
            </a:pPr>
            <a:r>
              <a:rPr sz="1800" spc="90" dirty="0">
                <a:latin typeface="Calibri"/>
                <a:cs typeface="Calibri"/>
              </a:rPr>
              <a:t>Uso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65" dirty="0">
                <a:latin typeface="Calibri"/>
                <a:cs typeface="Calibri"/>
              </a:rPr>
              <a:t>de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75" dirty="0">
                <a:latin typeface="Calibri"/>
                <a:cs typeface="Calibri"/>
              </a:rPr>
              <a:t>cámara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activa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23715" y="5476557"/>
            <a:ext cx="2316480" cy="5486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73660">
              <a:lnSpc>
                <a:spcPts val="1950"/>
              </a:lnSpc>
              <a:spcBef>
                <a:spcPts val="340"/>
              </a:spcBef>
              <a:tabLst>
                <a:tab pos="430530" algn="l"/>
                <a:tab pos="1319530" algn="l"/>
                <a:tab pos="1827530" algn="l"/>
                <a:tab pos="1924685" algn="l"/>
                <a:tab pos="2118360" algn="l"/>
              </a:tabLst>
            </a:pPr>
            <a:r>
              <a:rPr sz="1800" spc="-10" dirty="0">
                <a:latin typeface="Calibri"/>
                <a:cs typeface="Calibri"/>
              </a:rPr>
              <a:t>entregado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60" dirty="0">
                <a:latin typeface="Calibri"/>
                <a:cs typeface="Calibri"/>
              </a:rPr>
              <a:t>con</a:t>
            </a:r>
            <a:r>
              <a:rPr sz="1800" dirty="0">
                <a:latin typeface="Calibri"/>
                <a:cs typeface="Calibri"/>
              </a:rPr>
              <a:t>		</a:t>
            </a:r>
            <a:r>
              <a:rPr sz="1800" spc="40" dirty="0">
                <a:latin typeface="Calibri"/>
                <a:cs typeface="Calibri"/>
              </a:rPr>
              <a:t>una </a:t>
            </a:r>
            <a:r>
              <a:rPr sz="1800" spc="3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50" dirty="0">
                <a:latin typeface="Calibri"/>
                <a:cs typeface="Calibri"/>
              </a:rPr>
              <a:t>anticipación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40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spc="25" dirty="0">
                <a:latin typeface="Calibri"/>
                <a:cs typeface="Calibri"/>
              </a:rPr>
              <a:t>la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28645" y="5476557"/>
            <a:ext cx="1066165" cy="7962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marR="5080" indent="-228600" algn="just">
              <a:lnSpc>
                <a:spcPts val="195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1800" spc="-10" dirty="0">
                <a:latin typeface="Calibri"/>
                <a:cs typeface="Calibri"/>
              </a:rPr>
              <a:t>Material </a:t>
            </a:r>
            <a:r>
              <a:rPr sz="1800" spc="75" dirty="0">
                <a:latin typeface="Calibri"/>
                <a:cs typeface="Calibri"/>
              </a:rPr>
              <a:t>semana </a:t>
            </a:r>
            <a:r>
              <a:rPr sz="1800" spc="65" dirty="0">
                <a:latin typeface="Calibri"/>
                <a:cs typeface="Calibri"/>
              </a:rPr>
              <a:t>sesión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17475">
              <a:lnSpc>
                <a:spcPct val="100000"/>
              </a:lnSpc>
              <a:spcBef>
                <a:spcPts val="130"/>
              </a:spcBef>
            </a:pPr>
            <a:r>
              <a:rPr sz="4400" b="1" spc="60" dirty="0">
                <a:latin typeface="Calibri"/>
                <a:cs typeface="Calibri"/>
              </a:rPr>
              <a:t>Indicadores</a:t>
            </a:r>
            <a:r>
              <a:rPr sz="4400" b="1" spc="40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cuantitativos</a:t>
            </a:r>
            <a:r>
              <a:rPr sz="4400" b="1" spc="40" dirty="0">
                <a:latin typeface="Calibri"/>
                <a:cs typeface="Calibri"/>
              </a:rPr>
              <a:t> </a:t>
            </a:r>
            <a:r>
              <a:rPr sz="4400" b="1" spc="220" dirty="0">
                <a:latin typeface="Calibri"/>
                <a:cs typeface="Calibri"/>
              </a:rPr>
              <a:t>COIL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8100" y="990600"/>
            <a:ext cx="12268835" cy="5857875"/>
            <a:chOff x="-38100" y="990600"/>
            <a:chExt cx="12268835" cy="5857875"/>
          </a:xfrm>
        </p:grpSpPr>
        <p:sp>
          <p:nvSpPr>
            <p:cNvPr id="4" name="object 4"/>
            <p:cNvSpPr/>
            <p:nvPr/>
          </p:nvSpPr>
          <p:spPr>
            <a:xfrm>
              <a:off x="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2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1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60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04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43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87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26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65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04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7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26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65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108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34775" y="10287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12192000" y="0"/>
                  </a:moveTo>
                  <a:lnTo>
                    <a:pt x="0" y="0"/>
                  </a:lnTo>
                  <a:lnTo>
                    <a:pt x="0" y="5772150"/>
                  </a:lnTo>
                  <a:lnTo>
                    <a:pt x="12192000" y="5772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0" y="5772150"/>
                  </a:moveTo>
                  <a:lnTo>
                    <a:pt x="12192000" y="57721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72150"/>
                  </a:lnTo>
                  <a:close/>
                </a:path>
              </a:pathLst>
            </a:custGeom>
            <a:ln w="1905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" y="1247775"/>
              <a:ext cx="1533525" cy="752475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629"/>
              </a:lnSpc>
              <a:spcBef>
                <a:spcPts val="130"/>
              </a:spcBef>
            </a:pPr>
            <a:r>
              <a:rPr spc="35" dirty="0"/>
              <a:t>2023</a:t>
            </a:r>
          </a:p>
          <a:p>
            <a:pPr marL="12700">
              <a:lnSpc>
                <a:spcPts val="3604"/>
              </a:lnSpc>
            </a:pPr>
            <a:r>
              <a:rPr dirty="0"/>
              <a:t>3</a:t>
            </a:r>
            <a:r>
              <a:rPr spc="-30" dirty="0"/>
              <a:t> </a:t>
            </a:r>
            <a:r>
              <a:rPr spc="-10" dirty="0"/>
              <a:t>universidades</a:t>
            </a:r>
          </a:p>
          <a:p>
            <a:pPr marL="12700">
              <a:lnSpc>
                <a:spcPts val="3604"/>
              </a:lnSpc>
            </a:pPr>
            <a:r>
              <a:rPr dirty="0"/>
              <a:t>6</a:t>
            </a:r>
            <a:r>
              <a:rPr spc="-30" dirty="0"/>
              <a:t> </a:t>
            </a:r>
            <a:r>
              <a:rPr spc="-10" dirty="0"/>
              <a:t>carreras</a:t>
            </a:r>
          </a:p>
          <a:p>
            <a:pPr marL="12700">
              <a:lnSpc>
                <a:spcPts val="3604"/>
              </a:lnSpc>
            </a:pPr>
            <a:r>
              <a:rPr dirty="0"/>
              <a:t>110</a:t>
            </a:r>
            <a:r>
              <a:rPr spc="114" dirty="0"/>
              <a:t> </a:t>
            </a:r>
            <a:r>
              <a:rPr dirty="0"/>
              <a:t>estudiantes</a:t>
            </a:r>
            <a:r>
              <a:rPr spc="100" dirty="0"/>
              <a:t> </a:t>
            </a:r>
            <a:r>
              <a:rPr spc="-10" dirty="0"/>
              <a:t>(170)</a:t>
            </a:r>
          </a:p>
          <a:p>
            <a:pPr marL="12700">
              <a:lnSpc>
                <a:spcPts val="3604"/>
              </a:lnSpc>
            </a:pPr>
            <a:r>
              <a:rPr spc="65" dirty="0"/>
              <a:t>14</a:t>
            </a:r>
            <a:r>
              <a:rPr spc="-105" dirty="0"/>
              <a:t> </a:t>
            </a:r>
            <a:r>
              <a:rPr spc="-10" dirty="0"/>
              <a:t>profesores</a:t>
            </a:r>
          </a:p>
          <a:p>
            <a:pPr marL="12700">
              <a:lnSpc>
                <a:spcPts val="3604"/>
              </a:lnSpc>
            </a:pPr>
            <a:r>
              <a:rPr dirty="0"/>
              <a:t>5</a:t>
            </a:r>
            <a:r>
              <a:rPr spc="-30" dirty="0"/>
              <a:t> </a:t>
            </a:r>
            <a:r>
              <a:rPr spc="60" dirty="0"/>
              <a:t>sesiones</a:t>
            </a:r>
          </a:p>
          <a:p>
            <a:pPr marL="12700" marR="5080">
              <a:lnSpc>
                <a:spcPts val="3600"/>
              </a:lnSpc>
              <a:spcBef>
                <a:spcPts val="140"/>
              </a:spcBef>
            </a:pPr>
            <a:r>
              <a:rPr dirty="0"/>
              <a:t>3</a:t>
            </a:r>
            <a:r>
              <a:rPr spc="70" dirty="0"/>
              <a:t> </a:t>
            </a:r>
            <a:r>
              <a:rPr dirty="0"/>
              <a:t>oficinas</a:t>
            </a:r>
            <a:r>
              <a:rPr spc="60" dirty="0"/>
              <a:t> </a:t>
            </a:r>
            <a:r>
              <a:rPr dirty="0"/>
              <a:t>de</a:t>
            </a:r>
            <a:r>
              <a:rPr spc="40" dirty="0"/>
              <a:t> </a:t>
            </a:r>
            <a:r>
              <a:rPr dirty="0"/>
              <a:t>relaciones</a:t>
            </a:r>
            <a:r>
              <a:rPr spc="125" dirty="0"/>
              <a:t> </a:t>
            </a:r>
            <a:r>
              <a:rPr spc="-20" dirty="0"/>
              <a:t>int. </a:t>
            </a:r>
            <a:r>
              <a:rPr dirty="0"/>
              <a:t>3</a:t>
            </a:r>
            <a:r>
              <a:rPr spc="-30" dirty="0"/>
              <a:t> </a:t>
            </a:r>
            <a:r>
              <a:rPr spc="-10" dirty="0"/>
              <a:t>convenios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629"/>
              </a:lnSpc>
              <a:spcBef>
                <a:spcPts val="130"/>
              </a:spcBef>
            </a:pPr>
            <a:r>
              <a:rPr spc="35" dirty="0"/>
              <a:t>2024</a:t>
            </a:r>
          </a:p>
          <a:p>
            <a:pPr marL="12700">
              <a:lnSpc>
                <a:spcPts val="3604"/>
              </a:lnSpc>
            </a:pPr>
            <a:r>
              <a:rPr dirty="0"/>
              <a:t>4</a:t>
            </a:r>
            <a:r>
              <a:rPr spc="-30" dirty="0"/>
              <a:t> </a:t>
            </a:r>
            <a:r>
              <a:rPr spc="-10" dirty="0"/>
              <a:t>universidades</a:t>
            </a:r>
          </a:p>
          <a:p>
            <a:pPr marL="12700">
              <a:lnSpc>
                <a:spcPts val="3604"/>
              </a:lnSpc>
            </a:pPr>
            <a:r>
              <a:rPr dirty="0"/>
              <a:t>6</a:t>
            </a:r>
            <a:r>
              <a:rPr spc="-30" dirty="0"/>
              <a:t> </a:t>
            </a:r>
            <a:r>
              <a:rPr spc="-10" dirty="0"/>
              <a:t>carreras</a:t>
            </a:r>
          </a:p>
          <a:p>
            <a:pPr marL="12700">
              <a:lnSpc>
                <a:spcPts val="3604"/>
              </a:lnSpc>
            </a:pPr>
            <a:r>
              <a:rPr spc="65" dirty="0"/>
              <a:t>66</a:t>
            </a:r>
            <a:r>
              <a:rPr spc="-20" dirty="0"/>
              <a:t> </a:t>
            </a:r>
            <a:r>
              <a:rPr dirty="0"/>
              <a:t>estudiantes</a:t>
            </a:r>
            <a:r>
              <a:rPr spc="35" dirty="0"/>
              <a:t> </a:t>
            </a:r>
            <a:r>
              <a:rPr spc="-20" dirty="0"/>
              <a:t>(70)</a:t>
            </a:r>
          </a:p>
          <a:p>
            <a:pPr marL="12700">
              <a:lnSpc>
                <a:spcPts val="3604"/>
              </a:lnSpc>
            </a:pPr>
            <a:r>
              <a:rPr spc="65" dirty="0"/>
              <a:t>13</a:t>
            </a:r>
            <a:r>
              <a:rPr spc="-100" dirty="0"/>
              <a:t> </a:t>
            </a:r>
            <a:r>
              <a:rPr spc="-10" dirty="0"/>
              <a:t>profesores</a:t>
            </a:r>
          </a:p>
          <a:p>
            <a:pPr marL="12700">
              <a:lnSpc>
                <a:spcPts val="3604"/>
              </a:lnSpc>
            </a:pPr>
            <a:r>
              <a:rPr dirty="0"/>
              <a:t>4</a:t>
            </a:r>
            <a:r>
              <a:rPr spc="-30" dirty="0"/>
              <a:t> </a:t>
            </a:r>
            <a:r>
              <a:rPr spc="60" dirty="0"/>
              <a:t>sesiones</a:t>
            </a:r>
          </a:p>
          <a:p>
            <a:pPr marL="12700">
              <a:lnSpc>
                <a:spcPts val="3604"/>
              </a:lnSpc>
            </a:pPr>
            <a:r>
              <a:rPr dirty="0"/>
              <a:t>4</a:t>
            </a:r>
            <a:r>
              <a:rPr spc="135" dirty="0"/>
              <a:t> </a:t>
            </a:r>
            <a:r>
              <a:rPr dirty="0"/>
              <a:t>direcciones</a:t>
            </a:r>
            <a:r>
              <a:rPr spc="125" dirty="0"/>
              <a:t> </a:t>
            </a:r>
            <a:r>
              <a:rPr spc="-10" dirty="0"/>
              <a:t>internacionales</a:t>
            </a:r>
          </a:p>
          <a:p>
            <a:pPr marL="12700">
              <a:lnSpc>
                <a:spcPts val="3629"/>
              </a:lnSpc>
            </a:pPr>
            <a:r>
              <a:rPr dirty="0"/>
              <a:t>4</a:t>
            </a:r>
            <a:r>
              <a:rPr spc="35" dirty="0"/>
              <a:t> </a:t>
            </a:r>
            <a:r>
              <a:rPr dirty="0"/>
              <a:t>convenios</a:t>
            </a:r>
            <a:r>
              <a:rPr spc="20" dirty="0"/>
              <a:t> </a:t>
            </a:r>
            <a:r>
              <a:rPr spc="-10" dirty="0"/>
              <a:t>activos</a:t>
            </a:r>
          </a:p>
        </p:txBody>
      </p:sp>
      <p:grpSp>
        <p:nvGrpSpPr>
          <p:cNvPr id="26" name="object 26"/>
          <p:cNvGrpSpPr/>
          <p:nvPr/>
        </p:nvGrpSpPr>
        <p:grpSpPr>
          <a:xfrm>
            <a:off x="304800" y="1114425"/>
            <a:ext cx="11283315" cy="5114925"/>
            <a:chOff x="304800" y="1114425"/>
            <a:chExt cx="11283315" cy="5114925"/>
          </a:xfrm>
        </p:grpSpPr>
        <p:sp>
          <p:nvSpPr>
            <p:cNvPr id="27" name="object 27"/>
            <p:cNvSpPr/>
            <p:nvPr/>
          </p:nvSpPr>
          <p:spPr>
            <a:xfrm>
              <a:off x="304800" y="2466975"/>
              <a:ext cx="11283315" cy="571500"/>
            </a:xfrm>
            <a:custGeom>
              <a:avLst/>
              <a:gdLst/>
              <a:ahLst/>
              <a:cxnLst/>
              <a:rect l="l" t="t" r="r" b="b"/>
              <a:pathLst>
                <a:path w="11283315" h="571500">
                  <a:moveTo>
                    <a:pt x="0" y="571500"/>
                  </a:moveTo>
                  <a:lnTo>
                    <a:pt x="11225657" y="571500"/>
                  </a:lnTo>
                </a:path>
                <a:path w="11283315" h="571500">
                  <a:moveTo>
                    <a:pt x="57150" y="0"/>
                  </a:moveTo>
                  <a:lnTo>
                    <a:pt x="11282807" y="0"/>
                  </a:lnTo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7775" y="1152525"/>
              <a:ext cx="1943100" cy="107632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1725" y="1114425"/>
              <a:ext cx="1895475" cy="1047750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361950" y="6219825"/>
              <a:ext cx="11226165" cy="0"/>
            </a:xfrm>
            <a:custGeom>
              <a:avLst/>
              <a:gdLst/>
              <a:ahLst/>
              <a:cxnLst/>
              <a:rect l="l" t="t" r="r" b="b"/>
              <a:pathLst>
                <a:path w="11226165">
                  <a:moveTo>
                    <a:pt x="0" y="0"/>
                  </a:moveTo>
                  <a:lnTo>
                    <a:pt x="11225657" y="0"/>
                  </a:lnTo>
                </a:path>
              </a:pathLst>
            </a:custGeom>
            <a:ln w="19050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33" name="object 33"/>
          <p:cNvSpPr txBox="1"/>
          <p:nvPr/>
        </p:nvSpPr>
        <p:spPr>
          <a:xfrm>
            <a:off x="10077195" y="6472554"/>
            <a:ext cx="1784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70" dirty="0">
                <a:latin typeface="Calibri"/>
                <a:cs typeface="Calibri"/>
              </a:rPr>
              <a:t>Contribuciones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9525" y="990600"/>
            <a:ext cx="12211050" cy="5857875"/>
            <a:chOff x="-9525" y="990600"/>
            <a:chExt cx="12211050" cy="5857875"/>
          </a:xfrm>
        </p:grpSpPr>
        <p:sp>
          <p:nvSpPr>
            <p:cNvPr id="4" name="object 4"/>
            <p:cNvSpPr/>
            <p:nvPr/>
          </p:nvSpPr>
          <p:spPr>
            <a:xfrm>
              <a:off x="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2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1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60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04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43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87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26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65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04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7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26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65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108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34775" y="10287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12192000" y="0"/>
                  </a:moveTo>
                  <a:lnTo>
                    <a:pt x="0" y="0"/>
                  </a:lnTo>
                  <a:lnTo>
                    <a:pt x="0" y="5772150"/>
                  </a:lnTo>
                  <a:lnTo>
                    <a:pt x="12192000" y="5772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0" y="5772150"/>
                  </a:moveTo>
                  <a:lnTo>
                    <a:pt x="12192000" y="57721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72150"/>
                  </a:lnTo>
                  <a:close/>
                </a:path>
              </a:pathLst>
            </a:custGeom>
            <a:ln w="1905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" y="1247775"/>
              <a:ext cx="1533525" cy="75247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99465" y="2053208"/>
            <a:ext cx="8529955" cy="126555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0665" algn="l"/>
              </a:tabLst>
            </a:pP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Competencia</a:t>
            </a:r>
            <a:r>
              <a:rPr sz="36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45" dirty="0">
                <a:solidFill>
                  <a:srgbClr val="001F5F"/>
                </a:solidFill>
                <a:latin typeface="Calibri"/>
                <a:cs typeface="Calibri"/>
              </a:rPr>
              <a:t>intercultural</a:t>
            </a:r>
            <a:r>
              <a:rPr sz="3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6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70" dirty="0">
                <a:solidFill>
                  <a:srgbClr val="001F5F"/>
                </a:solidFill>
                <a:latin typeface="Calibri"/>
                <a:cs typeface="Calibri"/>
              </a:rPr>
              <a:t>los</a:t>
            </a:r>
            <a:r>
              <a:rPr sz="3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estudiantes</a:t>
            </a:r>
            <a:endParaRPr sz="3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60"/>
              </a:spcBef>
              <a:buFont typeface="Arial"/>
              <a:buChar char="•"/>
              <a:tabLst>
                <a:tab pos="240665" algn="l"/>
              </a:tabLst>
            </a:pP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Competencias</a:t>
            </a:r>
            <a:r>
              <a:rPr sz="3600" spc="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digitales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32" name="object 32"/>
          <p:cNvSpPr txBox="1"/>
          <p:nvPr/>
        </p:nvSpPr>
        <p:spPr>
          <a:xfrm>
            <a:off x="10077195" y="6472554"/>
            <a:ext cx="1784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50450" y="2053208"/>
            <a:ext cx="1506220" cy="126555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3600" spc="55" dirty="0">
                <a:solidFill>
                  <a:srgbClr val="001F5F"/>
                </a:solidFill>
                <a:latin typeface="Calibri"/>
                <a:cs typeface="Calibri"/>
              </a:rPr>
              <a:t>(85,6%)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3600" spc="55" dirty="0">
                <a:solidFill>
                  <a:srgbClr val="001F5F"/>
                </a:solidFill>
                <a:latin typeface="Calibri"/>
                <a:cs typeface="Calibri"/>
              </a:rPr>
              <a:t>(14,3%)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8364" y="3363595"/>
            <a:ext cx="677799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35" dirty="0">
                <a:solidFill>
                  <a:srgbClr val="001F5F"/>
                </a:solidFill>
                <a:latin typeface="Calibri"/>
                <a:cs typeface="Calibri"/>
              </a:rPr>
              <a:t>(zoom/</a:t>
            </a:r>
            <a:r>
              <a:rPr sz="3600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aula</a:t>
            </a:r>
            <a:r>
              <a:rPr sz="3600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95" dirty="0">
                <a:solidFill>
                  <a:srgbClr val="001F5F"/>
                </a:solidFill>
                <a:latin typeface="Calibri"/>
                <a:cs typeface="Calibri"/>
              </a:rPr>
              <a:t>Moodle/</a:t>
            </a:r>
            <a:r>
              <a:rPr sz="36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45" dirty="0">
                <a:solidFill>
                  <a:srgbClr val="001F5F"/>
                </a:solidFill>
                <a:latin typeface="Calibri"/>
                <a:cs typeface="Calibri"/>
              </a:rPr>
              <a:t>socrative/drive)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950450" y="3983735"/>
            <a:ext cx="150622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55" dirty="0">
                <a:solidFill>
                  <a:srgbClr val="001F5F"/>
                </a:solidFill>
                <a:latin typeface="Calibri"/>
                <a:cs typeface="Calibri"/>
              </a:rPr>
              <a:t>(78,6%)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9465" y="3792791"/>
            <a:ext cx="7760334" cy="1395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372360" algn="r">
              <a:lnSpc>
                <a:spcPts val="1835"/>
              </a:lnSpc>
              <a:spcBef>
                <a:spcPts val="100"/>
              </a:spcBef>
            </a:pPr>
            <a:r>
              <a:rPr sz="1800" spc="7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endParaRPr sz="1800">
              <a:latin typeface="Calibri"/>
              <a:cs typeface="Calibri"/>
            </a:endParaRPr>
          </a:p>
          <a:p>
            <a:pPr marL="240665" indent="-227965">
              <a:lnSpc>
                <a:spcPts val="3995"/>
              </a:lnSpc>
              <a:buFont typeface="Arial"/>
              <a:buChar char="•"/>
              <a:tabLst>
                <a:tab pos="240665" algn="l"/>
              </a:tabLst>
            </a:pP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Competencia</a:t>
            </a:r>
            <a:r>
              <a:rPr sz="36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36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75" dirty="0">
                <a:solidFill>
                  <a:srgbClr val="001F5F"/>
                </a:solidFill>
                <a:latin typeface="Calibri"/>
                <a:cs typeface="Calibri"/>
              </a:rPr>
              <a:t>trabajo</a:t>
            </a:r>
            <a:r>
              <a:rPr sz="3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36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equipo</a:t>
            </a:r>
            <a:endParaRPr sz="36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240665" algn="l"/>
              </a:tabLst>
            </a:pPr>
            <a:r>
              <a:rPr sz="3600" spc="-20" dirty="0">
                <a:solidFill>
                  <a:srgbClr val="001F5F"/>
                </a:solidFill>
                <a:latin typeface="Calibri"/>
                <a:cs typeface="Calibri"/>
              </a:rPr>
              <a:t>Internacionalización</a:t>
            </a:r>
            <a:r>
              <a:rPr sz="3600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del</a:t>
            </a:r>
            <a:r>
              <a:rPr sz="3600" spc="-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plan</a:t>
            </a:r>
            <a:r>
              <a:rPr sz="36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6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estudios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9465" y="5271134"/>
            <a:ext cx="1002792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40665" algn="l"/>
              </a:tabLst>
            </a:pPr>
            <a:r>
              <a:rPr sz="3600" spc="-25" dirty="0">
                <a:solidFill>
                  <a:srgbClr val="001F5F"/>
                </a:solidFill>
                <a:latin typeface="Calibri"/>
                <a:cs typeface="Calibri"/>
              </a:rPr>
              <a:t>Fortalecimiento</a:t>
            </a:r>
            <a:r>
              <a:rPr sz="360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600" spc="-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redes</a:t>
            </a:r>
            <a:r>
              <a:rPr sz="36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600" spc="-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1F5F"/>
                </a:solidFill>
                <a:latin typeface="Calibri"/>
                <a:cs typeface="Calibri"/>
              </a:rPr>
              <a:t>colaboración</a:t>
            </a:r>
            <a:r>
              <a:rPr sz="360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01F5F"/>
                </a:solidFill>
                <a:latin typeface="Calibri"/>
                <a:cs typeface="Calibri"/>
              </a:rPr>
              <a:t>académica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140" dirty="0">
                <a:latin typeface="Calibri"/>
                <a:cs typeface="Calibri"/>
              </a:rPr>
              <a:t>Conclusiones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9525" y="990600"/>
            <a:ext cx="12211050" cy="5857875"/>
            <a:chOff x="-9525" y="990600"/>
            <a:chExt cx="12211050" cy="5857875"/>
          </a:xfrm>
        </p:grpSpPr>
        <p:sp>
          <p:nvSpPr>
            <p:cNvPr id="4" name="object 4"/>
            <p:cNvSpPr/>
            <p:nvPr/>
          </p:nvSpPr>
          <p:spPr>
            <a:xfrm>
              <a:off x="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2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1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60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04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43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87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26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65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04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7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26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65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108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34775" y="10287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12192000" y="0"/>
                  </a:moveTo>
                  <a:lnTo>
                    <a:pt x="0" y="0"/>
                  </a:lnTo>
                  <a:lnTo>
                    <a:pt x="0" y="5772150"/>
                  </a:lnTo>
                  <a:lnTo>
                    <a:pt x="12192000" y="5772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0" y="5772150"/>
                  </a:moveTo>
                  <a:lnTo>
                    <a:pt x="12192000" y="57721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72150"/>
                  </a:lnTo>
                  <a:close/>
                </a:path>
              </a:pathLst>
            </a:custGeom>
            <a:ln w="1905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" y="1247775"/>
              <a:ext cx="1533525" cy="75247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14362" y="2281237"/>
              <a:ext cx="10972800" cy="4524375"/>
            </a:xfrm>
            <a:custGeom>
              <a:avLst/>
              <a:gdLst/>
              <a:ahLst/>
              <a:cxnLst/>
              <a:rect l="l" t="t" r="r" b="b"/>
              <a:pathLst>
                <a:path w="10972800" h="4524375">
                  <a:moveTo>
                    <a:pt x="0" y="4524375"/>
                  </a:moveTo>
                  <a:lnTo>
                    <a:pt x="10972800" y="4524375"/>
                  </a:lnTo>
                  <a:lnTo>
                    <a:pt x="10972800" y="0"/>
                  </a:lnTo>
                  <a:lnTo>
                    <a:pt x="0" y="0"/>
                  </a:lnTo>
                  <a:lnTo>
                    <a:pt x="0" y="4524375"/>
                  </a:lnTo>
                  <a:close/>
                </a:path>
              </a:pathLst>
            </a:custGeom>
            <a:ln w="9525">
              <a:solidFill>
                <a:srgbClr val="3A7C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17575" y="2228214"/>
            <a:ext cx="10606405" cy="383349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-9525" algn="just">
              <a:lnSpc>
                <a:spcPts val="3150"/>
              </a:lnSpc>
              <a:spcBef>
                <a:spcPts val="660"/>
              </a:spcBef>
              <a:buSzPct val="96721"/>
              <a:buFont typeface="Arial"/>
              <a:buChar char="•"/>
              <a:tabLst>
                <a:tab pos="150495" algn="l"/>
              </a:tabLst>
            </a:pPr>
            <a:r>
              <a:rPr sz="3050" b="1" spc="60" dirty="0">
                <a:solidFill>
                  <a:srgbClr val="275217"/>
                </a:solidFill>
                <a:latin typeface="Calibri"/>
                <a:cs typeface="Calibri"/>
              </a:rPr>
              <a:t>	Impacto</a:t>
            </a:r>
            <a:r>
              <a:rPr sz="3050" b="1" spc="625" dirty="0">
                <a:solidFill>
                  <a:srgbClr val="275217"/>
                </a:solidFill>
                <a:latin typeface="Calibri"/>
                <a:cs typeface="Calibri"/>
              </a:rPr>
              <a:t> </a:t>
            </a:r>
            <a:r>
              <a:rPr sz="3050" b="1" dirty="0">
                <a:solidFill>
                  <a:srgbClr val="275217"/>
                </a:solidFill>
                <a:latin typeface="Calibri"/>
                <a:cs typeface="Calibri"/>
              </a:rPr>
              <a:t>en</a:t>
            </a:r>
            <a:r>
              <a:rPr sz="3050" b="1" spc="660" dirty="0">
                <a:solidFill>
                  <a:srgbClr val="275217"/>
                </a:solidFill>
                <a:latin typeface="Calibri"/>
                <a:cs typeface="Calibri"/>
              </a:rPr>
              <a:t> </a:t>
            </a:r>
            <a:r>
              <a:rPr sz="3050" b="1" spc="110" dirty="0">
                <a:solidFill>
                  <a:srgbClr val="275217"/>
                </a:solidFill>
                <a:latin typeface="Calibri"/>
                <a:cs typeface="Calibri"/>
              </a:rPr>
              <a:t>los</a:t>
            </a:r>
            <a:r>
              <a:rPr sz="3050" b="1" spc="665" dirty="0">
                <a:solidFill>
                  <a:srgbClr val="275217"/>
                </a:solidFill>
                <a:latin typeface="Calibri"/>
                <a:cs typeface="Calibri"/>
              </a:rPr>
              <a:t> </a:t>
            </a:r>
            <a:r>
              <a:rPr sz="3050" b="1" spc="135" dirty="0">
                <a:solidFill>
                  <a:srgbClr val="275217"/>
                </a:solidFill>
                <a:latin typeface="Calibri"/>
                <a:cs typeface="Calibri"/>
              </a:rPr>
              <a:t>ODS:</a:t>
            </a:r>
            <a:r>
              <a:rPr sz="3050" b="1" spc="630" dirty="0">
                <a:solidFill>
                  <a:srgbClr val="275217"/>
                </a:solidFill>
                <a:latin typeface="Calibri"/>
                <a:cs typeface="Calibri"/>
              </a:rPr>
              <a:t> </a:t>
            </a:r>
            <a:r>
              <a:rPr sz="3050" spc="175" dirty="0">
                <a:solidFill>
                  <a:srgbClr val="275217"/>
                </a:solidFill>
                <a:latin typeface="Calibri"/>
                <a:cs typeface="Calibri"/>
              </a:rPr>
              <a:t>Las</a:t>
            </a:r>
            <a:r>
              <a:rPr sz="3050" spc="610" dirty="0">
                <a:solidFill>
                  <a:srgbClr val="275217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275217"/>
                </a:solidFill>
                <a:latin typeface="Calibri"/>
                <a:cs typeface="Calibri"/>
              </a:rPr>
              <a:t>temáticas</a:t>
            </a:r>
            <a:r>
              <a:rPr sz="3050" spc="655" dirty="0">
                <a:solidFill>
                  <a:srgbClr val="275217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275217"/>
                </a:solidFill>
                <a:latin typeface="Calibri"/>
                <a:cs typeface="Calibri"/>
              </a:rPr>
              <a:t>abordadas,</a:t>
            </a:r>
            <a:r>
              <a:rPr sz="3050" spc="640" dirty="0">
                <a:solidFill>
                  <a:srgbClr val="275217"/>
                </a:solidFill>
                <a:latin typeface="Calibri"/>
                <a:cs typeface="Calibri"/>
              </a:rPr>
              <a:t> </a:t>
            </a:r>
            <a:r>
              <a:rPr sz="3050" spc="55" dirty="0">
                <a:solidFill>
                  <a:srgbClr val="275217"/>
                </a:solidFill>
                <a:latin typeface="Calibri"/>
                <a:cs typeface="Calibri"/>
              </a:rPr>
              <a:t>diseñadas</a:t>
            </a:r>
            <a:r>
              <a:rPr sz="3050" spc="620" dirty="0">
                <a:solidFill>
                  <a:srgbClr val="275217"/>
                </a:solidFill>
                <a:latin typeface="Calibri"/>
                <a:cs typeface="Calibri"/>
              </a:rPr>
              <a:t> </a:t>
            </a:r>
            <a:r>
              <a:rPr sz="3050" spc="-25" dirty="0">
                <a:solidFill>
                  <a:srgbClr val="275217"/>
                </a:solidFill>
                <a:latin typeface="Calibri"/>
                <a:cs typeface="Calibri"/>
              </a:rPr>
              <a:t>en </a:t>
            </a:r>
            <a:r>
              <a:rPr sz="3050" spc="-10" dirty="0">
                <a:solidFill>
                  <a:srgbClr val="275217"/>
                </a:solidFill>
                <a:latin typeface="Calibri"/>
                <a:cs typeface="Calibri"/>
              </a:rPr>
              <a:t>conjunto</a:t>
            </a:r>
            <a:r>
              <a:rPr sz="3050" dirty="0">
                <a:solidFill>
                  <a:srgbClr val="275217"/>
                </a:solidFill>
                <a:latin typeface="Calibri"/>
                <a:cs typeface="Calibri"/>
              </a:rPr>
              <a:t> por</a:t>
            </a:r>
            <a:r>
              <a:rPr sz="3050" spc="-30" dirty="0">
                <a:solidFill>
                  <a:srgbClr val="275217"/>
                </a:solidFill>
                <a:latin typeface="Calibri"/>
                <a:cs typeface="Calibri"/>
              </a:rPr>
              <a:t> </a:t>
            </a:r>
            <a:r>
              <a:rPr sz="3050" spc="100" dirty="0">
                <a:solidFill>
                  <a:srgbClr val="275217"/>
                </a:solidFill>
                <a:latin typeface="Calibri"/>
                <a:cs typeface="Calibri"/>
              </a:rPr>
              <a:t>las</a:t>
            </a:r>
            <a:r>
              <a:rPr sz="3050" spc="10" dirty="0">
                <a:solidFill>
                  <a:srgbClr val="275217"/>
                </a:solidFill>
                <a:latin typeface="Calibri"/>
                <a:cs typeface="Calibri"/>
              </a:rPr>
              <a:t> </a:t>
            </a:r>
            <a:r>
              <a:rPr sz="3050" spc="135" dirty="0">
                <a:solidFill>
                  <a:srgbClr val="275217"/>
                </a:solidFill>
                <a:latin typeface="Calibri"/>
                <a:cs typeface="Calibri"/>
              </a:rPr>
              <a:t>IES</a:t>
            </a:r>
            <a:r>
              <a:rPr sz="3050" spc="-5" dirty="0">
                <a:solidFill>
                  <a:srgbClr val="275217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275217"/>
                </a:solidFill>
                <a:latin typeface="Calibri"/>
                <a:cs typeface="Calibri"/>
              </a:rPr>
              <a:t>participantes,</a:t>
            </a:r>
            <a:r>
              <a:rPr sz="3050" spc="-40" dirty="0">
                <a:solidFill>
                  <a:srgbClr val="275217"/>
                </a:solidFill>
                <a:latin typeface="Calibri"/>
                <a:cs typeface="Calibri"/>
              </a:rPr>
              <a:t> </a:t>
            </a:r>
            <a:r>
              <a:rPr sz="3050" spc="-30" dirty="0">
                <a:solidFill>
                  <a:srgbClr val="275217"/>
                </a:solidFill>
                <a:latin typeface="Calibri"/>
                <a:cs typeface="Calibri"/>
              </a:rPr>
              <a:t>reflejaron</a:t>
            </a:r>
            <a:r>
              <a:rPr sz="3050" spc="35" dirty="0">
                <a:solidFill>
                  <a:srgbClr val="275217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275217"/>
                </a:solidFill>
                <a:latin typeface="Calibri"/>
                <a:cs typeface="Calibri"/>
              </a:rPr>
              <a:t>el</a:t>
            </a:r>
            <a:r>
              <a:rPr sz="3050" spc="-55" dirty="0">
                <a:solidFill>
                  <a:srgbClr val="275217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275217"/>
                </a:solidFill>
                <a:latin typeface="Calibri"/>
                <a:cs typeface="Calibri"/>
              </a:rPr>
              <a:t>compromiso</a:t>
            </a:r>
            <a:r>
              <a:rPr sz="3050" spc="20" dirty="0">
                <a:solidFill>
                  <a:srgbClr val="275217"/>
                </a:solidFill>
                <a:latin typeface="Calibri"/>
                <a:cs typeface="Calibri"/>
              </a:rPr>
              <a:t> </a:t>
            </a:r>
            <a:r>
              <a:rPr sz="3050" spc="55" dirty="0">
                <a:solidFill>
                  <a:srgbClr val="275217"/>
                </a:solidFill>
                <a:latin typeface="Calibri"/>
                <a:cs typeface="Calibri"/>
              </a:rPr>
              <a:t>con</a:t>
            </a:r>
            <a:r>
              <a:rPr sz="3050" spc="-40" dirty="0">
                <a:solidFill>
                  <a:srgbClr val="275217"/>
                </a:solidFill>
                <a:latin typeface="Calibri"/>
                <a:cs typeface="Calibri"/>
              </a:rPr>
              <a:t> </a:t>
            </a:r>
            <a:r>
              <a:rPr sz="3050" spc="50" dirty="0">
                <a:solidFill>
                  <a:srgbClr val="275217"/>
                </a:solidFill>
                <a:latin typeface="Calibri"/>
                <a:cs typeface="Calibri"/>
              </a:rPr>
              <a:t>el </a:t>
            </a:r>
            <a:r>
              <a:rPr sz="3050" dirty="0">
                <a:solidFill>
                  <a:srgbClr val="275217"/>
                </a:solidFill>
                <a:latin typeface="Calibri"/>
                <a:cs typeface="Calibri"/>
              </a:rPr>
              <a:t>cumplimiento</a:t>
            </a:r>
            <a:r>
              <a:rPr sz="3050" spc="170" dirty="0">
                <a:solidFill>
                  <a:srgbClr val="275217"/>
                </a:solidFill>
                <a:latin typeface="Calibri"/>
                <a:cs typeface="Calibri"/>
              </a:rPr>
              <a:t>  </a:t>
            </a:r>
            <a:r>
              <a:rPr sz="3050" dirty="0">
                <a:solidFill>
                  <a:srgbClr val="275217"/>
                </a:solidFill>
                <a:latin typeface="Calibri"/>
                <a:cs typeface="Calibri"/>
              </a:rPr>
              <a:t>de</a:t>
            </a:r>
            <a:r>
              <a:rPr sz="3050" spc="160" dirty="0">
                <a:solidFill>
                  <a:srgbClr val="275217"/>
                </a:solidFill>
                <a:latin typeface="Calibri"/>
                <a:cs typeface="Calibri"/>
              </a:rPr>
              <a:t>  </a:t>
            </a:r>
            <a:r>
              <a:rPr sz="3050" spc="80" dirty="0">
                <a:solidFill>
                  <a:srgbClr val="275217"/>
                </a:solidFill>
                <a:latin typeface="Calibri"/>
                <a:cs typeface="Calibri"/>
              </a:rPr>
              <a:t>los</a:t>
            </a:r>
            <a:r>
              <a:rPr sz="3050" spc="185" dirty="0">
                <a:solidFill>
                  <a:srgbClr val="275217"/>
                </a:solidFill>
                <a:latin typeface="Calibri"/>
                <a:cs typeface="Calibri"/>
              </a:rPr>
              <a:t>  </a:t>
            </a:r>
            <a:r>
              <a:rPr sz="3050" spc="120" dirty="0">
                <a:solidFill>
                  <a:srgbClr val="275217"/>
                </a:solidFill>
                <a:latin typeface="Calibri"/>
                <a:cs typeface="Calibri"/>
              </a:rPr>
              <a:t>ODS,</a:t>
            </a:r>
            <a:r>
              <a:rPr sz="3050" spc="155" dirty="0">
                <a:solidFill>
                  <a:srgbClr val="275217"/>
                </a:solidFill>
                <a:latin typeface="Calibri"/>
                <a:cs typeface="Calibri"/>
              </a:rPr>
              <a:t>  </a:t>
            </a:r>
            <a:r>
              <a:rPr sz="3050" dirty="0">
                <a:solidFill>
                  <a:srgbClr val="275217"/>
                </a:solidFill>
                <a:latin typeface="Calibri"/>
                <a:cs typeface="Calibri"/>
              </a:rPr>
              <a:t>orientando</a:t>
            </a:r>
            <a:r>
              <a:rPr sz="3050" spc="185" dirty="0">
                <a:solidFill>
                  <a:srgbClr val="275217"/>
                </a:solidFill>
                <a:latin typeface="Calibri"/>
                <a:cs typeface="Calibri"/>
              </a:rPr>
              <a:t>  </a:t>
            </a:r>
            <a:r>
              <a:rPr sz="3050" spc="100" dirty="0">
                <a:solidFill>
                  <a:srgbClr val="275217"/>
                </a:solidFill>
                <a:latin typeface="Calibri"/>
                <a:cs typeface="Calibri"/>
              </a:rPr>
              <a:t>las</a:t>
            </a:r>
            <a:r>
              <a:rPr sz="3050" spc="180" dirty="0">
                <a:solidFill>
                  <a:srgbClr val="275217"/>
                </a:solidFill>
                <a:latin typeface="Calibri"/>
                <a:cs typeface="Calibri"/>
              </a:rPr>
              <a:t>  </a:t>
            </a:r>
            <a:r>
              <a:rPr sz="3050" dirty="0">
                <a:solidFill>
                  <a:srgbClr val="275217"/>
                </a:solidFill>
                <a:latin typeface="Calibri"/>
                <a:cs typeface="Calibri"/>
              </a:rPr>
              <a:t>temáticas</a:t>
            </a:r>
            <a:r>
              <a:rPr sz="3050" spc="185" dirty="0">
                <a:solidFill>
                  <a:srgbClr val="275217"/>
                </a:solidFill>
                <a:latin typeface="Calibri"/>
                <a:cs typeface="Calibri"/>
              </a:rPr>
              <a:t>  </a:t>
            </a:r>
            <a:r>
              <a:rPr sz="3050" dirty="0">
                <a:solidFill>
                  <a:srgbClr val="275217"/>
                </a:solidFill>
                <a:latin typeface="Calibri"/>
                <a:cs typeface="Calibri"/>
              </a:rPr>
              <a:t>hacia</a:t>
            </a:r>
            <a:r>
              <a:rPr sz="3050" spc="170" dirty="0">
                <a:solidFill>
                  <a:srgbClr val="275217"/>
                </a:solidFill>
                <a:latin typeface="Calibri"/>
                <a:cs typeface="Calibri"/>
              </a:rPr>
              <a:t>  </a:t>
            </a:r>
            <a:r>
              <a:rPr sz="3050" spc="-25" dirty="0">
                <a:solidFill>
                  <a:srgbClr val="275217"/>
                </a:solidFill>
                <a:latin typeface="Calibri"/>
                <a:cs typeface="Calibri"/>
              </a:rPr>
              <a:t>la </a:t>
            </a:r>
            <a:r>
              <a:rPr sz="3050" dirty="0">
                <a:solidFill>
                  <a:srgbClr val="275217"/>
                </a:solidFill>
                <a:latin typeface="Calibri"/>
                <a:cs typeface="Calibri"/>
              </a:rPr>
              <a:t>sostenibilidad</a:t>
            </a:r>
            <a:r>
              <a:rPr sz="3050" spc="20" dirty="0">
                <a:solidFill>
                  <a:srgbClr val="275217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275217"/>
                </a:solidFill>
                <a:latin typeface="Calibri"/>
                <a:cs typeface="Calibri"/>
              </a:rPr>
              <a:t>y</a:t>
            </a:r>
            <a:r>
              <a:rPr sz="3050" spc="-5" dirty="0">
                <a:solidFill>
                  <a:srgbClr val="275217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275217"/>
                </a:solidFill>
                <a:latin typeface="Calibri"/>
                <a:cs typeface="Calibri"/>
              </a:rPr>
              <a:t>la</a:t>
            </a:r>
            <a:r>
              <a:rPr sz="3050" spc="10" dirty="0">
                <a:solidFill>
                  <a:srgbClr val="275217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275217"/>
                </a:solidFill>
                <a:latin typeface="Calibri"/>
                <a:cs typeface="Calibri"/>
              </a:rPr>
              <a:t>ciudadanía</a:t>
            </a:r>
            <a:r>
              <a:rPr sz="3050" spc="45" dirty="0">
                <a:solidFill>
                  <a:srgbClr val="275217"/>
                </a:solidFill>
                <a:latin typeface="Calibri"/>
                <a:cs typeface="Calibri"/>
              </a:rPr>
              <a:t> </a:t>
            </a:r>
            <a:r>
              <a:rPr sz="3050" spc="-10" dirty="0">
                <a:solidFill>
                  <a:srgbClr val="275217"/>
                </a:solidFill>
                <a:latin typeface="Calibri"/>
                <a:cs typeface="Calibri"/>
              </a:rPr>
              <a:t>global.</a:t>
            </a:r>
            <a:endParaRPr sz="3050">
              <a:latin typeface="Calibri"/>
              <a:cs typeface="Calibri"/>
            </a:endParaRPr>
          </a:p>
          <a:p>
            <a:pPr marL="12700" marR="14604" indent="-10160" algn="just">
              <a:lnSpc>
                <a:spcPct val="86200"/>
              </a:lnSpc>
              <a:spcBef>
                <a:spcPts val="1045"/>
              </a:spcBef>
              <a:buSzPct val="96721"/>
              <a:buFont typeface="Arial"/>
              <a:buChar char="•"/>
              <a:tabLst>
                <a:tab pos="150495" algn="l"/>
              </a:tabLst>
            </a:pPr>
            <a:r>
              <a:rPr sz="3050" b="1" dirty="0">
                <a:solidFill>
                  <a:srgbClr val="001F5F"/>
                </a:solidFill>
                <a:latin typeface="Calibri"/>
                <a:cs typeface="Calibri"/>
              </a:rPr>
              <a:t>	Fortalecimiento</a:t>
            </a:r>
            <a:r>
              <a:rPr sz="3050" b="1" spc="61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050" b="1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050" b="1" spc="59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050" b="1" spc="80" dirty="0">
                <a:solidFill>
                  <a:srgbClr val="001F5F"/>
                </a:solidFill>
                <a:latin typeface="Calibri"/>
                <a:cs typeface="Calibri"/>
              </a:rPr>
              <a:t>competencias:</a:t>
            </a:r>
            <a:r>
              <a:rPr sz="3050" b="1" spc="58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050" spc="15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3050" spc="56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percepción</a:t>
            </a:r>
            <a:r>
              <a:rPr sz="3050" spc="58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050" spc="56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050" spc="55" dirty="0">
                <a:solidFill>
                  <a:srgbClr val="001F5F"/>
                </a:solidFill>
                <a:latin typeface="Calibri"/>
                <a:cs typeface="Calibri"/>
              </a:rPr>
              <a:t>los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estudiantes</a:t>
            </a:r>
            <a:r>
              <a:rPr sz="3050" spc="2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50" spc="55" dirty="0">
                <a:solidFill>
                  <a:srgbClr val="001F5F"/>
                </a:solidFill>
                <a:latin typeface="Calibri"/>
                <a:cs typeface="Calibri"/>
              </a:rPr>
              <a:t>con</a:t>
            </a:r>
            <a:r>
              <a:rPr sz="3050" spc="2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relación</a:t>
            </a:r>
            <a:r>
              <a:rPr sz="3050" spc="3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050" spc="2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3050" spc="3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metodología</a:t>
            </a:r>
            <a:r>
              <a:rPr sz="3050" spc="3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50" spc="155" dirty="0">
                <a:solidFill>
                  <a:srgbClr val="001F5F"/>
                </a:solidFill>
                <a:latin typeface="Calibri"/>
                <a:cs typeface="Calibri"/>
              </a:rPr>
              <a:t>COIL</a:t>
            </a:r>
            <a:r>
              <a:rPr sz="3050" spc="3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declaran</a:t>
            </a:r>
            <a:r>
              <a:rPr sz="3050" spc="2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3050" spc="3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50" spc="80" dirty="0">
                <a:solidFill>
                  <a:srgbClr val="001F5F"/>
                </a:solidFill>
                <a:latin typeface="Calibri"/>
                <a:cs typeface="Calibri"/>
              </a:rPr>
              <a:t>les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permitió</a:t>
            </a:r>
            <a:r>
              <a:rPr sz="3050" spc="14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fortalecer</a:t>
            </a:r>
            <a:r>
              <a:rPr sz="3050" spc="14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3050" spc="12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desarrollo</a:t>
            </a:r>
            <a:r>
              <a:rPr sz="3050" spc="13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050" spc="13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habilidades</a:t>
            </a:r>
            <a:r>
              <a:rPr sz="3050" spc="14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050" spc="-10" dirty="0">
                <a:solidFill>
                  <a:srgbClr val="001F5F"/>
                </a:solidFill>
                <a:latin typeface="Calibri"/>
                <a:cs typeface="Calibri"/>
              </a:rPr>
              <a:t>interculturales </a:t>
            </a:r>
            <a:r>
              <a:rPr sz="3050" spc="60" dirty="0">
                <a:solidFill>
                  <a:srgbClr val="001F5F"/>
                </a:solidFill>
                <a:latin typeface="Calibri"/>
                <a:cs typeface="Calibri"/>
              </a:rPr>
              <a:t>(85,7%),</a:t>
            </a:r>
            <a:r>
              <a:rPr sz="3050" spc="34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digitales</a:t>
            </a:r>
            <a:r>
              <a:rPr sz="3050" spc="35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050" spc="70" dirty="0">
                <a:solidFill>
                  <a:srgbClr val="001F5F"/>
                </a:solidFill>
                <a:latin typeface="Calibri"/>
                <a:cs typeface="Calibri"/>
              </a:rPr>
              <a:t>(14,3%)</a:t>
            </a:r>
            <a:r>
              <a:rPr sz="3050" spc="35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3050" spc="35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050" spc="33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trabajo</a:t>
            </a:r>
            <a:r>
              <a:rPr sz="3050" spc="35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3050" spc="33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equipo</a:t>
            </a:r>
            <a:r>
              <a:rPr sz="3050" spc="35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050" spc="60" dirty="0">
                <a:solidFill>
                  <a:srgbClr val="001F5F"/>
                </a:solidFill>
                <a:latin typeface="Calibri"/>
                <a:cs typeface="Calibri"/>
              </a:rPr>
              <a:t>(78,6%)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fundamentales</a:t>
            </a:r>
            <a:r>
              <a:rPr sz="305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50" spc="-10" dirty="0">
                <a:solidFill>
                  <a:srgbClr val="001F5F"/>
                </a:solidFill>
                <a:latin typeface="Calibri"/>
                <a:cs typeface="Calibri"/>
              </a:rPr>
              <a:t>para</a:t>
            </a:r>
            <a:r>
              <a:rPr sz="305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50" spc="-50" dirty="0">
                <a:solidFill>
                  <a:srgbClr val="001F5F"/>
                </a:solidFill>
                <a:latin typeface="Calibri"/>
                <a:cs typeface="Calibri"/>
              </a:rPr>
              <a:t>enfrentar</a:t>
            </a:r>
            <a:r>
              <a:rPr sz="305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50" dirty="0">
                <a:solidFill>
                  <a:srgbClr val="001F5F"/>
                </a:solidFill>
                <a:latin typeface="Calibri"/>
                <a:cs typeface="Calibri"/>
              </a:rPr>
              <a:t>desafíos</a:t>
            </a:r>
            <a:r>
              <a:rPr sz="305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050" spc="-10" dirty="0">
                <a:solidFill>
                  <a:srgbClr val="001F5F"/>
                </a:solidFill>
                <a:latin typeface="Calibri"/>
                <a:cs typeface="Calibri"/>
              </a:rPr>
              <a:t>globales.</a:t>
            </a:r>
            <a:endParaRPr sz="3050">
              <a:latin typeface="Calibri"/>
              <a:cs typeface="Calibri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28" name="object 28"/>
          <p:cNvSpPr txBox="1"/>
          <p:nvPr/>
        </p:nvSpPr>
        <p:spPr>
          <a:xfrm>
            <a:off x="10077195" y="6472554"/>
            <a:ext cx="1784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62125"/>
            <a:ext cx="12192000" cy="5076825"/>
          </a:xfrm>
          <a:custGeom>
            <a:avLst/>
            <a:gdLst/>
            <a:ahLst/>
            <a:cxnLst/>
            <a:rect l="l" t="t" r="r" b="b"/>
            <a:pathLst>
              <a:path w="12192000" h="5076825">
                <a:moveTo>
                  <a:pt x="12192000" y="0"/>
                </a:moveTo>
                <a:lnTo>
                  <a:pt x="0" y="0"/>
                </a:lnTo>
                <a:lnTo>
                  <a:pt x="0" y="5076825"/>
                </a:lnTo>
                <a:lnTo>
                  <a:pt x="12192000" y="50768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62125"/>
            <a:ext cx="12192000" cy="5076825"/>
          </a:xfrm>
          <a:custGeom>
            <a:avLst/>
            <a:gdLst/>
            <a:ahLst/>
            <a:cxnLst/>
            <a:rect l="l" t="t" r="r" b="b"/>
            <a:pathLst>
              <a:path w="12192000" h="5076825">
                <a:moveTo>
                  <a:pt x="0" y="5076825"/>
                </a:moveTo>
                <a:lnTo>
                  <a:pt x="12192000" y="5076825"/>
                </a:lnTo>
                <a:lnTo>
                  <a:pt x="12192000" y="0"/>
                </a:lnTo>
                <a:lnTo>
                  <a:pt x="0" y="0"/>
                </a:lnTo>
                <a:lnTo>
                  <a:pt x="0" y="5076825"/>
                </a:lnTo>
                <a:close/>
              </a:path>
            </a:pathLst>
          </a:custGeom>
          <a:ln w="19050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dirty="0"/>
              <a:t>Entretejiendo</a:t>
            </a:r>
            <a:r>
              <a:rPr spc="-70" dirty="0"/>
              <a:t> </a:t>
            </a:r>
            <a:r>
              <a:rPr spc="114" dirty="0"/>
              <a:t>Culturas</a:t>
            </a:r>
            <a:r>
              <a:rPr spc="-30" dirty="0"/>
              <a:t> </a:t>
            </a:r>
            <a:r>
              <a:rPr dirty="0"/>
              <a:t>y </a:t>
            </a:r>
            <a:r>
              <a:rPr spc="40" dirty="0"/>
              <a:t>Expandiendo </a:t>
            </a:r>
            <a:r>
              <a:rPr dirty="0"/>
              <a:t>Fronteras:</a:t>
            </a:r>
            <a:r>
              <a:rPr spc="-25" dirty="0"/>
              <a:t> </a:t>
            </a:r>
            <a:r>
              <a:rPr spc="100" dirty="0"/>
              <a:t>Experiencias</a:t>
            </a:r>
            <a:r>
              <a:rPr spc="-5" dirty="0"/>
              <a:t> </a:t>
            </a:r>
            <a:r>
              <a:rPr dirty="0"/>
              <a:t>y</a:t>
            </a:r>
            <a:r>
              <a:rPr spc="25" dirty="0"/>
              <a:t> </a:t>
            </a:r>
            <a:r>
              <a:rPr spc="110" dirty="0"/>
              <a:t>Resultados</a:t>
            </a:r>
            <a:r>
              <a:rPr spc="-20" dirty="0"/>
              <a:t> </a:t>
            </a:r>
            <a:r>
              <a:rPr dirty="0"/>
              <a:t>de</a:t>
            </a:r>
            <a:r>
              <a:rPr spc="10" dirty="0"/>
              <a:t> </a:t>
            </a:r>
            <a:r>
              <a:rPr spc="130" dirty="0"/>
              <a:t>los </a:t>
            </a:r>
            <a:r>
              <a:rPr spc="229" dirty="0"/>
              <a:t>COIL</a:t>
            </a:r>
            <a:r>
              <a:rPr spc="-75" dirty="0"/>
              <a:t> </a:t>
            </a:r>
            <a:r>
              <a:rPr spc="135" dirty="0"/>
              <a:t>2023</a:t>
            </a:r>
            <a:r>
              <a:rPr spc="-40" dirty="0"/>
              <a:t> </a:t>
            </a:r>
            <a:r>
              <a:rPr dirty="0"/>
              <a:t>y</a:t>
            </a:r>
            <a:r>
              <a:rPr spc="-150" dirty="0"/>
              <a:t> </a:t>
            </a:r>
            <a:r>
              <a:rPr spc="135" dirty="0"/>
              <a:t>2024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635" cy="2505075"/>
            <a:chOff x="0" y="0"/>
            <a:chExt cx="12192635" cy="25050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219449" cy="25050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3900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8275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62175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86075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00450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24350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38725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62625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6525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10425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24800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48700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72600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096500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810875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34775" y="16764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13142" y="6001702"/>
            <a:ext cx="181737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15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enero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2025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542290">
              <a:lnSpc>
                <a:spcPct val="100000"/>
              </a:lnSpc>
              <a:spcBef>
                <a:spcPts val="25"/>
              </a:spcBef>
            </a:pPr>
            <a:r>
              <a:rPr spc="-11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536" rIns="0" bIns="0" rtlCol="0">
            <a:spAutoFit/>
          </a:bodyPr>
          <a:lstStyle/>
          <a:p>
            <a:pPr marL="5908675" marR="5080">
              <a:lnSpc>
                <a:spcPct val="102400"/>
              </a:lnSpc>
              <a:spcBef>
                <a:spcPts val="50"/>
              </a:spcBef>
            </a:pPr>
            <a:r>
              <a:rPr dirty="0"/>
              <a:t>Octavo</a:t>
            </a:r>
            <a:r>
              <a:rPr spc="45" dirty="0"/>
              <a:t> </a:t>
            </a:r>
            <a:r>
              <a:rPr dirty="0"/>
              <a:t>Congreso</a:t>
            </a:r>
            <a:r>
              <a:rPr spc="45" dirty="0"/>
              <a:t> </a:t>
            </a:r>
            <a:r>
              <a:rPr spc="-10" dirty="0"/>
              <a:t>Internacional</a:t>
            </a:r>
            <a:r>
              <a:rPr spc="140" dirty="0"/>
              <a:t> </a:t>
            </a:r>
            <a:r>
              <a:rPr spc="-25" dirty="0"/>
              <a:t>de </a:t>
            </a:r>
            <a:r>
              <a:rPr dirty="0"/>
              <a:t>Vinculación</a:t>
            </a:r>
            <a:r>
              <a:rPr spc="-20" dirty="0"/>
              <a:t> </a:t>
            </a:r>
            <a:r>
              <a:rPr spc="50" dirty="0"/>
              <a:t>con</a:t>
            </a:r>
            <a:r>
              <a:rPr spc="-15" dirty="0"/>
              <a:t> </a:t>
            </a:r>
            <a:r>
              <a:rPr dirty="0"/>
              <a:t>el</a:t>
            </a:r>
            <a:r>
              <a:rPr spc="50" dirty="0"/>
              <a:t> </a:t>
            </a:r>
            <a:r>
              <a:rPr spc="-70" dirty="0"/>
              <a:t>Medio</a:t>
            </a:r>
            <a:r>
              <a:rPr spc="-35" dirty="0"/>
              <a:t> </a:t>
            </a:r>
            <a:r>
              <a:rPr spc="65" dirty="0"/>
              <a:t>UNAB</a:t>
            </a:r>
            <a:r>
              <a:rPr dirty="0"/>
              <a:t> </a:t>
            </a:r>
            <a:r>
              <a:rPr spc="30" dirty="0"/>
              <a:t>2025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136765" y="5164772"/>
            <a:ext cx="4283710" cy="9455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Rodrigo</a:t>
            </a:r>
            <a:r>
              <a:rPr sz="20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Domínguez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Director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VcM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Sede</a:t>
            </a:r>
            <a:r>
              <a:rPr sz="20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Viña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del</a:t>
            </a:r>
            <a:r>
              <a:rPr sz="20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Mar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Universidad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Técnica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Federico</a:t>
            </a:r>
            <a:r>
              <a:rPr sz="20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Santa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María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-35" dirty="0">
                <a:latin typeface="Calibri"/>
                <a:cs typeface="Calibri"/>
              </a:rPr>
              <a:t>Trabajo</a:t>
            </a:r>
            <a:r>
              <a:rPr sz="4400" b="1" spc="-185" dirty="0">
                <a:latin typeface="Calibri"/>
                <a:cs typeface="Calibri"/>
              </a:rPr>
              <a:t> </a:t>
            </a:r>
            <a:r>
              <a:rPr sz="4400" b="1" spc="-25" dirty="0">
                <a:latin typeface="Calibri"/>
                <a:cs typeface="Calibri"/>
              </a:rPr>
              <a:t>futuro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9525" y="990600"/>
            <a:ext cx="12211050" cy="5857875"/>
            <a:chOff x="-9525" y="990600"/>
            <a:chExt cx="12211050" cy="5857875"/>
          </a:xfrm>
        </p:grpSpPr>
        <p:sp>
          <p:nvSpPr>
            <p:cNvPr id="4" name="object 4"/>
            <p:cNvSpPr/>
            <p:nvPr/>
          </p:nvSpPr>
          <p:spPr>
            <a:xfrm>
              <a:off x="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2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1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60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04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43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87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26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65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04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7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26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65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108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34775" y="10287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12192000" y="0"/>
                  </a:moveTo>
                  <a:lnTo>
                    <a:pt x="0" y="0"/>
                  </a:lnTo>
                  <a:lnTo>
                    <a:pt x="0" y="5772150"/>
                  </a:lnTo>
                  <a:lnTo>
                    <a:pt x="12192000" y="5772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0" y="5772150"/>
                  </a:moveTo>
                  <a:lnTo>
                    <a:pt x="12192000" y="57721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72150"/>
                  </a:lnTo>
                  <a:close/>
                </a:path>
              </a:pathLst>
            </a:custGeom>
            <a:ln w="1905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" y="1247775"/>
              <a:ext cx="1533525" cy="75247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99465" y="2816479"/>
            <a:ext cx="10777220" cy="246316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60"/>
              </a:spcBef>
            </a:pP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Proyecto</a:t>
            </a:r>
            <a:r>
              <a:rPr sz="3950" spc="3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compartido</a:t>
            </a:r>
            <a:r>
              <a:rPr sz="3950" spc="4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3950" spc="4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colaborativo</a:t>
            </a:r>
            <a:r>
              <a:rPr sz="3950" spc="3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3950" spc="3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finalice</a:t>
            </a:r>
            <a:r>
              <a:rPr sz="3950" spc="4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-25" dirty="0">
                <a:solidFill>
                  <a:srgbClr val="001F5F"/>
                </a:solidFill>
                <a:latin typeface="Calibri"/>
                <a:cs typeface="Calibri"/>
              </a:rPr>
              <a:t>en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un</a:t>
            </a:r>
            <a:r>
              <a:rPr sz="395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-20" dirty="0">
                <a:solidFill>
                  <a:srgbClr val="001F5F"/>
                </a:solidFill>
                <a:latin typeface="Calibri"/>
                <a:cs typeface="Calibri"/>
              </a:rPr>
              <a:t>intercambio</a:t>
            </a:r>
            <a:r>
              <a:rPr sz="395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presencial</a:t>
            </a:r>
            <a:r>
              <a:rPr sz="395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-60" dirty="0">
                <a:solidFill>
                  <a:srgbClr val="001F5F"/>
                </a:solidFill>
                <a:latin typeface="Calibri"/>
                <a:cs typeface="Calibri"/>
              </a:rPr>
              <a:t>entre</a:t>
            </a:r>
            <a:r>
              <a:rPr sz="395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90" dirty="0">
                <a:solidFill>
                  <a:srgbClr val="001F5F"/>
                </a:solidFill>
                <a:latin typeface="Calibri"/>
                <a:cs typeface="Calibri"/>
              </a:rPr>
              <a:t>los</a:t>
            </a:r>
            <a:r>
              <a:rPr sz="395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participantes</a:t>
            </a:r>
            <a:r>
              <a:rPr sz="395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-25" dirty="0">
                <a:solidFill>
                  <a:srgbClr val="001F5F"/>
                </a:solidFill>
                <a:latin typeface="Calibri"/>
                <a:cs typeface="Calibri"/>
              </a:rPr>
              <a:t>del </a:t>
            </a:r>
            <a:r>
              <a:rPr sz="3950" spc="200" dirty="0">
                <a:solidFill>
                  <a:srgbClr val="001F5F"/>
                </a:solidFill>
                <a:latin typeface="Calibri"/>
                <a:cs typeface="Calibri"/>
              </a:rPr>
              <a:t>COIL</a:t>
            </a:r>
            <a:r>
              <a:rPr sz="395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para</a:t>
            </a:r>
            <a:r>
              <a:rPr sz="395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potenciar</a:t>
            </a:r>
            <a:r>
              <a:rPr sz="395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aún</a:t>
            </a:r>
            <a:r>
              <a:rPr sz="395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135" dirty="0">
                <a:solidFill>
                  <a:srgbClr val="001F5F"/>
                </a:solidFill>
                <a:latin typeface="Calibri"/>
                <a:cs typeface="Calibri"/>
              </a:rPr>
              <a:t>más</a:t>
            </a:r>
            <a:r>
              <a:rPr sz="395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90" dirty="0">
                <a:solidFill>
                  <a:srgbClr val="001F5F"/>
                </a:solidFill>
                <a:latin typeface="Calibri"/>
                <a:cs typeface="Calibri"/>
              </a:rPr>
              <a:t>los</a:t>
            </a:r>
            <a:r>
              <a:rPr sz="395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impactos</a:t>
            </a:r>
            <a:r>
              <a:rPr sz="395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001F5F"/>
                </a:solidFill>
                <a:latin typeface="Calibri"/>
                <a:cs typeface="Calibri"/>
              </a:rPr>
              <a:t>positivos identificados.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27" name="object 27"/>
          <p:cNvSpPr txBox="1"/>
          <p:nvPr/>
        </p:nvSpPr>
        <p:spPr>
          <a:xfrm>
            <a:off x="10077195" y="6472554"/>
            <a:ext cx="1784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75" dirty="0">
                <a:latin typeface="Calibri"/>
                <a:cs typeface="Calibri"/>
              </a:rPr>
              <a:t>Referencias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9525" y="990600"/>
            <a:ext cx="12211050" cy="5857875"/>
            <a:chOff x="-9525" y="990600"/>
            <a:chExt cx="12211050" cy="5857875"/>
          </a:xfrm>
        </p:grpSpPr>
        <p:sp>
          <p:nvSpPr>
            <p:cNvPr id="4" name="object 4"/>
            <p:cNvSpPr/>
            <p:nvPr/>
          </p:nvSpPr>
          <p:spPr>
            <a:xfrm>
              <a:off x="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2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1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60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04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43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87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26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65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04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7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26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65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108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34775" y="10287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12192000" y="0"/>
                  </a:moveTo>
                  <a:lnTo>
                    <a:pt x="0" y="0"/>
                  </a:lnTo>
                  <a:lnTo>
                    <a:pt x="0" y="5772150"/>
                  </a:lnTo>
                  <a:lnTo>
                    <a:pt x="12192000" y="5772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0" y="5772150"/>
                  </a:moveTo>
                  <a:lnTo>
                    <a:pt x="12192000" y="57721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72150"/>
                  </a:lnTo>
                  <a:close/>
                </a:path>
              </a:pathLst>
            </a:custGeom>
            <a:ln w="1905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" y="1247775"/>
              <a:ext cx="1533525" cy="75247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640715" y="2075878"/>
            <a:ext cx="10827385" cy="427926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240029" marR="5080" indent="-227965" algn="just">
              <a:lnSpc>
                <a:spcPct val="68800"/>
              </a:lnSpc>
              <a:spcBef>
                <a:spcPts val="665"/>
              </a:spcBef>
              <a:buSzPct val="96666"/>
              <a:buAutoNum type="arabicPeriod"/>
              <a:tabLst>
                <a:tab pos="241300" algn="l"/>
              </a:tabLst>
            </a:pP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Hackett,</a:t>
            </a:r>
            <a:r>
              <a:rPr sz="1500" spc="2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S.,</a:t>
            </a:r>
            <a:r>
              <a:rPr sz="15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Janssen,</a:t>
            </a:r>
            <a:r>
              <a:rPr sz="1500" spc="2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J.,</a:t>
            </a:r>
            <a:r>
              <a:rPr sz="15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Beach,</a:t>
            </a:r>
            <a:r>
              <a:rPr sz="15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P.,</a:t>
            </a:r>
            <a:r>
              <a:rPr sz="15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Perreault,</a:t>
            </a:r>
            <a:r>
              <a:rPr sz="1500" spc="2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M.,</a:t>
            </a:r>
            <a:r>
              <a:rPr sz="15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Beelen,</a:t>
            </a:r>
            <a:r>
              <a:rPr sz="1500" spc="2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J.,</a:t>
            </a:r>
            <a:r>
              <a:rPr sz="1500" spc="2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&amp;</a:t>
            </a:r>
            <a:r>
              <a:rPr sz="15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Van</a:t>
            </a:r>
            <a:r>
              <a:rPr sz="1500" spc="2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Tartwijk,</a:t>
            </a:r>
            <a:r>
              <a:rPr sz="15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J.</a:t>
            </a:r>
            <a:r>
              <a:rPr sz="1500" spc="2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(2023).</a:t>
            </a:r>
            <a:r>
              <a:rPr sz="15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1500" spc="2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effectiveness</a:t>
            </a:r>
            <a:r>
              <a:rPr sz="1500" spc="2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1500" spc="2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Collaborative</a:t>
            </a:r>
            <a:r>
              <a:rPr sz="1500" spc="2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Online 	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International</a:t>
            </a:r>
            <a:r>
              <a:rPr sz="1500" spc="4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Learning</a:t>
            </a:r>
            <a:r>
              <a:rPr sz="1500" spc="3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(COIL)</a:t>
            </a:r>
            <a:r>
              <a:rPr sz="1500" spc="4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on</a:t>
            </a:r>
            <a:r>
              <a:rPr sz="1500" spc="3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intercultural</a:t>
            </a:r>
            <a:r>
              <a:rPr sz="1500" spc="3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competence</a:t>
            </a:r>
            <a:r>
              <a:rPr sz="1500" spc="4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development</a:t>
            </a:r>
            <a:r>
              <a:rPr sz="1500" spc="3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1500" spc="3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higher</a:t>
            </a:r>
            <a:r>
              <a:rPr sz="1500" spc="4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education.</a:t>
            </a:r>
            <a:r>
              <a:rPr sz="1500" spc="3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International</a:t>
            </a:r>
            <a:r>
              <a:rPr sz="1500" spc="4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Journal</a:t>
            </a:r>
            <a:r>
              <a:rPr sz="1500" spc="40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1500" spc="3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Educational 	Technology</a:t>
            </a:r>
            <a:r>
              <a:rPr sz="15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15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Higher</a:t>
            </a:r>
            <a:r>
              <a:rPr sz="15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Education,</a:t>
            </a:r>
            <a:r>
              <a:rPr sz="15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20(1),</a:t>
            </a:r>
            <a:r>
              <a:rPr sz="15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5.</a:t>
            </a:r>
            <a:endParaRPr sz="1500">
              <a:latin typeface="Times New Roman"/>
              <a:cs typeface="Times New Roman"/>
            </a:endParaRPr>
          </a:p>
          <a:p>
            <a:pPr marL="241300" indent="-228600" algn="just">
              <a:lnSpc>
                <a:spcPts val="1540"/>
              </a:lnSpc>
              <a:spcBef>
                <a:spcPts val="455"/>
              </a:spcBef>
              <a:buSzPct val="96666"/>
              <a:buAutoNum type="arabicPeriod"/>
              <a:tabLst>
                <a:tab pos="241300" algn="l"/>
              </a:tabLst>
            </a:pP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Deardorff,</a:t>
            </a:r>
            <a:r>
              <a:rPr sz="15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D.</a:t>
            </a:r>
            <a:r>
              <a:rPr sz="15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K.</a:t>
            </a:r>
            <a:r>
              <a:rPr sz="15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(2004).</a:t>
            </a:r>
            <a:r>
              <a:rPr sz="15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15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identification</a:t>
            </a:r>
            <a:r>
              <a:rPr sz="15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15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assessment</a:t>
            </a:r>
            <a:r>
              <a:rPr sz="15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15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intercultural</a:t>
            </a:r>
            <a:r>
              <a:rPr sz="15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competence</a:t>
            </a:r>
            <a:r>
              <a:rPr sz="15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as</a:t>
            </a:r>
            <a:r>
              <a:rPr sz="15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5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student</a:t>
            </a:r>
            <a:r>
              <a:rPr sz="15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outcome</a:t>
            </a:r>
            <a:r>
              <a:rPr sz="15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15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international</a:t>
            </a:r>
            <a:r>
              <a:rPr sz="15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education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at</a:t>
            </a:r>
            <a:endParaRPr sz="1500">
              <a:latin typeface="Times New Roman"/>
              <a:cs typeface="Times New Roman"/>
            </a:endParaRPr>
          </a:p>
          <a:p>
            <a:pPr marL="241300" algn="just">
              <a:lnSpc>
                <a:spcPts val="1540"/>
              </a:lnSpc>
            </a:pP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institutions</a:t>
            </a:r>
            <a:r>
              <a:rPr sz="15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higher</a:t>
            </a:r>
            <a:r>
              <a:rPr sz="15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education</a:t>
            </a:r>
            <a:r>
              <a:rPr sz="15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15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15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United</a:t>
            </a:r>
            <a:r>
              <a:rPr sz="15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States.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Unpublished</a:t>
            </a:r>
            <a:r>
              <a:rPr sz="15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dissertation,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North</a:t>
            </a:r>
            <a:r>
              <a:rPr sz="15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Carolina</a:t>
            </a:r>
            <a:r>
              <a:rPr sz="15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State</a:t>
            </a:r>
            <a:r>
              <a:rPr sz="15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University,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Raleigh,</a:t>
            </a:r>
            <a:r>
              <a:rPr sz="15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8.</a:t>
            </a:r>
            <a:endParaRPr sz="1500">
              <a:latin typeface="Times New Roman"/>
              <a:cs typeface="Times New Roman"/>
            </a:endParaRPr>
          </a:p>
          <a:p>
            <a:pPr marL="288925" indent="-276225" algn="just">
              <a:lnSpc>
                <a:spcPts val="1540"/>
              </a:lnSpc>
              <a:spcBef>
                <a:spcPts val="455"/>
              </a:spcBef>
              <a:buSzPct val="96666"/>
              <a:buAutoNum type="arabicPeriod" startAt="3"/>
              <a:tabLst>
                <a:tab pos="288925" algn="l"/>
              </a:tabLst>
            </a:pP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Hei,</a:t>
            </a:r>
            <a:r>
              <a:rPr sz="15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M.,</a:t>
            </a:r>
            <a:r>
              <a:rPr sz="15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Tabacaru,</a:t>
            </a:r>
            <a:r>
              <a:rPr sz="15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C.,</a:t>
            </a:r>
            <a:r>
              <a:rPr sz="15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Sjoer,</a:t>
            </a:r>
            <a:r>
              <a:rPr sz="15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E.,</a:t>
            </a:r>
            <a:r>
              <a:rPr sz="15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Rippe,</a:t>
            </a:r>
            <a:r>
              <a:rPr sz="15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R.,</a:t>
            </a:r>
            <a:r>
              <a:rPr sz="15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&amp;</a:t>
            </a:r>
            <a:r>
              <a:rPr sz="15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Walenkamp,</a:t>
            </a:r>
            <a:r>
              <a:rPr sz="15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J.</a:t>
            </a:r>
            <a:r>
              <a:rPr sz="15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(2020).</a:t>
            </a:r>
            <a:r>
              <a:rPr sz="15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Developing</a:t>
            </a:r>
            <a:r>
              <a:rPr sz="15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intercultural</a:t>
            </a:r>
            <a:r>
              <a:rPr sz="15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competence</a:t>
            </a:r>
            <a:r>
              <a:rPr sz="15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through</a:t>
            </a:r>
            <a:r>
              <a:rPr sz="15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collaborative</a:t>
            </a:r>
            <a:r>
              <a:rPr sz="15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learning</a:t>
            </a:r>
            <a:endParaRPr sz="1500">
              <a:latin typeface="Times New Roman"/>
              <a:cs typeface="Times New Roman"/>
            </a:endParaRPr>
          </a:p>
          <a:p>
            <a:pPr marL="241300" algn="just">
              <a:lnSpc>
                <a:spcPts val="1540"/>
              </a:lnSpc>
            </a:pP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15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international</a:t>
            </a:r>
            <a:r>
              <a:rPr sz="15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higher</a:t>
            </a:r>
            <a:r>
              <a:rPr sz="15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education.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Journal of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Studies</a:t>
            </a:r>
            <a:r>
              <a:rPr sz="15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15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International</a:t>
            </a:r>
            <a:r>
              <a:rPr sz="15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Education,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24(2),</a:t>
            </a:r>
            <a:r>
              <a:rPr sz="15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190-</a:t>
            </a:r>
            <a:r>
              <a:rPr sz="1500" spc="-20" dirty="0">
                <a:solidFill>
                  <a:srgbClr val="001F5F"/>
                </a:solidFill>
                <a:latin typeface="Times New Roman"/>
                <a:cs typeface="Times New Roman"/>
              </a:rPr>
              <a:t>211.</a:t>
            </a:r>
            <a:endParaRPr sz="1500">
              <a:latin typeface="Times New Roman"/>
              <a:cs typeface="Times New Roman"/>
            </a:endParaRPr>
          </a:p>
          <a:p>
            <a:pPr marL="240029" marR="6985" indent="-227965" algn="just">
              <a:lnSpc>
                <a:spcPct val="71000"/>
              </a:lnSpc>
              <a:spcBef>
                <a:spcPts val="969"/>
              </a:spcBef>
              <a:buSzPct val="96666"/>
              <a:buAutoNum type="arabicPeriod" startAt="4"/>
              <a:tabLst>
                <a:tab pos="241300" algn="l"/>
              </a:tabLst>
            </a:pP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Kayumova,</a:t>
            </a:r>
            <a:r>
              <a:rPr sz="15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A.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R.,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&amp;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Sadykova,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G.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20" dirty="0">
                <a:solidFill>
                  <a:srgbClr val="001F5F"/>
                </a:solidFill>
                <a:latin typeface="Times New Roman"/>
                <a:cs typeface="Times New Roman"/>
              </a:rPr>
              <a:t>V.</a:t>
            </a:r>
            <a:r>
              <a:rPr sz="15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(2016).</a:t>
            </a:r>
            <a:r>
              <a:rPr sz="15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Online</a:t>
            </a:r>
            <a:r>
              <a:rPr sz="15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collaborative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cross-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cultural</a:t>
            </a:r>
            <a:r>
              <a:rPr sz="15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learning:</a:t>
            </a:r>
            <a:r>
              <a:rPr sz="15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students'perspectives.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Journal</a:t>
            </a:r>
            <a:r>
              <a:rPr sz="15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Organizational 	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Culture,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Communications</a:t>
            </a:r>
            <a:r>
              <a:rPr sz="15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15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Conflict,</a:t>
            </a:r>
            <a:r>
              <a:rPr sz="15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20,</a:t>
            </a:r>
            <a:r>
              <a:rPr sz="15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001F5F"/>
                </a:solidFill>
                <a:latin typeface="Times New Roman"/>
                <a:cs typeface="Times New Roman"/>
              </a:rPr>
              <a:t>248.</a:t>
            </a:r>
            <a:endParaRPr sz="1500">
              <a:latin typeface="Times New Roman"/>
              <a:cs typeface="Times New Roman"/>
            </a:endParaRPr>
          </a:p>
          <a:p>
            <a:pPr marL="240029" marR="13970" indent="-227965" algn="just">
              <a:lnSpc>
                <a:spcPct val="70900"/>
              </a:lnSpc>
              <a:spcBef>
                <a:spcPts val="980"/>
              </a:spcBef>
              <a:buSzPct val="96666"/>
              <a:buAutoNum type="arabicPeriod" startAt="4"/>
              <a:tabLst>
                <a:tab pos="241300" algn="l"/>
              </a:tabLst>
            </a:pP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Amaral,</a:t>
            </a:r>
            <a:r>
              <a:rPr sz="1500" spc="2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D.</a:t>
            </a:r>
            <a:r>
              <a:rPr sz="1500" spc="3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G.,</a:t>
            </a:r>
            <a:r>
              <a:rPr sz="1500" spc="3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&amp;</a:t>
            </a:r>
            <a:r>
              <a:rPr sz="1500" spc="2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McLay,</a:t>
            </a:r>
            <a:r>
              <a:rPr sz="1500" spc="3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K.</a:t>
            </a:r>
            <a:r>
              <a:rPr sz="1500" spc="3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(2021).</a:t>
            </a:r>
            <a:r>
              <a:rPr sz="1500" spc="3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Developing</a:t>
            </a:r>
            <a:r>
              <a:rPr sz="1500" spc="3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Global</a:t>
            </a:r>
            <a:r>
              <a:rPr sz="1500" spc="2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Education</a:t>
            </a:r>
            <a:r>
              <a:rPr sz="1500" spc="2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Opportunities</a:t>
            </a:r>
            <a:r>
              <a:rPr sz="1500" spc="3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at</a:t>
            </a:r>
            <a:r>
              <a:rPr sz="1500" spc="2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Sheridan</a:t>
            </a:r>
            <a:r>
              <a:rPr sz="1500" spc="3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College</a:t>
            </a:r>
            <a:r>
              <a:rPr sz="1500" spc="3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Using</a:t>
            </a:r>
            <a:r>
              <a:rPr sz="1500" spc="2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COIL</a:t>
            </a:r>
            <a:r>
              <a:rPr sz="1500" spc="2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(Collaborative 	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(Collaborative</a:t>
            </a:r>
            <a:r>
              <a:rPr sz="15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Online</a:t>
            </a:r>
            <a:r>
              <a:rPr sz="15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International</a:t>
            </a:r>
            <a:r>
              <a:rPr sz="15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Learning).</a:t>
            </a:r>
            <a:endParaRPr sz="1500">
              <a:latin typeface="Times New Roman"/>
              <a:cs typeface="Times New Roman"/>
            </a:endParaRPr>
          </a:p>
          <a:p>
            <a:pPr marL="240029" marR="7620" indent="-227965" algn="just">
              <a:lnSpc>
                <a:spcPct val="70900"/>
              </a:lnSpc>
              <a:spcBef>
                <a:spcPts val="975"/>
              </a:spcBef>
              <a:buSzPct val="96666"/>
              <a:buAutoNum type="arabicPeriod" startAt="4"/>
              <a:tabLst>
                <a:tab pos="241300" algn="l"/>
              </a:tabLst>
            </a:pP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Al</a:t>
            </a:r>
            <a:r>
              <a:rPr sz="15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Mansoori,</a:t>
            </a:r>
            <a:r>
              <a:rPr sz="1500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K.</a:t>
            </a:r>
            <a:r>
              <a:rPr sz="1500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(2024).</a:t>
            </a:r>
            <a:r>
              <a:rPr sz="15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Research</a:t>
            </a:r>
            <a:r>
              <a:rPr sz="1500" spc="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on</a:t>
            </a:r>
            <a:r>
              <a:rPr sz="1500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15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Impact</a:t>
            </a:r>
            <a:r>
              <a:rPr sz="15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1500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COIL</a:t>
            </a:r>
            <a:r>
              <a:rPr sz="15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Projects</a:t>
            </a:r>
            <a:r>
              <a:rPr sz="15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15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Enhancing</a:t>
            </a:r>
            <a:r>
              <a:rPr sz="1500" spc="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Students’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Public</a:t>
            </a:r>
            <a:r>
              <a:rPr sz="15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Speaking</a:t>
            </a:r>
            <a:r>
              <a:rPr sz="1500" spc="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Skills.</a:t>
            </a:r>
            <a:r>
              <a:rPr sz="1500" spc="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US-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China</a:t>
            </a:r>
            <a:r>
              <a:rPr sz="15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Education 	Review,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14(2),</a:t>
            </a:r>
            <a:r>
              <a:rPr sz="15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81-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99.</a:t>
            </a:r>
            <a:endParaRPr sz="1500">
              <a:latin typeface="Times New Roman"/>
              <a:cs typeface="Times New Roman"/>
            </a:endParaRPr>
          </a:p>
          <a:p>
            <a:pPr marL="240029" marR="10160" indent="-227965" algn="just">
              <a:lnSpc>
                <a:spcPct val="70900"/>
              </a:lnSpc>
              <a:spcBef>
                <a:spcPts val="975"/>
              </a:spcBef>
              <a:buSzPct val="96666"/>
              <a:buAutoNum type="arabicPeriod" startAt="4"/>
              <a:tabLst>
                <a:tab pos="241300" algn="l"/>
              </a:tabLst>
            </a:pP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Naicker,</a:t>
            </a:r>
            <a:r>
              <a:rPr sz="1500" spc="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A.,</a:t>
            </a:r>
            <a:r>
              <a:rPr sz="15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Singh,</a:t>
            </a:r>
            <a:r>
              <a:rPr sz="1500" spc="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E.,</a:t>
            </a:r>
            <a:r>
              <a:rPr sz="15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&amp;</a:t>
            </a:r>
            <a:r>
              <a:rPr sz="15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van</a:t>
            </a:r>
            <a:r>
              <a:rPr sz="15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Genugten,</a:t>
            </a:r>
            <a:r>
              <a:rPr sz="15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T.</a:t>
            </a:r>
            <a:r>
              <a:rPr sz="15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(2022).</a:t>
            </a:r>
            <a:r>
              <a:rPr sz="15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Collaborative</a:t>
            </a:r>
            <a:r>
              <a:rPr sz="1500" spc="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online</a:t>
            </a:r>
            <a:r>
              <a:rPr sz="15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international</a:t>
            </a:r>
            <a:r>
              <a:rPr sz="15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learning</a:t>
            </a:r>
            <a:r>
              <a:rPr sz="15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(COIL):</a:t>
            </a:r>
            <a:r>
              <a:rPr sz="15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Preparedness</a:t>
            </a:r>
            <a:r>
              <a:rPr sz="15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15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experiences</a:t>
            </a:r>
            <a:r>
              <a:rPr sz="1500" spc="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of 	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South</a:t>
            </a:r>
            <a:r>
              <a:rPr sz="15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African</a:t>
            </a:r>
            <a:r>
              <a:rPr sz="15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students.</a:t>
            </a:r>
            <a:r>
              <a:rPr sz="15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Innovations</a:t>
            </a:r>
            <a:r>
              <a:rPr sz="15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15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Education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15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Teaching</a:t>
            </a:r>
            <a:r>
              <a:rPr sz="15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International,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59(5),</a:t>
            </a:r>
            <a:r>
              <a:rPr sz="15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499-</a:t>
            </a:r>
            <a:r>
              <a:rPr sz="1500" spc="-20" dirty="0">
                <a:solidFill>
                  <a:srgbClr val="001F5F"/>
                </a:solidFill>
                <a:latin typeface="Times New Roman"/>
                <a:cs typeface="Times New Roman"/>
              </a:rPr>
              <a:t>510.</a:t>
            </a:r>
            <a:endParaRPr sz="1500">
              <a:latin typeface="Times New Roman"/>
              <a:cs typeface="Times New Roman"/>
            </a:endParaRPr>
          </a:p>
          <a:p>
            <a:pPr marL="240665" indent="-227965" algn="just">
              <a:lnSpc>
                <a:spcPct val="100000"/>
              </a:lnSpc>
              <a:spcBef>
                <a:spcPts val="455"/>
              </a:spcBef>
              <a:buSzPct val="96666"/>
              <a:buAutoNum type="arabicPeriod" startAt="4"/>
              <a:tabLst>
                <a:tab pos="240665" algn="l"/>
              </a:tabLst>
            </a:pP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Nixon,</a:t>
            </a:r>
            <a:r>
              <a:rPr sz="15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85" dirty="0">
                <a:solidFill>
                  <a:srgbClr val="001F5F"/>
                </a:solidFill>
                <a:latin typeface="Times New Roman"/>
                <a:cs typeface="Times New Roman"/>
              </a:rPr>
              <a:t>P.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G.,</a:t>
            </a:r>
            <a:r>
              <a:rPr sz="15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Dennen,</a:t>
            </a:r>
            <a:r>
              <a:rPr sz="15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10" dirty="0">
                <a:solidFill>
                  <a:srgbClr val="001F5F"/>
                </a:solidFill>
                <a:latin typeface="Times New Roman"/>
                <a:cs typeface="Times New Roman"/>
              </a:rPr>
              <a:t>V.</a:t>
            </a:r>
            <a:r>
              <a:rPr sz="15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45" dirty="0">
                <a:solidFill>
                  <a:srgbClr val="001F5F"/>
                </a:solidFill>
                <a:latin typeface="Times New Roman"/>
                <a:cs typeface="Times New Roman"/>
              </a:rPr>
              <a:t>P.,</a:t>
            </a:r>
            <a:r>
              <a:rPr sz="15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&amp;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Rawal,</a:t>
            </a:r>
            <a:r>
              <a:rPr sz="15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R.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(2021).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Reshaping</a:t>
            </a:r>
            <a:r>
              <a:rPr sz="15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International</a:t>
            </a:r>
            <a:r>
              <a:rPr sz="15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Teaching</a:t>
            </a:r>
            <a:r>
              <a:rPr sz="15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15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Learning</a:t>
            </a:r>
            <a:r>
              <a:rPr sz="15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15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Higher</a:t>
            </a:r>
            <a:r>
              <a:rPr sz="15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Education.</a:t>
            </a:r>
            <a:r>
              <a:rPr sz="15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Routledge.</a:t>
            </a:r>
            <a:endParaRPr sz="1500">
              <a:latin typeface="Times New Roman"/>
              <a:cs typeface="Times New Roman"/>
            </a:endParaRPr>
          </a:p>
          <a:p>
            <a:pPr marL="240029" marR="8255" indent="-227965" algn="just">
              <a:lnSpc>
                <a:spcPct val="71000"/>
              </a:lnSpc>
              <a:spcBef>
                <a:spcPts val="975"/>
              </a:spcBef>
              <a:buSzPct val="96666"/>
              <a:buAutoNum type="arabicPeriod" startAt="4"/>
              <a:tabLst>
                <a:tab pos="241300" algn="l"/>
              </a:tabLst>
            </a:pP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Hackett,</a:t>
            </a:r>
            <a:r>
              <a:rPr sz="1500" spc="2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S.,</a:t>
            </a:r>
            <a:r>
              <a:rPr sz="1500" spc="2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Dawson,</a:t>
            </a:r>
            <a:r>
              <a:rPr sz="1500" spc="2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M.,</a:t>
            </a:r>
            <a:r>
              <a:rPr sz="1500" spc="2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Janssen,</a:t>
            </a:r>
            <a:r>
              <a:rPr sz="1500" spc="2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J.,</a:t>
            </a:r>
            <a:r>
              <a:rPr sz="1500" spc="2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&amp;</a:t>
            </a:r>
            <a:r>
              <a:rPr sz="15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van</a:t>
            </a:r>
            <a:r>
              <a:rPr sz="1500" spc="2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Tartwijk,</a:t>
            </a:r>
            <a:r>
              <a:rPr sz="1500" spc="2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J.</a:t>
            </a:r>
            <a:r>
              <a:rPr sz="1500" spc="2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(2024).</a:t>
            </a:r>
            <a:r>
              <a:rPr sz="1500" spc="2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Defining</a:t>
            </a:r>
            <a:r>
              <a:rPr sz="1500" spc="2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Collaborative</a:t>
            </a:r>
            <a:r>
              <a:rPr sz="1500" spc="2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Online</a:t>
            </a:r>
            <a:r>
              <a:rPr sz="1500" spc="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International</a:t>
            </a:r>
            <a:r>
              <a:rPr sz="1500" spc="3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Learning</a:t>
            </a:r>
            <a:r>
              <a:rPr sz="1500" spc="2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(COIL)</a:t>
            </a:r>
            <a:r>
              <a:rPr sz="1500" spc="3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and 	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Distinguishing</a:t>
            </a:r>
            <a:r>
              <a:rPr sz="15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it</a:t>
            </a:r>
            <a:r>
              <a:rPr sz="15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from</a:t>
            </a:r>
            <a:r>
              <a:rPr sz="15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Virtual</a:t>
            </a:r>
            <a:r>
              <a:rPr sz="15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Exchange.</a:t>
            </a:r>
            <a:r>
              <a:rPr sz="15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20" dirty="0">
                <a:solidFill>
                  <a:srgbClr val="001F5F"/>
                </a:solidFill>
                <a:latin typeface="Times New Roman"/>
                <a:cs typeface="Times New Roman"/>
              </a:rPr>
              <a:t>TechTrends,</a:t>
            </a:r>
            <a:r>
              <a:rPr sz="15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1-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17.</a:t>
            </a:r>
            <a:endParaRPr sz="1500">
              <a:latin typeface="Times New Roman"/>
              <a:cs typeface="Times New Roman"/>
            </a:endParaRPr>
          </a:p>
          <a:p>
            <a:pPr marL="249554" indent="-242570" algn="just">
              <a:lnSpc>
                <a:spcPct val="100000"/>
              </a:lnSpc>
              <a:spcBef>
                <a:spcPts val="450"/>
              </a:spcBef>
              <a:buSzPct val="96666"/>
              <a:buAutoNum type="arabicPeriod" startAt="4"/>
              <a:tabLst>
                <a:tab pos="249554" algn="l"/>
              </a:tabLst>
            </a:pP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Rubin,</a:t>
            </a:r>
            <a:r>
              <a:rPr sz="15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J.,</a:t>
            </a:r>
            <a:r>
              <a:rPr sz="15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&amp;</a:t>
            </a:r>
            <a:r>
              <a:rPr sz="15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Guth,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S.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(2022).</a:t>
            </a:r>
            <a:r>
              <a:rPr sz="15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15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Guide</a:t>
            </a:r>
            <a:r>
              <a:rPr sz="15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to</a:t>
            </a:r>
            <a:r>
              <a:rPr sz="15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COIL</a:t>
            </a:r>
            <a:r>
              <a:rPr sz="15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Virtual</a:t>
            </a:r>
            <a:r>
              <a:rPr sz="15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Exchange.</a:t>
            </a:r>
            <a:r>
              <a:rPr sz="15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1F5F"/>
                </a:solidFill>
                <a:latin typeface="Times New Roman"/>
                <a:cs typeface="Times New Roman"/>
              </a:rPr>
              <a:t>Stylus </a:t>
            </a:r>
            <a:r>
              <a:rPr sz="1500" spc="-10" dirty="0">
                <a:solidFill>
                  <a:srgbClr val="001F5F"/>
                </a:solidFill>
                <a:latin typeface="Times New Roman"/>
                <a:cs typeface="Times New Roman"/>
              </a:rPr>
              <a:t>Publishing.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27" name="object 27"/>
          <p:cNvSpPr txBox="1"/>
          <p:nvPr/>
        </p:nvSpPr>
        <p:spPr>
          <a:xfrm>
            <a:off x="10077195" y="6472554"/>
            <a:ext cx="17843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25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62125"/>
            <a:ext cx="12192000" cy="5076825"/>
          </a:xfrm>
          <a:custGeom>
            <a:avLst/>
            <a:gdLst/>
            <a:ahLst/>
            <a:cxnLst/>
            <a:rect l="l" t="t" r="r" b="b"/>
            <a:pathLst>
              <a:path w="12192000" h="5076825">
                <a:moveTo>
                  <a:pt x="12192000" y="0"/>
                </a:moveTo>
                <a:lnTo>
                  <a:pt x="0" y="0"/>
                </a:lnTo>
                <a:lnTo>
                  <a:pt x="0" y="5076825"/>
                </a:lnTo>
                <a:lnTo>
                  <a:pt x="12192000" y="50768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762125"/>
            <a:ext cx="12192000" cy="5076825"/>
          </a:xfrm>
          <a:custGeom>
            <a:avLst/>
            <a:gdLst/>
            <a:ahLst/>
            <a:cxnLst/>
            <a:rect l="l" t="t" r="r" b="b"/>
            <a:pathLst>
              <a:path w="12192000" h="5076825">
                <a:moveTo>
                  <a:pt x="0" y="5076825"/>
                </a:moveTo>
                <a:lnTo>
                  <a:pt x="12192000" y="5076825"/>
                </a:lnTo>
                <a:lnTo>
                  <a:pt x="12192000" y="0"/>
                </a:lnTo>
                <a:lnTo>
                  <a:pt x="0" y="0"/>
                </a:lnTo>
                <a:lnTo>
                  <a:pt x="0" y="5076825"/>
                </a:lnTo>
                <a:close/>
              </a:path>
            </a:pathLst>
          </a:custGeom>
          <a:ln w="19050">
            <a:solidFill>
              <a:srgbClr val="D1D1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60"/>
              </a:spcBef>
            </a:pPr>
            <a:r>
              <a:rPr dirty="0"/>
              <a:t>Entretejiendo</a:t>
            </a:r>
            <a:r>
              <a:rPr spc="-70" dirty="0"/>
              <a:t> </a:t>
            </a:r>
            <a:r>
              <a:rPr spc="114" dirty="0"/>
              <a:t>Culturas</a:t>
            </a:r>
            <a:r>
              <a:rPr spc="-30" dirty="0"/>
              <a:t> </a:t>
            </a:r>
            <a:r>
              <a:rPr dirty="0"/>
              <a:t>y </a:t>
            </a:r>
            <a:r>
              <a:rPr spc="40" dirty="0"/>
              <a:t>Expandiendo </a:t>
            </a:r>
            <a:r>
              <a:rPr dirty="0"/>
              <a:t>Fronteras:</a:t>
            </a:r>
            <a:r>
              <a:rPr spc="-25" dirty="0"/>
              <a:t> </a:t>
            </a:r>
            <a:r>
              <a:rPr spc="100" dirty="0"/>
              <a:t>Experiencias</a:t>
            </a:r>
            <a:r>
              <a:rPr spc="-5" dirty="0"/>
              <a:t> </a:t>
            </a:r>
            <a:r>
              <a:rPr dirty="0"/>
              <a:t>y</a:t>
            </a:r>
            <a:r>
              <a:rPr spc="25" dirty="0"/>
              <a:t> </a:t>
            </a:r>
            <a:r>
              <a:rPr spc="110" dirty="0"/>
              <a:t>Resultados</a:t>
            </a:r>
            <a:r>
              <a:rPr spc="-20" dirty="0"/>
              <a:t> </a:t>
            </a:r>
            <a:r>
              <a:rPr dirty="0"/>
              <a:t>de</a:t>
            </a:r>
            <a:r>
              <a:rPr spc="10" dirty="0"/>
              <a:t> </a:t>
            </a:r>
            <a:r>
              <a:rPr spc="130" dirty="0"/>
              <a:t>los </a:t>
            </a:r>
            <a:r>
              <a:rPr spc="229" dirty="0"/>
              <a:t>COIL</a:t>
            </a:r>
            <a:r>
              <a:rPr spc="-75" dirty="0"/>
              <a:t> </a:t>
            </a:r>
            <a:r>
              <a:rPr spc="135" dirty="0"/>
              <a:t>2023</a:t>
            </a:r>
            <a:r>
              <a:rPr spc="-40" dirty="0"/>
              <a:t> </a:t>
            </a:r>
            <a:r>
              <a:rPr dirty="0"/>
              <a:t>y</a:t>
            </a:r>
            <a:r>
              <a:rPr spc="-150" dirty="0"/>
              <a:t> </a:t>
            </a:r>
            <a:r>
              <a:rPr spc="135" dirty="0"/>
              <a:t>2024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635" cy="2505075"/>
            <a:chOff x="0" y="0"/>
            <a:chExt cx="12192635" cy="25050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219449" cy="25050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3900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38275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62175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86075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00450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24350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38725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62625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6525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210425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924800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48700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72600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096500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810875" y="16764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534775" y="16764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13142" y="6001702"/>
            <a:ext cx="181737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15</a:t>
            </a:r>
            <a:r>
              <a:rPr sz="20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enero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2025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542290">
              <a:lnSpc>
                <a:spcPct val="100000"/>
              </a:lnSpc>
              <a:spcBef>
                <a:spcPts val="25"/>
              </a:spcBef>
            </a:pPr>
            <a:r>
              <a:rPr spc="-11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1536" rIns="0" bIns="0" rtlCol="0">
            <a:spAutoFit/>
          </a:bodyPr>
          <a:lstStyle/>
          <a:p>
            <a:pPr marL="5908675" marR="5080">
              <a:lnSpc>
                <a:spcPct val="102400"/>
              </a:lnSpc>
              <a:spcBef>
                <a:spcPts val="50"/>
              </a:spcBef>
            </a:pPr>
            <a:r>
              <a:rPr dirty="0"/>
              <a:t>Octavo</a:t>
            </a:r>
            <a:r>
              <a:rPr spc="45" dirty="0"/>
              <a:t> </a:t>
            </a:r>
            <a:r>
              <a:rPr dirty="0"/>
              <a:t>Congreso</a:t>
            </a:r>
            <a:r>
              <a:rPr spc="45" dirty="0"/>
              <a:t> </a:t>
            </a:r>
            <a:r>
              <a:rPr spc="-10" dirty="0"/>
              <a:t>Internacional</a:t>
            </a:r>
            <a:r>
              <a:rPr spc="140" dirty="0"/>
              <a:t> </a:t>
            </a:r>
            <a:r>
              <a:rPr spc="-25" dirty="0"/>
              <a:t>de </a:t>
            </a:r>
            <a:r>
              <a:rPr dirty="0"/>
              <a:t>Vinculación</a:t>
            </a:r>
            <a:r>
              <a:rPr spc="-20" dirty="0"/>
              <a:t> </a:t>
            </a:r>
            <a:r>
              <a:rPr spc="50" dirty="0"/>
              <a:t>con</a:t>
            </a:r>
            <a:r>
              <a:rPr spc="-15" dirty="0"/>
              <a:t> </a:t>
            </a:r>
            <a:r>
              <a:rPr dirty="0"/>
              <a:t>el</a:t>
            </a:r>
            <a:r>
              <a:rPr spc="50" dirty="0"/>
              <a:t> </a:t>
            </a:r>
            <a:r>
              <a:rPr spc="-70" dirty="0"/>
              <a:t>Medio</a:t>
            </a:r>
            <a:r>
              <a:rPr spc="-35" dirty="0"/>
              <a:t> </a:t>
            </a:r>
            <a:r>
              <a:rPr spc="65" dirty="0"/>
              <a:t>UNAB</a:t>
            </a:r>
            <a:r>
              <a:rPr dirty="0"/>
              <a:t> </a:t>
            </a:r>
            <a:r>
              <a:rPr spc="30" dirty="0"/>
              <a:t>2025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136765" y="5164772"/>
            <a:ext cx="4283710" cy="9455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Rodrigo</a:t>
            </a:r>
            <a:r>
              <a:rPr sz="20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Domínguez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Director</a:t>
            </a:r>
            <a:r>
              <a:rPr sz="20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20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VcM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Sede</a:t>
            </a:r>
            <a:r>
              <a:rPr sz="20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Viña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del</a:t>
            </a:r>
            <a:r>
              <a:rPr sz="20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Mar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Universidad</a:t>
            </a:r>
            <a:r>
              <a:rPr sz="20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Técnica</a:t>
            </a:r>
            <a:r>
              <a:rPr sz="20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Federico</a:t>
            </a:r>
            <a:r>
              <a:rPr sz="20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Santa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001F5F"/>
                </a:solidFill>
                <a:latin typeface="Calibri"/>
                <a:cs typeface="Calibri"/>
              </a:rPr>
              <a:t>María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800"/>
            <a:ext cx="12192000" cy="5772150"/>
          </a:xfrm>
          <a:custGeom>
            <a:avLst/>
            <a:gdLst/>
            <a:ahLst/>
            <a:cxnLst/>
            <a:rect l="l" t="t" r="r" b="b"/>
            <a:pathLst>
              <a:path w="12192000" h="5772150">
                <a:moveTo>
                  <a:pt x="12192000" y="0"/>
                </a:moveTo>
                <a:lnTo>
                  <a:pt x="0" y="0"/>
                </a:lnTo>
                <a:lnTo>
                  <a:pt x="0" y="5772150"/>
                </a:lnTo>
                <a:lnTo>
                  <a:pt x="12192000" y="577215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38100" y="990600"/>
            <a:ext cx="12268835" cy="5857875"/>
            <a:chOff x="-38100" y="990600"/>
            <a:chExt cx="12268835" cy="5857875"/>
          </a:xfrm>
        </p:grpSpPr>
        <p:sp>
          <p:nvSpPr>
            <p:cNvPr id="4" name="object 4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0" y="5772150"/>
                  </a:moveTo>
                  <a:lnTo>
                    <a:pt x="12192000" y="57721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72150"/>
                  </a:lnTo>
                  <a:close/>
                </a:path>
              </a:pathLst>
            </a:custGeom>
            <a:ln w="1905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39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82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621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860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004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243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0387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626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865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2104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9248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487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3726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0965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8108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534775" y="10287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65" dirty="0">
                <a:latin typeface="Calibri"/>
                <a:cs typeface="Calibri"/>
              </a:rPr>
              <a:t>Graphical</a:t>
            </a:r>
            <a:r>
              <a:rPr sz="4400" b="1" spc="-110" dirty="0">
                <a:latin typeface="Calibri"/>
                <a:cs typeface="Calibri"/>
              </a:rPr>
              <a:t> </a:t>
            </a:r>
            <a:r>
              <a:rPr sz="4400" b="1" spc="50" dirty="0">
                <a:latin typeface="Calibri"/>
                <a:cs typeface="Calibri"/>
              </a:rPr>
              <a:t>abstract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4300" y="4200525"/>
            <a:ext cx="2047875" cy="1819275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30480" rIns="0" bIns="0" rtlCol="0">
            <a:spAutoFit/>
          </a:bodyPr>
          <a:lstStyle/>
          <a:p>
            <a:pPr marL="93345" marR="103505">
              <a:lnSpc>
                <a:spcPct val="101600"/>
              </a:lnSpc>
              <a:spcBef>
                <a:spcPts val="240"/>
              </a:spcBef>
            </a:pPr>
            <a:r>
              <a:rPr sz="2750" spc="-10" dirty="0">
                <a:solidFill>
                  <a:srgbClr val="FFFFFF"/>
                </a:solidFill>
                <a:latin typeface="Calibri"/>
                <a:cs typeface="Calibri"/>
              </a:rPr>
              <a:t>Convenios Invitaciones Promoción Compromiso</a:t>
            </a:r>
            <a:endParaRPr sz="275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00025" y="1476375"/>
            <a:ext cx="11871325" cy="4648200"/>
            <a:chOff x="200025" y="1476375"/>
            <a:chExt cx="11871325" cy="4648200"/>
          </a:xfrm>
        </p:grpSpPr>
        <p:sp>
          <p:nvSpPr>
            <p:cNvPr id="25" name="object 25"/>
            <p:cNvSpPr/>
            <p:nvPr/>
          </p:nvSpPr>
          <p:spPr>
            <a:xfrm>
              <a:off x="2414651" y="1490662"/>
              <a:ext cx="6934200" cy="4619625"/>
            </a:xfrm>
            <a:custGeom>
              <a:avLst/>
              <a:gdLst/>
              <a:ahLst/>
              <a:cxnLst/>
              <a:rect l="l" t="t" r="r" b="b"/>
              <a:pathLst>
                <a:path w="6934200" h="4619625">
                  <a:moveTo>
                    <a:pt x="0" y="4619625"/>
                  </a:moveTo>
                  <a:lnTo>
                    <a:pt x="6934200" y="4619625"/>
                  </a:lnTo>
                  <a:lnTo>
                    <a:pt x="6934200" y="0"/>
                  </a:lnTo>
                  <a:lnTo>
                    <a:pt x="0" y="0"/>
                  </a:lnTo>
                  <a:lnTo>
                    <a:pt x="0" y="4619625"/>
                  </a:lnTo>
                  <a:close/>
                </a:path>
              </a:pathLst>
            </a:custGeom>
            <a:ln w="28575">
              <a:solidFill>
                <a:srgbClr val="C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353550" y="3914775"/>
              <a:ext cx="2717800" cy="228600"/>
            </a:xfrm>
            <a:custGeom>
              <a:avLst/>
              <a:gdLst/>
              <a:ahLst/>
              <a:cxnLst/>
              <a:rect l="l" t="t" r="r" b="b"/>
              <a:pathLst>
                <a:path w="2717800" h="228600">
                  <a:moveTo>
                    <a:pt x="2488819" y="0"/>
                  </a:moveTo>
                  <a:lnTo>
                    <a:pt x="2488819" y="228600"/>
                  </a:lnTo>
                  <a:lnTo>
                    <a:pt x="2641219" y="152400"/>
                  </a:lnTo>
                  <a:lnTo>
                    <a:pt x="2526919" y="152400"/>
                  </a:lnTo>
                  <a:lnTo>
                    <a:pt x="2526919" y="76200"/>
                  </a:lnTo>
                  <a:lnTo>
                    <a:pt x="2641219" y="76200"/>
                  </a:lnTo>
                  <a:lnTo>
                    <a:pt x="2488819" y="0"/>
                  </a:lnTo>
                  <a:close/>
                </a:path>
                <a:path w="2717800" h="228600">
                  <a:moveTo>
                    <a:pt x="2488819" y="76200"/>
                  </a:moveTo>
                  <a:lnTo>
                    <a:pt x="0" y="76200"/>
                  </a:lnTo>
                  <a:lnTo>
                    <a:pt x="0" y="152400"/>
                  </a:lnTo>
                  <a:lnTo>
                    <a:pt x="2488819" y="152400"/>
                  </a:lnTo>
                  <a:lnTo>
                    <a:pt x="2488819" y="76200"/>
                  </a:lnTo>
                  <a:close/>
                </a:path>
                <a:path w="2717800" h="228600">
                  <a:moveTo>
                    <a:pt x="2641219" y="76200"/>
                  </a:moveTo>
                  <a:lnTo>
                    <a:pt x="2526919" y="76200"/>
                  </a:lnTo>
                  <a:lnTo>
                    <a:pt x="2526919" y="152400"/>
                  </a:lnTo>
                  <a:lnTo>
                    <a:pt x="2641219" y="152400"/>
                  </a:lnTo>
                  <a:lnTo>
                    <a:pt x="2717419" y="114300"/>
                  </a:lnTo>
                  <a:lnTo>
                    <a:pt x="2641219" y="7620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1750" y="5019675"/>
              <a:ext cx="857250" cy="86677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48675" y="2133600"/>
              <a:ext cx="847725" cy="8572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38800" y="5029200"/>
              <a:ext cx="819150" cy="82867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200025" y="3648075"/>
              <a:ext cx="2209800" cy="228600"/>
            </a:xfrm>
            <a:custGeom>
              <a:avLst/>
              <a:gdLst/>
              <a:ahLst/>
              <a:cxnLst/>
              <a:rect l="l" t="t" r="r" b="b"/>
              <a:pathLst>
                <a:path w="2209800" h="228600">
                  <a:moveTo>
                    <a:pt x="1981200" y="0"/>
                  </a:moveTo>
                  <a:lnTo>
                    <a:pt x="1981200" y="228600"/>
                  </a:lnTo>
                  <a:lnTo>
                    <a:pt x="2133600" y="152400"/>
                  </a:lnTo>
                  <a:lnTo>
                    <a:pt x="2019300" y="152400"/>
                  </a:lnTo>
                  <a:lnTo>
                    <a:pt x="2019300" y="76200"/>
                  </a:lnTo>
                  <a:lnTo>
                    <a:pt x="2133600" y="76200"/>
                  </a:lnTo>
                  <a:lnTo>
                    <a:pt x="1981200" y="0"/>
                  </a:lnTo>
                  <a:close/>
                </a:path>
                <a:path w="2209800" h="228600">
                  <a:moveTo>
                    <a:pt x="1981200" y="76200"/>
                  </a:moveTo>
                  <a:lnTo>
                    <a:pt x="0" y="76200"/>
                  </a:lnTo>
                  <a:lnTo>
                    <a:pt x="0" y="152400"/>
                  </a:lnTo>
                  <a:lnTo>
                    <a:pt x="1981200" y="152400"/>
                  </a:lnTo>
                  <a:lnTo>
                    <a:pt x="1981200" y="76200"/>
                  </a:lnTo>
                  <a:close/>
                </a:path>
                <a:path w="2209800" h="228600">
                  <a:moveTo>
                    <a:pt x="2133600" y="76200"/>
                  </a:moveTo>
                  <a:lnTo>
                    <a:pt x="2019300" y="76200"/>
                  </a:lnTo>
                  <a:lnTo>
                    <a:pt x="2019300" y="152400"/>
                  </a:lnTo>
                  <a:lnTo>
                    <a:pt x="2133600" y="152400"/>
                  </a:lnTo>
                  <a:lnTo>
                    <a:pt x="2209800" y="114300"/>
                  </a:lnTo>
                  <a:lnTo>
                    <a:pt x="2133600" y="7620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67875" y="1581150"/>
              <a:ext cx="1209675" cy="14954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72800" y="1533525"/>
              <a:ext cx="1095375" cy="237172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9550" y="2314575"/>
              <a:ext cx="2095500" cy="1133475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1580814" y="2012751"/>
            <a:ext cx="305435" cy="8794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spc="-10" dirty="0">
                <a:latin typeface="Calibri"/>
                <a:cs typeface="Calibri"/>
              </a:rPr>
              <a:t>Métrcias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00025" y="1247775"/>
            <a:ext cx="10539730" cy="4552950"/>
            <a:chOff x="200025" y="1247775"/>
            <a:chExt cx="10539730" cy="4552950"/>
          </a:xfrm>
        </p:grpSpPr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5825" y="2590800"/>
              <a:ext cx="733425" cy="7620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29750" y="2104897"/>
              <a:ext cx="1309624" cy="170027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67850" y="2143125"/>
              <a:ext cx="1181100" cy="157162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76675" y="5095875"/>
              <a:ext cx="1333500" cy="70485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24675" y="5057775"/>
              <a:ext cx="1314450" cy="71437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0025" y="1247775"/>
              <a:ext cx="1533525" cy="75247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886075" y="1962150"/>
              <a:ext cx="5295900" cy="628650"/>
            </a:xfrm>
            <a:custGeom>
              <a:avLst/>
              <a:gdLst/>
              <a:ahLst/>
              <a:cxnLst/>
              <a:rect l="l" t="t" r="r" b="b"/>
              <a:pathLst>
                <a:path w="5295900" h="628650">
                  <a:moveTo>
                    <a:pt x="0" y="628650"/>
                  </a:moveTo>
                  <a:lnTo>
                    <a:pt x="5295900" y="628650"/>
                  </a:lnTo>
                  <a:lnTo>
                    <a:pt x="5295900" y="0"/>
                  </a:lnTo>
                  <a:lnTo>
                    <a:pt x="0" y="0"/>
                  </a:lnTo>
                  <a:lnTo>
                    <a:pt x="0" y="628650"/>
                  </a:lnTo>
                  <a:close/>
                </a:path>
              </a:pathLst>
            </a:custGeom>
            <a:ln w="381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667125" y="1685925"/>
              <a:ext cx="3962400" cy="49530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71825" y="2876550"/>
              <a:ext cx="4657725" cy="2133600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5081651" y="2186050"/>
              <a:ext cx="752475" cy="676275"/>
            </a:xfrm>
            <a:custGeom>
              <a:avLst/>
              <a:gdLst/>
              <a:ahLst/>
              <a:cxnLst/>
              <a:rect l="l" t="t" r="r" b="b"/>
              <a:pathLst>
                <a:path w="752475" h="676275">
                  <a:moveTo>
                    <a:pt x="376174" y="0"/>
                  </a:moveTo>
                  <a:lnTo>
                    <a:pt x="325125" y="3086"/>
                  </a:lnTo>
                  <a:lnTo>
                    <a:pt x="276166" y="12077"/>
                  </a:lnTo>
                  <a:lnTo>
                    <a:pt x="229742" y="26570"/>
                  </a:lnTo>
                  <a:lnTo>
                    <a:pt x="186304" y="46162"/>
                  </a:lnTo>
                  <a:lnTo>
                    <a:pt x="146298" y="70448"/>
                  </a:lnTo>
                  <a:lnTo>
                    <a:pt x="110172" y="99028"/>
                  </a:lnTo>
                  <a:lnTo>
                    <a:pt x="78375" y="131496"/>
                  </a:lnTo>
                  <a:lnTo>
                    <a:pt x="51355" y="167451"/>
                  </a:lnTo>
                  <a:lnTo>
                    <a:pt x="29559" y="206490"/>
                  </a:lnTo>
                  <a:lnTo>
                    <a:pt x="13436" y="248208"/>
                  </a:lnTo>
                  <a:lnTo>
                    <a:pt x="3433" y="292204"/>
                  </a:lnTo>
                  <a:lnTo>
                    <a:pt x="0" y="338074"/>
                  </a:lnTo>
                  <a:lnTo>
                    <a:pt x="3433" y="383946"/>
                  </a:lnTo>
                  <a:lnTo>
                    <a:pt x="13436" y="427948"/>
                  </a:lnTo>
                  <a:lnTo>
                    <a:pt x="29559" y="469677"/>
                  </a:lnTo>
                  <a:lnTo>
                    <a:pt x="51355" y="508729"/>
                  </a:lnTo>
                  <a:lnTo>
                    <a:pt x="78375" y="544698"/>
                  </a:lnTo>
                  <a:lnTo>
                    <a:pt x="110172" y="577183"/>
                  </a:lnTo>
                  <a:lnTo>
                    <a:pt x="146298" y="605778"/>
                  </a:lnTo>
                  <a:lnTo>
                    <a:pt x="186304" y="630079"/>
                  </a:lnTo>
                  <a:lnTo>
                    <a:pt x="229743" y="649684"/>
                  </a:lnTo>
                  <a:lnTo>
                    <a:pt x="276166" y="664187"/>
                  </a:lnTo>
                  <a:lnTo>
                    <a:pt x="325125" y="673185"/>
                  </a:lnTo>
                  <a:lnTo>
                    <a:pt x="376174" y="676275"/>
                  </a:lnTo>
                  <a:lnTo>
                    <a:pt x="427224" y="673185"/>
                  </a:lnTo>
                  <a:lnTo>
                    <a:pt x="476191" y="664187"/>
                  </a:lnTo>
                  <a:lnTo>
                    <a:pt x="522624" y="649684"/>
                  </a:lnTo>
                  <a:lnTo>
                    <a:pt x="566076" y="630079"/>
                  </a:lnTo>
                  <a:lnTo>
                    <a:pt x="606097" y="605778"/>
                  </a:lnTo>
                  <a:lnTo>
                    <a:pt x="642238" y="577183"/>
                  </a:lnTo>
                  <a:lnTo>
                    <a:pt x="674051" y="544698"/>
                  </a:lnTo>
                  <a:lnTo>
                    <a:pt x="701087" y="508729"/>
                  </a:lnTo>
                  <a:lnTo>
                    <a:pt x="722895" y="469677"/>
                  </a:lnTo>
                  <a:lnTo>
                    <a:pt x="739029" y="427948"/>
                  </a:lnTo>
                  <a:lnTo>
                    <a:pt x="749038" y="383946"/>
                  </a:lnTo>
                  <a:lnTo>
                    <a:pt x="752475" y="338074"/>
                  </a:lnTo>
                  <a:lnTo>
                    <a:pt x="749038" y="292204"/>
                  </a:lnTo>
                  <a:lnTo>
                    <a:pt x="739029" y="248208"/>
                  </a:lnTo>
                  <a:lnTo>
                    <a:pt x="722895" y="206490"/>
                  </a:lnTo>
                  <a:lnTo>
                    <a:pt x="701087" y="167451"/>
                  </a:lnTo>
                  <a:lnTo>
                    <a:pt x="674051" y="131496"/>
                  </a:lnTo>
                  <a:lnTo>
                    <a:pt x="642238" y="99028"/>
                  </a:lnTo>
                  <a:lnTo>
                    <a:pt x="606097" y="70448"/>
                  </a:lnTo>
                  <a:lnTo>
                    <a:pt x="566076" y="46162"/>
                  </a:lnTo>
                  <a:lnTo>
                    <a:pt x="522624" y="26570"/>
                  </a:lnTo>
                  <a:lnTo>
                    <a:pt x="476191" y="12077"/>
                  </a:lnTo>
                  <a:lnTo>
                    <a:pt x="427224" y="3086"/>
                  </a:lnTo>
                  <a:lnTo>
                    <a:pt x="37617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081651" y="2186050"/>
              <a:ext cx="752475" cy="676275"/>
            </a:xfrm>
            <a:custGeom>
              <a:avLst/>
              <a:gdLst/>
              <a:ahLst/>
              <a:cxnLst/>
              <a:rect l="l" t="t" r="r" b="b"/>
              <a:pathLst>
                <a:path w="752475" h="676275">
                  <a:moveTo>
                    <a:pt x="0" y="338074"/>
                  </a:moveTo>
                  <a:lnTo>
                    <a:pt x="3433" y="292204"/>
                  </a:lnTo>
                  <a:lnTo>
                    <a:pt x="13436" y="248208"/>
                  </a:lnTo>
                  <a:lnTo>
                    <a:pt x="29559" y="206490"/>
                  </a:lnTo>
                  <a:lnTo>
                    <a:pt x="51355" y="167451"/>
                  </a:lnTo>
                  <a:lnTo>
                    <a:pt x="78375" y="131496"/>
                  </a:lnTo>
                  <a:lnTo>
                    <a:pt x="110172" y="99028"/>
                  </a:lnTo>
                  <a:lnTo>
                    <a:pt x="146298" y="70448"/>
                  </a:lnTo>
                  <a:lnTo>
                    <a:pt x="186304" y="46162"/>
                  </a:lnTo>
                  <a:lnTo>
                    <a:pt x="229742" y="26570"/>
                  </a:lnTo>
                  <a:lnTo>
                    <a:pt x="276166" y="12077"/>
                  </a:lnTo>
                  <a:lnTo>
                    <a:pt x="325125" y="3086"/>
                  </a:lnTo>
                  <a:lnTo>
                    <a:pt x="376174" y="0"/>
                  </a:lnTo>
                  <a:lnTo>
                    <a:pt x="427224" y="3086"/>
                  </a:lnTo>
                  <a:lnTo>
                    <a:pt x="476191" y="12077"/>
                  </a:lnTo>
                  <a:lnTo>
                    <a:pt x="522624" y="26570"/>
                  </a:lnTo>
                  <a:lnTo>
                    <a:pt x="566076" y="46162"/>
                  </a:lnTo>
                  <a:lnTo>
                    <a:pt x="606097" y="70448"/>
                  </a:lnTo>
                  <a:lnTo>
                    <a:pt x="642238" y="99028"/>
                  </a:lnTo>
                  <a:lnTo>
                    <a:pt x="674051" y="131496"/>
                  </a:lnTo>
                  <a:lnTo>
                    <a:pt x="701087" y="167451"/>
                  </a:lnTo>
                  <a:lnTo>
                    <a:pt x="722895" y="206490"/>
                  </a:lnTo>
                  <a:lnTo>
                    <a:pt x="739029" y="248208"/>
                  </a:lnTo>
                  <a:lnTo>
                    <a:pt x="749038" y="292204"/>
                  </a:lnTo>
                  <a:lnTo>
                    <a:pt x="752475" y="338074"/>
                  </a:lnTo>
                  <a:lnTo>
                    <a:pt x="749038" y="383946"/>
                  </a:lnTo>
                  <a:lnTo>
                    <a:pt x="739029" y="427948"/>
                  </a:lnTo>
                  <a:lnTo>
                    <a:pt x="722895" y="469677"/>
                  </a:lnTo>
                  <a:lnTo>
                    <a:pt x="701087" y="508729"/>
                  </a:lnTo>
                  <a:lnTo>
                    <a:pt x="674051" y="544698"/>
                  </a:lnTo>
                  <a:lnTo>
                    <a:pt x="642238" y="577183"/>
                  </a:lnTo>
                  <a:lnTo>
                    <a:pt x="606097" y="605778"/>
                  </a:lnTo>
                  <a:lnTo>
                    <a:pt x="566076" y="630079"/>
                  </a:lnTo>
                  <a:lnTo>
                    <a:pt x="522624" y="649684"/>
                  </a:lnTo>
                  <a:lnTo>
                    <a:pt x="476191" y="664187"/>
                  </a:lnTo>
                  <a:lnTo>
                    <a:pt x="427224" y="673185"/>
                  </a:lnTo>
                  <a:lnTo>
                    <a:pt x="376174" y="676275"/>
                  </a:lnTo>
                  <a:lnTo>
                    <a:pt x="325125" y="673185"/>
                  </a:lnTo>
                  <a:lnTo>
                    <a:pt x="276166" y="664187"/>
                  </a:lnTo>
                  <a:lnTo>
                    <a:pt x="229743" y="649684"/>
                  </a:lnTo>
                  <a:lnTo>
                    <a:pt x="186304" y="630079"/>
                  </a:lnTo>
                  <a:lnTo>
                    <a:pt x="146298" y="605778"/>
                  </a:lnTo>
                  <a:lnTo>
                    <a:pt x="110172" y="577183"/>
                  </a:lnTo>
                  <a:lnTo>
                    <a:pt x="78375" y="544698"/>
                  </a:lnTo>
                  <a:lnTo>
                    <a:pt x="51355" y="508729"/>
                  </a:lnTo>
                  <a:lnTo>
                    <a:pt x="29559" y="469677"/>
                  </a:lnTo>
                  <a:lnTo>
                    <a:pt x="13436" y="427948"/>
                  </a:lnTo>
                  <a:lnTo>
                    <a:pt x="3433" y="383946"/>
                  </a:lnTo>
                  <a:lnTo>
                    <a:pt x="0" y="338074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268328" y="2290584"/>
              <a:ext cx="408305" cy="487680"/>
            </a:xfrm>
            <a:custGeom>
              <a:avLst/>
              <a:gdLst/>
              <a:ahLst/>
              <a:cxnLst/>
              <a:rect l="l" t="t" r="r" b="b"/>
              <a:pathLst>
                <a:path w="408304" h="487680">
                  <a:moveTo>
                    <a:pt x="190766" y="383197"/>
                  </a:moveTo>
                  <a:lnTo>
                    <a:pt x="78943" y="383197"/>
                  </a:lnTo>
                  <a:lnTo>
                    <a:pt x="78943" y="407543"/>
                  </a:lnTo>
                  <a:lnTo>
                    <a:pt x="190766" y="407543"/>
                  </a:lnTo>
                  <a:lnTo>
                    <a:pt x="190766" y="383197"/>
                  </a:lnTo>
                  <a:close/>
                </a:path>
                <a:path w="408304" h="487680">
                  <a:moveTo>
                    <a:pt x="190766" y="285800"/>
                  </a:moveTo>
                  <a:lnTo>
                    <a:pt x="78943" y="285800"/>
                  </a:lnTo>
                  <a:lnTo>
                    <a:pt x="78943" y="310146"/>
                  </a:lnTo>
                  <a:lnTo>
                    <a:pt x="190766" y="310146"/>
                  </a:lnTo>
                  <a:lnTo>
                    <a:pt x="190766" y="285800"/>
                  </a:lnTo>
                  <a:close/>
                </a:path>
                <a:path w="408304" h="487680">
                  <a:moveTo>
                    <a:pt x="190766" y="188417"/>
                  </a:moveTo>
                  <a:lnTo>
                    <a:pt x="78943" y="188417"/>
                  </a:lnTo>
                  <a:lnTo>
                    <a:pt x="78943" y="212763"/>
                  </a:lnTo>
                  <a:lnTo>
                    <a:pt x="190766" y="212763"/>
                  </a:lnTo>
                  <a:lnTo>
                    <a:pt x="190766" y="188417"/>
                  </a:lnTo>
                  <a:close/>
                </a:path>
                <a:path w="408304" h="487680">
                  <a:moveTo>
                    <a:pt x="190766" y="91020"/>
                  </a:moveTo>
                  <a:lnTo>
                    <a:pt x="78943" y="91020"/>
                  </a:lnTo>
                  <a:lnTo>
                    <a:pt x="78943" y="115366"/>
                  </a:lnTo>
                  <a:lnTo>
                    <a:pt x="190766" y="115366"/>
                  </a:lnTo>
                  <a:lnTo>
                    <a:pt x="190766" y="91020"/>
                  </a:lnTo>
                  <a:close/>
                </a:path>
                <a:path w="408304" h="487680">
                  <a:moveTo>
                    <a:pt x="407847" y="0"/>
                  </a:moveTo>
                  <a:lnTo>
                    <a:pt x="0" y="0"/>
                  </a:lnTo>
                  <a:lnTo>
                    <a:pt x="0" y="36626"/>
                  </a:lnTo>
                  <a:lnTo>
                    <a:pt x="0" y="450456"/>
                  </a:lnTo>
                  <a:lnTo>
                    <a:pt x="0" y="487070"/>
                  </a:lnTo>
                  <a:lnTo>
                    <a:pt x="407847" y="487070"/>
                  </a:lnTo>
                  <a:lnTo>
                    <a:pt x="407847" y="450456"/>
                  </a:lnTo>
                  <a:lnTo>
                    <a:pt x="39471" y="450456"/>
                  </a:lnTo>
                  <a:lnTo>
                    <a:pt x="39471" y="36626"/>
                  </a:lnTo>
                  <a:lnTo>
                    <a:pt x="368376" y="36626"/>
                  </a:lnTo>
                  <a:lnTo>
                    <a:pt x="368376" y="450151"/>
                  </a:lnTo>
                  <a:lnTo>
                    <a:pt x="407847" y="450151"/>
                  </a:lnTo>
                  <a:lnTo>
                    <a:pt x="407847" y="36626"/>
                  </a:lnTo>
                  <a:lnTo>
                    <a:pt x="407847" y="36233"/>
                  </a:lnTo>
                  <a:lnTo>
                    <a:pt x="4078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99889" y="2351165"/>
              <a:ext cx="97357" cy="7426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99889" y="2448556"/>
              <a:ext cx="97357" cy="7426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99889" y="2545947"/>
              <a:ext cx="97357" cy="742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499889" y="2642121"/>
              <a:ext cx="97357" cy="7426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567176" y="2224150"/>
              <a:ext cx="762000" cy="666750"/>
            </a:xfrm>
            <a:custGeom>
              <a:avLst/>
              <a:gdLst/>
              <a:ahLst/>
              <a:cxnLst/>
              <a:rect l="l" t="t" r="r" b="b"/>
              <a:pathLst>
                <a:path w="762000" h="666750">
                  <a:moveTo>
                    <a:pt x="381000" y="0"/>
                  </a:moveTo>
                  <a:lnTo>
                    <a:pt x="329296" y="3042"/>
                  </a:lnTo>
                  <a:lnTo>
                    <a:pt x="279708" y="11906"/>
                  </a:lnTo>
                  <a:lnTo>
                    <a:pt x="232689" y="26193"/>
                  </a:lnTo>
                  <a:lnTo>
                    <a:pt x="188693" y="45508"/>
                  </a:lnTo>
                  <a:lnTo>
                    <a:pt x="148174" y="69453"/>
                  </a:lnTo>
                  <a:lnTo>
                    <a:pt x="111585" y="97631"/>
                  </a:lnTo>
                  <a:lnTo>
                    <a:pt x="79380" y="129645"/>
                  </a:lnTo>
                  <a:lnTo>
                    <a:pt x="52013" y="165100"/>
                  </a:lnTo>
                  <a:lnTo>
                    <a:pt x="29938" y="203596"/>
                  </a:lnTo>
                  <a:lnTo>
                    <a:pt x="13608" y="244739"/>
                  </a:lnTo>
                  <a:lnTo>
                    <a:pt x="3477" y="288131"/>
                  </a:lnTo>
                  <a:lnTo>
                    <a:pt x="0" y="333375"/>
                  </a:lnTo>
                  <a:lnTo>
                    <a:pt x="3477" y="378592"/>
                  </a:lnTo>
                  <a:lnTo>
                    <a:pt x="13608" y="421966"/>
                  </a:lnTo>
                  <a:lnTo>
                    <a:pt x="29938" y="463099"/>
                  </a:lnTo>
                  <a:lnTo>
                    <a:pt x="52013" y="501593"/>
                  </a:lnTo>
                  <a:lnTo>
                    <a:pt x="79380" y="537050"/>
                  </a:lnTo>
                  <a:lnTo>
                    <a:pt x="111585" y="569071"/>
                  </a:lnTo>
                  <a:lnTo>
                    <a:pt x="148174" y="597258"/>
                  </a:lnTo>
                  <a:lnTo>
                    <a:pt x="188693" y="621213"/>
                  </a:lnTo>
                  <a:lnTo>
                    <a:pt x="232689" y="640538"/>
                  </a:lnTo>
                  <a:lnTo>
                    <a:pt x="279708" y="654834"/>
                  </a:lnTo>
                  <a:lnTo>
                    <a:pt x="329296" y="663704"/>
                  </a:lnTo>
                  <a:lnTo>
                    <a:pt x="381000" y="666750"/>
                  </a:lnTo>
                  <a:lnTo>
                    <a:pt x="432676" y="663704"/>
                  </a:lnTo>
                  <a:lnTo>
                    <a:pt x="482247" y="654834"/>
                  </a:lnTo>
                  <a:lnTo>
                    <a:pt x="529256" y="640538"/>
                  </a:lnTo>
                  <a:lnTo>
                    <a:pt x="573249" y="621213"/>
                  </a:lnTo>
                  <a:lnTo>
                    <a:pt x="613771" y="597258"/>
                  </a:lnTo>
                  <a:lnTo>
                    <a:pt x="650366" y="569071"/>
                  </a:lnTo>
                  <a:lnTo>
                    <a:pt x="682580" y="537050"/>
                  </a:lnTo>
                  <a:lnTo>
                    <a:pt x="709958" y="501593"/>
                  </a:lnTo>
                  <a:lnTo>
                    <a:pt x="732043" y="463099"/>
                  </a:lnTo>
                  <a:lnTo>
                    <a:pt x="748382" y="421966"/>
                  </a:lnTo>
                  <a:lnTo>
                    <a:pt x="758519" y="378592"/>
                  </a:lnTo>
                  <a:lnTo>
                    <a:pt x="762000" y="333375"/>
                  </a:lnTo>
                  <a:lnTo>
                    <a:pt x="758519" y="288131"/>
                  </a:lnTo>
                  <a:lnTo>
                    <a:pt x="748382" y="244739"/>
                  </a:lnTo>
                  <a:lnTo>
                    <a:pt x="732043" y="203596"/>
                  </a:lnTo>
                  <a:lnTo>
                    <a:pt x="709958" y="165100"/>
                  </a:lnTo>
                  <a:lnTo>
                    <a:pt x="682580" y="129645"/>
                  </a:lnTo>
                  <a:lnTo>
                    <a:pt x="650366" y="97631"/>
                  </a:lnTo>
                  <a:lnTo>
                    <a:pt x="613771" y="69453"/>
                  </a:lnTo>
                  <a:lnTo>
                    <a:pt x="573249" y="45508"/>
                  </a:lnTo>
                  <a:lnTo>
                    <a:pt x="529256" y="26193"/>
                  </a:lnTo>
                  <a:lnTo>
                    <a:pt x="482247" y="11906"/>
                  </a:lnTo>
                  <a:lnTo>
                    <a:pt x="432676" y="3042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567176" y="2224150"/>
              <a:ext cx="762000" cy="666750"/>
            </a:xfrm>
            <a:custGeom>
              <a:avLst/>
              <a:gdLst/>
              <a:ahLst/>
              <a:cxnLst/>
              <a:rect l="l" t="t" r="r" b="b"/>
              <a:pathLst>
                <a:path w="762000" h="666750">
                  <a:moveTo>
                    <a:pt x="0" y="333375"/>
                  </a:moveTo>
                  <a:lnTo>
                    <a:pt x="3477" y="288131"/>
                  </a:lnTo>
                  <a:lnTo>
                    <a:pt x="13608" y="244739"/>
                  </a:lnTo>
                  <a:lnTo>
                    <a:pt x="29938" y="203596"/>
                  </a:lnTo>
                  <a:lnTo>
                    <a:pt x="52013" y="165100"/>
                  </a:lnTo>
                  <a:lnTo>
                    <a:pt x="79380" y="129645"/>
                  </a:lnTo>
                  <a:lnTo>
                    <a:pt x="111585" y="97631"/>
                  </a:lnTo>
                  <a:lnTo>
                    <a:pt x="148174" y="69453"/>
                  </a:lnTo>
                  <a:lnTo>
                    <a:pt x="188693" y="45508"/>
                  </a:lnTo>
                  <a:lnTo>
                    <a:pt x="232689" y="26193"/>
                  </a:lnTo>
                  <a:lnTo>
                    <a:pt x="279708" y="11906"/>
                  </a:lnTo>
                  <a:lnTo>
                    <a:pt x="329296" y="3042"/>
                  </a:lnTo>
                  <a:lnTo>
                    <a:pt x="381000" y="0"/>
                  </a:lnTo>
                  <a:lnTo>
                    <a:pt x="432676" y="3042"/>
                  </a:lnTo>
                  <a:lnTo>
                    <a:pt x="482247" y="11906"/>
                  </a:lnTo>
                  <a:lnTo>
                    <a:pt x="529256" y="26193"/>
                  </a:lnTo>
                  <a:lnTo>
                    <a:pt x="573249" y="45508"/>
                  </a:lnTo>
                  <a:lnTo>
                    <a:pt x="613771" y="69453"/>
                  </a:lnTo>
                  <a:lnTo>
                    <a:pt x="650366" y="97631"/>
                  </a:lnTo>
                  <a:lnTo>
                    <a:pt x="682580" y="129645"/>
                  </a:lnTo>
                  <a:lnTo>
                    <a:pt x="709958" y="165100"/>
                  </a:lnTo>
                  <a:lnTo>
                    <a:pt x="732043" y="203596"/>
                  </a:lnTo>
                  <a:lnTo>
                    <a:pt x="748382" y="244739"/>
                  </a:lnTo>
                  <a:lnTo>
                    <a:pt x="758519" y="288131"/>
                  </a:lnTo>
                  <a:lnTo>
                    <a:pt x="762000" y="333375"/>
                  </a:lnTo>
                  <a:lnTo>
                    <a:pt x="758519" y="378592"/>
                  </a:lnTo>
                  <a:lnTo>
                    <a:pt x="748382" y="421966"/>
                  </a:lnTo>
                  <a:lnTo>
                    <a:pt x="732043" y="463099"/>
                  </a:lnTo>
                  <a:lnTo>
                    <a:pt x="709958" y="501593"/>
                  </a:lnTo>
                  <a:lnTo>
                    <a:pt x="682580" y="537050"/>
                  </a:lnTo>
                  <a:lnTo>
                    <a:pt x="650366" y="569071"/>
                  </a:lnTo>
                  <a:lnTo>
                    <a:pt x="613771" y="597258"/>
                  </a:lnTo>
                  <a:lnTo>
                    <a:pt x="573249" y="621213"/>
                  </a:lnTo>
                  <a:lnTo>
                    <a:pt x="529256" y="640538"/>
                  </a:lnTo>
                  <a:lnTo>
                    <a:pt x="482247" y="654834"/>
                  </a:lnTo>
                  <a:lnTo>
                    <a:pt x="432676" y="663704"/>
                  </a:lnTo>
                  <a:lnTo>
                    <a:pt x="381000" y="666750"/>
                  </a:lnTo>
                  <a:lnTo>
                    <a:pt x="329296" y="663704"/>
                  </a:lnTo>
                  <a:lnTo>
                    <a:pt x="279708" y="654834"/>
                  </a:lnTo>
                  <a:lnTo>
                    <a:pt x="232689" y="640538"/>
                  </a:lnTo>
                  <a:lnTo>
                    <a:pt x="188693" y="621213"/>
                  </a:lnTo>
                  <a:lnTo>
                    <a:pt x="148174" y="597258"/>
                  </a:lnTo>
                  <a:lnTo>
                    <a:pt x="111585" y="569071"/>
                  </a:lnTo>
                  <a:lnTo>
                    <a:pt x="79380" y="537050"/>
                  </a:lnTo>
                  <a:lnTo>
                    <a:pt x="52013" y="501593"/>
                  </a:lnTo>
                  <a:lnTo>
                    <a:pt x="29938" y="463099"/>
                  </a:lnTo>
                  <a:lnTo>
                    <a:pt x="13608" y="421966"/>
                  </a:lnTo>
                  <a:lnTo>
                    <a:pt x="3477" y="378592"/>
                  </a:lnTo>
                  <a:lnTo>
                    <a:pt x="0" y="333375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11687" y="2347779"/>
              <a:ext cx="470534" cy="423545"/>
            </a:xfrm>
            <a:custGeom>
              <a:avLst/>
              <a:gdLst/>
              <a:ahLst/>
              <a:cxnLst/>
              <a:rect l="l" t="t" r="r" b="b"/>
              <a:pathLst>
                <a:path w="470535" h="423544">
                  <a:moveTo>
                    <a:pt x="309210" y="270267"/>
                  </a:moveTo>
                  <a:lnTo>
                    <a:pt x="292219" y="270267"/>
                  </a:lnTo>
                  <a:lnTo>
                    <a:pt x="317134" y="292737"/>
                  </a:lnTo>
                  <a:lnTo>
                    <a:pt x="311800" y="298777"/>
                  </a:lnTo>
                  <a:lnTo>
                    <a:pt x="308526" y="306085"/>
                  </a:lnTo>
                  <a:lnTo>
                    <a:pt x="307695" y="313767"/>
                  </a:lnTo>
                  <a:lnTo>
                    <a:pt x="307715" y="320571"/>
                  </a:lnTo>
                  <a:lnTo>
                    <a:pt x="401261" y="414398"/>
                  </a:lnTo>
                  <a:lnTo>
                    <a:pt x="425274" y="423038"/>
                  </a:lnTo>
                  <a:lnTo>
                    <a:pt x="433966" y="422131"/>
                  </a:lnTo>
                  <a:lnTo>
                    <a:pt x="442223" y="419745"/>
                  </a:lnTo>
                  <a:lnTo>
                    <a:pt x="449815" y="415970"/>
                  </a:lnTo>
                  <a:lnTo>
                    <a:pt x="454875" y="412135"/>
                  </a:lnTo>
                  <a:lnTo>
                    <a:pt x="428086" y="412135"/>
                  </a:lnTo>
                  <a:lnTo>
                    <a:pt x="418089" y="411294"/>
                  </a:lnTo>
                  <a:lnTo>
                    <a:pt x="409750" y="406768"/>
                  </a:lnTo>
                  <a:lnTo>
                    <a:pt x="325575" y="330744"/>
                  </a:lnTo>
                  <a:lnTo>
                    <a:pt x="321031" y="326460"/>
                  </a:lnTo>
                  <a:lnTo>
                    <a:pt x="318851" y="320571"/>
                  </a:lnTo>
                  <a:lnTo>
                    <a:pt x="319633" y="314689"/>
                  </a:lnTo>
                  <a:lnTo>
                    <a:pt x="320440" y="307669"/>
                  </a:lnTo>
                  <a:lnTo>
                    <a:pt x="349588" y="287324"/>
                  </a:lnTo>
                  <a:lnTo>
                    <a:pt x="378907" y="287324"/>
                  </a:lnTo>
                  <a:lnTo>
                    <a:pt x="376394" y="285055"/>
                  </a:lnTo>
                  <a:lnTo>
                    <a:pt x="325607" y="285055"/>
                  </a:lnTo>
                  <a:lnTo>
                    <a:pt x="309210" y="270267"/>
                  </a:lnTo>
                  <a:close/>
                </a:path>
                <a:path w="470535" h="423544">
                  <a:moveTo>
                    <a:pt x="378907" y="287324"/>
                  </a:moveTo>
                  <a:lnTo>
                    <a:pt x="349588" y="287324"/>
                  </a:lnTo>
                  <a:lnTo>
                    <a:pt x="359586" y="288166"/>
                  </a:lnTo>
                  <a:lnTo>
                    <a:pt x="367978" y="292737"/>
                  </a:lnTo>
                  <a:lnTo>
                    <a:pt x="452113" y="368715"/>
                  </a:lnTo>
                  <a:lnTo>
                    <a:pt x="456657" y="372999"/>
                  </a:lnTo>
                  <a:lnTo>
                    <a:pt x="458826" y="378970"/>
                  </a:lnTo>
                  <a:lnTo>
                    <a:pt x="458054" y="384778"/>
                  </a:lnTo>
                  <a:lnTo>
                    <a:pt x="457240" y="391790"/>
                  </a:lnTo>
                  <a:lnTo>
                    <a:pt x="453710" y="398328"/>
                  </a:lnTo>
                  <a:lnTo>
                    <a:pt x="448080" y="403226"/>
                  </a:lnTo>
                  <a:lnTo>
                    <a:pt x="438497" y="409407"/>
                  </a:lnTo>
                  <a:lnTo>
                    <a:pt x="428086" y="412135"/>
                  </a:lnTo>
                  <a:lnTo>
                    <a:pt x="454875" y="412135"/>
                  </a:lnTo>
                  <a:lnTo>
                    <a:pt x="469970" y="378970"/>
                  </a:lnTo>
                  <a:lnTo>
                    <a:pt x="468346" y="372456"/>
                  </a:lnTo>
                  <a:lnTo>
                    <a:pt x="465188" y="366417"/>
                  </a:lnTo>
                  <a:lnTo>
                    <a:pt x="460586" y="361084"/>
                  </a:lnTo>
                  <a:lnTo>
                    <a:pt x="378907" y="287324"/>
                  </a:lnTo>
                  <a:close/>
                </a:path>
                <a:path w="470535" h="423544">
                  <a:moveTo>
                    <a:pt x="166689" y="0"/>
                  </a:moveTo>
                  <a:lnTo>
                    <a:pt x="122927" y="6614"/>
                  </a:lnTo>
                  <a:lnTo>
                    <a:pt x="81937" y="23322"/>
                  </a:lnTo>
                  <a:lnTo>
                    <a:pt x="46058" y="50043"/>
                  </a:lnTo>
                  <a:lnTo>
                    <a:pt x="19270" y="84353"/>
                  </a:lnTo>
                  <a:lnTo>
                    <a:pt x="3947" y="122485"/>
                  </a:lnTo>
                  <a:lnTo>
                    <a:pt x="0" y="162332"/>
                  </a:lnTo>
                  <a:lnTo>
                    <a:pt x="7336" y="201787"/>
                  </a:lnTo>
                  <a:lnTo>
                    <a:pt x="25868" y="238744"/>
                  </a:lnTo>
                  <a:lnTo>
                    <a:pt x="55505" y="271095"/>
                  </a:lnTo>
                  <a:lnTo>
                    <a:pt x="99432" y="297854"/>
                  </a:lnTo>
                  <a:lnTo>
                    <a:pt x="148598" y="311138"/>
                  </a:lnTo>
                  <a:lnTo>
                    <a:pt x="199471" y="310960"/>
                  </a:lnTo>
                  <a:lnTo>
                    <a:pt x="234303" y="301283"/>
                  </a:lnTo>
                  <a:lnTo>
                    <a:pt x="161848" y="301283"/>
                  </a:lnTo>
                  <a:lnTo>
                    <a:pt x="156338" y="300916"/>
                  </a:lnTo>
                  <a:lnTo>
                    <a:pt x="150852" y="300297"/>
                  </a:lnTo>
                  <a:lnTo>
                    <a:pt x="145406" y="299425"/>
                  </a:lnTo>
                  <a:lnTo>
                    <a:pt x="129689" y="296236"/>
                  </a:lnTo>
                  <a:lnTo>
                    <a:pt x="129524" y="296236"/>
                  </a:lnTo>
                  <a:lnTo>
                    <a:pt x="84253" y="277329"/>
                  </a:lnTo>
                  <a:lnTo>
                    <a:pt x="34185" y="229452"/>
                  </a:lnTo>
                  <a:lnTo>
                    <a:pt x="12601" y="166591"/>
                  </a:lnTo>
                  <a:lnTo>
                    <a:pt x="101389" y="166591"/>
                  </a:lnTo>
                  <a:lnTo>
                    <a:pt x="103673" y="165101"/>
                  </a:lnTo>
                  <a:lnTo>
                    <a:pt x="107115" y="155792"/>
                  </a:lnTo>
                  <a:lnTo>
                    <a:pt x="12110" y="155792"/>
                  </a:lnTo>
                  <a:lnTo>
                    <a:pt x="15200" y="127212"/>
                  </a:lnTo>
                  <a:lnTo>
                    <a:pt x="39200" y="74896"/>
                  </a:lnTo>
                  <a:lnTo>
                    <a:pt x="90188" y="30916"/>
                  </a:lnTo>
                  <a:lnTo>
                    <a:pt x="163296" y="10208"/>
                  </a:lnTo>
                  <a:lnTo>
                    <a:pt x="231240" y="10208"/>
                  </a:lnTo>
                  <a:lnTo>
                    <a:pt x="210886" y="3559"/>
                  </a:lnTo>
                  <a:lnTo>
                    <a:pt x="166689" y="0"/>
                  </a:lnTo>
                  <a:close/>
                </a:path>
                <a:path w="470535" h="423544">
                  <a:moveTo>
                    <a:pt x="345124" y="166591"/>
                  </a:moveTo>
                  <a:lnTo>
                    <a:pt x="334886" y="166591"/>
                  </a:lnTo>
                  <a:lnTo>
                    <a:pt x="322932" y="211990"/>
                  </a:lnTo>
                  <a:lnTo>
                    <a:pt x="296801" y="250376"/>
                  </a:lnTo>
                  <a:lnTo>
                    <a:pt x="259343" y="279532"/>
                  </a:lnTo>
                  <a:lnTo>
                    <a:pt x="213169" y="297333"/>
                  </a:lnTo>
                  <a:lnTo>
                    <a:pt x="212231" y="297333"/>
                  </a:lnTo>
                  <a:lnTo>
                    <a:pt x="161848" y="301283"/>
                  </a:lnTo>
                  <a:lnTo>
                    <a:pt x="234303" y="301283"/>
                  </a:lnTo>
                  <a:lnTo>
                    <a:pt x="248521" y="297333"/>
                  </a:lnTo>
                  <a:lnTo>
                    <a:pt x="292219" y="270267"/>
                  </a:lnTo>
                  <a:lnTo>
                    <a:pt x="309210" y="270267"/>
                  </a:lnTo>
                  <a:lnTo>
                    <a:pt x="300684" y="262577"/>
                  </a:lnTo>
                  <a:lnTo>
                    <a:pt x="327470" y="228267"/>
                  </a:lnTo>
                  <a:lnTo>
                    <a:pt x="342792" y="190134"/>
                  </a:lnTo>
                  <a:lnTo>
                    <a:pt x="345124" y="166591"/>
                  </a:lnTo>
                  <a:close/>
                </a:path>
                <a:path w="470535" h="423544">
                  <a:moveTo>
                    <a:pt x="352219" y="276453"/>
                  </a:moveTo>
                  <a:lnTo>
                    <a:pt x="338538" y="278652"/>
                  </a:lnTo>
                  <a:lnTo>
                    <a:pt x="325607" y="285055"/>
                  </a:lnTo>
                  <a:lnTo>
                    <a:pt x="376394" y="285055"/>
                  </a:lnTo>
                  <a:lnTo>
                    <a:pt x="365457" y="278652"/>
                  </a:lnTo>
                  <a:lnTo>
                    <a:pt x="365895" y="278652"/>
                  </a:lnTo>
                  <a:lnTo>
                    <a:pt x="352219" y="276453"/>
                  </a:lnTo>
                  <a:close/>
                </a:path>
                <a:path w="470535" h="423544">
                  <a:moveTo>
                    <a:pt x="139331" y="101974"/>
                  </a:moveTo>
                  <a:lnTo>
                    <a:pt x="155715" y="241360"/>
                  </a:lnTo>
                  <a:lnTo>
                    <a:pt x="163597" y="243383"/>
                  </a:lnTo>
                  <a:lnTo>
                    <a:pt x="165817" y="242008"/>
                  </a:lnTo>
                  <a:lnTo>
                    <a:pt x="176063" y="218119"/>
                  </a:lnTo>
                  <a:lnTo>
                    <a:pt x="163237" y="218119"/>
                  </a:lnTo>
                  <a:lnTo>
                    <a:pt x="139331" y="101974"/>
                  </a:lnTo>
                  <a:close/>
                </a:path>
                <a:path w="470535" h="423544">
                  <a:moveTo>
                    <a:pt x="214249" y="112003"/>
                  </a:moveTo>
                  <a:lnTo>
                    <a:pt x="209202" y="113220"/>
                  </a:lnTo>
                  <a:lnTo>
                    <a:pt x="207692" y="114444"/>
                  </a:lnTo>
                  <a:lnTo>
                    <a:pt x="163237" y="218119"/>
                  </a:lnTo>
                  <a:lnTo>
                    <a:pt x="176063" y="218119"/>
                  </a:lnTo>
                  <a:lnTo>
                    <a:pt x="211486" y="135532"/>
                  </a:lnTo>
                  <a:lnTo>
                    <a:pt x="224011" y="135532"/>
                  </a:lnTo>
                  <a:lnTo>
                    <a:pt x="217531" y="113717"/>
                  </a:lnTo>
                  <a:lnTo>
                    <a:pt x="214249" y="112003"/>
                  </a:lnTo>
                  <a:close/>
                </a:path>
                <a:path w="470535" h="423544">
                  <a:moveTo>
                    <a:pt x="224011" y="135532"/>
                  </a:moveTo>
                  <a:lnTo>
                    <a:pt x="211486" y="135532"/>
                  </a:lnTo>
                  <a:lnTo>
                    <a:pt x="231194" y="201787"/>
                  </a:lnTo>
                  <a:lnTo>
                    <a:pt x="231755" y="203281"/>
                  </a:lnTo>
                  <a:lnTo>
                    <a:pt x="234907" y="204922"/>
                  </a:lnTo>
                  <a:lnTo>
                    <a:pt x="239267" y="203871"/>
                  </a:lnTo>
                  <a:lnTo>
                    <a:pt x="240313" y="203281"/>
                  </a:lnTo>
                  <a:lnTo>
                    <a:pt x="255231" y="187614"/>
                  </a:lnTo>
                  <a:lnTo>
                    <a:pt x="239483" y="187614"/>
                  </a:lnTo>
                  <a:lnTo>
                    <a:pt x="224011" y="135532"/>
                  </a:lnTo>
                  <a:close/>
                </a:path>
                <a:path w="470535" h="423544">
                  <a:moveTo>
                    <a:pt x="231240" y="10208"/>
                  </a:moveTo>
                  <a:lnTo>
                    <a:pt x="163296" y="10208"/>
                  </a:lnTo>
                  <a:lnTo>
                    <a:pt x="202374" y="12201"/>
                  </a:lnTo>
                  <a:lnTo>
                    <a:pt x="218990" y="15631"/>
                  </a:lnTo>
                  <a:lnTo>
                    <a:pt x="264917" y="35283"/>
                  </a:lnTo>
                  <a:lnTo>
                    <a:pt x="316727" y="87659"/>
                  </a:lnTo>
                  <a:lnTo>
                    <a:pt x="335381" y="155792"/>
                  </a:lnTo>
                  <a:lnTo>
                    <a:pt x="270746" y="155792"/>
                  </a:lnTo>
                  <a:lnTo>
                    <a:pt x="269085" y="156483"/>
                  </a:lnTo>
                  <a:lnTo>
                    <a:pt x="239483" y="187614"/>
                  </a:lnTo>
                  <a:lnTo>
                    <a:pt x="255231" y="187614"/>
                  </a:lnTo>
                  <a:lnTo>
                    <a:pt x="275250" y="166591"/>
                  </a:lnTo>
                  <a:lnTo>
                    <a:pt x="345124" y="166591"/>
                  </a:lnTo>
                  <a:lnTo>
                    <a:pt x="339402" y="110830"/>
                  </a:lnTo>
                  <a:lnTo>
                    <a:pt x="320871" y="73874"/>
                  </a:lnTo>
                  <a:lnTo>
                    <a:pt x="291237" y="41526"/>
                  </a:lnTo>
                  <a:lnTo>
                    <a:pt x="253181" y="17375"/>
                  </a:lnTo>
                  <a:lnTo>
                    <a:pt x="231240" y="10208"/>
                  </a:lnTo>
                  <a:close/>
                </a:path>
                <a:path w="470535" h="423544">
                  <a:moveTo>
                    <a:pt x="130912" y="74342"/>
                  </a:moveTo>
                  <a:lnTo>
                    <a:pt x="125522" y="75242"/>
                  </a:lnTo>
                  <a:lnTo>
                    <a:pt x="123757" y="76624"/>
                  </a:lnTo>
                  <a:lnTo>
                    <a:pt x="94490" y="155792"/>
                  </a:lnTo>
                  <a:lnTo>
                    <a:pt x="107115" y="155792"/>
                  </a:lnTo>
                  <a:lnTo>
                    <a:pt x="127015" y="101974"/>
                  </a:lnTo>
                  <a:lnTo>
                    <a:pt x="139331" y="101974"/>
                  </a:lnTo>
                  <a:lnTo>
                    <a:pt x="134113" y="76624"/>
                  </a:lnTo>
                  <a:lnTo>
                    <a:pt x="134042" y="76278"/>
                  </a:lnTo>
                  <a:lnTo>
                    <a:pt x="130912" y="743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748526" y="2214625"/>
              <a:ext cx="676275" cy="666750"/>
            </a:xfrm>
            <a:custGeom>
              <a:avLst/>
              <a:gdLst/>
              <a:ahLst/>
              <a:cxnLst/>
              <a:rect l="l" t="t" r="r" b="b"/>
              <a:pathLst>
                <a:path w="676275" h="666750">
                  <a:moveTo>
                    <a:pt x="338074" y="0"/>
                  </a:moveTo>
                  <a:lnTo>
                    <a:pt x="288121" y="3613"/>
                  </a:lnTo>
                  <a:lnTo>
                    <a:pt x="240442" y="14112"/>
                  </a:lnTo>
                  <a:lnTo>
                    <a:pt x="195560" y="30979"/>
                  </a:lnTo>
                  <a:lnTo>
                    <a:pt x="153999" y="53700"/>
                  </a:lnTo>
                  <a:lnTo>
                    <a:pt x="116282" y="81760"/>
                  </a:lnTo>
                  <a:lnTo>
                    <a:pt x="82931" y="114643"/>
                  </a:lnTo>
                  <a:lnTo>
                    <a:pt x="54471" y="151834"/>
                  </a:lnTo>
                  <a:lnTo>
                    <a:pt x="31425" y="192818"/>
                  </a:lnTo>
                  <a:lnTo>
                    <a:pt x="14315" y="237080"/>
                  </a:lnTo>
                  <a:lnTo>
                    <a:pt x="3666" y="284104"/>
                  </a:lnTo>
                  <a:lnTo>
                    <a:pt x="0" y="333375"/>
                  </a:lnTo>
                  <a:lnTo>
                    <a:pt x="3666" y="382617"/>
                  </a:lnTo>
                  <a:lnTo>
                    <a:pt x="14315" y="429623"/>
                  </a:lnTo>
                  <a:lnTo>
                    <a:pt x="31425" y="473876"/>
                  </a:lnTo>
                  <a:lnTo>
                    <a:pt x="54471" y="514859"/>
                  </a:lnTo>
                  <a:lnTo>
                    <a:pt x="82931" y="552054"/>
                  </a:lnTo>
                  <a:lnTo>
                    <a:pt x="116282" y="584946"/>
                  </a:lnTo>
                  <a:lnTo>
                    <a:pt x="153999" y="613017"/>
                  </a:lnTo>
                  <a:lnTo>
                    <a:pt x="195560" y="635749"/>
                  </a:lnTo>
                  <a:lnTo>
                    <a:pt x="240442" y="652627"/>
                  </a:lnTo>
                  <a:lnTo>
                    <a:pt x="288121" y="663133"/>
                  </a:lnTo>
                  <a:lnTo>
                    <a:pt x="338074" y="666750"/>
                  </a:lnTo>
                  <a:lnTo>
                    <a:pt x="388029" y="663133"/>
                  </a:lnTo>
                  <a:lnTo>
                    <a:pt x="435716" y="652627"/>
                  </a:lnTo>
                  <a:lnTo>
                    <a:pt x="480610" y="635749"/>
                  </a:lnTo>
                  <a:lnTo>
                    <a:pt x="522186" y="613017"/>
                  </a:lnTo>
                  <a:lnTo>
                    <a:pt x="559920" y="584946"/>
                  </a:lnTo>
                  <a:lnTo>
                    <a:pt x="593288" y="552054"/>
                  </a:lnTo>
                  <a:lnTo>
                    <a:pt x="621765" y="514859"/>
                  </a:lnTo>
                  <a:lnTo>
                    <a:pt x="644826" y="473876"/>
                  </a:lnTo>
                  <a:lnTo>
                    <a:pt x="661948" y="429623"/>
                  </a:lnTo>
                  <a:lnTo>
                    <a:pt x="672605" y="382617"/>
                  </a:lnTo>
                  <a:lnTo>
                    <a:pt x="676275" y="333375"/>
                  </a:lnTo>
                  <a:lnTo>
                    <a:pt x="672605" y="284104"/>
                  </a:lnTo>
                  <a:lnTo>
                    <a:pt x="661948" y="237080"/>
                  </a:lnTo>
                  <a:lnTo>
                    <a:pt x="644826" y="192818"/>
                  </a:lnTo>
                  <a:lnTo>
                    <a:pt x="621765" y="151834"/>
                  </a:lnTo>
                  <a:lnTo>
                    <a:pt x="593288" y="114643"/>
                  </a:lnTo>
                  <a:lnTo>
                    <a:pt x="559920" y="81760"/>
                  </a:lnTo>
                  <a:lnTo>
                    <a:pt x="522186" y="53700"/>
                  </a:lnTo>
                  <a:lnTo>
                    <a:pt x="480610" y="30979"/>
                  </a:lnTo>
                  <a:lnTo>
                    <a:pt x="435716" y="14112"/>
                  </a:lnTo>
                  <a:lnTo>
                    <a:pt x="388029" y="3613"/>
                  </a:lnTo>
                  <a:lnTo>
                    <a:pt x="33807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748526" y="2214625"/>
              <a:ext cx="676275" cy="666750"/>
            </a:xfrm>
            <a:custGeom>
              <a:avLst/>
              <a:gdLst/>
              <a:ahLst/>
              <a:cxnLst/>
              <a:rect l="l" t="t" r="r" b="b"/>
              <a:pathLst>
                <a:path w="676275" h="666750">
                  <a:moveTo>
                    <a:pt x="0" y="333375"/>
                  </a:moveTo>
                  <a:lnTo>
                    <a:pt x="3666" y="284104"/>
                  </a:lnTo>
                  <a:lnTo>
                    <a:pt x="14315" y="237080"/>
                  </a:lnTo>
                  <a:lnTo>
                    <a:pt x="31425" y="192818"/>
                  </a:lnTo>
                  <a:lnTo>
                    <a:pt x="54471" y="151834"/>
                  </a:lnTo>
                  <a:lnTo>
                    <a:pt x="82931" y="114643"/>
                  </a:lnTo>
                  <a:lnTo>
                    <a:pt x="116282" y="81760"/>
                  </a:lnTo>
                  <a:lnTo>
                    <a:pt x="153999" y="53700"/>
                  </a:lnTo>
                  <a:lnTo>
                    <a:pt x="195560" y="30979"/>
                  </a:lnTo>
                  <a:lnTo>
                    <a:pt x="240442" y="14112"/>
                  </a:lnTo>
                  <a:lnTo>
                    <a:pt x="288121" y="3613"/>
                  </a:lnTo>
                  <a:lnTo>
                    <a:pt x="338074" y="0"/>
                  </a:lnTo>
                  <a:lnTo>
                    <a:pt x="388029" y="3613"/>
                  </a:lnTo>
                  <a:lnTo>
                    <a:pt x="435716" y="14112"/>
                  </a:lnTo>
                  <a:lnTo>
                    <a:pt x="480610" y="30979"/>
                  </a:lnTo>
                  <a:lnTo>
                    <a:pt x="522186" y="53700"/>
                  </a:lnTo>
                  <a:lnTo>
                    <a:pt x="559920" y="81760"/>
                  </a:lnTo>
                  <a:lnTo>
                    <a:pt x="593288" y="114643"/>
                  </a:lnTo>
                  <a:lnTo>
                    <a:pt x="621765" y="151834"/>
                  </a:lnTo>
                  <a:lnTo>
                    <a:pt x="644826" y="192818"/>
                  </a:lnTo>
                  <a:lnTo>
                    <a:pt x="661948" y="237080"/>
                  </a:lnTo>
                  <a:lnTo>
                    <a:pt x="672605" y="284104"/>
                  </a:lnTo>
                  <a:lnTo>
                    <a:pt x="676275" y="333375"/>
                  </a:lnTo>
                  <a:lnTo>
                    <a:pt x="672605" y="382617"/>
                  </a:lnTo>
                  <a:lnTo>
                    <a:pt x="661948" y="429623"/>
                  </a:lnTo>
                  <a:lnTo>
                    <a:pt x="644826" y="473876"/>
                  </a:lnTo>
                  <a:lnTo>
                    <a:pt x="621765" y="514859"/>
                  </a:lnTo>
                  <a:lnTo>
                    <a:pt x="593288" y="552054"/>
                  </a:lnTo>
                  <a:lnTo>
                    <a:pt x="559920" y="584946"/>
                  </a:lnTo>
                  <a:lnTo>
                    <a:pt x="522186" y="613017"/>
                  </a:lnTo>
                  <a:lnTo>
                    <a:pt x="480610" y="635749"/>
                  </a:lnTo>
                  <a:lnTo>
                    <a:pt x="435716" y="652627"/>
                  </a:lnTo>
                  <a:lnTo>
                    <a:pt x="388029" y="663133"/>
                  </a:lnTo>
                  <a:lnTo>
                    <a:pt x="338074" y="666750"/>
                  </a:lnTo>
                  <a:lnTo>
                    <a:pt x="288121" y="663133"/>
                  </a:lnTo>
                  <a:lnTo>
                    <a:pt x="240442" y="652627"/>
                  </a:lnTo>
                  <a:lnTo>
                    <a:pt x="195560" y="635749"/>
                  </a:lnTo>
                  <a:lnTo>
                    <a:pt x="153999" y="613017"/>
                  </a:lnTo>
                  <a:lnTo>
                    <a:pt x="116282" y="584946"/>
                  </a:lnTo>
                  <a:lnTo>
                    <a:pt x="82931" y="552054"/>
                  </a:lnTo>
                  <a:lnTo>
                    <a:pt x="54471" y="514859"/>
                  </a:lnTo>
                  <a:lnTo>
                    <a:pt x="31425" y="473876"/>
                  </a:lnTo>
                  <a:lnTo>
                    <a:pt x="14315" y="429623"/>
                  </a:lnTo>
                  <a:lnTo>
                    <a:pt x="3666" y="382617"/>
                  </a:lnTo>
                  <a:lnTo>
                    <a:pt x="0" y="333375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063240" y="2431901"/>
              <a:ext cx="65978" cy="6734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195198" y="2451144"/>
              <a:ext cx="65978" cy="6734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931284" y="2451144"/>
              <a:ext cx="65978" cy="67349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6910547" y="2575260"/>
              <a:ext cx="371475" cy="127000"/>
            </a:xfrm>
            <a:custGeom>
              <a:avLst/>
              <a:gdLst/>
              <a:ahLst/>
              <a:cxnLst/>
              <a:rect l="l" t="t" r="r" b="b"/>
              <a:pathLst>
                <a:path w="371475" h="127000">
                  <a:moveTo>
                    <a:pt x="185682" y="0"/>
                  </a:moveTo>
                  <a:lnTo>
                    <a:pt x="126920" y="6465"/>
                  </a:lnTo>
                  <a:lnTo>
                    <a:pt x="75939" y="24476"/>
                  </a:lnTo>
                  <a:lnTo>
                    <a:pt x="35771" y="51955"/>
                  </a:lnTo>
                  <a:lnTo>
                    <a:pt x="9448" y="86823"/>
                  </a:lnTo>
                  <a:lnTo>
                    <a:pt x="0" y="127002"/>
                  </a:lnTo>
                  <a:lnTo>
                    <a:pt x="371364" y="127002"/>
                  </a:lnTo>
                  <a:lnTo>
                    <a:pt x="361871" y="86823"/>
                  </a:lnTo>
                  <a:lnTo>
                    <a:pt x="335457" y="51955"/>
                  </a:lnTo>
                  <a:lnTo>
                    <a:pt x="295221" y="24476"/>
                  </a:lnTo>
                  <a:lnTo>
                    <a:pt x="244263" y="6465"/>
                  </a:lnTo>
                  <a:lnTo>
                    <a:pt x="1856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907720" y="2509053"/>
              <a:ext cx="377019" cy="129708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9544050" y="4581525"/>
            <a:ext cx="2257425" cy="1390650"/>
          </a:xfrm>
          <a:prstGeom prst="rect">
            <a:avLst/>
          </a:prstGeom>
          <a:solidFill>
            <a:srgbClr val="001F5F"/>
          </a:solidFill>
        </p:spPr>
        <p:txBody>
          <a:bodyPr vert="horz" wrap="square" lIns="0" tIns="28575" rIns="0" bIns="0" rtlCol="0">
            <a:spAutoFit/>
          </a:bodyPr>
          <a:lstStyle/>
          <a:p>
            <a:pPr marL="94615" marR="105410">
              <a:lnSpc>
                <a:spcPct val="102400"/>
              </a:lnSpc>
              <a:spcBef>
                <a:spcPts val="225"/>
              </a:spcBef>
            </a:pPr>
            <a:r>
              <a:rPr sz="2750" spc="-10" dirty="0">
                <a:solidFill>
                  <a:srgbClr val="FFFFFF"/>
                </a:solidFill>
                <a:latin typeface="Calibri"/>
                <a:cs typeface="Calibri"/>
              </a:rPr>
              <a:t>Métricas Constancias </a:t>
            </a:r>
            <a:r>
              <a:rPr sz="2750" dirty="0">
                <a:solidFill>
                  <a:srgbClr val="FFFFFF"/>
                </a:solidFill>
                <a:latin typeface="Calibri"/>
                <a:cs typeface="Calibri"/>
              </a:rPr>
              <a:t>Informe</a:t>
            </a:r>
            <a:r>
              <a:rPr sz="27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50" spc="-10" dirty="0">
                <a:solidFill>
                  <a:srgbClr val="FFFFFF"/>
                </a:solidFill>
                <a:latin typeface="Calibri"/>
                <a:cs typeface="Calibri"/>
              </a:rPr>
              <a:t>cierre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64" name="object 6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-10" dirty="0">
                <a:latin typeface="Calibri"/>
                <a:cs typeface="Calibri"/>
              </a:rPr>
              <a:t>Objetivo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8100" y="990600"/>
            <a:ext cx="12268835" cy="5857875"/>
            <a:chOff x="-38100" y="990600"/>
            <a:chExt cx="12268835" cy="5857875"/>
          </a:xfrm>
        </p:grpSpPr>
        <p:sp>
          <p:nvSpPr>
            <p:cNvPr id="4" name="object 4"/>
            <p:cNvSpPr/>
            <p:nvPr/>
          </p:nvSpPr>
          <p:spPr>
            <a:xfrm>
              <a:off x="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2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1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60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04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43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87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26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65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04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7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26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65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108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34775" y="10287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12192000" y="0"/>
                  </a:moveTo>
                  <a:lnTo>
                    <a:pt x="0" y="0"/>
                  </a:lnTo>
                  <a:lnTo>
                    <a:pt x="0" y="5772150"/>
                  </a:lnTo>
                  <a:lnTo>
                    <a:pt x="12192000" y="5772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0" y="5772150"/>
                  </a:moveTo>
                  <a:lnTo>
                    <a:pt x="12192000" y="57721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72150"/>
                  </a:lnTo>
                  <a:close/>
                </a:path>
              </a:pathLst>
            </a:custGeom>
            <a:ln w="1905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33107" y="2522918"/>
            <a:ext cx="1888489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spc="-10" dirty="0">
                <a:solidFill>
                  <a:srgbClr val="001F5F"/>
                </a:solidFill>
                <a:latin typeface="Calibri"/>
                <a:cs typeface="Calibri"/>
              </a:rPr>
              <a:t>Describir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02279" y="2522918"/>
            <a:ext cx="855218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28065" algn="l"/>
                <a:tab pos="4031615" algn="l"/>
                <a:tab pos="4658360" algn="l"/>
                <a:tab pos="7244715" algn="l"/>
                <a:tab pos="8166734" algn="l"/>
              </a:tabLst>
            </a:pPr>
            <a:r>
              <a:rPr sz="3950" spc="105" dirty="0">
                <a:solidFill>
                  <a:srgbClr val="001F5F"/>
                </a:solidFill>
                <a:latin typeface="Calibri"/>
                <a:cs typeface="Calibri"/>
              </a:rPr>
              <a:t>las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3950" spc="-10" dirty="0">
                <a:solidFill>
                  <a:srgbClr val="001F5F"/>
                </a:solidFill>
                <a:latin typeface="Calibri"/>
                <a:cs typeface="Calibri"/>
              </a:rPr>
              <a:t>experiencias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3950" spc="-5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3950" spc="-10" dirty="0">
                <a:solidFill>
                  <a:srgbClr val="001F5F"/>
                </a:solidFill>
                <a:latin typeface="Calibri"/>
                <a:cs typeface="Calibri"/>
              </a:rPr>
              <a:t>resultados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3950" spc="-2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3950" spc="30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3107" y="3076574"/>
            <a:ext cx="10821670" cy="172910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algn="just">
              <a:lnSpc>
                <a:spcPct val="91100"/>
              </a:lnSpc>
              <a:spcBef>
                <a:spcPts val="550"/>
              </a:spcBef>
            </a:pP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enseñanza</a:t>
            </a:r>
            <a:r>
              <a:rPr sz="3950" spc="2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colaborativa</a:t>
            </a:r>
            <a:r>
              <a:rPr sz="3950" spc="2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3950" spc="2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línea</a:t>
            </a:r>
            <a:r>
              <a:rPr sz="3950" spc="2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desarrollada</a:t>
            </a:r>
            <a:r>
              <a:rPr sz="3950" spc="3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3950" spc="2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60" dirty="0">
                <a:solidFill>
                  <a:srgbClr val="001F5F"/>
                </a:solidFill>
                <a:latin typeface="Calibri"/>
                <a:cs typeface="Calibri"/>
              </a:rPr>
              <a:t>los </a:t>
            </a:r>
            <a:r>
              <a:rPr sz="3950" spc="220" dirty="0">
                <a:solidFill>
                  <a:srgbClr val="001F5F"/>
                </a:solidFill>
                <a:latin typeface="Calibri"/>
                <a:cs typeface="Calibri"/>
              </a:rPr>
              <a:t>COILs</a:t>
            </a:r>
            <a:r>
              <a:rPr sz="3950" spc="59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del</a:t>
            </a:r>
            <a:r>
              <a:rPr sz="3950" spc="59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año</a:t>
            </a:r>
            <a:r>
              <a:rPr sz="3950" spc="60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950" spc="90" dirty="0">
                <a:solidFill>
                  <a:srgbClr val="001F5F"/>
                </a:solidFill>
                <a:latin typeface="Calibri"/>
                <a:cs typeface="Calibri"/>
              </a:rPr>
              <a:t>2023</a:t>
            </a:r>
            <a:r>
              <a:rPr sz="3950" spc="57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3950" spc="59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950" spc="95" dirty="0">
                <a:solidFill>
                  <a:srgbClr val="001F5F"/>
                </a:solidFill>
                <a:latin typeface="Calibri"/>
                <a:cs typeface="Calibri"/>
              </a:rPr>
              <a:t>2024</a:t>
            </a:r>
            <a:r>
              <a:rPr sz="3950" spc="57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950" spc="65" dirty="0">
                <a:solidFill>
                  <a:srgbClr val="001F5F"/>
                </a:solidFill>
                <a:latin typeface="Calibri"/>
                <a:cs typeface="Calibri"/>
              </a:rPr>
              <a:t>con</a:t>
            </a:r>
            <a:r>
              <a:rPr sz="3950" spc="58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950" spc="90" dirty="0">
                <a:solidFill>
                  <a:srgbClr val="001F5F"/>
                </a:solidFill>
                <a:latin typeface="Calibri"/>
                <a:cs typeface="Calibri"/>
              </a:rPr>
              <a:t>los</a:t>
            </a:r>
            <a:r>
              <a:rPr sz="3950" spc="60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950" spc="100" dirty="0">
                <a:solidFill>
                  <a:srgbClr val="001F5F"/>
                </a:solidFill>
                <a:latin typeface="Calibri"/>
                <a:cs typeface="Calibri"/>
              </a:rPr>
              <a:t>socios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estratégicos</a:t>
            </a:r>
            <a:r>
              <a:rPr sz="395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950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-50" dirty="0">
                <a:solidFill>
                  <a:srgbClr val="001F5F"/>
                </a:solidFill>
                <a:latin typeface="Calibri"/>
                <a:cs typeface="Calibri"/>
              </a:rPr>
              <a:t>Uniminuto,</a:t>
            </a:r>
            <a:r>
              <a:rPr sz="395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Uncuyo</a:t>
            </a:r>
            <a:r>
              <a:rPr sz="395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y</a:t>
            </a:r>
            <a:r>
              <a:rPr sz="3950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001F5F"/>
                </a:solidFill>
                <a:latin typeface="Calibri"/>
                <a:cs typeface="Calibri"/>
              </a:rPr>
              <a:t>Tecsup.</a:t>
            </a:r>
            <a:endParaRPr sz="395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5" y="1247775"/>
            <a:ext cx="1533525" cy="752475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-10" dirty="0">
                <a:latin typeface="Calibri"/>
                <a:cs typeface="Calibri"/>
              </a:rPr>
              <a:t>Introducción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8100" y="990600"/>
            <a:ext cx="12268835" cy="5857875"/>
            <a:chOff x="-38100" y="990600"/>
            <a:chExt cx="12268835" cy="5857875"/>
          </a:xfrm>
        </p:grpSpPr>
        <p:sp>
          <p:nvSpPr>
            <p:cNvPr id="4" name="object 4"/>
            <p:cNvSpPr/>
            <p:nvPr/>
          </p:nvSpPr>
          <p:spPr>
            <a:xfrm>
              <a:off x="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2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1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60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04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43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87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26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65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04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7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26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65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108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34775" y="10287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12192000" y="0"/>
                  </a:moveTo>
                  <a:lnTo>
                    <a:pt x="0" y="0"/>
                  </a:lnTo>
                  <a:lnTo>
                    <a:pt x="0" y="5772150"/>
                  </a:lnTo>
                  <a:lnTo>
                    <a:pt x="12192000" y="5772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0" y="5772150"/>
                  </a:moveTo>
                  <a:lnTo>
                    <a:pt x="12192000" y="57721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72150"/>
                  </a:lnTo>
                  <a:close/>
                </a:path>
              </a:pathLst>
            </a:custGeom>
            <a:ln w="1905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88975" y="2303399"/>
            <a:ext cx="10824210" cy="231076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8890" algn="just">
              <a:lnSpc>
                <a:spcPct val="91100"/>
              </a:lnSpc>
              <a:spcBef>
                <a:spcPts val="550"/>
              </a:spcBef>
            </a:pPr>
            <a:r>
              <a:rPr sz="3950" spc="135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3950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200" dirty="0">
                <a:solidFill>
                  <a:srgbClr val="001F5F"/>
                </a:solidFill>
                <a:latin typeface="Calibri"/>
                <a:cs typeface="Calibri"/>
              </a:rPr>
              <a:t>COIL</a:t>
            </a:r>
            <a:r>
              <a:rPr sz="395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155" dirty="0">
                <a:solidFill>
                  <a:srgbClr val="001F5F"/>
                </a:solidFill>
                <a:latin typeface="Calibri"/>
                <a:cs typeface="Calibri"/>
              </a:rPr>
              <a:t>se</a:t>
            </a:r>
            <a:r>
              <a:rPr sz="395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ha</a:t>
            </a:r>
            <a:r>
              <a:rPr sz="395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-25" dirty="0">
                <a:solidFill>
                  <a:srgbClr val="001F5F"/>
                </a:solidFill>
                <a:latin typeface="Calibri"/>
                <a:cs typeface="Calibri"/>
              </a:rPr>
              <a:t>convertido</a:t>
            </a:r>
            <a:r>
              <a:rPr sz="395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395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una</a:t>
            </a:r>
            <a:r>
              <a:rPr sz="395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-40" dirty="0">
                <a:solidFill>
                  <a:srgbClr val="001F5F"/>
                </a:solidFill>
                <a:latin typeface="Calibri"/>
                <a:cs typeface="Calibri"/>
              </a:rPr>
              <a:t>herramienta</a:t>
            </a:r>
            <a:r>
              <a:rPr sz="395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001F5F"/>
                </a:solidFill>
                <a:latin typeface="Calibri"/>
                <a:cs typeface="Calibri"/>
              </a:rPr>
              <a:t>popular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3950" spc="6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universidades</a:t>
            </a:r>
            <a:r>
              <a:rPr sz="3950" spc="6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950" spc="5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todo</a:t>
            </a:r>
            <a:r>
              <a:rPr sz="3950" spc="6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3950" spc="6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mundo</a:t>
            </a:r>
            <a:r>
              <a:rPr sz="3950" spc="6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para</a:t>
            </a:r>
            <a:r>
              <a:rPr sz="3950" spc="6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ayudar</a:t>
            </a:r>
            <a:r>
              <a:rPr sz="3950" spc="6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5" dirty="0">
                <a:solidFill>
                  <a:srgbClr val="001F5F"/>
                </a:solidFill>
                <a:latin typeface="Calibri"/>
                <a:cs typeface="Calibri"/>
              </a:rPr>
              <a:t>a </a:t>
            </a:r>
            <a:r>
              <a:rPr sz="3950" spc="-20" dirty="0">
                <a:solidFill>
                  <a:srgbClr val="001F5F"/>
                </a:solidFill>
                <a:latin typeface="Calibri"/>
                <a:cs typeface="Calibri"/>
              </a:rPr>
              <a:t>internacionalizar</a:t>
            </a:r>
            <a:r>
              <a:rPr sz="395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395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plan</a:t>
            </a:r>
            <a:r>
              <a:rPr sz="395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95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001F5F"/>
                </a:solidFill>
                <a:latin typeface="Calibri"/>
                <a:cs typeface="Calibri"/>
              </a:rPr>
              <a:t>estudios.</a:t>
            </a:r>
            <a:endParaRPr sz="39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r>
              <a:rPr sz="3200" spc="-20" dirty="0">
                <a:solidFill>
                  <a:srgbClr val="001F5F"/>
                </a:solidFill>
                <a:latin typeface="Calibri"/>
                <a:cs typeface="Calibri"/>
              </a:rPr>
              <a:t>(Rubin</a:t>
            </a:r>
            <a:r>
              <a:rPr sz="3200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3200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2017)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00025" y="1247775"/>
            <a:ext cx="10810875" cy="5019675"/>
            <a:chOff x="200025" y="1247775"/>
            <a:chExt cx="10810875" cy="5019675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" y="1247775"/>
              <a:ext cx="1533525" cy="7524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5191125"/>
              <a:ext cx="3086100" cy="103822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8650" y="5191125"/>
              <a:ext cx="3362325" cy="107632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58150" y="5191125"/>
              <a:ext cx="2952750" cy="1076325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-10" dirty="0">
                <a:latin typeface="Calibri"/>
                <a:cs typeface="Calibri"/>
              </a:rPr>
              <a:t>Introducción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8100" y="990600"/>
            <a:ext cx="12268835" cy="5857875"/>
            <a:chOff x="-38100" y="990600"/>
            <a:chExt cx="12268835" cy="5857875"/>
          </a:xfrm>
        </p:grpSpPr>
        <p:sp>
          <p:nvSpPr>
            <p:cNvPr id="4" name="object 4"/>
            <p:cNvSpPr/>
            <p:nvPr/>
          </p:nvSpPr>
          <p:spPr>
            <a:xfrm>
              <a:off x="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2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1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60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04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43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87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26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65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04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7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26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65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108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34775" y="10287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12192000" y="0"/>
                  </a:moveTo>
                  <a:lnTo>
                    <a:pt x="0" y="0"/>
                  </a:lnTo>
                  <a:lnTo>
                    <a:pt x="0" y="5772150"/>
                  </a:lnTo>
                  <a:lnTo>
                    <a:pt x="12192000" y="5772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0" y="5772150"/>
                  </a:moveTo>
                  <a:lnTo>
                    <a:pt x="12192000" y="57721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72150"/>
                  </a:lnTo>
                  <a:close/>
                </a:path>
              </a:pathLst>
            </a:custGeom>
            <a:ln w="1905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40715" y="2183447"/>
            <a:ext cx="10829290" cy="2626360"/>
          </a:xfrm>
          <a:prstGeom prst="rect">
            <a:avLst/>
          </a:prstGeom>
        </p:spPr>
        <p:txBody>
          <a:bodyPr vert="horz" wrap="square" lIns="0" tIns="128905" rIns="0" bIns="0" rtlCol="0">
            <a:spAutoFit/>
          </a:bodyPr>
          <a:lstStyle/>
          <a:p>
            <a:pPr marL="12700" marR="5080" algn="just">
              <a:lnSpc>
                <a:spcPct val="81300"/>
              </a:lnSpc>
              <a:spcBef>
                <a:spcPts val="1015"/>
              </a:spcBef>
            </a:pPr>
            <a:r>
              <a:rPr sz="3950" spc="150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3950" spc="18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950" spc="204" dirty="0">
                <a:solidFill>
                  <a:srgbClr val="001F5F"/>
                </a:solidFill>
                <a:latin typeface="Calibri"/>
                <a:cs typeface="Calibri"/>
              </a:rPr>
              <a:t>COIL</a:t>
            </a:r>
            <a:r>
              <a:rPr sz="3950" spc="21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facilita</a:t>
            </a:r>
            <a:r>
              <a:rPr sz="3950" spc="19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el</a:t>
            </a:r>
            <a:r>
              <a:rPr sz="3950" spc="204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desarrollo</a:t>
            </a:r>
            <a:r>
              <a:rPr sz="3950" spc="22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950" spc="18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950" spc="55" dirty="0">
                <a:solidFill>
                  <a:srgbClr val="001F5F"/>
                </a:solidFill>
                <a:latin typeface="Calibri"/>
                <a:cs typeface="Calibri"/>
              </a:rPr>
              <a:t>la</a:t>
            </a:r>
            <a:r>
              <a:rPr sz="3950" spc="20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3950" spc="-10" dirty="0">
                <a:solidFill>
                  <a:srgbClr val="001F5F"/>
                </a:solidFill>
                <a:latin typeface="Calibri"/>
                <a:cs typeface="Calibri"/>
              </a:rPr>
              <a:t>competencia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intercultural</a:t>
            </a:r>
            <a:r>
              <a:rPr sz="3950" spc="7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950" spc="7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85" dirty="0">
                <a:solidFill>
                  <a:srgbClr val="001F5F"/>
                </a:solidFill>
                <a:latin typeface="Calibri"/>
                <a:cs typeface="Calibri"/>
              </a:rPr>
              <a:t>los</a:t>
            </a:r>
            <a:r>
              <a:rPr sz="3950" spc="7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estudiantes</a:t>
            </a:r>
            <a:r>
              <a:rPr sz="3950" spc="7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en</a:t>
            </a:r>
            <a:r>
              <a:rPr sz="3950" spc="7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120" dirty="0">
                <a:solidFill>
                  <a:srgbClr val="001F5F"/>
                </a:solidFill>
                <a:latin typeface="Calibri"/>
                <a:cs typeface="Calibri"/>
              </a:rPr>
              <a:t>su</a:t>
            </a:r>
            <a:r>
              <a:rPr sz="3950" spc="7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instituto</a:t>
            </a:r>
            <a:r>
              <a:rPr sz="3950" spc="7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-25" dirty="0">
                <a:solidFill>
                  <a:srgbClr val="001F5F"/>
                </a:solidFill>
                <a:latin typeface="Calibri"/>
                <a:cs typeface="Calibri"/>
              </a:rPr>
              <a:t>de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origen,</a:t>
            </a:r>
            <a:r>
              <a:rPr sz="3950" spc="2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por</a:t>
            </a:r>
            <a:r>
              <a:rPr sz="3950" spc="2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lo</a:t>
            </a:r>
            <a:r>
              <a:rPr sz="3950" spc="2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que</a:t>
            </a:r>
            <a:r>
              <a:rPr sz="3950" spc="2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todos</a:t>
            </a:r>
            <a:r>
              <a:rPr sz="3950" spc="2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85" dirty="0">
                <a:solidFill>
                  <a:srgbClr val="001F5F"/>
                </a:solidFill>
                <a:latin typeface="Calibri"/>
                <a:cs typeface="Calibri"/>
              </a:rPr>
              <a:t>los</a:t>
            </a:r>
            <a:r>
              <a:rPr sz="3950" spc="2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estudiantes</a:t>
            </a:r>
            <a:r>
              <a:rPr sz="3950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tendrían</a:t>
            </a:r>
            <a:r>
              <a:rPr sz="3950" spc="2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35" dirty="0">
                <a:solidFill>
                  <a:srgbClr val="001F5F"/>
                </a:solidFill>
                <a:latin typeface="Calibri"/>
                <a:cs typeface="Calibri"/>
              </a:rPr>
              <a:t>la </a:t>
            </a:r>
            <a:r>
              <a:rPr sz="3950" spc="-45" dirty="0">
                <a:solidFill>
                  <a:srgbClr val="001F5F"/>
                </a:solidFill>
                <a:latin typeface="Calibri"/>
                <a:cs typeface="Calibri"/>
              </a:rPr>
              <a:t>oportunidad</a:t>
            </a:r>
            <a:r>
              <a:rPr sz="395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395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hacerlo</a:t>
            </a:r>
            <a:r>
              <a:rPr sz="395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50" dirty="0">
                <a:solidFill>
                  <a:srgbClr val="001F5F"/>
                </a:solidFill>
                <a:latin typeface="Calibri"/>
                <a:cs typeface="Calibri"/>
              </a:rPr>
              <a:t>sin</a:t>
            </a:r>
            <a:r>
              <a:rPr sz="395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001F5F"/>
                </a:solidFill>
                <a:latin typeface="Calibri"/>
                <a:cs typeface="Calibri"/>
              </a:rPr>
              <a:t>viajar.</a:t>
            </a:r>
            <a:endParaRPr sz="3950">
              <a:latin typeface="Calibri"/>
              <a:cs typeface="Calibri"/>
            </a:endParaRPr>
          </a:p>
          <a:p>
            <a:pPr marR="13970" algn="r">
              <a:lnSpc>
                <a:spcPct val="100000"/>
              </a:lnSpc>
              <a:spcBef>
                <a:spcPts val="295"/>
              </a:spcBef>
            </a:pP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(Hackett</a:t>
            </a:r>
            <a:r>
              <a:rPr sz="3200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65" dirty="0">
                <a:solidFill>
                  <a:srgbClr val="001F5F"/>
                </a:solidFill>
                <a:latin typeface="Calibri"/>
                <a:cs typeface="Calibri"/>
              </a:rPr>
              <a:t>et</a:t>
            </a:r>
            <a:r>
              <a:rPr sz="3200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al,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2023)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00025" y="1247775"/>
            <a:ext cx="5000625" cy="5095875"/>
            <a:chOff x="200025" y="1247775"/>
            <a:chExt cx="5000625" cy="5095875"/>
          </a:xfrm>
        </p:grpSpPr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" y="1247775"/>
              <a:ext cx="1533525" cy="7524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750" y="4610100"/>
              <a:ext cx="4533900" cy="1733550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-25" dirty="0">
                <a:latin typeface="Calibri"/>
                <a:cs typeface="Calibri"/>
              </a:rPr>
              <a:t>Metodología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9525" y="990600"/>
            <a:ext cx="12211050" cy="5857875"/>
            <a:chOff x="-9525" y="990600"/>
            <a:chExt cx="12211050" cy="5857875"/>
          </a:xfrm>
        </p:grpSpPr>
        <p:sp>
          <p:nvSpPr>
            <p:cNvPr id="4" name="object 4"/>
            <p:cNvSpPr/>
            <p:nvPr/>
          </p:nvSpPr>
          <p:spPr>
            <a:xfrm>
              <a:off x="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2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1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60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04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43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87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26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65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04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7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26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65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108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34775" y="10287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12192000" y="0"/>
                  </a:moveTo>
                  <a:lnTo>
                    <a:pt x="0" y="0"/>
                  </a:lnTo>
                  <a:lnTo>
                    <a:pt x="0" y="5772150"/>
                  </a:lnTo>
                  <a:lnTo>
                    <a:pt x="12192000" y="5772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0" y="5772150"/>
                  </a:moveTo>
                  <a:lnTo>
                    <a:pt x="12192000" y="57721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72150"/>
                  </a:lnTo>
                  <a:close/>
                </a:path>
              </a:pathLst>
            </a:custGeom>
            <a:ln w="1905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" y="1247775"/>
              <a:ext cx="1533525" cy="7524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7425" y="1638300"/>
              <a:ext cx="8915400" cy="4086225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18745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50" dirty="0">
                <a:latin typeface="Calibri"/>
                <a:cs typeface="Calibri"/>
              </a:rPr>
              <a:t>Convocatoria</a:t>
            </a:r>
            <a:r>
              <a:rPr sz="4400" b="1" spc="-145" dirty="0">
                <a:latin typeface="Calibri"/>
                <a:cs typeface="Calibri"/>
              </a:rPr>
              <a:t> </a:t>
            </a:r>
            <a:r>
              <a:rPr sz="4400" b="1" spc="65" dirty="0">
                <a:latin typeface="Calibri"/>
                <a:cs typeface="Calibri"/>
              </a:rPr>
              <a:t>a</a:t>
            </a:r>
            <a:r>
              <a:rPr sz="4400" b="1" spc="-60" dirty="0">
                <a:latin typeface="Calibri"/>
                <a:cs typeface="Calibri"/>
              </a:rPr>
              <a:t> </a:t>
            </a:r>
            <a:r>
              <a:rPr sz="4400" b="1" spc="215" dirty="0">
                <a:latin typeface="Calibri"/>
                <a:cs typeface="Calibri"/>
              </a:rPr>
              <a:t>IES</a:t>
            </a:r>
            <a:r>
              <a:rPr sz="4400" b="1" spc="-125" dirty="0">
                <a:latin typeface="Calibri"/>
                <a:cs typeface="Calibri"/>
              </a:rPr>
              <a:t> </a:t>
            </a:r>
            <a:r>
              <a:rPr sz="4400" b="1" dirty="0">
                <a:latin typeface="Calibri"/>
                <a:cs typeface="Calibri"/>
              </a:rPr>
              <a:t>en</a:t>
            </a:r>
            <a:r>
              <a:rPr sz="4400" b="1" spc="-175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convenio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38100" y="990600"/>
            <a:ext cx="12268835" cy="5857875"/>
            <a:chOff x="-38100" y="990600"/>
            <a:chExt cx="12268835" cy="5857875"/>
          </a:xfrm>
        </p:grpSpPr>
        <p:sp>
          <p:nvSpPr>
            <p:cNvPr id="4" name="object 4"/>
            <p:cNvSpPr/>
            <p:nvPr/>
          </p:nvSpPr>
          <p:spPr>
            <a:xfrm>
              <a:off x="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2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1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60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04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43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87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26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65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04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7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26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65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108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34775" y="10287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12192000" y="0"/>
                  </a:moveTo>
                  <a:lnTo>
                    <a:pt x="0" y="0"/>
                  </a:lnTo>
                  <a:lnTo>
                    <a:pt x="0" y="5772150"/>
                  </a:lnTo>
                  <a:lnTo>
                    <a:pt x="12192000" y="5772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0" y="5772150"/>
                  </a:moveTo>
                  <a:lnTo>
                    <a:pt x="12192000" y="57721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72150"/>
                  </a:lnTo>
                  <a:close/>
                </a:path>
              </a:pathLst>
            </a:custGeom>
            <a:ln w="1905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" y="1247775"/>
              <a:ext cx="1533525" cy="75247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158745" y="1527111"/>
            <a:ext cx="6407785" cy="20574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90"/>
              </a:spcBef>
            </a:pP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Convenio</a:t>
            </a:r>
            <a:r>
              <a:rPr sz="395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-50" dirty="0">
                <a:solidFill>
                  <a:srgbClr val="001F5F"/>
                </a:solidFill>
                <a:latin typeface="Calibri"/>
                <a:cs typeface="Calibri"/>
              </a:rPr>
              <a:t>Uniminuto,</a:t>
            </a:r>
            <a:r>
              <a:rPr sz="395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45" dirty="0">
                <a:solidFill>
                  <a:srgbClr val="001F5F"/>
                </a:solidFill>
                <a:latin typeface="Calibri"/>
                <a:cs typeface="Calibri"/>
              </a:rPr>
              <a:t>Colombia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Convenio UnCuyo,</a:t>
            </a:r>
            <a:r>
              <a:rPr sz="395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-10" dirty="0">
                <a:solidFill>
                  <a:srgbClr val="001F5F"/>
                </a:solidFill>
                <a:latin typeface="Calibri"/>
                <a:cs typeface="Calibri"/>
              </a:rPr>
              <a:t>Argentina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Convenio</a:t>
            </a:r>
            <a:r>
              <a:rPr sz="395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dirty="0">
                <a:solidFill>
                  <a:srgbClr val="001F5F"/>
                </a:solidFill>
                <a:latin typeface="Calibri"/>
                <a:cs typeface="Calibri"/>
              </a:rPr>
              <a:t>Tecsup,</a:t>
            </a:r>
            <a:r>
              <a:rPr sz="395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950" spc="-20" dirty="0">
                <a:solidFill>
                  <a:srgbClr val="001F5F"/>
                </a:solidFill>
                <a:latin typeface="Calibri"/>
                <a:cs typeface="Calibri"/>
              </a:rPr>
              <a:t>Perú</a:t>
            </a:r>
            <a:endParaRPr sz="395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324225" y="0"/>
            <a:ext cx="8867775" cy="6386830"/>
            <a:chOff x="3324225" y="0"/>
            <a:chExt cx="8867775" cy="6386830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10875" y="0"/>
              <a:ext cx="1381125" cy="195262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82200" y="4000436"/>
              <a:ext cx="1681226" cy="228130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20300" y="4038600"/>
              <a:ext cx="1552575" cy="2152650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24225" y="3943286"/>
              <a:ext cx="1947926" cy="244322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62325" y="3981450"/>
              <a:ext cx="1819275" cy="231457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48625" y="3943286"/>
              <a:ext cx="1852676" cy="236702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86725" y="3981450"/>
              <a:ext cx="1724025" cy="223837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05425" y="3943286"/>
              <a:ext cx="1862201" cy="2443226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43525" y="3981450"/>
              <a:ext cx="1733550" cy="2314575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8163306" y="6407864"/>
            <a:ext cx="92773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Invitación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0070718" y="6443756"/>
            <a:ext cx="1725930" cy="25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45"/>
              </a:lnSpc>
            </a:pPr>
            <a:r>
              <a:rPr sz="1800" dirty="0">
                <a:latin typeface="Calibri"/>
                <a:cs typeface="Calibri"/>
              </a:rPr>
              <a:t>Carta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60" dirty="0">
                <a:latin typeface="Calibri"/>
                <a:cs typeface="Calibri"/>
              </a:rPr>
              <a:t>compr</a:t>
            </a:r>
            <a:r>
              <a:rPr sz="1800" spc="-89" baseline="11574" dirty="0">
                <a:solidFill>
                  <a:srgbClr val="767676"/>
                </a:solidFill>
                <a:latin typeface="Calibri"/>
                <a:cs typeface="Calibri"/>
              </a:rPr>
              <a:t>8</a:t>
            </a:r>
            <a:r>
              <a:rPr sz="1800" spc="-60" dirty="0">
                <a:latin typeface="Calibri"/>
                <a:cs typeface="Calibri"/>
              </a:rPr>
              <a:t>omiso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368928" y="6461204"/>
            <a:ext cx="262318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dirty="0">
                <a:latin typeface="Calibri"/>
                <a:cs typeface="Calibri"/>
              </a:rPr>
              <a:t>Brochure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COIL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2023-</a:t>
            </a:r>
            <a:r>
              <a:rPr sz="1800" spc="-25" dirty="0">
                <a:latin typeface="Calibri"/>
                <a:cs typeface="Calibri"/>
              </a:rPr>
              <a:t>204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400" b="1" spc="-70" dirty="0">
                <a:latin typeface="Calibri"/>
                <a:cs typeface="Calibri"/>
              </a:rPr>
              <a:t>Mirada</a:t>
            </a:r>
            <a:r>
              <a:rPr sz="4400" b="1" spc="-145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panorámica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9525" y="0"/>
            <a:ext cx="12211050" cy="6848475"/>
            <a:chOff x="-9525" y="0"/>
            <a:chExt cx="12211050" cy="6848475"/>
          </a:xfrm>
        </p:grpSpPr>
        <p:sp>
          <p:nvSpPr>
            <p:cNvPr id="4" name="object 4"/>
            <p:cNvSpPr/>
            <p:nvPr/>
          </p:nvSpPr>
          <p:spPr>
            <a:xfrm>
              <a:off x="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20001" y="0"/>
                  </a:lnTo>
                </a:path>
              </a:pathLst>
            </a:custGeom>
            <a:ln w="76200">
              <a:solidFill>
                <a:srgbClr val="EA13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9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29F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382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279B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621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31F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860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EE402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004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435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BB6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387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A2184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7626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89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36C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865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DF0C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1042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F89C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248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CF8D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487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42733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726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7A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096500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3DAF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810875" y="1028700"/>
              <a:ext cx="720090" cy="0"/>
            </a:xfrm>
            <a:custGeom>
              <a:avLst/>
              <a:gdLst/>
              <a:ahLst/>
              <a:cxnLst/>
              <a:rect l="l" t="t" r="r" b="b"/>
              <a:pathLst>
                <a:path w="720090">
                  <a:moveTo>
                    <a:pt x="0" y="0"/>
                  </a:moveTo>
                  <a:lnTo>
                    <a:pt x="719963" y="0"/>
                  </a:lnTo>
                </a:path>
              </a:pathLst>
            </a:custGeom>
            <a:ln w="76200">
              <a:solidFill>
                <a:srgbClr val="004E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34775" y="1028700"/>
              <a:ext cx="657860" cy="0"/>
            </a:xfrm>
            <a:custGeom>
              <a:avLst/>
              <a:gdLst/>
              <a:ahLst/>
              <a:cxnLst/>
              <a:rect l="l" t="t" r="r" b="b"/>
              <a:pathLst>
                <a:path w="657859">
                  <a:moveTo>
                    <a:pt x="0" y="0"/>
                  </a:moveTo>
                  <a:lnTo>
                    <a:pt x="657732" y="0"/>
                  </a:lnTo>
                </a:path>
              </a:pathLst>
            </a:custGeom>
            <a:ln w="76200">
              <a:solidFill>
                <a:srgbClr val="1531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12192000" y="0"/>
                  </a:moveTo>
                  <a:lnTo>
                    <a:pt x="0" y="0"/>
                  </a:lnTo>
                  <a:lnTo>
                    <a:pt x="0" y="5772150"/>
                  </a:lnTo>
                  <a:lnTo>
                    <a:pt x="12192000" y="577215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1066800"/>
              <a:ext cx="12192000" cy="5772150"/>
            </a:xfrm>
            <a:custGeom>
              <a:avLst/>
              <a:gdLst/>
              <a:ahLst/>
              <a:cxnLst/>
              <a:rect l="l" t="t" r="r" b="b"/>
              <a:pathLst>
                <a:path w="12192000" h="5772150">
                  <a:moveTo>
                    <a:pt x="0" y="5772150"/>
                  </a:moveTo>
                  <a:lnTo>
                    <a:pt x="12192000" y="5772150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5772150"/>
                  </a:lnTo>
                  <a:close/>
                </a:path>
              </a:pathLst>
            </a:custGeom>
            <a:ln w="19050">
              <a:solidFill>
                <a:srgbClr val="D1D1D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" y="1247775"/>
              <a:ext cx="1533525" cy="7524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600" y="1152525"/>
              <a:ext cx="9801225" cy="51911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6250" y="1295400"/>
              <a:ext cx="4867275" cy="60007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10875" y="0"/>
              <a:ext cx="1381125" cy="1876425"/>
            </a:xfrm>
            <a:prstGeom prst="rect">
              <a:avLst/>
            </a:prstGeom>
          </p:spPr>
        </p:pic>
      </p:grp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pc="-100" dirty="0"/>
              <a:t>©</a:t>
            </a:r>
            <a:r>
              <a:rPr spc="25" dirty="0"/>
              <a:t> </a:t>
            </a:r>
            <a:r>
              <a:rPr dirty="0"/>
              <a:t>2025</a:t>
            </a:r>
            <a:r>
              <a:rPr spc="65" dirty="0"/>
              <a:t> </a:t>
            </a:r>
            <a:r>
              <a:rPr dirty="0"/>
              <a:t>Rodrigo</a:t>
            </a:r>
            <a:r>
              <a:rPr spc="40" dirty="0"/>
              <a:t> </a:t>
            </a:r>
            <a:r>
              <a:rPr spc="-10" dirty="0"/>
              <a:t>Domínguez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13E81C7322C7148B9033370E9096A1B" ma:contentTypeVersion="18" ma:contentTypeDescription="Crear nuevo documento." ma:contentTypeScope="" ma:versionID="791d642219f1a94426e4f04ccec59283">
  <xsd:schema xmlns:xsd="http://www.w3.org/2001/XMLSchema" xmlns:xs="http://www.w3.org/2001/XMLSchema" xmlns:p="http://schemas.microsoft.com/office/2006/metadata/properties" xmlns:ns2="e0de1b1a-4368-425f-be68-2d2b1e1530cc" xmlns:ns3="ebfeeb20-af50-4443-9c2a-58d9be86c963" targetNamespace="http://schemas.microsoft.com/office/2006/metadata/properties" ma:root="true" ma:fieldsID="f860a14d4e79875fa2a78062adda64f9" ns2:_="" ns3:_="">
    <xsd:import namespace="e0de1b1a-4368-425f-be68-2d2b1e1530cc"/>
    <xsd:import namespace="ebfeeb20-af50-4443-9c2a-58d9be86c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de1b1a-4368-425f-be68-2d2b1e1530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71996052-62f5-4f90-af1f-7dc781ad54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feeb20-af50-4443-9c2a-58d9be86c9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88a172-cf83-4a6a-a1e8-a5ca31f2cb09}" ma:internalName="TaxCatchAll" ma:showField="CatchAllData" ma:web="ebfeeb20-af50-4443-9c2a-58d9be86c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feeb20-af50-4443-9c2a-58d9be86c963" xsi:nil="true"/>
    <lcf76f155ced4ddcb4097134ff3c332f xmlns="e0de1b1a-4368-425f-be68-2d2b1e1530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6DEE7D-AD5B-47D5-9685-25C60D4D0E0E}"/>
</file>

<file path=customXml/itemProps2.xml><?xml version="1.0" encoding="utf-8"?>
<ds:datastoreItem xmlns:ds="http://schemas.openxmlformats.org/officeDocument/2006/customXml" ds:itemID="{36E864FE-D432-474C-97F5-F7D2F4B28FA1}"/>
</file>

<file path=customXml/itemProps3.xml><?xml version="1.0" encoding="utf-8"?>
<ds:datastoreItem xmlns:ds="http://schemas.openxmlformats.org/officeDocument/2006/customXml" ds:itemID="{FE0C0810-F873-4811-A414-881D6921C43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1228</Words>
  <Application>Microsoft Office PowerPoint</Application>
  <PresentationFormat>Panorámica</PresentationFormat>
  <Paragraphs>176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Presentación de PowerPoint</vt:lpstr>
      <vt:lpstr>Octavo Congreso Internacional de Vinculación con el Medio UNAB 2025</vt:lpstr>
      <vt:lpstr>Graphical abstract</vt:lpstr>
      <vt:lpstr>Objetivo</vt:lpstr>
      <vt:lpstr>Introducción</vt:lpstr>
      <vt:lpstr>Introducción</vt:lpstr>
      <vt:lpstr>Metodología</vt:lpstr>
      <vt:lpstr>Convocatoria a IES en convenio</vt:lpstr>
      <vt:lpstr>Mirada panorámica</vt:lpstr>
      <vt:lpstr>Programación de las sesiones COIL</vt:lpstr>
      <vt:lpstr>Programa de una sesión COIL</vt:lpstr>
      <vt:lpstr>T1: Relatoria de profesores I Orientaciones a los ODS</vt:lpstr>
      <vt:lpstr>T2: Trabajo en salas</vt:lpstr>
      <vt:lpstr>T3: Plenario/ Estudiantes presentan</vt:lpstr>
      <vt:lpstr>Actores involucrados</vt:lpstr>
      <vt:lpstr>Evaluación del COIL</vt:lpstr>
      <vt:lpstr>Indicadores cuantitativos COIL</vt:lpstr>
      <vt:lpstr>Contribuciones</vt:lpstr>
      <vt:lpstr>Conclusiones</vt:lpstr>
      <vt:lpstr>Trabajo futuro</vt:lpstr>
      <vt:lpstr>Referencias</vt:lpstr>
      <vt:lpstr>Octavo Congreso Internacional de Vinculación con el Medio UNAB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Francisca Belen Arias Ovalle</cp:lastModifiedBy>
  <cp:revision>1</cp:revision>
  <dcterms:created xsi:type="dcterms:W3CDTF">2025-01-14T09:53:06Z</dcterms:created>
  <dcterms:modified xsi:type="dcterms:W3CDTF">2025-01-14T09:57:46Z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2025-01-13T00:00:00Z</vt:filetime>
  </property>
  <property fmtid="{D5CDD505-2E9C-101B-9397-08002B2CF9AE}" pid="3" name="LastSaved">
    <vt:filetime>2025-01-14T00:00:00Z</vt:filetime>
  </property>
  <property fmtid="{D5CDD505-2E9C-101B-9397-08002B2CF9AE}" pid="4" name="ContentTypeId">
    <vt:lpwstr>0x010100813E81C7322C7148B9033370E9096A1B</vt:lpwstr>
  </property>
</Properties>
</file>