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rimo" panose="020B0604020202020204" charset="0"/>
      <p:regular r:id="rId16"/>
    </p:embeddedFont>
    <p:embeddedFont>
      <p:font typeface="Arimo Bold" panose="020B0604020202020204" charset="0"/>
      <p:regular r:id="rId17"/>
    </p:embeddedFont>
    <p:embeddedFont>
      <p:font typeface="Calibri" panose="020F0502020204030204" pitchFamily="34" charset="0"/>
      <p:regular r:id="rId18"/>
      <p:bold r:id="rId19"/>
      <p:italic r:id="rId20"/>
      <p:boldItalic r:id="rId21"/>
    </p:embeddedFont>
    <p:embeddedFont>
      <p:font typeface="Montserrat Bold" panose="020B0604020202020204" charset="0"/>
      <p:regular r:id="rId22"/>
    </p:embeddedFont>
    <p:embeddedFont>
      <p:font typeface="Open Sans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mailto:mgarces@ucsc.c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mgarces@ucsc.cl"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484095" y="0"/>
            <a:ext cx="18624176" cy="10287000"/>
          </a:xfrm>
          <a:custGeom>
            <a:avLst/>
            <a:gdLst/>
            <a:ahLst/>
            <a:cxnLst/>
            <a:rect l="l" t="t" r="r" b="b"/>
            <a:pathLst>
              <a:path w="18624176" h="10287000">
                <a:moveTo>
                  <a:pt x="0" y="0"/>
                </a:moveTo>
                <a:lnTo>
                  <a:pt x="18624175" y="0"/>
                </a:lnTo>
                <a:lnTo>
                  <a:pt x="18624175" y="10287000"/>
                </a:lnTo>
                <a:lnTo>
                  <a:pt x="0" y="10287000"/>
                </a:lnTo>
                <a:lnTo>
                  <a:pt x="0" y="0"/>
                </a:lnTo>
                <a:close/>
              </a:path>
            </a:pathLst>
          </a:custGeom>
          <a:blipFill>
            <a:blip r:embed="rId4"/>
            <a:stretch>
              <a:fillRect t="-919" b="-919"/>
            </a:stretch>
          </a:blipFill>
        </p:spPr>
      </p:sp>
      <p:sp>
        <p:nvSpPr>
          <p:cNvPr id="4" name="TextBox 4"/>
          <p:cNvSpPr txBox="1"/>
          <p:nvPr/>
        </p:nvSpPr>
        <p:spPr>
          <a:xfrm>
            <a:off x="6280388" y="2988096"/>
            <a:ext cx="11209111" cy="2400300"/>
          </a:xfrm>
          <a:prstGeom prst="rect">
            <a:avLst/>
          </a:prstGeom>
        </p:spPr>
        <p:txBody>
          <a:bodyPr lIns="0" tIns="0" rIns="0" bIns="0" rtlCol="0" anchor="t">
            <a:spAutoFit/>
          </a:bodyPr>
          <a:lstStyle/>
          <a:p>
            <a:pPr algn="ctr">
              <a:lnSpc>
                <a:spcPts val="6330"/>
              </a:lnSpc>
            </a:pPr>
            <a:r>
              <a:rPr lang="en-US" sz="5275" b="1">
                <a:solidFill>
                  <a:srgbClr val="D1081E"/>
                </a:solidFill>
                <a:latin typeface="Montserrat Bold"/>
                <a:ea typeface="Montserrat Bold"/>
                <a:cs typeface="Montserrat Bold"/>
                <a:sym typeface="Montserrat Bold"/>
              </a:rPr>
              <a:t>CONCEPTO NÚCLEO:</a:t>
            </a:r>
            <a:r>
              <a:rPr lang="en-US" sz="5275" b="1">
                <a:solidFill>
                  <a:srgbClr val="000000"/>
                </a:solidFill>
                <a:latin typeface="Montserrat Bold"/>
                <a:ea typeface="Montserrat Bold"/>
                <a:cs typeface="Montserrat Bold"/>
                <a:sym typeface="Montserrat Bold"/>
              </a:rPr>
              <a:t> </a:t>
            </a:r>
            <a:r>
              <a:rPr lang="en-US" sz="5275" b="1">
                <a:solidFill>
                  <a:srgbClr val="706E6E"/>
                </a:solidFill>
                <a:latin typeface="Montserrat Bold"/>
                <a:ea typeface="Montserrat Bold"/>
                <a:cs typeface="Montserrat Bold"/>
                <a:sym typeface="Montserrat Bold"/>
              </a:rPr>
              <a:t>ARTICULACION ENTRE LA UCSC Y EL TERRITORIO</a:t>
            </a:r>
          </a:p>
        </p:txBody>
      </p:sp>
      <p:sp>
        <p:nvSpPr>
          <p:cNvPr id="5" name="TextBox 5"/>
          <p:cNvSpPr txBox="1"/>
          <p:nvPr/>
        </p:nvSpPr>
        <p:spPr>
          <a:xfrm>
            <a:off x="7485720" y="6631077"/>
            <a:ext cx="9103936" cy="1312654"/>
          </a:xfrm>
          <a:prstGeom prst="rect">
            <a:avLst/>
          </a:prstGeom>
        </p:spPr>
        <p:txBody>
          <a:bodyPr lIns="0" tIns="0" rIns="0" bIns="0" rtlCol="0" anchor="t">
            <a:spAutoFit/>
          </a:bodyPr>
          <a:lstStyle/>
          <a:p>
            <a:pPr algn="ctr">
              <a:lnSpc>
                <a:spcPts val="2160"/>
              </a:lnSpc>
            </a:pPr>
            <a:r>
              <a:rPr lang="en-US" sz="1800" b="1">
                <a:solidFill>
                  <a:srgbClr val="000000"/>
                </a:solidFill>
                <a:latin typeface="Arimo Bold"/>
                <a:ea typeface="Arimo Bold"/>
                <a:cs typeface="Arimo Bold"/>
                <a:sym typeface="Arimo Bold"/>
              </a:rPr>
              <a:t>Mg. Jacqueline Ibarra Peso, Directora Núcleo Científico Tecnológico UCSC </a:t>
            </a:r>
          </a:p>
          <a:p>
            <a:pPr algn="ctr">
              <a:lnSpc>
                <a:spcPts val="2160"/>
              </a:lnSpc>
            </a:pPr>
            <a:r>
              <a:rPr lang="en-US" sz="1800" b="1" u="sng" spc="39">
                <a:solidFill>
                  <a:srgbClr val="000000"/>
                </a:solidFill>
                <a:latin typeface="Arimo Bold"/>
                <a:ea typeface="Arimo Bold"/>
                <a:cs typeface="Arimo Bold"/>
                <a:sym typeface="Arimo Bold"/>
              </a:rPr>
              <a:t>jibarra@ucsc.cl</a:t>
            </a:r>
          </a:p>
          <a:p>
            <a:pPr algn="ctr">
              <a:lnSpc>
                <a:spcPts val="2160"/>
              </a:lnSpc>
            </a:pPr>
            <a:endParaRPr lang="en-US" sz="1800" b="1" u="sng" spc="39">
              <a:solidFill>
                <a:srgbClr val="000000"/>
              </a:solidFill>
              <a:latin typeface="Arimo Bold"/>
              <a:ea typeface="Arimo Bold"/>
              <a:cs typeface="Arimo Bold"/>
              <a:sym typeface="Arimo Bold"/>
            </a:endParaRPr>
          </a:p>
          <a:p>
            <a:pPr algn="ctr">
              <a:lnSpc>
                <a:spcPts val="2160"/>
              </a:lnSpc>
            </a:pPr>
            <a:r>
              <a:rPr lang="en-US" sz="1800" b="1" spc="39">
                <a:solidFill>
                  <a:srgbClr val="000000"/>
                </a:solidFill>
                <a:latin typeface="Arimo Bold"/>
                <a:ea typeface="Arimo Bold"/>
                <a:cs typeface="Arimo Bold"/>
                <a:sym typeface="Arimo Bold"/>
              </a:rPr>
              <a:t>Mg. Macarena Garcés Vera, Coordinadora Territorial Núcleo Científico Tecnológico</a:t>
            </a:r>
          </a:p>
          <a:p>
            <a:pPr algn="ctr">
              <a:lnSpc>
                <a:spcPts val="2160"/>
              </a:lnSpc>
            </a:pPr>
            <a:r>
              <a:rPr lang="en-US" sz="1800" b="1" u="sng" spc="39">
                <a:solidFill>
                  <a:srgbClr val="000000"/>
                </a:solidFill>
                <a:latin typeface="Arimo Bold"/>
                <a:ea typeface="Arimo Bold"/>
                <a:cs typeface="Arimo Bold"/>
                <a:sym typeface="Arimo Bold"/>
                <a:hlinkClick r:id="rId5" tooltip="mailto:mgarces@ucsc.cl"/>
              </a:rPr>
              <a:t>mgarces@ucsc.cl</a:t>
            </a:r>
            <a:r>
              <a:rPr lang="en-US" sz="1800" b="1" spc="39">
                <a:solidFill>
                  <a:srgbClr val="000000"/>
                </a:solidFill>
                <a:latin typeface="Arimo Bold"/>
                <a:ea typeface="Arimo Bold"/>
                <a:cs typeface="Arimo Bold"/>
                <a:sym typeface="Arimo Bold"/>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0" y="5752047"/>
            <a:ext cx="18288000" cy="3142596"/>
          </a:xfrm>
          <a:custGeom>
            <a:avLst/>
            <a:gdLst/>
            <a:ahLst/>
            <a:cxnLst/>
            <a:rect l="l" t="t" r="r" b="b"/>
            <a:pathLst>
              <a:path w="18288000" h="3142596">
                <a:moveTo>
                  <a:pt x="0" y="0"/>
                </a:moveTo>
                <a:lnTo>
                  <a:pt x="18288000" y="0"/>
                </a:lnTo>
                <a:lnTo>
                  <a:pt x="18288000" y="3142595"/>
                </a:lnTo>
                <a:lnTo>
                  <a:pt x="0" y="3142595"/>
                </a:lnTo>
                <a:lnTo>
                  <a:pt x="0" y="0"/>
                </a:lnTo>
                <a:close/>
              </a:path>
            </a:pathLst>
          </a:custGeom>
          <a:blipFill>
            <a:blip r:embed="rId3"/>
            <a:stretch>
              <a:fillRect t="-127791" b="-208663"/>
            </a:stretch>
          </a:blipFill>
        </p:spPr>
      </p:sp>
      <p:sp>
        <p:nvSpPr>
          <p:cNvPr id="4" name="TextBox 4"/>
          <p:cNvSpPr txBox="1"/>
          <p:nvPr/>
        </p:nvSpPr>
        <p:spPr>
          <a:xfrm>
            <a:off x="929336" y="542925"/>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Conclusiones</a:t>
            </a:r>
          </a:p>
        </p:txBody>
      </p:sp>
      <p:sp>
        <p:nvSpPr>
          <p:cNvPr id="5" name="TextBox 5"/>
          <p:cNvSpPr txBox="1"/>
          <p:nvPr/>
        </p:nvSpPr>
        <p:spPr>
          <a:xfrm>
            <a:off x="727912" y="1688632"/>
            <a:ext cx="16653362" cy="3705225"/>
          </a:xfrm>
          <a:prstGeom prst="rect">
            <a:avLst/>
          </a:prstGeom>
        </p:spPr>
        <p:txBody>
          <a:bodyPr lIns="0" tIns="0" rIns="0" bIns="0" rtlCol="0" anchor="t">
            <a:spAutoFit/>
          </a:bodyPr>
          <a:lstStyle/>
          <a:p>
            <a:pPr marL="582930" lvl="1" indent="-291465" algn="just">
              <a:lnSpc>
                <a:spcPts val="3240"/>
              </a:lnSpc>
              <a:buFont typeface="Arial"/>
              <a:buChar char="•"/>
            </a:pPr>
            <a:r>
              <a:rPr lang="en-US" sz="2700">
                <a:solidFill>
                  <a:srgbClr val="000000"/>
                </a:solidFill>
                <a:latin typeface="Arimo"/>
                <a:ea typeface="Arimo"/>
                <a:cs typeface="Arimo"/>
                <a:sym typeface="Arimo"/>
              </a:rPr>
              <a:t>La integración de diversas disciplinas en el trabajo del NCT demuestra que los problemas contemporáneos son complejos y requieren enfoques holísticos. </a:t>
            </a:r>
          </a:p>
          <a:p>
            <a:pPr algn="just">
              <a:lnSpc>
                <a:spcPts val="3240"/>
              </a:lnSpc>
            </a:pPr>
            <a:endParaRPr lang="en-US" sz="2700">
              <a:solidFill>
                <a:srgbClr val="000000"/>
              </a:solidFill>
              <a:latin typeface="Arimo"/>
              <a:ea typeface="Arimo"/>
              <a:cs typeface="Arimo"/>
              <a:sym typeface="Arimo"/>
            </a:endParaRPr>
          </a:p>
          <a:p>
            <a:pPr marL="582930" lvl="1" indent="-291465" algn="just">
              <a:lnSpc>
                <a:spcPts val="3240"/>
              </a:lnSpc>
              <a:buFont typeface="Arial"/>
              <a:buChar char="•"/>
            </a:pPr>
            <a:r>
              <a:rPr lang="en-US" sz="2700">
                <a:solidFill>
                  <a:srgbClr val="000000"/>
                </a:solidFill>
                <a:latin typeface="Arimo"/>
                <a:ea typeface="Arimo"/>
                <a:cs typeface="Arimo"/>
                <a:sym typeface="Arimo"/>
              </a:rPr>
              <a:t>La capacitación continua se convierte en un vehículo para el desarrollo de habilidades, que es esencial para el crecimiento personal y colectivo de los participantes.</a:t>
            </a:r>
          </a:p>
          <a:p>
            <a:pPr algn="just">
              <a:lnSpc>
                <a:spcPts val="3240"/>
              </a:lnSpc>
            </a:pPr>
            <a:endParaRPr lang="en-US" sz="2700">
              <a:solidFill>
                <a:srgbClr val="000000"/>
              </a:solidFill>
              <a:latin typeface="Arimo"/>
              <a:ea typeface="Arimo"/>
              <a:cs typeface="Arimo"/>
              <a:sym typeface="Arimo"/>
            </a:endParaRPr>
          </a:p>
          <a:p>
            <a:pPr marL="582930" lvl="1" indent="-291465" algn="just">
              <a:lnSpc>
                <a:spcPts val="3240"/>
              </a:lnSpc>
              <a:buFont typeface="Arial"/>
              <a:buChar char="•"/>
            </a:pPr>
            <a:r>
              <a:rPr lang="en-US" sz="2700">
                <a:solidFill>
                  <a:srgbClr val="000000"/>
                </a:solidFill>
                <a:latin typeface="Arimo"/>
                <a:ea typeface="Arimo"/>
                <a:cs typeface="Arimo"/>
                <a:sym typeface="Arimo"/>
              </a:rPr>
              <a:t>La implementación de indicadores de desempeño es crucial para garantizar que las iniciativas no solo se implementen, sino que también se evalúen y mejoren constantemente. Esto asegura que los proyectos mantengan su relevancia y efectividad a lo largo del tiempo.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0" y="5478389"/>
            <a:ext cx="18475037" cy="3387479"/>
          </a:xfrm>
          <a:custGeom>
            <a:avLst/>
            <a:gdLst/>
            <a:ahLst/>
            <a:cxnLst/>
            <a:rect l="l" t="t" r="r" b="b"/>
            <a:pathLst>
              <a:path w="18475037" h="3387479">
                <a:moveTo>
                  <a:pt x="0" y="0"/>
                </a:moveTo>
                <a:lnTo>
                  <a:pt x="18475037" y="0"/>
                </a:lnTo>
                <a:lnTo>
                  <a:pt x="18475037" y="3387478"/>
                </a:lnTo>
                <a:lnTo>
                  <a:pt x="0" y="3387478"/>
                </a:lnTo>
                <a:lnTo>
                  <a:pt x="0" y="0"/>
                </a:lnTo>
                <a:close/>
              </a:path>
            </a:pathLst>
          </a:custGeom>
          <a:blipFill>
            <a:blip r:embed="rId3"/>
            <a:stretch>
              <a:fillRect t="-114779" b="-194264"/>
            </a:stretch>
          </a:blipFill>
        </p:spPr>
      </p:sp>
      <p:sp>
        <p:nvSpPr>
          <p:cNvPr id="4" name="TextBox 4"/>
          <p:cNvSpPr txBox="1"/>
          <p:nvPr/>
        </p:nvSpPr>
        <p:spPr>
          <a:xfrm>
            <a:off x="769726" y="1225262"/>
            <a:ext cx="12364789" cy="1095375"/>
          </a:xfrm>
          <a:prstGeom prst="rect">
            <a:avLst/>
          </a:prstGeom>
        </p:spPr>
        <p:txBody>
          <a:bodyPr lIns="0" tIns="0" rIns="0" bIns="0" rtlCol="0" anchor="t">
            <a:spAutoFit/>
          </a:bodyPr>
          <a:lstStyle/>
          <a:p>
            <a:pPr algn="l">
              <a:lnSpc>
                <a:spcPts val="4351"/>
              </a:lnSpc>
            </a:pPr>
            <a:r>
              <a:rPr lang="en-US" sz="3626" b="1">
                <a:solidFill>
                  <a:srgbClr val="D1081E"/>
                </a:solidFill>
                <a:latin typeface="Montserrat Bold"/>
                <a:ea typeface="Montserrat Bold"/>
                <a:cs typeface="Montserrat Bold"/>
                <a:sym typeface="Montserrat Bold"/>
              </a:rPr>
              <a:t>APORTE DEL PROYECTO AL PROCESO FORMATIVO DE LOS ESTUDIANTES UNIVERSITARIOS</a:t>
            </a:r>
          </a:p>
        </p:txBody>
      </p:sp>
      <p:sp>
        <p:nvSpPr>
          <p:cNvPr id="5" name="TextBox 5"/>
          <p:cNvSpPr txBox="1"/>
          <p:nvPr/>
        </p:nvSpPr>
        <p:spPr>
          <a:xfrm>
            <a:off x="424428" y="2694000"/>
            <a:ext cx="17148002" cy="2543175"/>
          </a:xfrm>
          <a:prstGeom prst="rect">
            <a:avLst/>
          </a:prstGeom>
        </p:spPr>
        <p:txBody>
          <a:bodyPr lIns="0" tIns="0" rIns="0" bIns="0" rtlCol="0" anchor="t">
            <a:spAutoFit/>
          </a:bodyPr>
          <a:lstStyle/>
          <a:p>
            <a:pPr marL="518160" lvl="1" indent="-259080" algn="just">
              <a:lnSpc>
                <a:spcPts val="2879"/>
              </a:lnSpc>
              <a:buFont typeface="Arial"/>
              <a:buChar char="•"/>
            </a:pPr>
            <a:r>
              <a:rPr lang="en-US" sz="2400">
                <a:solidFill>
                  <a:srgbClr val="000000"/>
                </a:solidFill>
                <a:latin typeface="Arimo"/>
                <a:ea typeface="Arimo"/>
                <a:cs typeface="Arimo"/>
                <a:sym typeface="Arimo"/>
              </a:rPr>
              <a:t>El NCT simboliza un compromiso con la responsabilidad social universitaria, enfatizando la importancia de formar profesionales que no solo sean competentes en sus áreas, sino también conscientes de su papel en la sociedad. </a:t>
            </a:r>
          </a:p>
          <a:p>
            <a:pPr algn="just">
              <a:lnSpc>
                <a:spcPts val="2879"/>
              </a:lnSpc>
            </a:pPr>
            <a:endParaRPr lang="en-US" sz="2400">
              <a:solidFill>
                <a:srgbClr val="000000"/>
              </a:solidFill>
              <a:latin typeface="Arimo"/>
              <a:ea typeface="Arimo"/>
              <a:cs typeface="Arimo"/>
              <a:sym typeface="Arimo"/>
            </a:endParaRPr>
          </a:p>
          <a:p>
            <a:pPr marL="518160" lvl="1" indent="-259080" algn="just">
              <a:lnSpc>
                <a:spcPts val="2879"/>
              </a:lnSpc>
              <a:buFont typeface="Arial"/>
              <a:buChar char="•"/>
            </a:pPr>
            <a:r>
              <a:rPr lang="en-US" sz="2400">
                <a:solidFill>
                  <a:srgbClr val="000000"/>
                </a:solidFill>
                <a:latin typeface="Arimo"/>
                <a:ea typeface="Arimo"/>
                <a:cs typeface="Arimo"/>
                <a:sym typeface="Arimo"/>
              </a:rPr>
              <a:t>Este enfoque integral fortalece el vínculo entre la academia y la comunidad, promoviendo un desarrollo sostenible que beneficia a todos. </a:t>
            </a:r>
          </a:p>
          <a:p>
            <a:pPr algn="just">
              <a:lnSpc>
                <a:spcPts val="2879"/>
              </a:lnSpc>
            </a:pPr>
            <a:endParaRPr lang="en-US" sz="2400">
              <a:solidFill>
                <a:srgbClr val="000000"/>
              </a:solidFill>
              <a:latin typeface="Arimo"/>
              <a:ea typeface="Arimo"/>
              <a:cs typeface="Arimo"/>
              <a:sym typeface="Arimo"/>
            </a:endParaRPr>
          </a:p>
          <a:p>
            <a:pPr marL="518160" lvl="1" indent="-259080" algn="just">
              <a:lnSpc>
                <a:spcPts val="2879"/>
              </a:lnSpc>
              <a:buFont typeface="Arial"/>
              <a:buChar char="•"/>
            </a:pPr>
            <a:r>
              <a:rPr lang="en-US" sz="2400">
                <a:solidFill>
                  <a:srgbClr val="000000"/>
                </a:solidFill>
                <a:latin typeface="Arimo"/>
                <a:ea typeface="Arimo"/>
                <a:cs typeface="Arimo"/>
                <a:sym typeface="Arimo"/>
              </a:rPr>
              <a:t>Sienta las bases para un futuro más equitativo y sostenible.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17320" y="1982186"/>
            <a:ext cx="16653360" cy="1543437"/>
          </a:xfrm>
          <a:prstGeom prst="rect">
            <a:avLst/>
          </a:prstGeom>
        </p:spPr>
        <p:txBody>
          <a:bodyPr lIns="0" tIns="0" rIns="0" bIns="0" rtlCol="0" anchor="t">
            <a:spAutoFit/>
          </a:bodyPr>
          <a:lstStyle/>
          <a:p>
            <a:pPr algn="ctr">
              <a:lnSpc>
                <a:spcPts val="5759"/>
              </a:lnSpc>
            </a:pPr>
            <a:r>
              <a:rPr lang="en-US" sz="4800" b="1">
                <a:solidFill>
                  <a:srgbClr val="D1081E"/>
                </a:solidFill>
                <a:latin typeface="Arimo Bold"/>
                <a:ea typeface="Arimo Bold"/>
                <a:cs typeface="Arimo Bold"/>
                <a:sym typeface="Arimo Bold"/>
              </a:rPr>
              <a:t>CONCEPTO NÚCLEO: ARTICULACION ENTRE LA UCSC Y EL TERRITORIO</a:t>
            </a:r>
          </a:p>
        </p:txBody>
      </p:sp>
      <p:sp>
        <p:nvSpPr>
          <p:cNvPr id="4" name="TextBox 4"/>
          <p:cNvSpPr txBox="1"/>
          <p:nvPr/>
        </p:nvSpPr>
        <p:spPr>
          <a:xfrm>
            <a:off x="4663440" y="4145277"/>
            <a:ext cx="8961120" cy="3011239"/>
          </a:xfrm>
          <a:prstGeom prst="rect">
            <a:avLst/>
          </a:prstGeom>
        </p:spPr>
        <p:txBody>
          <a:bodyPr lIns="0" tIns="0" rIns="0" bIns="0" rtlCol="0" anchor="t">
            <a:spAutoFit/>
          </a:bodyPr>
          <a:lstStyle/>
          <a:p>
            <a:pPr algn="ctr">
              <a:lnSpc>
                <a:spcPts val="2879"/>
              </a:lnSpc>
            </a:pPr>
            <a:r>
              <a:rPr lang="en-US" sz="2400" b="1">
                <a:solidFill>
                  <a:srgbClr val="000000"/>
                </a:solidFill>
                <a:latin typeface="Arimo Bold"/>
                <a:ea typeface="Arimo Bold"/>
                <a:cs typeface="Arimo Bold"/>
                <a:sym typeface="Arimo Bold"/>
              </a:rPr>
              <a:t>Mg. Jacqueline Ibarra Peso</a:t>
            </a:r>
          </a:p>
          <a:p>
            <a:pPr algn="ctr">
              <a:lnSpc>
                <a:spcPts val="2879"/>
              </a:lnSpc>
            </a:pPr>
            <a:r>
              <a:rPr lang="en-US" sz="2400" b="1" u="sng" spc="39">
                <a:solidFill>
                  <a:srgbClr val="4472C4"/>
                </a:solidFill>
                <a:latin typeface="Arimo Bold"/>
                <a:ea typeface="Arimo Bold"/>
                <a:cs typeface="Arimo Bold"/>
                <a:sym typeface="Arimo Bold"/>
              </a:rPr>
              <a:t>jibarra@ucsc.cl</a:t>
            </a:r>
          </a:p>
          <a:p>
            <a:pPr algn="ctr">
              <a:lnSpc>
                <a:spcPts val="2879"/>
              </a:lnSpc>
            </a:pPr>
            <a:r>
              <a:rPr lang="en-US" sz="2400" b="1" spc="39">
                <a:solidFill>
                  <a:srgbClr val="000000"/>
                </a:solidFill>
                <a:latin typeface="Arimo Bold"/>
                <a:ea typeface="Arimo Bold"/>
                <a:cs typeface="Arimo Bold"/>
                <a:sym typeface="Arimo Bold"/>
              </a:rPr>
              <a:t>Directora Núcleo Científico Tecnológico UCSC</a:t>
            </a:r>
          </a:p>
          <a:p>
            <a:pPr algn="ctr">
              <a:lnSpc>
                <a:spcPts val="2879"/>
              </a:lnSpc>
            </a:pPr>
            <a:endParaRPr lang="en-US" sz="2400" b="1" spc="39">
              <a:solidFill>
                <a:srgbClr val="000000"/>
              </a:solidFill>
              <a:latin typeface="Arimo Bold"/>
              <a:ea typeface="Arimo Bold"/>
              <a:cs typeface="Arimo Bold"/>
              <a:sym typeface="Arimo Bold"/>
            </a:endParaRPr>
          </a:p>
          <a:p>
            <a:pPr algn="ctr">
              <a:lnSpc>
                <a:spcPts val="2879"/>
              </a:lnSpc>
            </a:pPr>
            <a:endParaRPr lang="en-US" sz="2400" b="1" spc="39">
              <a:solidFill>
                <a:srgbClr val="000000"/>
              </a:solidFill>
              <a:latin typeface="Arimo Bold"/>
              <a:ea typeface="Arimo Bold"/>
              <a:cs typeface="Arimo Bold"/>
              <a:sym typeface="Arimo Bold"/>
            </a:endParaRPr>
          </a:p>
          <a:p>
            <a:pPr algn="ctr">
              <a:lnSpc>
                <a:spcPts val="2879"/>
              </a:lnSpc>
            </a:pPr>
            <a:r>
              <a:rPr lang="en-US" sz="2400" b="1" spc="39">
                <a:solidFill>
                  <a:srgbClr val="000000"/>
                </a:solidFill>
                <a:latin typeface="Arimo Bold"/>
                <a:ea typeface="Arimo Bold"/>
                <a:cs typeface="Arimo Bold"/>
                <a:sym typeface="Arimo Bold"/>
              </a:rPr>
              <a:t>Mg. Macarena Garcés Vera</a:t>
            </a:r>
          </a:p>
          <a:p>
            <a:pPr algn="ctr">
              <a:lnSpc>
                <a:spcPts val="2879"/>
              </a:lnSpc>
            </a:pPr>
            <a:r>
              <a:rPr lang="en-US" sz="2400" b="1" u="sng" spc="39">
                <a:solidFill>
                  <a:srgbClr val="4472C4"/>
                </a:solidFill>
                <a:latin typeface="Arimo Bold"/>
                <a:ea typeface="Arimo Bold"/>
                <a:cs typeface="Arimo Bold"/>
                <a:sym typeface="Arimo Bold"/>
                <a:hlinkClick r:id="rId3" tooltip="mailto:mgarces@ucsc.cl"/>
              </a:rPr>
              <a:t>mgarces@ucsc.cl</a:t>
            </a:r>
            <a:r>
              <a:rPr lang="en-US" sz="2400" b="1" spc="39">
                <a:solidFill>
                  <a:srgbClr val="4472C4"/>
                </a:solidFill>
                <a:latin typeface="Arimo Bold"/>
                <a:ea typeface="Arimo Bold"/>
                <a:cs typeface="Arimo Bold"/>
                <a:sym typeface="Arimo Bold"/>
              </a:rPr>
              <a:t> </a:t>
            </a:r>
          </a:p>
          <a:p>
            <a:pPr algn="ctr">
              <a:lnSpc>
                <a:spcPts val="2879"/>
              </a:lnSpc>
            </a:pPr>
            <a:r>
              <a:rPr lang="en-US" sz="2400" b="1" spc="39">
                <a:solidFill>
                  <a:srgbClr val="000000"/>
                </a:solidFill>
                <a:latin typeface="Arimo Bold"/>
                <a:ea typeface="Arimo Bold"/>
                <a:cs typeface="Arimo Bold"/>
                <a:sym typeface="Arimo Bold"/>
              </a:rPr>
              <a:t>Gestora Territorial Núcleo Científico Tecnológico UCSC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176244" y="1011209"/>
            <a:ext cx="10083056" cy="6937331"/>
            <a:chOff x="0" y="0"/>
            <a:chExt cx="17688216" cy="12169824"/>
          </a:xfrm>
        </p:grpSpPr>
        <p:sp>
          <p:nvSpPr>
            <p:cNvPr id="4" name="Freeform 4"/>
            <p:cNvSpPr/>
            <p:nvPr/>
          </p:nvSpPr>
          <p:spPr>
            <a:xfrm>
              <a:off x="0" y="0"/>
              <a:ext cx="17688179" cy="12169775"/>
            </a:xfrm>
            <a:custGeom>
              <a:avLst/>
              <a:gdLst/>
              <a:ahLst/>
              <a:cxnLst/>
              <a:rect l="l" t="t" r="r" b="b"/>
              <a:pathLst>
                <a:path w="17688179" h="12169775">
                  <a:moveTo>
                    <a:pt x="0" y="0"/>
                  </a:moveTo>
                  <a:lnTo>
                    <a:pt x="17688179" y="0"/>
                  </a:lnTo>
                  <a:lnTo>
                    <a:pt x="17688179" y="12169775"/>
                  </a:lnTo>
                  <a:lnTo>
                    <a:pt x="0" y="12169775"/>
                  </a:lnTo>
                  <a:lnTo>
                    <a:pt x="0" y="0"/>
                  </a:lnTo>
                  <a:close/>
                </a:path>
              </a:pathLst>
            </a:custGeom>
            <a:blipFill>
              <a:blip r:embed="rId3"/>
              <a:stretch>
                <a:fillRect t="-1376" b="-1376"/>
              </a:stretch>
            </a:blipFill>
          </p:spPr>
        </p:sp>
      </p:grpSp>
      <p:sp>
        <p:nvSpPr>
          <p:cNvPr id="5" name="TextBox 5"/>
          <p:cNvSpPr txBox="1"/>
          <p:nvPr/>
        </p:nvSpPr>
        <p:spPr>
          <a:xfrm>
            <a:off x="925468" y="4273331"/>
            <a:ext cx="5988779" cy="2066925"/>
          </a:xfrm>
          <a:prstGeom prst="rect">
            <a:avLst/>
          </a:prstGeom>
        </p:spPr>
        <p:txBody>
          <a:bodyPr lIns="0" tIns="0" rIns="0" bIns="0" rtlCol="0" anchor="t">
            <a:spAutoFit/>
          </a:bodyPr>
          <a:lstStyle/>
          <a:p>
            <a:pPr algn="l">
              <a:lnSpc>
                <a:spcPts val="3240"/>
              </a:lnSpc>
            </a:pPr>
            <a:r>
              <a:rPr lang="en-US" sz="2700">
                <a:solidFill>
                  <a:srgbClr val="000000"/>
                </a:solidFill>
                <a:latin typeface="Arimo"/>
                <a:ea typeface="Arimo"/>
                <a:cs typeface="Arimo"/>
                <a:sym typeface="Arimo"/>
              </a:rPr>
              <a:t>Principalmente comunas costeras, incorporando estos últimos años a la comunas de Santa Juana y Arauco dada la afectación por incendios forestales que tuvo en el año 2023.</a:t>
            </a:r>
          </a:p>
        </p:txBody>
      </p:sp>
      <p:sp>
        <p:nvSpPr>
          <p:cNvPr id="6" name="TextBox 6"/>
          <p:cNvSpPr txBox="1"/>
          <p:nvPr/>
        </p:nvSpPr>
        <p:spPr>
          <a:xfrm>
            <a:off x="925468" y="2298580"/>
            <a:ext cx="5988779" cy="1724025"/>
          </a:xfrm>
          <a:prstGeom prst="rect">
            <a:avLst/>
          </a:prstGeom>
        </p:spPr>
        <p:txBody>
          <a:bodyPr lIns="0" tIns="0" rIns="0" bIns="0" rtlCol="0" anchor="t">
            <a:spAutoFit/>
          </a:bodyPr>
          <a:lstStyle/>
          <a:p>
            <a:pPr algn="l">
              <a:lnSpc>
                <a:spcPts val="6691"/>
              </a:lnSpc>
            </a:pPr>
            <a:r>
              <a:rPr lang="en-US" sz="5576" b="1">
                <a:solidFill>
                  <a:srgbClr val="D1081E"/>
                </a:solidFill>
                <a:latin typeface="Arimo Bold"/>
                <a:ea typeface="Arimo Bold"/>
                <a:cs typeface="Arimo Bold"/>
                <a:sym typeface="Arimo Bold"/>
              </a:rPr>
              <a:t>¿Con quiénes nos vinculamos?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7398" y="759125"/>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Introducción</a:t>
            </a:r>
          </a:p>
        </p:txBody>
      </p:sp>
      <p:sp>
        <p:nvSpPr>
          <p:cNvPr id="4" name="TextBox 4"/>
          <p:cNvSpPr txBox="1"/>
          <p:nvPr/>
        </p:nvSpPr>
        <p:spPr>
          <a:xfrm>
            <a:off x="857399" y="2117762"/>
            <a:ext cx="16691235" cy="5678805"/>
          </a:xfrm>
          <a:prstGeom prst="rect">
            <a:avLst/>
          </a:prstGeom>
        </p:spPr>
        <p:txBody>
          <a:bodyPr lIns="0" tIns="0" rIns="0" bIns="0" rtlCol="0" anchor="t">
            <a:spAutoFit/>
          </a:bodyPr>
          <a:lstStyle/>
          <a:p>
            <a:pPr algn="just">
              <a:lnSpc>
                <a:spcPts val="3780"/>
              </a:lnSpc>
            </a:pPr>
            <a:r>
              <a:rPr lang="en-US" sz="2100" b="1">
                <a:solidFill>
                  <a:srgbClr val="D1081E"/>
                </a:solidFill>
                <a:latin typeface="Arimo Bold"/>
                <a:ea typeface="Arimo Bold"/>
                <a:cs typeface="Arimo Bold"/>
                <a:sym typeface="Arimo Bold"/>
              </a:rPr>
              <a:t>Teoría del Capital Social:</a:t>
            </a:r>
            <a:r>
              <a:rPr lang="en-US" sz="2100">
                <a:solidFill>
                  <a:srgbClr val="000000"/>
                </a:solidFill>
                <a:latin typeface="Arimo"/>
                <a:ea typeface="Arimo"/>
                <a:cs typeface="Arimo"/>
                <a:sym typeface="Arimo"/>
              </a:rPr>
              <a:t> Se centra en las redes de relaciones y la confianza dentro de una comunidad.[1] </a:t>
            </a:r>
          </a:p>
          <a:p>
            <a:pPr algn="just">
              <a:lnSpc>
                <a:spcPts val="3780"/>
              </a:lnSpc>
            </a:pPr>
            <a:endParaRPr lang="en-US" sz="2100">
              <a:solidFill>
                <a:srgbClr val="000000"/>
              </a:solidFill>
              <a:latin typeface="Arimo"/>
              <a:ea typeface="Arimo"/>
              <a:cs typeface="Arimo"/>
              <a:sym typeface="Arimo"/>
            </a:endParaRPr>
          </a:p>
          <a:p>
            <a:pPr algn="just">
              <a:lnSpc>
                <a:spcPts val="3780"/>
              </a:lnSpc>
            </a:pPr>
            <a:r>
              <a:rPr lang="en-US" sz="2100" b="1">
                <a:solidFill>
                  <a:srgbClr val="D1081E"/>
                </a:solidFill>
                <a:latin typeface="Arimo Bold"/>
                <a:ea typeface="Arimo Bold"/>
                <a:cs typeface="Arimo Bold"/>
                <a:sym typeface="Arimo Bold"/>
              </a:rPr>
              <a:t>Teoría del Aprendizaje Adaptativo:</a:t>
            </a:r>
            <a:r>
              <a:rPr lang="en-US" sz="2100">
                <a:solidFill>
                  <a:srgbClr val="000000"/>
                </a:solidFill>
                <a:latin typeface="Arimo"/>
                <a:ea typeface="Arimo"/>
                <a:cs typeface="Arimo"/>
                <a:sym typeface="Arimo"/>
              </a:rPr>
              <a:t> En el ámbito educativo, esta teoría enfatiza la necesidad de adaptar los métodos de enseñanza a las diversas necesidades y estilos de aprendizaje de los estudiantes. [2]</a:t>
            </a:r>
          </a:p>
          <a:p>
            <a:pPr algn="just">
              <a:lnSpc>
                <a:spcPts val="3780"/>
              </a:lnSpc>
            </a:pPr>
            <a:endParaRPr lang="en-US" sz="2100">
              <a:solidFill>
                <a:srgbClr val="000000"/>
              </a:solidFill>
              <a:latin typeface="Arimo"/>
              <a:ea typeface="Arimo"/>
              <a:cs typeface="Arimo"/>
              <a:sym typeface="Arimo"/>
            </a:endParaRPr>
          </a:p>
          <a:p>
            <a:pPr algn="just">
              <a:lnSpc>
                <a:spcPts val="3780"/>
              </a:lnSpc>
            </a:pPr>
            <a:r>
              <a:rPr lang="en-US" sz="2100" b="1">
                <a:solidFill>
                  <a:srgbClr val="D1081E"/>
                </a:solidFill>
                <a:latin typeface="Arimo Bold"/>
                <a:ea typeface="Arimo Bold"/>
                <a:cs typeface="Arimo Bold"/>
                <a:sym typeface="Arimo Bold"/>
              </a:rPr>
              <a:t>Teoría de la Sostenibilidad Social: </a:t>
            </a:r>
            <a:r>
              <a:rPr lang="en-US" sz="2100">
                <a:solidFill>
                  <a:srgbClr val="000000"/>
                </a:solidFill>
                <a:latin typeface="Arimo"/>
                <a:ea typeface="Arimo"/>
                <a:cs typeface="Arimo"/>
                <a:sym typeface="Arimo"/>
              </a:rPr>
              <a:t>Esta teoría se enfoca en la justicia social y la equidad, abogando por un desarrollo que no solo sea ambientalmente sostenible, sino también socialmente justo. [3]</a:t>
            </a:r>
          </a:p>
          <a:p>
            <a:pPr algn="just">
              <a:lnSpc>
                <a:spcPts val="3780"/>
              </a:lnSpc>
            </a:pPr>
            <a:endParaRPr lang="en-US" sz="2100">
              <a:solidFill>
                <a:srgbClr val="000000"/>
              </a:solidFill>
              <a:latin typeface="Arimo"/>
              <a:ea typeface="Arimo"/>
              <a:cs typeface="Arimo"/>
              <a:sym typeface="Arimo"/>
            </a:endParaRPr>
          </a:p>
          <a:p>
            <a:pPr algn="just">
              <a:lnSpc>
                <a:spcPts val="3780"/>
              </a:lnSpc>
            </a:pPr>
            <a:r>
              <a:rPr lang="en-US" sz="2100" b="1">
                <a:solidFill>
                  <a:srgbClr val="D1081E"/>
                </a:solidFill>
                <a:latin typeface="Arimo Bold"/>
                <a:ea typeface="Arimo Bold"/>
                <a:cs typeface="Arimo Bold"/>
                <a:sym typeface="Arimo Bold"/>
              </a:rPr>
              <a:t>Teoría de la Complejidad:</a:t>
            </a:r>
            <a:r>
              <a:rPr lang="en-US" sz="2100">
                <a:solidFill>
                  <a:srgbClr val="000000"/>
                </a:solidFill>
                <a:latin typeface="Arimo"/>
                <a:ea typeface="Arimo"/>
                <a:cs typeface="Arimo"/>
                <a:sym typeface="Arimo"/>
              </a:rPr>
              <a:t> Esta teoría entiende que muchos sistemas (sociales, ecológicos, económicos) son complejos y no lineales [4]</a:t>
            </a:r>
          </a:p>
          <a:p>
            <a:pPr algn="just">
              <a:lnSpc>
                <a:spcPts val="3780"/>
              </a:lnSpc>
            </a:pPr>
            <a:endParaRPr lang="en-US" sz="2100">
              <a:solidFill>
                <a:srgbClr val="000000"/>
              </a:solidFill>
              <a:latin typeface="Arimo"/>
              <a:ea typeface="Arimo"/>
              <a:cs typeface="Arimo"/>
              <a:sym typeface="Arimo"/>
            </a:endParaRPr>
          </a:p>
          <a:p>
            <a:pPr algn="just">
              <a:lnSpc>
                <a:spcPts val="3780"/>
              </a:lnSpc>
            </a:pPr>
            <a:r>
              <a:rPr lang="en-US" sz="2100" b="1">
                <a:solidFill>
                  <a:srgbClr val="D1081E"/>
                </a:solidFill>
                <a:latin typeface="Arimo Bold"/>
                <a:ea typeface="Arimo Bold"/>
                <a:cs typeface="Arimo Bold"/>
                <a:sym typeface="Arimo Bold"/>
              </a:rPr>
              <a:t>Teoría de la Innovación Abierta:</a:t>
            </a:r>
            <a:r>
              <a:rPr lang="en-US" sz="2100">
                <a:solidFill>
                  <a:srgbClr val="000000"/>
                </a:solidFill>
                <a:latin typeface="Arimo"/>
                <a:ea typeface="Arimo"/>
                <a:cs typeface="Arimo"/>
                <a:sym typeface="Arimo"/>
              </a:rPr>
              <a:t> Propuesta que, sugiere que las organizaciones deben integrar ideas y tecnologías externas para enriquecer su propia innovación. [5]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686821" y="1406559"/>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Metodología</a:t>
            </a:r>
          </a:p>
        </p:txBody>
      </p:sp>
      <p:grpSp>
        <p:nvGrpSpPr>
          <p:cNvPr id="4" name="Group 4"/>
          <p:cNvGrpSpPr/>
          <p:nvPr/>
        </p:nvGrpSpPr>
        <p:grpSpPr>
          <a:xfrm>
            <a:off x="686821" y="3336113"/>
            <a:ext cx="3178180" cy="1243791"/>
            <a:chOff x="0" y="0"/>
            <a:chExt cx="812800" cy="318092"/>
          </a:xfrm>
        </p:grpSpPr>
        <p:sp>
          <p:nvSpPr>
            <p:cNvPr id="5" name="Freeform 5"/>
            <p:cNvSpPr/>
            <p:nvPr/>
          </p:nvSpPr>
          <p:spPr>
            <a:xfrm>
              <a:off x="0" y="0"/>
              <a:ext cx="812800" cy="318092"/>
            </a:xfrm>
            <a:custGeom>
              <a:avLst/>
              <a:gdLst/>
              <a:ahLst/>
              <a:cxnLst/>
              <a:rect l="l" t="t" r="r" b="b"/>
              <a:pathLst>
                <a:path w="812800" h="318092">
                  <a:moveTo>
                    <a:pt x="609600" y="0"/>
                  </a:moveTo>
                  <a:lnTo>
                    <a:pt x="0" y="0"/>
                  </a:lnTo>
                  <a:lnTo>
                    <a:pt x="0" y="318092"/>
                  </a:lnTo>
                  <a:lnTo>
                    <a:pt x="609600" y="318092"/>
                  </a:lnTo>
                  <a:lnTo>
                    <a:pt x="812800" y="159046"/>
                  </a:lnTo>
                  <a:lnTo>
                    <a:pt x="609600" y="0"/>
                  </a:lnTo>
                  <a:close/>
                </a:path>
              </a:pathLst>
            </a:custGeom>
            <a:solidFill>
              <a:srgbClr val="D1081E"/>
            </a:solidFill>
          </p:spPr>
        </p:sp>
        <p:sp>
          <p:nvSpPr>
            <p:cNvPr id="6" name="TextBox 6"/>
            <p:cNvSpPr txBox="1"/>
            <p:nvPr/>
          </p:nvSpPr>
          <p:spPr>
            <a:xfrm>
              <a:off x="0" y="-38100"/>
              <a:ext cx="698500" cy="356192"/>
            </a:xfrm>
            <a:prstGeom prst="rect">
              <a:avLst/>
            </a:prstGeom>
          </p:spPr>
          <p:txBody>
            <a:bodyPr lIns="50800" tIns="50800" rIns="50800" bIns="50800" rtlCol="0" anchor="ctr"/>
            <a:lstStyle/>
            <a:p>
              <a:pPr algn="ctr">
                <a:lnSpc>
                  <a:spcPts val="2659"/>
                </a:lnSpc>
                <a:spcBef>
                  <a:spcPct val="0"/>
                </a:spcBef>
              </a:pPr>
              <a:r>
                <a:rPr lang="en-US" sz="1899" b="1">
                  <a:solidFill>
                    <a:srgbClr val="FFFFFF"/>
                  </a:solidFill>
                  <a:latin typeface="Open Sans Bold"/>
                  <a:ea typeface="Open Sans Bold"/>
                  <a:cs typeface="Open Sans Bold"/>
                  <a:sym typeface="Open Sans Bold"/>
                </a:rPr>
                <a:t>FASE 1</a:t>
              </a:r>
            </a:p>
          </p:txBody>
        </p:sp>
      </p:grpSp>
      <p:grpSp>
        <p:nvGrpSpPr>
          <p:cNvPr id="7" name="Group 7"/>
          <p:cNvGrpSpPr/>
          <p:nvPr/>
        </p:nvGrpSpPr>
        <p:grpSpPr>
          <a:xfrm>
            <a:off x="4119556" y="3336113"/>
            <a:ext cx="3178180" cy="1243791"/>
            <a:chOff x="0" y="0"/>
            <a:chExt cx="812800" cy="318092"/>
          </a:xfrm>
        </p:grpSpPr>
        <p:sp>
          <p:nvSpPr>
            <p:cNvPr id="8" name="Freeform 8"/>
            <p:cNvSpPr/>
            <p:nvPr/>
          </p:nvSpPr>
          <p:spPr>
            <a:xfrm>
              <a:off x="0" y="0"/>
              <a:ext cx="812800" cy="318092"/>
            </a:xfrm>
            <a:custGeom>
              <a:avLst/>
              <a:gdLst/>
              <a:ahLst/>
              <a:cxnLst/>
              <a:rect l="l" t="t" r="r" b="b"/>
              <a:pathLst>
                <a:path w="812800" h="318092">
                  <a:moveTo>
                    <a:pt x="609600" y="0"/>
                  </a:moveTo>
                  <a:lnTo>
                    <a:pt x="0" y="0"/>
                  </a:lnTo>
                  <a:lnTo>
                    <a:pt x="0" y="318092"/>
                  </a:lnTo>
                  <a:lnTo>
                    <a:pt x="609600" y="318092"/>
                  </a:lnTo>
                  <a:lnTo>
                    <a:pt x="812800" y="159046"/>
                  </a:lnTo>
                  <a:lnTo>
                    <a:pt x="609600" y="0"/>
                  </a:lnTo>
                  <a:close/>
                </a:path>
              </a:pathLst>
            </a:custGeom>
            <a:solidFill>
              <a:srgbClr val="AF1526"/>
            </a:solidFill>
          </p:spPr>
        </p:sp>
        <p:sp>
          <p:nvSpPr>
            <p:cNvPr id="9" name="TextBox 9"/>
            <p:cNvSpPr txBox="1"/>
            <p:nvPr/>
          </p:nvSpPr>
          <p:spPr>
            <a:xfrm>
              <a:off x="0" y="-38100"/>
              <a:ext cx="698500" cy="356192"/>
            </a:xfrm>
            <a:prstGeom prst="rect">
              <a:avLst/>
            </a:prstGeom>
          </p:spPr>
          <p:txBody>
            <a:bodyPr lIns="50800" tIns="50800" rIns="50800" bIns="50800" rtlCol="0" anchor="ctr"/>
            <a:lstStyle/>
            <a:p>
              <a:pPr algn="ctr">
                <a:lnSpc>
                  <a:spcPts val="2659"/>
                </a:lnSpc>
                <a:spcBef>
                  <a:spcPct val="0"/>
                </a:spcBef>
              </a:pPr>
              <a:r>
                <a:rPr lang="en-US" sz="1899" b="1">
                  <a:solidFill>
                    <a:srgbClr val="FFFFFF"/>
                  </a:solidFill>
                  <a:latin typeface="Open Sans Bold"/>
                  <a:ea typeface="Open Sans Bold"/>
                  <a:cs typeface="Open Sans Bold"/>
                  <a:sym typeface="Open Sans Bold"/>
                </a:rPr>
                <a:t>FASE 2</a:t>
              </a:r>
            </a:p>
          </p:txBody>
        </p:sp>
      </p:grpSp>
      <p:grpSp>
        <p:nvGrpSpPr>
          <p:cNvPr id="10" name="Group 10"/>
          <p:cNvGrpSpPr/>
          <p:nvPr/>
        </p:nvGrpSpPr>
        <p:grpSpPr>
          <a:xfrm>
            <a:off x="7554910" y="3336113"/>
            <a:ext cx="3178180" cy="1243791"/>
            <a:chOff x="0" y="0"/>
            <a:chExt cx="812800" cy="318092"/>
          </a:xfrm>
        </p:grpSpPr>
        <p:sp>
          <p:nvSpPr>
            <p:cNvPr id="11" name="Freeform 11"/>
            <p:cNvSpPr/>
            <p:nvPr/>
          </p:nvSpPr>
          <p:spPr>
            <a:xfrm>
              <a:off x="0" y="0"/>
              <a:ext cx="812800" cy="318092"/>
            </a:xfrm>
            <a:custGeom>
              <a:avLst/>
              <a:gdLst/>
              <a:ahLst/>
              <a:cxnLst/>
              <a:rect l="l" t="t" r="r" b="b"/>
              <a:pathLst>
                <a:path w="812800" h="318092">
                  <a:moveTo>
                    <a:pt x="609600" y="0"/>
                  </a:moveTo>
                  <a:lnTo>
                    <a:pt x="0" y="0"/>
                  </a:lnTo>
                  <a:lnTo>
                    <a:pt x="0" y="318092"/>
                  </a:lnTo>
                  <a:lnTo>
                    <a:pt x="609600" y="318092"/>
                  </a:lnTo>
                  <a:lnTo>
                    <a:pt x="812800" y="159046"/>
                  </a:lnTo>
                  <a:lnTo>
                    <a:pt x="609600" y="0"/>
                  </a:lnTo>
                  <a:close/>
                </a:path>
              </a:pathLst>
            </a:custGeom>
            <a:solidFill>
              <a:srgbClr val="920616"/>
            </a:solidFill>
          </p:spPr>
        </p:sp>
        <p:sp>
          <p:nvSpPr>
            <p:cNvPr id="12" name="TextBox 12"/>
            <p:cNvSpPr txBox="1"/>
            <p:nvPr/>
          </p:nvSpPr>
          <p:spPr>
            <a:xfrm>
              <a:off x="0" y="-38100"/>
              <a:ext cx="698500" cy="356192"/>
            </a:xfrm>
            <a:prstGeom prst="rect">
              <a:avLst/>
            </a:prstGeom>
          </p:spPr>
          <p:txBody>
            <a:bodyPr lIns="50800" tIns="50800" rIns="50800" bIns="50800" rtlCol="0" anchor="ctr"/>
            <a:lstStyle/>
            <a:p>
              <a:pPr algn="ctr">
                <a:lnSpc>
                  <a:spcPts val="2659"/>
                </a:lnSpc>
                <a:spcBef>
                  <a:spcPct val="0"/>
                </a:spcBef>
              </a:pPr>
              <a:r>
                <a:rPr lang="en-US" sz="1899" b="1">
                  <a:solidFill>
                    <a:srgbClr val="FFFFFF"/>
                  </a:solidFill>
                  <a:latin typeface="Open Sans Bold"/>
                  <a:ea typeface="Open Sans Bold"/>
                  <a:cs typeface="Open Sans Bold"/>
                  <a:sym typeface="Open Sans Bold"/>
                </a:rPr>
                <a:t>FASE 3</a:t>
              </a:r>
            </a:p>
          </p:txBody>
        </p:sp>
      </p:grpSp>
      <p:grpSp>
        <p:nvGrpSpPr>
          <p:cNvPr id="13" name="Group 13"/>
          <p:cNvGrpSpPr/>
          <p:nvPr/>
        </p:nvGrpSpPr>
        <p:grpSpPr>
          <a:xfrm>
            <a:off x="10987645" y="3336113"/>
            <a:ext cx="3178180" cy="1243791"/>
            <a:chOff x="0" y="0"/>
            <a:chExt cx="812800" cy="318092"/>
          </a:xfrm>
        </p:grpSpPr>
        <p:sp>
          <p:nvSpPr>
            <p:cNvPr id="14" name="Freeform 14"/>
            <p:cNvSpPr/>
            <p:nvPr/>
          </p:nvSpPr>
          <p:spPr>
            <a:xfrm>
              <a:off x="0" y="0"/>
              <a:ext cx="812800" cy="318092"/>
            </a:xfrm>
            <a:custGeom>
              <a:avLst/>
              <a:gdLst/>
              <a:ahLst/>
              <a:cxnLst/>
              <a:rect l="l" t="t" r="r" b="b"/>
              <a:pathLst>
                <a:path w="812800" h="318092">
                  <a:moveTo>
                    <a:pt x="609600" y="0"/>
                  </a:moveTo>
                  <a:lnTo>
                    <a:pt x="0" y="0"/>
                  </a:lnTo>
                  <a:lnTo>
                    <a:pt x="0" y="318092"/>
                  </a:lnTo>
                  <a:lnTo>
                    <a:pt x="609600" y="318092"/>
                  </a:lnTo>
                  <a:lnTo>
                    <a:pt x="812800" y="159046"/>
                  </a:lnTo>
                  <a:lnTo>
                    <a:pt x="609600" y="0"/>
                  </a:lnTo>
                  <a:close/>
                </a:path>
              </a:pathLst>
            </a:custGeom>
            <a:solidFill>
              <a:srgbClr val="690611"/>
            </a:solidFill>
          </p:spPr>
        </p:sp>
        <p:sp>
          <p:nvSpPr>
            <p:cNvPr id="15" name="TextBox 15"/>
            <p:cNvSpPr txBox="1"/>
            <p:nvPr/>
          </p:nvSpPr>
          <p:spPr>
            <a:xfrm>
              <a:off x="0" y="-38100"/>
              <a:ext cx="698500" cy="356192"/>
            </a:xfrm>
            <a:prstGeom prst="rect">
              <a:avLst/>
            </a:prstGeom>
          </p:spPr>
          <p:txBody>
            <a:bodyPr lIns="50800" tIns="50800" rIns="50800" bIns="50800" rtlCol="0" anchor="ctr"/>
            <a:lstStyle/>
            <a:p>
              <a:pPr algn="ctr">
                <a:lnSpc>
                  <a:spcPts val="2659"/>
                </a:lnSpc>
                <a:spcBef>
                  <a:spcPct val="0"/>
                </a:spcBef>
              </a:pPr>
              <a:r>
                <a:rPr lang="en-US" sz="1899" b="1">
                  <a:solidFill>
                    <a:srgbClr val="FFFFFF"/>
                  </a:solidFill>
                  <a:latin typeface="Open Sans Bold"/>
                  <a:ea typeface="Open Sans Bold"/>
                  <a:cs typeface="Open Sans Bold"/>
                  <a:sym typeface="Open Sans Bold"/>
                </a:rPr>
                <a:t>FASE 4</a:t>
              </a:r>
            </a:p>
          </p:txBody>
        </p:sp>
      </p:grpSp>
      <p:grpSp>
        <p:nvGrpSpPr>
          <p:cNvPr id="16" name="Group 16"/>
          <p:cNvGrpSpPr/>
          <p:nvPr/>
        </p:nvGrpSpPr>
        <p:grpSpPr>
          <a:xfrm>
            <a:off x="14422999" y="3336113"/>
            <a:ext cx="3178180" cy="1243791"/>
            <a:chOff x="0" y="0"/>
            <a:chExt cx="812800" cy="318092"/>
          </a:xfrm>
        </p:grpSpPr>
        <p:sp>
          <p:nvSpPr>
            <p:cNvPr id="17" name="Freeform 17"/>
            <p:cNvSpPr/>
            <p:nvPr/>
          </p:nvSpPr>
          <p:spPr>
            <a:xfrm>
              <a:off x="0" y="0"/>
              <a:ext cx="812800" cy="318092"/>
            </a:xfrm>
            <a:custGeom>
              <a:avLst/>
              <a:gdLst/>
              <a:ahLst/>
              <a:cxnLst/>
              <a:rect l="l" t="t" r="r" b="b"/>
              <a:pathLst>
                <a:path w="812800" h="318092">
                  <a:moveTo>
                    <a:pt x="609600" y="0"/>
                  </a:moveTo>
                  <a:lnTo>
                    <a:pt x="0" y="0"/>
                  </a:lnTo>
                  <a:lnTo>
                    <a:pt x="0" y="318092"/>
                  </a:lnTo>
                  <a:lnTo>
                    <a:pt x="609600" y="318092"/>
                  </a:lnTo>
                  <a:lnTo>
                    <a:pt x="812800" y="159046"/>
                  </a:lnTo>
                  <a:lnTo>
                    <a:pt x="609600" y="0"/>
                  </a:lnTo>
                  <a:close/>
                </a:path>
              </a:pathLst>
            </a:custGeom>
            <a:solidFill>
              <a:srgbClr val="4B040C"/>
            </a:solidFill>
          </p:spPr>
        </p:sp>
        <p:sp>
          <p:nvSpPr>
            <p:cNvPr id="18" name="TextBox 18"/>
            <p:cNvSpPr txBox="1"/>
            <p:nvPr/>
          </p:nvSpPr>
          <p:spPr>
            <a:xfrm>
              <a:off x="0" y="-38100"/>
              <a:ext cx="698500" cy="356192"/>
            </a:xfrm>
            <a:prstGeom prst="rect">
              <a:avLst/>
            </a:prstGeom>
          </p:spPr>
          <p:txBody>
            <a:bodyPr lIns="50800" tIns="50800" rIns="50800" bIns="50800" rtlCol="0" anchor="ctr"/>
            <a:lstStyle/>
            <a:p>
              <a:pPr algn="ctr">
                <a:lnSpc>
                  <a:spcPts val="2659"/>
                </a:lnSpc>
                <a:spcBef>
                  <a:spcPct val="0"/>
                </a:spcBef>
              </a:pPr>
              <a:r>
                <a:rPr lang="en-US" sz="1899" b="1">
                  <a:solidFill>
                    <a:srgbClr val="FFFFFF"/>
                  </a:solidFill>
                  <a:latin typeface="Open Sans Bold"/>
                  <a:ea typeface="Open Sans Bold"/>
                  <a:cs typeface="Open Sans Bold"/>
                  <a:sym typeface="Open Sans Bold"/>
                </a:rPr>
                <a:t>FASE 5</a:t>
              </a:r>
            </a:p>
          </p:txBody>
        </p:sp>
      </p:grpSp>
      <p:sp>
        <p:nvSpPr>
          <p:cNvPr id="19" name="TextBox 19"/>
          <p:cNvSpPr txBox="1"/>
          <p:nvPr/>
        </p:nvSpPr>
        <p:spPr>
          <a:xfrm>
            <a:off x="686821" y="4905411"/>
            <a:ext cx="2483065" cy="1676400"/>
          </a:xfrm>
          <a:prstGeom prst="rect">
            <a:avLst/>
          </a:prstGeom>
        </p:spPr>
        <p:txBody>
          <a:bodyPr lIns="0" tIns="0" rIns="0" bIns="0" rtlCol="0" anchor="t">
            <a:spAutoFit/>
          </a:bodyPr>
          <a:lstStyle/>
          <a:p>
            <a:pPr algn="ctr">
              <a:lnSpc>
                <a:spcPts val="1882"/>
              </a:lnSpc>
              <a:spcBef>
                <a:spcPct val="0"/>
              </a:spcBef>
            </a:pPr>
            <a:r>
              <a:rPr lang="en-US" sz="1568" b="1">
                <a:solidFill>
                  <a:srgbClr val="000000"/>
                </a:solidFill>
                <a:latin typeface="Arimo Bold"/>
                <a:ea typeface="Arimo Bold"/>
                <a:cs typeface="Arimo Bold"/>
                <a:sym typeface="Arimo Bold"/>
              </a:rPr>
              <a:t>Compromiso con el territorio</a:t>
            </a:r>
            <a:r>
              <a:rPr lang="en-US" sz="1568">
                <a:solidFill>
                  <a:srgbClr val="000000"/>
                </a:solidFill>
                <a:latin typeface="Arimo"/>
                <a:ea typeface="Arimo"/>
                <a:cs typeface="Arimo"/>
                <a:sym typeface="Arimo"/>
              </a:rPr>
              <a:t>, se establecen convenios con las comunas que desean trabajar en colaboración con la UCSC, sentando las bases para un compromiso mutuo.</a:t>
            </a:r>
          </a:p>
        </p:txBody>
      </p:sp>
      <p:sp>
        <p:nvSpPr>
          <p:cNvPr id="20" name="TextBox 20"/>
          <p:cNvSpPr txBox="1"/>
          <p:nvPr/>
        </p:nvSpPr>
        <p:spPr>
          <a:xfrm>
            <a:off x="4378529" y="4905411"/>
            <a:ext cx="2483065" cy="1676400"/>
          </a:xfrm>
          <a:prstGeom prst="rect">
            <a:avLst/>
          </a:prstGeom>
        </p:spPr>
        <p:txBody>
          <a:bodyPr lIns="0" tIns="0" rIns="0" bIns="0" rtlCol="0" anchor="t">
            <a:spAutoFit/>
          </a:bodyPr>
          <a:lstStyle/>
          <a:p>
            <a:pPr algn="ctr">
              <a:lnSpc>
                <a:spcPts val="1882"/>
              </a:lnSpc>
              <a:spcBef>
                <a:spcPct val="0"/>
              </a:spcBef>
            </a:pPr>
            <a:r>
              <a:rPr lang="en-US" sz="1568" b="1">
                <a:solidFill>
                  <a:srgbClr val="000000"/>
                </a:solidFill>
                <a:latin typeface="Arimo Bold"/>
                <a:ea typeface="Arimo Bold"/>
                <a:cs typeface="Arimo Bold"/>
                <a:sym typeface="Arimo Bold"/>
              </a:rPr>
              <a:t>Diagnóstico del territorio</a:t>
            </a:r>
            <a:r>
              <a:rPr lang="en-US" sz="1568">
                <a:solidFill>
                  <a:srgbClr val="000000"/>
                </a:solidFill>
                <a:latin typeface="Arimo"/>
                <a:ea typeface="Arimo"/>
                <a:cs typeface="Arimo"/>
                <a:sym typeface="Arimo"/>
              </a:rPr>
              <a:t>, se realiza un diagnóstico participativo utilizando análisis de datos secundarios, entrevistas con actores clave, focos grupales y reuniones. </a:t>
            </a:r>
          </a:p>
        </p:txBody>
      </p:sp>
      <p:sp>
        <p:nvSpPr>
          <p:cNvPr id="21" name="TextBox 21"/>
          <p:cNvSpPr txBox="1"/>
          <p:nvPr/>
        </p:nvSpPr>
        <p:spPr>
          <a:xfrm>
            <a:off x="7667390" y="4905411"/>
            <a:ext cx="2483065" cy="2390775"/>
          </a:xfrm>
          <a:prstGeom prst="rect">
            <a:avLst/>
          </a:prstGeom>
        </p:spPr>
        <p:txBody>
          <a:bodyPr lIns="0" tIns="0" rIns="0" bIns="0" rtlCol="0" anchor="t">
            <a:spAutoFit/>
          </a:bodyPr>
          <a:lstStyle/>
          <a:p>
            <a:pPr algn="ctr">
              <a:lnSpc>
                <a:spcPts val="1882"/>
              </a:lnSpc>
              <a:spcBef>
                <a:spcPct val="0"/>
              </a:spcBef>
            </a:pPr>
            <a:r>
              <a:rPr lang="en-US" sz="1568" b="1">
                <a:solidFill>
                  <a:srgbClr val="000000"/>
                </a:solidFill>
                <a:latin typeface="Arimo Bold"/>
                <a:ea typeface="Arimo Bold"/>
                <a:cs typeface="Arimo Bold"/>
                <a:sym typeface="Arimo Bold"/>
              </a:rPr>
              <a:t>Plan de trabajo colaborativo</a:t>
            </a:r>
            <a:r>
              <a:rPr lang="en-US" sz="1568">
                <a:solidFill>
                  <a:srgbClr val="000000"/>
                </a:solidFill>
                <a:latin typeface="Arimo"/>
                <a:ea typeface="Arimo"/>
                <a:cs typeface="Arimo"/>
                <a:sym typeface="Arimo"/>
              </a:rPr>
              <a:t>, en base al mapeo de iniciativas los cinco programas del NCT determinan cuáles necesidades pueden ser abordadas desde la academia, considerando el nivel de urgencia y viabilidad.</a:t>
            </a:r>
          </a:p>
        </p:txBody>
      </p:sp>
      <p:sp>
        <p:nvSpPr>
          <p:cNvPr id="22" name="TextBox 22"/>
          <p:cNvSpPr txBox="1"/>
          <p:nvPr/>
        </p:nvSpPr>
        <p:spPr>
          <a:xfrm>
            <a:off x="11143287" y="4905411"/>
            <a:ext cx="2483065" cy="1676400"/>
          </a:xfrm>
          <a:prstGeom prst="rect">
            <a:avLst/>
          </a:prstGeom>
        </p:spPr>
        <p:txBody>
          <a:bodyPr lIns="0" tIns="0" rIns="0" bIns="0" rtlCol="0" anchor="t">
            <a:spAutoFit/>
          </a:bodyPr>
          <a:lstStyle/>
          <a:p>
            <a:pPr algn="ctr">
              <a:lnSpc>
                <a:spcPts val="1882"/>
              </a:lnSpc>
              <a:spcBef>
                <a:spcPct val="0"/>
              </a:spcBef>
            </a:pPr>
            <a:r>
              <a:rPr lang="en-US" sz="1568" b="1">
                <a:solidFill>
                  <a:srgbClr val="000000"/>
                </a:solidFill>
                <a:latin typeface="Arimo Bold"/>
                <a:ea typeface="Arimo Bold"/>
                <a:cs typeface="Arimo Bold"/>
                <a:sym typeface="Arimo Bold"/>
              </a:rPr>
              <a:t>Intervención y evaluación,</a:t>
            </a:r>
            <a:r>
              <a:rPr lang="en-US" sz="1568">
                <a:solidFill>
                  <a:srgbClr val="000000"/>
                </a:solidFill>
                <a:latin typeface="Arimo"/>
                <a:ea typeface="Arimo"/>
                <a:cs typeface="Arimo"/>
                <a:sym typeface="Arimo"/>
              </a:rPr>
              <a:t> se implementan acciones en el territorio a través de capacitaciones, informes técnicos, tesis, prácticas, terrenos y operativos. </a:t>
            </a:r>
          </a:p>
        </p:txBody>
      </p:sp>
      <p:sp>
        <p:nvSpPr>
          <p:cNvPr id="23" name="TextBox 23"/>
          <p:cNvSpPr txBox="1"/>
          <p:nvPr/>
        </p:nvSpPr>
        <p:spPr>
          <a:xfrm>
            <a:off x="14616952" y="4905411"/>
            <a:ext cx="2483065" cy="2390775"/>
          </a:xfrm>
          <a:prstGeom prst="rect">
            <a:avLst/>
          </a:prstGeom>
        </p:spPr>
        <p:txBody>
          <a:bodyPr lIns="0" tIns="0" rIns="0" bIns="0" rtlCol="0" anchor="t">
            <a:spAutoFit/>
          </a:bodyPr>
          <a:lstStyle/>
          <a:p>
            <a:pPr algn="ctr">
              <a:lnSpc>
                <a:spcPts val="1882"/>
              </a:lnSpc>
              <a:spcBef>
                <a:spcPct val="0"/>
              </a:spcBef>
            </a:pPr>
            <a:r>
              <a:rPr lang="en-US" sz="1568" b="1">
                <a:solidFill>
                  <a:srgbClr val="000000"/>
                </a:solidFill>
                <a:latin typeface="Arimo Bold"/>
                <a:ea typeface="Arimo Bold"/>
                <a:cs typeface="Arimo Bold"/>
                <a:sym typeface="Arimo Bold"/>
              </a:rPr>
              <a:t>Contribución con el medio</a:t>
            </a:r>
            <a:r>
              <a:rPr lang="en-US" sz="1568">
                <a:solidFill>
                  <a:srgbClr val="000000"/>
                </a:solidFill>
                <a:latin typeface="Arimo"/>
                <a:ea typeface="Arimo"/>
                <a:cs typeface="Arimo"/>
                <a:sym typeface="Arimo"/>
              </a:rPr>
              <a:t>, finalmente se entregan informes finales a las comunidades, municipalidades e instituciones, asegurando que los resultados y aprendizajes sean compartidos y utilizados para futuros proyectos.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aphicFrame>
        <p:nvGraphicFramePr>
          <p:cNvPr id="3" name="Table 3"/>
          <p:cNvGraphicFramePr>
            <a:graphicFrameLocks noGrp="1"/>
          </p:cNvGraphicFramePr>
          <p:nvPr/>
        </p:nvGraphicFramePr>
        <p:xfrm>
          <a:off x="2339056" y="1666847"/>
          <a:ext cx="5857275" cy="5286376"/>
        </p:xfrm>
        <a:graphic>
          <a:graphicData uri="http://schemas.openxmlformats.org/drawingml/2006/table">
            <a:tbl>
              <a:tblPr/>
              <a:tblGrid>
                <a:gridCol w="4237348">
                  <a:extLst>
                    <a:ext uri="{9D8B030D-6E8A-4147-A177-3AD203B41FA5}">
                      <a16:colId xmlns:a16="http://schemas.microsoft.com/office/drawing/2014/main" val="20000"/>
                    </a:ext>
                  </a:extLst>
                </a:gridCol>
                <a:gridCol w="1619927">
                  <a:extLst>
                    <a:ext uri="{9D8B030D-6E8A-4147-A177-3AD203B41FA5}">
                      <a16:colId xmlns:a16="http://schemas.microsoft.com/office/drawing/2014/main" val="20001"/>
                    </a:ext>
                  </a:extLst>
                </a:gridCol>
              </a:tblGrid>
              <a:tr h="1458310">
                <a:tc>
                  <a:txBody>
                    <a:bodyPr/>
                    <a:lstStyle/>
                    <a:p>
                      <a:pPr algn="ctr">
                        <a:lnSpc>
                          <a:spcPts val="3360"/>
                        </a:lnSpc>
                        <a:defRPr/>
                      </a:pPr>
                      <a:r>
                        <a:rPr lang="en-US" sz="2100" b="1">
                          <a:solidFill>
                            <a:srgbClr val="000000"/>
                          </a:solidFill>
                          <a:latin typeface="Arimo Bold"/>
                          <a:ea typeface="Arimo Bold"/>
                          <a:cs typeface="Arimo Bold"/>
                          <a:sym typeface="Arimo Bold"/>
                        </a:rPr>
                        <a:t>Convenios firmados con instituciones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60"/>
                        </a:lnSpc>
                        <a:defRPr/>
                      </a:pPr>
                      <a:r>
                        <a:rPr lang="en-US" sz="2100" b="1">
                          <a:solidFill>
                            <a:srgbClr val="000000"/>
                          </a:solidFill>
                          <a:latin typeface="Arimo Bold"/>
                          <a:ea typeface="Arimo Bold"/>
                          <a:cs typeface="Arimo Bold"/>
                          <a:sym typeface="Arimo Bold"/>
                        </a:rPr>
                        <a:t>6</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76022">
                <a:tc>
                  <a:txBody>
                    <a:bodyPr/>
                    <a:lstStyle/>
                    <a:p>
                      <a:pPr algn="ctr">
                        <a:lnSpc>
                          <a:spcPts val="3360"/>
                        </a:lnSpc>
                        <a:defRPr/>
                      </a:pPr>
                      <a:r>
                        <a:rPr lang="en-US" sz="2100" b="1">
                          <a:solidFill>
                            <a:srgbClr val="000000"/>
                          </a:solidFill>
                          <a:latin typeface="Arimo Bold"/>
                          <a:ea typeface="Arimo Bold"/>
                          <a:cs typeface="Arimo Bold"/>
                          <a:sym typeface="Arimo Bold"/>
                        </a:rPr>
                        <a:t>N° de artículos enviados a revistas científicas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60"/>
                        </a:lnSpc>
                        <a:defRPr/>
                      </a:pPr>
                      <a:r>
                        <a:rPr lang="en-US" sz="2100" b="1">
                          <a:solidFill>
                            <a:srgbClr val="000000"/>
                          </a:solidFill>
                          <a:latin typeface="Arimo Bold"/>
                          <a:ea typeface="Arimo Bold"/>
                          <a:cs typeface="Arimo Bold"/>
                          <a:sym typeface="Arimo Bold"/>
                        </a:rPr>
                        <a:t>8</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6022">
                <a:tc>
                  <a:txBody>
                    <a:bodyPr/>
                    <a:lstStyle/>
                    <a:p>
                      <a:pPr algn="ctr">
                        <a:lnSpc>
                          <a:spcPts val="3360"/>
                        </a:lnSpc>
                        <a:defRPr/>
                      </a:pPr>
                      <a:r>
                        <a:rPr lang="en-US" sz="2100" b="1">
                          <a:solidFill>
                            <a:srgbClr val="000000"/>
                          </a:solidFill>
                          <a:latin typeface="Arimo Bold"/>
                          <a:ea typeface="Arimo Bold"/>
                          <a:cs typeface="Arimo Bold"/>
                          <a:sym typeface="Arimo Bold"/>
                        </a:rPr>
                        <a:t>N° proyectos I+D+I+E en base a las necesidades detectadas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60"/>
                        </a:lnSpc>
                        <a:defRPr/>
                      </a:pPr>
                      <a:r>
                        <a:rPr lang="en-US" sz="2100" b="1">
                          <a:solidFill>
                            <a:srgbClr val="000000"/>
                          </a:solidFill>
                          <a:latin typeface="Arimo Bold"/>
                          <a:ea typeface="Arimo Bold"/>
                          <a:cs typeface="Arimo Bold"/>
                          <a:sym typeface="Arimo Bold"/>
                        </a:rPr>
                        <a:t>8</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76022">
                <a:tc>
                  <a:txBody>
                    <a:bodyPr/>
                    <a:lstStyle/>
                    <a:p>
                      <a:pPr algn="ctr">
                        <a:lnSpc>
                          <a:spcPts val="3360"/>
                        </a:lnSpc>
                        <a:defRPr/>
                      </a:pPr>
                      <a:r>
                        <a:rPr lang="en-US" sz="2100" b="1">
                          <a:solidFill>
                            <a:srgbClr val="000000"/>
                          </a:solidFill>
                          <a:latin typeface="Arimo Bold"/>
                          <a:ea typeface="Arimo Bold"/>
                          <a:cs typeface="Arimo Bold"/>
                          <a:sym typeface="Arimo Bold"/>
                        </a:rPr>
                        <a:t>N° de capacitaciones en el territorio</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60"/>
                        </a:lnSpc>
                        <a:defRPr/>
                      </a:pPr>
                      <a:r>
                        <a:rPr lang="en-US" sz="2100" b="1">
                          <a:solidFill>
                            <a:srgbClr val="000000"/>
                          </a:solidFill>
                          <a:latin typeface="Arimo Bold"/>
                          <a:ea typeface="Arimo Bold"/>
                          <a:cs typeface="Arimo Bold"/>
                          <a:sym typeface="Arimo Bold"/>
                        </a:rPr>
                        <a:t>25</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4"/>
          <p:cNvSpPr/>
          <p:nvPr/>
        </p:nvSpPr>
        <p:spPr>
          <a:xfrm>
            <a:off x="8870639" y="1735894"/>
            <a:ext cx="6658395" cy="5148282"/>
          </a:xfrm>
          <a:custGeom>
            <a:avLst/>
            <a:gdLst/>
            <a:ahLst/>
            <a:cxnLst/>
            <a:rect l="l" t="t" r="r" b="b"/>
            <a:pathLst>
              <a:path w="6658395" h="5148282">
                <a:moveTo>
                  <a:pt x="0" y="0"/>
                </a:moveTo>
                <a:lnTo>
                  <a:pt x="6658395" y="0"/>
                </a:lnTo>
                <a:lnTo>
                  <a:pt x="6658395" y="5148282"/>
                </a:lnTo>
                <a:lnTo>
                  <a:pt x="0" y="5148282"/>
                </a:lnTo>
                <a:lnTo>
                  <a:pt x="0" y="0"/>
                </a:lnTo>
                <a:close/>
              </a:path>
            </a:pathLst>
          </a:custGeom>
          <a:blipFill>
            <a:blip r:embed="rId3"/>
            <a:stretch>
              <a:fillRect l="-19" r="-19" b="-437"/>
            </a:stretch>
          </a:blipFill>
        </p:spPr>
      </p:sp>
      <p:sp>
        <p:nvSpPr>
          <p:cNvPr id="5" name="Freeform 5"/>
          <p:cNvSpPr/>
          <p:nvPr/>
        </p:nvSpPr>
        <p:spPr>
          <a:xfrm>
            <a:off x="0" y="7746387"/>
            <a:ext cx="18376532" cy="3290729"/>
          </a:xfrm>
          <a:custGeom>
            <a:avLst/>
            <a:gdLst/>
            <a:ahLst/>
            <a:cxnLst/>
            <a:rect l="l" t="t" r="r" b="b"/>
            <a:pathLst>
              <a:path w="18376532" h="3290729">
                <a:moveTo>
                  <a:pt x="0" y="0"/>
                </a:moveTo>
                <a:lnTo>
                  <a:pt x="18376532" y="0"/>
                </a:lnTo>
                <a:lnTo>
                  <a:pt x="18376532" y="3290729"/>
                </a:lnTo>
                <a:lnTo>
                  <a:pt x="0" y="3290729"/>
                </a:lnTo>
                <a:lnTo>
                  <a:pt x="0" y="0"/>
                </a:lnTo>
                <a:close/>
              </a:path>
            </a:pathLst>
          </a:custGeom>
          <a:blipFill>
            <a:blip r:embed="rId4"/>
            <a:stretch>
              <a:fillRect t="-221587" b="-97237"/>
            </a:stretch>
          </a:blipFill>
        </p:spPr>
      </p:sp>
      <p:sp>
        <p:nvSpPr>
          <p:cNvPr id="6" name="TextBox 6"/>
          <p:cNvSpPr txBox="1"/>
          <p:nvPr/>
        </p:nvSpPr>
        <p:spPr>
          <a:xfrm>
            <a:off x="2339056" y="580997"/>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Resultados</a:t>
            </a:r>
          </a:p>
        </p:txBody>
      </p:sp>
      <p:sp>
        <p:nvSpPr>
          <p:cNvPr id="7" name="TextBox 7"/>
          <p:cNvSpPr txBox="1"/>
          <p:nvPr/>
        </p:nvSpPr>
        <p:spPr>
          <a:xfrm>
            <a:off x="3021136" y="7041872"/>
            <a:ext cx="4493115" cy="468246"/>
          </a:xfrm>
          <a:prstGeom prst="rect">
            <a:avLst/>
          </a:prstGeom>
        </p:spPr>
        <p:txBody>
          <a:bodyPr lIns="0" tIns="0" rIns="0" bIns="0" rtlCol="0" anchor="t">
            <a:spAutoFit/>
          </a:bodyPr>
          <a:lstStyle/>
          <a:p>
            <a:pPr algn="ctr">
              <a:lnSpc>
                <a:spcPts val="3447"/>
              </a:lnSpc>
            </a:pPr>
            <a:r>
              <a:rPr lang="en-US" sz="2461" b="1">
                <a:solidFill>
                  <a:srgbClr val="D1081E"/>
                </a:solidFill>
                <a:latin typeface="Arimo Bold"/>
                <a:ea typeface="Arimo Bold"/>
                <a:cs typeface="Arimo Bold"/>
                <a:sym typeface="Arimo Bold"/>
              </a:rPr>
              <a:t>PERIODO 2019 - 2022</a:t>
            </a:r>
          </a:p>
        </p:txBody>
      </p:sp>
      <p:sp>
        <p:nvSpPr>
          <p:cNvPr id="8" name="TextBox 8"/>
          <p:cNvSpPr txBox="1"/>
          <p:nvPr/>
        </p:nvSpPr>
        <p:spPr>
          <a:xfrm>
            <a:off x="10200264" y="7041872"/>
            <a:ext cx="3999144" cy="489545"/>
          </a:xfrm>
          <a:prstGeom prst="rect">
            <a:avLst/>
          </a:prstGeom>
        </p:spPr>
        <p:txBody>
          <a:bodyPr lIns="0" tIns="0" rIns="0" bIns="0" rtlCol="0" anchor="t">
            <a:spAutoFit/>
          </a:bodyPr>
          <a:lstStyle/>
          <a:p>
            <a:pPr algn="ctr">
              <a:lnSpc>
                <a:spcPts val="3068"/>
              </a:lnSpc>
            </a:pPr>
            <a:r>
              <a:rPr lang="en-US" sz="2190" b="1">
                <a:solidFill>
                  <a:srgbClr val="D1081E"/>
                </a:solidFill>
                <a:latin typeface="Arimo Bold"/>
                <a:ea typeface="Arimo Bold"/>
                <a:cs typeface="Arimo Bold"/>
                <a:sym typeface="Arimo Bold"/>
              </a:rPr>
              <a:t>2023 - 2025 EN PROCESO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765958" y="1000125"/>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Productos</a:t>
            </a:r>
          </a:p>
        </p:txBody>
      </p:sp>
      <p:sp>
        <p:nvSpPr>
          <p:cNvPr id="4" name="Freeform 4"/>
          <p:cNvSpPr/>
          <p:nvPr/>
        </p:nvSpPr>
        <p:spPr>
          <a:xfrm>
            <a:off x="765958" y="2143125"/>
            <a:ext cx="5240219" cy="2127445"/>
          </a:xfrm>
          <a:custGeom>
            <a:avLst/>
            <a:gdLst/>
            <a:ahLst/>
            <a:cxnLst/>
            <a:rect l="l" t="t" r="r" b="b"/>
            <a:pathLst>
              <a:path w="5240219" h="2127445">
                <a:moveTo>
                  <a:pt x="0" y="0"/>
                </a:moveTo>
                <a:lnTo>
                  <a:pt x="5240219" y="0"/>
                </a:lnTo>
                <a:lnTo>
                  <a:pt x="5240219" y="2127445"/>
                </a:lnTo>
                <a:lnTo>
                  <a:pt x="0" y="2127445"/>
                </a:lnTo>
                <a:lnTo>
                  <a:pt x="0" y="0"/>
                </a:lnTo>
                <a:close/>
              </a:path>
            </a:pathLst>
          </a:custGeom>
          <a:blipFill>
            <a:blip r:embed="rId3"/>
            <a:stretch>
              <a:fillRect t="-14597" r="-1353" b="-14597"/>
            </a:stretch>
          </a:blipFill>
        </p:spPr>
      </p:sp>
      <p:sp>
        <p:nvSpPr>
          <p:cNvPr id="5" name="Freeform 5"/>
          <p:cNvSpPr/>
          <p:nvPr/>
        </p:nvSpPr>
        <p:spPr>
          <a:xfrm>
            <a:off x="6092036" y="2143125"/>
            <a:ext cx="5240219" cy="4341843"/>
          </a:xfrm>
          <a:custGeom>
            <a:avLst/>
            <a:gdLst/>
            <a:ahLst/>
            <a:cxnLst/>
            <a:rect l="l" t="t" r="r" b="b"/>
            <a:pathLst>
              <a:path w="5240219" h="4341843">
                <a:moveTo>
                  <a:pt x="0" y="0"/>
                </a:moveTo>
                <a:lnTo>
                  <a:pt x="5240219" y="0"/>
                </a:lnTo>
                <a:lnTo>
                  <a:pt x="5240219" y="4341843"/>
                </a:lnTo>
                <a:lnTo>
                  <a:pt x="0" y="4341843"/>
                </a:lnTo>
                <a:lnTo>
                  <a:pt x="0" y="0"/>
                </a:lnTo>
                <a:close/>
              </a:path>
            </a:pathLst>
          </a:custGeom>
          <a:blipFill>
            <a:blip r:embed="rId4"/>
            <a:stretch>
              <a:fillRect t="-8924" r="-1325" b="-8924"/>
            </a:stretch>
          </a:blipFill>
        </p:spPr>
      </p:sp>
      <p:sp>
        <p:nvSpPr>
          <p:cNvPr id="6" name="Freeform 6"/>
          <p:cNvSpPr/>
          <p:nvPr/>
        </p:nvSpPr>
        <p:spPr>
          <a:xfrm>
            <a:off x="11418114" y="2143125"/>
            <a:ext cx="5240219" cy="2127445"/>
          </a:xfrm>
          <a:custGeom>
            <a:avLst/>
            <a:gdLst/>
            <a:ahLst/>
            <a:cxnLst/>
            <a:rect l="l" t="t" r="r" b="b"/>
            <a:pathLst>
              <a:path w="5240219" h="2127445">
                <a:moveTo>
                  <a:pt x="0" y="0"/>
                </a:moveTo>
                <a:lnTo>
                  <a:pt x="5240219" y="0"/>
                </a:lnTo>
                <a:lnTo>
                  <a:pt x="5240219" y="2127445"/>
                </a:lnTo>
                <a:lnTo>
                  <a:pt x="0" y="2127445"/>
                </a:lnTo>
                <a:lnTo>
                  <a:pt x="0" y="0"/>
                </a:lnTo>
                <a:close/>
              </a:path>
            </a:pathLst>
          </a:custGeom>
          <a:blipFill>
            <a:blip r:embed="rId5"/>
            <a:stretch>
              <a:fillRect l="-1130" r="-2294" b="-69370"/>
            </a:stretch>
          </a:blipFill>
        </p:spPr>
      </p:sp>
      <p:sp>
        <p:nvSpPr>
          <p:cNvPr id="7" name="Freeform 7"/>
          <p:cNvSpPr/>
          <p:nvPr/>
        </p:nvSpPr>
        <p:spPr>
          <a:xfrm>
            <a:off x="765958" y="4357523"/>
            <a:ext cx="5240219" cy="4341843"/>
          </a:xfrm>
          <a:custGeom>
            <a:avLst/>
            <a:gdLst/>
            <a:ahLst/>
            <a:cxnLst/>
            <a:rect l="l" t="t" r="r" b="b"/>
            <a:pathLst>
              <a:path w="5240219" h="4341843">
                <a:moveTo>
                  <a:pt x="0" y="0"/>
                </a:moveTo>
                <a:lnTo>
                  <a:pt x="5240219" y="0"/>
                </a:lnTo>
                <a:lnTo>
                  <a:pt x="5240219" y="4341843"/>
                </a:lnTo>
                <a:lnTo>
                  <a:pt x="0" y="4341843"/>
                </a:lnTo>
                <a:lnTo>
                  <a:pt x="0" y="0"/>
                </a:lnTo>
                <a:close/>
              </a:path>
            </a:pathLst>
          </a:custGeom>
          <a:blipFill>
            <a:blip r:embed="rId6"/>
            <a:stretch>
              <a:fillRect l="-4936" r="-6163"/>
            </a:stretch>
          </a:blipFill>
        </p:spPr>
      </p:sp>
      <p:sp>
        <p:nvSpPr>
          <p:cNvPr id="8" name="Freeform 8"/>
          <p:cNvSpPr/>
          <p:nvPr/>
        </p:nvSpPr>
        <p:spPr>
          <a:xfrm>
            <a:off x="6092036" y="6571922"/>
            <a:ext cx="5240219" cy="2127445"/>
          </a:xfrm>
          <a:custGeom>
            <a:avLst/>
            <a:gdLst/>
            <a:ahLst/>
            <a:cxnLst/>
            <a:rect l="l" t="t" r="r" b="b"/>
            <a:pathLst>
              <a:path w="5240219" h="2127445">
                <a:moveTo>
                  <a:pt x="0" y="0"/>
                </a:moveTo>
                <a:lnTo>
                  <a:pt x="5240219" y="0"/>
                </a:lnTo>
                <a:lnTo>
                  <a:pt x="5240219" y="2127444"/>
                </a:lnTo>
                <a:lnTo>
                  <a:pt x="0" y="2127444"/>
                </a:lnTo>
                <a:lnTo>
                  <a:pt x="0" y="0"/>
                </a:lnTo>
                <a:close/>
              </a:path>
            </a:pathLst>
          </a:custGeom>
          <a:blipFill>
            <a:blip r:embed="rId7"/>
            <a:stretch>
              <a:fillRect t="-36826" r="-1257" b="-36826"/>
            </a:stretch>
          </a:blipFill>
        </p:spPr>
      </p:sp>
      <p:sp>
        <p:nvSpPr>
          <p:cNvPr id="9" name="Freeform 9"/>
          <p:cNvSpPr/>
          <p:nvPr/>
        </p:nvSpPr>
        <p:spPr>
          <a:xfrm>
            <a:off x="11418114" y="4357523"/>
            <a:ext cx="5240219" cy="4341843"/>
          </a:xfrm>
          <a:custGeom>
            <a:avLst/>
            <a:gdLst/>
            <a:ahLst/>
            <a:cxnLst/>
            <a:rect l="l" t="t" r="r" b="b"/>
            <a:pathLst>
              <a:path w="5240219" h="4341843">
                <a:moveTo>
                  <a:pt x="0" y="0"/>
                </a:moveTo>
                <a:lnTo>
                  <a:pt x="5240219" y="0"/>
                </a:lnTo>
                <a:lnTo>
                  <a:pt x="5240219" y="4341843"/>
                </a:lnTo>
                <a:lnTo>
                  <a:pt x="0" y="4341843"/>
                </a:lnTo>
                <a:lnTo>
                  <a:pt x="0" y="0"/>
                </a:lnTo>
                <a:close/>
              </a:path>
            </a:pathLst>
          </a:custGeom>
          <a:blipFill>
            <a:blip r:embed="rId8"/>
            <a:stretch>
              <a:fillRect t="-29154" r="-1273" b="-29154"/>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7398" y="658413"/>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Productos</a:t>
            </a:r>
          </a:p>
        </p:txBody>
      </p:sp>
      <p:sp>
        <p:nvSpPr>
          <p:cNvPr id="4" name="Freeform 4"/>
          <p:cNvSpPr/>
          <p:nvPr/>
        </p:nvSpPr>
        <p:spPr>
          <a:xfrm>
            <a:off x="765958" y="1703098"/>
            <a:ext cx="5454843" cy="2264983"/>
          </a:xfrm>
          <a:custGeom>
            <a:avLst/>
            <a:gdLst/>
            <a:ahLst/>
            <a:cxnLst/>
            <a:rect l="l" t="t" r="r" b="b"/>
            <a:pathLst>
              <a:path w="5454843" h="2264983">
                <a:moveTo>
                  <a:pt x="0" y="0"/>
                </a:moveTo>
                <a:lnTo>
                  <a:pt x="5454844" y="0"/>
                </a:lnTo>
                <a:lnTo>
                  <a:pt x="5454844" y="2264984"/>
                </a:lnTo>
                <a:lnTo>
                  <a:pt x="0" y="2264984"/>
                </a:lnTo>
                <a:lnTo>
                  <a:pt x="0" y="0"/>
                </a:lnTo>
                <a:close/>
              </a:path>
            </a:pathLst>
          </a:custGeom>
          <a:blipFill>
            <a:blip r:embed="rId3"/>
            <a:stretch>
              <a:fillRect t="-31446" r="-16193" b="-240522"/>
            </a:stretch>
          </a:blipFill>
        </p:spPr>
      </p:sp>
      <p:sp>
        <p:nvSpPr>
          <p:cNvPr id="5" name="Freeform 5"/>
          <p:cNvSpPr/>
          <p:nvPr/>
        </p:nvSpPr>
        <p:spPr>
          <a:xfrm>
            <a:off x="6313782" y="1703098"/>
            <a:ext cx="5454843" cy="4638009"/>
          </a:xfrm>
          <a:custGeom>
            <a:avLst/>
            <a:gdLst/>
            <a:ahLst/>
            <a:cxnLst/>
            <a:rect l="l" t="t" r="r" b="b"/>
            <a:pathLst>
              <a:path w="5454843" h="4638009">
                <a:moveTo>
                  <a:pt x="0" y="0"/>
                </a:moveTo>
                <a:lnTo>
                  <a:pt x="5454844" y="0"/>
                </a:lnTo>
                <a:lnTo>
                  <a:pt x="5454844" y="4638010"/>
                </a:lnTo>
                <a:lnTo>
                  <a:pt x="0" y="4638010"/>
                </a:lnTo>
                <a:lnTo>
                  <a:pt x="0" y="0"/>
                </a:lnTo>
                <a:close/>
              </a:path>
            </a:pathLst>
          </a:custGeom>
          <a:blipFill>
            <a:blip r:embed="rId4"/>
            <a:stretch>
              <a:fillRect l="-16041" t="-8076" b="-9937"/>
            </a:stretch>
          </a:blipFill>
        </p:spPr>
      </p:sp>
      <p:sp>
        <p:nvSpPr>
          <p:cNvPr id="6" name="Freeform 6"/>
          <p:cNvSpPr/>
          <p:nvPr/>
        </p:nvSpPr>
        <p:spPr>
          <a:xfrm>
            <a:off x="11861606" y="1703098"/>
            <a:ext cx="5454843" cy="2264983"/>
          </a:xfrm>
          <a:custGeom>
            <a:avLst/>
            <a:gdLst/>
            <a:ahLst/>
            <a:cxnLst/>
            <a:rect l="l" t="t" r="r" b="b"/>
            <a:pathLst>
              <a:path w="5454843" h="2264983">
                <a:moveTo>
                  <a:pt x="0" y="0"/>
                </a:moveTo>
                <a:lnTo>
                  <a:pt x="5454843" y="0"/>
                </a:lnTo>
                <a:lnTo>
                  <a:pt x="5454843" y="2264984"/>
                </a:lnTo>
                <a:lnTo>
                  <a:pt x="0" y="2264984"/>
                </a:lnTo>
                <a:lnTo>
                  <a:pt x="0" y="0"/>
                </a:lnTo>
                <a:close/>
              </a:path>
            </a:pathLst>
          </a:custGeom>
          <a:blipFill>
            <a:blip r:embed="rId5"/>
            <a:stretch>
              <a:fillRect t="-54940" r="-16197" b="-54940"/>
            </a:stretch>
          </a:blipFill>
        </p:spPr>
      </p:sp>
      <p:sp>
        <p:nvSpPr>
          <p:cNvPr id="7" name="Freeform 7"/>
          <p:cNvSpPr/>
          <p:nvPr/>
        </p:nvSpPr>
        <p:spPr>
          <a:xfrm>
            <a:off x="765958" y="4076125"/>
            <a:ext cx="5454843" cy="4638009"/>
          </a:xfrm>
          <a:custGeom>
            <a:avLst/>
            <a:gdLst/>
            <a:ahLst/>
            <a:cxnLst/>
            <a:rect l="l" t="t" r="r" b="b"/>
            <a:pathLst>
              <a:path w="5454843" h="4638009">
                <a:moveTo>
                  <a:pt x="0" y="0"/>
                </a:moveTo>
                <a:lnTo>
                  <a:pt x="5454844" y="0"/>
                </a:lnTo>
                <a:lnTo>
                  <a:pt x="5454844" y="4638009"/>
                </a:lnTo>
                <a:lnTo>
                  <a:pt x="0" y="4638009"/>
                </a:lnTo>
                <a:lnTo>
                  <a:pt x="0" y="0"/>
                </a:lnTo>
                <a:close/>
              </a:path>
            </a:pathLst>
          </a:custGeom>
          <a:blipFill>
            <a:blip r:embed="rId6"/>
            <a:stretch>
              <a:fillRect t="-3451" r="-16214" b="-3451"/>
            </a:stretch>
          </a:blipFill>
        </p:spPr>
      </p:sp>
      <p:sp>
        <p:nvSpPr>
          <p:cNvPr id="8" name="Freeform 8"/>
          <p:cNvSpPr/>
          <p:nvPr/>
        </p:nvSpPr>
        <p:spPr>
          <a:xfrm>
            <a:off x="6313782" y="6449151"/>
            <a:ext cx="5454843" cy="2264983"/>
          </a:xfrm>
          <a:custGeom>
            <a:avLst/>
            <a:gdLst/>
            <a:ahLst/>
            <a:cxnLst/>
            <a:rect l="l" t="t" r="r" b="b"/>
            <a:pathLst>
              <a:path w="5454843" h="2264983">
                <a:moveTo>
                  <a:pt x="0" y="0"/>
                </a:moveTo>
                <a:lnTo>
                  <a:pt x="5454844" y="0"/>
                </a:lnTo>
                <a:lnTo>
                  <a:pt x="5454844" y="2264984"/>
                </a:lnTo>
                <a:lnTo>
                  <a:pt x="0" y="2264984"/>
                </a:lnTo>
                <a:lnTo>
                  <a:pt x="0" y="0"/>
                </a:lnTo>
                <a:close/>
              </a:path>
            </a:pathLst>
          </a:custGeom>
          <a:blipFill>
            <a:blip r:embed="rId7"/>
            <a:stretch>
              <a:fillRect t="-52302" r="-16289" b="-79812"/>
            </a:stretch>
          </a:blipFill>
        </p:spPr>
      </p:sp>
      <p:sp>
        <p:nvSpPr>
          <p:cNvPr id="9" name="Freeform 9"/>
          <p:cNvSpPr/>
          <p:nvPr/>
        </p:nvSpPr>
        <p:spPr>
          <a:xfrm>
            <a:off x="11861606" y="4076125"/>
            <a:ext cx="5454843" cy="4638009"/>
          </a:xfrm>
          <a:custGeom>
            <a:avLst/>
            <a:gdLst/>
            <a:ahLst/>
            <a:cxnLst/>
            <a:rect l="l" t="t" r="r" b="b"/>
            <a:pathLst>
              <a:path w="5454843" h="4638009">
                <a:moveTo>
                  <a:pt x="0" y="0"/>
                </a:moveTo>
                <a:lnTo>
                  <a:pt x="5454843" y="0"/>
                </a:lnTo>
                <a:lnTo>
                  <a:pt x="5454843" y="4638009"/>
                </a:lnTo>
                <a:lnTo>
                  <a:pt x="0" y="4638009"/>
                </a:lnTo>
                <a:lnTo>
                  <a:pt x="0" y="0"/>
                </a:lnTo>
                <a:close/>
              </a:path>
            </a:pathLst>
          </a:custGeom>
          <a:blipFill>
            <a:blip r:embed="rId8"/>
            <a:stretch>
              <a:fillRect l="-5181" t="-7996" r="-11077" b="-25368"/>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857398" y="658413"/>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Productos</a:t>
            </a:r>
          </a:p>
        </p:txBody>
      </p:sp>
      <p:sp>
        <p:nvSpPr>
          <p:cNvPr id="4" name="Freeform 4"/>
          <p:cNvSpPr/>
          <p:nvPr/>
        </p:nvSpPr>
        <p:spPr>
          <a:xfrm>
            <a:off x="765957" y="1810640"/>
            <a:ext cx="16864816" cy="6665719"/>
          </a:xfrm>
          <a:custGeom>
            <a:avLst/>
            <a:gdLst/>
            <a:ahLst/>
            <a:cxnLst/>
            <a:rect l="l" t="t" r="r" b="b"/>
            <a:pathLst>
              <a:path w="16864816" h="6665719">
                <a:moveTo>
                  <a:pt x="0" y="0"/>
                </a:moveTo>
                <a:lnTo>
                  <a:pt x="16864817" y="0"/>
                </a:lnTo>
                <a:lnTo>
                  <a:pt x="16864817" y="6665719"/>
                </a:lnTo>
                <a:lnTo>
                  <a:pt x="0" y="6665719"/>
                </a:lnTo>
                <a:lnTo>
                  <a:pt x="0" y="0"/>
                </a:lnTo>
                <a:close/>
              </a:path>
            </a:pathLst>
          </a:custGeom>
          <a:blipFill>
            <a:blip r:embed="rId3"/>
            <a:stretch>
              <a:fillRect l="-4219" r="-4219"/>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0" y="5622263"/>
            <a:ext cx="18288000" cy="3301154"/>
          </a:xfrm>
          <a:custGeom>
            <a:avLst/>
            <a:gdLst/>
            <a:ahLst/>
            <a:cxnLst/>
            <a:rect l="l" t="t" r="r" b="b"/>
            <a:pathLst>
              <a:path w="18288000" h="3301154">
                <a:moveTo>
                  <a:pt x="0" y="0"/>
                </a:moveTo>
                <a:lnTo>
                  <a:pt x="18288000" y="0"/>
                </a:lnTo>
                <a:lnTo>
                  <a:pt x="18288000" y="3301154"/>
                </a:lnTo>
                <a:lnTo>
                  <a:pt x="0" y="3301154"/>
                </a:lnTo>
                <a:lnTo>
                  <a:pt x="0" y="0"/>
                </a:lnTo>
                <a:close/>
              </a:path>
            </a:pathLst>
          </a:custGeom>
          <a:blipFill>
            <a:blip r:embed="rId3"/>
            <a:stretch>
              <a:fillRect t="-222836" b="-92654"/>
            </a:stretch>
          </a:blipFill>
        </p:spPr>
      </p:sp>
      <p:sp>
        <p:nvSpPr>
          <p:cNvPr id="4" name="TextBox 4"/>
          <p:cNvSpPr txBox="1"/>
          <p:nvPr/>
        </p:nvSpPr>
        <p:spPr>
          <a:xfrm>
            <a:off x="857398" y="658413"/>
            <a:ext cx="10113026" cy="942975"/>
          </a:xfrm>
          <a:prstGeom prst="rect">
            <a:avLst/>
          </a:prstGeom>
        </p:spPr>
        <p:txBody>
          <a:bodyPr lIns="0" tIns="0" rIns="0" bIns="0" rtlCol="0" anchor="t">
            <a:spAutoFit/>
          </a:bodyPr>
          <a:lstStyle/>
          <a:p>
            <a:pPr algn="l">
              <a:lnSpc>
                <a:spcPts val="7200"/>
              </a:lnSpc>
            </a:pPr>
            <a:r>
              <a:rPr lang="en-US" sz="6000" b="1">
                <a:solidFill>
                  <a:srgbClr val="D1081E"/>
                </a:solidFill>
                <a:latin typeface="Arimo Bold"/>
                <a:ea typeface="Arimo Bold"/>
                <a:cs typeface="Arimo Bold"/>
                <a:sym typeface="Arimo Bold"/>
              </a:rPr>
              <a:t>Conclusiones</a:t>
            </a:r>
          </a:p>
        </p:txBody>
      </p:sp>
      <p:sp>
        <p:nvSpPr>
          <p:cNvPr id="5" name="TextBox 5"/>
          <p:cNvSpPr txBox="1"/>
          <p:nvPr/>
        </p:nvSpPr>
        <p:spPr>
          <a:xfrm>
            <a:off x="857398" y="2037189"/>
            <a:ext cx="16965718" cy="3295650"/>
          </a:xfrm>
          <a:prstGeom prst="rect">
            <a:avLst/>
          </a:prstGeom>
        </p:spPr>
        <p:txBody>
          <a:bodyPr lIns="0" tIns="0" rIns="0" bIns="0" rtlCol="0" anchor="t">
            <a:spAutoFit/>
          </a:bodyPr>
          <a:lstStyle/>
          <a:p>
            <a:pPr marL="582930" lvl="1" indent="-291465" algn="just">
              <a:lnSpc>
                <a:spcPts val="3240"/>
              </a:lnSpc>
              <a:buFont typeface="Arial"/>
              <a:buChar char="•"/>
            </a:pPr>
            <a:r>
              <a:rPr lang="en-US" sz="2700">
                <a:solidFill>
                  <a:srgbClr val="000000"/>
                </a:solidFill>
                <a:latin typeface="Arimo"/>
                <a:ea typeface="Arimo"/>
                <a:cs typeface="Arimo"/>
                <a:sym typeface="Arimo"/>
              </a:rPr>
              <a:t>Responde a las necesidades locales y también crea una contribución duradera que se traduce en beneficios tangibles.</a:t>
            </a:r>
          </a:p>
          <a:p>
            <a:pPr algn="just">
              <a:lnSpc>
                <a:spcPts val="3240"/>
              </a:lnSpc>
            </a:pPr>
            <a:endParaRPr lang="en-US" sz="2700">
              <a:solidFill>
                <a:srgbClr val="000000"/>
              </a:solidFill>
              <a:latin typeface="Arimo"/>
              <a:ea typeface="Arimo"/>
              <a:cs typeface="Arimo"/>
              <a:sym typeface="Arimo"/>
            </a:endParaRPr>
          </a:p>
          <a:p>
            <a:pPr marL="582930" lvl="1" indent="-291465" algn="just">
              <a:lnSpc>
                <a:spcPts val="3240"/>
              </a:lnSpc>
              <a:buFont typeface="Arial"/>
              <a:buChar char="•"/>
            </a:pPr>
            <a:r>
              <a:rPr lang="en-US" sz="2700">
                <a:solidFill>
                  <a:srgbClr val="000000"/>
                </a:solidFill>
                <a:latin typeface="Arimo"/>
                <a:ea typeface="Arimo"/>
                <a:cs typeface="Arimo"/>
                <a:sym typeface="Arimo"/>
              </a:rPr>
              <a:t>Este enfoque resalta la relevancia de la colaboración entre académicos, estudiantes y actores locales, fomentando una participación activa que fortalece el tejido social de la comunidad.</a:t>
            </a:r>
          </a:p>
          <a:p>
            <a:pPr algn="just">
              <a:lnSpc>
                <a:spcPts val="3240"/>
              </a:lnSpc>
            </a:pPr>
            <a:endParaRPr lang="en-US" sz="2700">
              <a:solidFill>
                <a:srgbClr val="000000"/>
              </a:solidFill>
              <a:latin typeface="Arimo"/>
              <a:ea typeface="Arimo"/>
              <a:cs typeface="Arimo"/>
              <a:sym typeface="Arimo"/>
            </a:endParaRPr>
          </a:p>
          <a:p>
            <a:pPr marL="582930" lvl="1" indent="-291465" algn="just">
              <a:lnSpc>
                <a:spcPts val="3240"/>
              </a:lnSpc>
              <a:buFont typeface="Arial"/>
              <a:buChar char="•"/>
            </a:pPr>
            <a:r>
              <a:rPr lang="en-US" sz="2700">
                <a:solidFill>
                  <a:srgbClr val="000000"/>
                </a:solidFill>
                <a:latin typeface="Arimo"/>
                <a:ea typeface="Arimo"/>
                <a:cs typeface="Arimo"/>
                <a:sym typeface="Arimo"/>
              </a:rPr>
              <a:t>La innovación abierta es un pilar fundamental en este proceso, ya que permite que las soluciones generadas sean adaptables y aplicables a la realidad local.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13E81C7322C7148B9033370E9096A1B" ma:contentTypeVersion="18" ma:contentTypeDescription="Crear nuevo documento." ma:contentTypeScope="" ma:versionID="791d642219f1a94426e4f04ccec59283">
  <xsd:schema xmlns:xsd="http://www.w3.org/2001/XMLSchema" xmlns:xs="http://www.w3.org/2001/XMLSchema" xmlns:p="http://schemas.microsoft.com/office/2006/metadata/properties" xmlns:ns2="e0de1b1a-4368-425f-be68-2d2b1e1530cc" xmlns:ns3="ebfeeb20-af50-4443-9c2a-58d9be86c963" targetNamespace="http://schemas.microsoft.com/office/2006/metadata/properties" ma:root="true" ma:fieldsID="f860a14d4e79875fa2a78062adda64f9" ns2:_="" ns3:_="">
    <xsd:import namespace="e0de1b1a-4368-425f-be68-2d2b1e1530cc"/>
    <xsd:import namespace="ebfeeb20-af50-4443-9c2a-58d9be86c9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de1b1a-4368-425f-be68-2d2b1e1530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71996052-62f5-4f90-af1f-7dc781ad549c"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eeb20-af50-4443-9c2a-58d9be86c963"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4c88a172-cf83-4a6a-a1e8-a5ca31f2cb09}" ma:internalName="TaxCatchAll" ma:showField="CatchAllData" ma:web="ebfeeb20-af50-4443-9c2a-58d9be86c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bfeeb20-af50-4443-9c2a-58d9be86c963" xsi:nil="true"/>
    <lcf76f155ced4ddcb4097134ff3c332f xmlns="e0de1b1a-4368-425f-be68-2d2b1e1530c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21C927-C332-42DA-B08E-DEA87D96934C}"/>
</file>

<file path=customXml/itemProps2.xml><?xml version="1.0" encoding="utf-8"?>
<ds:datastoreItem xmlns:ds="http://schemas.openxmlformats.org/officeDocument/2006/customXml" ds:itemID="{5CCC4FF6-8B6A-4625-81B2-B51F695EBE34}"/>
</file>

<file path=customXml/itemProps3.xml><?xml version="1.0" encoding="utf-8"?>
<ds:datastoreItem xmlns:ds="http://schemas.openxmlformats.org/officeDocument/2006/customXml" ds:itemID="{BFFA4898-0F70-406A-8343-3D211443B214}"/>
</file>

<file path=docProps/app.xml><?xml version="1.0" encoding="utf-8"?>
<Properties xmlns="http://schemas.openxmlformats.org/officeDocument/2006/extended-properties" xmlns:vt="http://schemas.openxmlformats.org/officeDocument/2006/docPropsVTypes">
  <TotalTime>1</TotalTime>
  <Words>726</Words>
  <Application>Microsoft Office PowerPoint</Application>
  <PresentationFormat>Personalizado</PresentationFormat>
  <Paragraphs>73</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Calibri</vt:lpstr>
      <vt:lpstr>Montserrat Bold</vt:lpstr>
      <vt:lpstr>Arimo Bold</vt:lpstr>
      <vt:lpstr>Arimo</vt:lpstr>
      <vt:lpstr>Open Sans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CONGRESO UNAB.pptx</dc:title>
  <dc:creator>Macarena Garcés</dc:creator>
  <cp:lastModifiedBy>Macarena De Los Angeles Garcés Vera</cp:lastModifiedBy>
  <cp:revision>2</cp:revision>
  <dcterms:created xsi:type="dcterms:W3CDTF">2006-08-16T00:00:00Z</dcterms:created>
  <dcterms:modified xsi:type="dcterms:W3CDTF">2025-01-13T21:35:46Z</dcterms:modified>
  <dc:identifier>DAGcF41R9MQ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0x010100813E81C7322C7148B9033370E9096A1B</vt:lpwstr>
  </property>
</Properties>
</file>