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753600" cy="7315200"/>
  <p:notesSz cx="6858000" cy="9144000"/>
  <p:embeddedFontLst>
    <p:embeddedFont>
      <p:font typeface="Agrandir Wide Heavy" charset="1" panose="00000A05000000000000"/>
      <p:regular r:id="rId19"/>
    </p:embeddedFont>
    <p:embeddedFont>
      <p:font typeface="Agrandir Wide Medium" charset="1" panose="00000605000000000000"/>
      <p:regular r:id="rId20"/>
    </p:embeddedFont>
    <p:embeddedFont>
      <p:font typeface="Agrandir Narrow Bold" charset="1" panose="00000806000000000000"/>
      <p:regular r:id="rId21"/>
    </p:embeddedFont>
    <p:embeddedFont>
      <p:font typeface="League Gothic" charset="1" panose="00000500000000000000"/>
      <p:regular r:id="rId22"/>
    </p:embeddedFont>
    <p:embeddedFont>
      <p:font typeface="Montserrat Light" charset="1" panose="00000400000000000000"/>
      <p:regular r:id="rId23"/>
    </p:embeddedFont>
    <p:embeddedFont>
      <p:font typeface="Inter Medium" charset="1" panose="02000503000000020004"/>
      <p:regular r:id="rId24"/>
    </p:embeddedFont>
    <p:embeddedFont>
      <p:font typeface="Inter Bold" charset="1" panose="020B0802030000000004"/>
      <p:regular r:id="rId25"/>
    </p:embeddedFont>
    <p:embeddedFont>
      <p:font typeface="Lora Bold Italics" charset="1" panose="00000800000000000000"/>
      <p:regular r:id="rId26"/>
    </p:embeddedFont>
    <p:embeddedFont>
      <p:font typeface="Lora Italics" charset="1" panose="000005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8" Type="http://schemas.openxmlformats.org/officeDocument/2006/relationships/slide" Target="slides/slide3.xml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5.fntdata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font" Target="fonts/font24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5" Type="http://schemas.openxmlformats.org/officeDocument/2006/relationships/tableStyles" Target="tableStyles.xml"/><Relationship Id="rId28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5" t="0" r="-628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015710" y="5760471"/>
            <a:ext cx="3722181" cy="390868"/>
            <a:chOff x="0" y="0"/>
            <a:chExt cx="2062868" cy="21662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62868" cy="216623"/>
            </a:xfrm>
            <a:custGeom>
              <a:avLst/>
              <a:gdLst/>
              <a:ahLst/>
              <a:cxnLst/>
              <a:rect r="r" b="b" t="t" l="l"/>
              <a:pathLst>
                <a:path h="216623" w="2062868">
                  <a:moveTo>
                    <a:pt x="56158" y="0"/>
                  </a:moveTo>
                  <a:lnTo>
                    <a:pt x="2006710" y="0"/>
                  </a:lnTo>
                  <a:cubicBezTo>
                    <a:pt x="2037725" y="0"/>
                    <a:pt x="2062868" y="25143"/>
                    <a:pt x="2062868" y="56158"/>
                  </a:cubicBezTo>
                  <a:lnTo>
                    <a:pt x="2062868" y="160464"/>
                  </a:lnTo>
                  <a:cubicBezTo>
                    <a:pt x="2062868" y="191480"/>
                    <a:pt x="2037725" y="216623"/>
                    <a:pt x="2006710" y="216623"/>
                  </a:cubicBezTo>
                  <a:lnTo>
                    <a:pt x="56158" y="216623"/>
                  </a:lnTo>
                  <a:cubicBezTo>
                    <a:pt x="25143" y="216623"/>
                    <a:pt x="0" y="191480"/>
                    <a:pt x="0" y="160464"/>
                  </a:cubicBezTo>
                  <a:lnTo>
                    <a:pt x="0" y="56158"/>
                  </a:lnTo>
                  <a:cubicBezTo>
                    <a:pt x="0" y="25143"/>
                    <a:pt x="25143" y="0"/>
                    <a:pt x="56158" y="0"/>
                  </a:cubicBezTo>
                  <a:close/>
                </a:path>
              </a:pathLst>
            </a:custGeom>
            <a:solidFill>
              <a:srgbClr val="FFCA64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062868" cy="245198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104586" y="1272177"/>
            <a:ext cx="3544427" cy="404542"/>
            <a:chOff x="0" y="0"/>
            <a:chExt cx="1964355" cy="2242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64355" cy="224201"/>
            </a:xfrm>
            <a:custGeom>
              <a:avLst/>
              <a:gdLst/>
              <a:ahLst/>
              <a:cxnLst/>
              <a:rect r="r" b="b" t="t" l="l"/>
              <a:pathLst>
                <a:path h="224201" w="1964355">
                  <a:moveTo>
                    <a:pt x="58975" y="0"/>
                  </a:moveTo>
                  <a:lnTo>
                    <a:pt x="1905381" y="0"/>
                  </a:lnTo>
                  <a:cubicBezTo>
                    <a:pt x="1921022" y="0"/>
                    <a:pt x="1936022" y="6213"/>
                    <a:pt x="1947082" y="17273"/>
                  </a:cubicBezTo>
                  <a:cubicBezTo>
                    <a:pt x="1958142" y="28333"/>
                    <a:pt x="1964355" y="43334"/>
                    <a:pt x="1964355" y="58975"/>
                  </a:cubicBezTo>
                  <a:lnTo>
                    <a:pt x="1964355" y="165226"/>
                  </a:lnTo>
                  <a:cubicBezTo>
                    <a:pt x="1964355" y="197797"/>
                    <a:pt x="1937951" y="224201"/>
                    <a:pt x="1905381" y="224201"/>
                  </a:cubicBezTo>
                  <a:lnTo>
                    <a:pt x="58975" y="224201"/>
                  </a:lnTo>
                  <a:cubicBezTo>
                    <a:pt x="43334" y="224201"/>
                    <a:pt x="28333" y="217987"/>
                    <a:pt x="17273" y="206928"/>
                  </a:cubicBezTo>
                  <a:cubicBezTo>
                    <a:pt x="6213" y="195868"/>
                    <a:pt x="0" y="180867"/>
                    <a:pt x="0" y="165226"/>
                  </a:cubicBezTo>
                  <a:lnTo>
                    <a:pt x="0" y="58975"/>
                  </a:lnTo>
                  <a:cubicBezTo>
                    <a:pt x="0" y="43334"/>
                    <a:pt x="6213" y="28333"/>
                    <a:pt x="17273" y="17273"/>
                  </a:cubicBezTo>
                  <a:cubicBezTo>
                    <a:pt x="28333" y="6213"/>
                    <a:pt x="43334" y="0"/>
                    <a:pt x="58975" y="0"/>
                  </a:cubicBezTo>
                  <a:close/>
                </a:path>
              </a:pathLst>
            </a:custGeom>
            <a:solidFill>
              <a:srgbClr val="A39F86"/>
            </a:solidFill>
            <a:ln cap="rnd">
              <a:noFill/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1964355" cy="252776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8475241" y="5760471"/>
            <a:ext cx="855910" cy="1209767"/>
          </a:xfrm>
          <a:custGeom>
            <a:avLst/>
            <a:gdLst/>
            <a:ahLst/>
            <a:cxnLst/>
            <a:rect r="r" b="b" t="t" l="l"/>
            <a:pathLst>
              <a:path h="1209767" w="855910">
                <a:moveTo>
                  <a:pt x="0" y="0"/>
                </a:moveTo>
                <a:lnTo>
                  <a:pt x="855910" y="0"/>
                </a:lnTo>
                <a:lnTo>
                  <a:pt x="855910" y="1209768"/>
                </a:lnTo>
                <a:lnTo>
                  <a:pt x="0" y="1209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78359" y="2177870"/>
            <a:ext cx="7196882" cy="1055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33"/>
              </a:lnSpc>
            </a:pPr>
            <a:r>
              <a:rPr lang="en-US" b="true" sz="6121">
                <a:solidFill>
                  <a:srgbClr val="FFFFFF"/>
                </a:solidFill>
                <a:latin typeface="Agrandir Wide Heavy"/>
                <a:ea typeface="Agrandir Wide Heavy"/>
                <a:cs typeface="Agrandir Wide Heavy"/>
                <a:sym typeface="Agrandir Wide Heavy"/>
              </a:rPr>
              <a:t>MONTEBELLO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40704" y="3829275"/>
            <a:ext cx="6472193" cy="1471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0"/>
              </a:lnSpc>
            </a:pPr>
            <a:r>
              <a:rPr lang="en-US" b="true" sz="2686">
                <a:solidFill>
                  <a:srgbClr val="FFFFFF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ESTRATEGIA DE COMUNICACIÓN-EDUCACIÓN PARA LA JUSTICIA AMBIENTAL Y EL CUIDADO DE LA VIDA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457458" y="5788440"/>
            <a:ext cx="2838684" cy="26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62"/>
              </a:lnSpc>
              <a:spcBef>
                <a:spcPct val="0"/>
              </a:spcBef>
            </a:pPr>
            <a:r>
              <a:rPr lang="en-US" b="true" sz="1330" spc="51">
                <a:solidFill>
                  <a:srgbClr val="393939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eva.tanco@correounivalle.edu.co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02403" y="1306982"/>
            <a:ext cx="3148795" cy="26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62"/>
              </a:lnSpc>
              <a:spcBef>
                <a:spcPct val="0"/>
              </a:spcBef>
            </a:pPr>
            <a:r>
              <a:rPr lang="en-US" b="true" sz="1330" spc="51">
                <a:solidFill>
                  <a:srgbClr val="FFFFFF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Presentado por Eva González Tanco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077" r="0" b="-24255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bg>
      <p:bgPr>
        <a:solidFill>
          <a:srgbClr val="D1CEB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11750" y="2849514"/>
            <a:ext cx="5685130" cy="798688"/>
            <a:chOff x="0" y="0"/>
            <a:chExt cx="2000630" cy="2810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00630" cy="281063"/>
            </a:xfrm>
            <a:custGeom>
              <a:avLst/>
              <a:gdLst/>
              <a:ahLst/>
              <a:cxnLst/>
              <a:rect r="r" b="b" t="t" l="l"/>
              <a:pathLst>
                <a:path h="281063" w="2000630">
                  <a:moveTo>
                    <a:pt x="17703" y="0"/>
                  </a:moveTo>
                  <a:lnTo>
                    <a:pt x="1982927" y="0"/>
                  </a:lnTo>
                  <a:cubicBezTo>
                    <a:pt x="1992704" y="0"/>
                    <a:pt x="2000630" y="7926"/>
                    <a:pt x="2000630" y="17703"/>
                  </a:cubicBezTo>
                  <a:lnTo>
                    <a:pt x="2000630" y="263360"/>
                  </a:lnTo>
                  <a:cubicBezTo>
                    <a:pt x="2000630" y="268055"/>
                    <a:pt x="1998765" y="272558"/>
                    <a:pt x="1995445" y="275878"/>
                  </a:cubicBezTo>
                  <a:cubicBezTo>
                    <a:pt x="1992125" y="279198"/>
                    <a:pt x="1987622" y="281063"/>
                    <a:pt x="1982927" y="281063"/>
                  </a:cubicBezTo>
                  <a:lnTo>
                    <a:pt x="17703" y="281063"/>
                  </a:lnTo>
                  <a:cubicBezTo>
                    <a:pt x="7926" y="281063"/>
                    <a:pt x="0" y="273137"/>
                    <a:pt x="0" y="263360"/>
                  </a:cubicBezTo>
                  <a:lnTo>
                    <a:pt x="0" y="17703"/>
                  </a:lnTo>
                  <a:cubicBezTo>
                    <a:pt x="0" y="7926"/>
                    <a:pt x="7926" y="0"/>
                    <a:pt x="17703" y="0"/>
                  </a:cubicBezTo>
                  <a:close/>
                </a:path>
              </a:pathLst>
            </a:custGeom>
            <a:solidFill>
              <a:srgbClr val="969275"/>
            </a:solidFill>
            <a:ln w="9525" cap="sq">
              <a:solidFill>
                <a:srgbClr val="10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2000630" cy="290588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 marL="0" indent="0" lvl="0">
                <a:lnSpc>
                  <a:spcPts val="1535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937298" y="2983903"/>
            <a:ext cx="4964145" cy="54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42"/>
              </a:lnSpc>
            </a:pPr>
            <a:r>
              <a:rPr lang="en-US" b="true" sz="1601" spc="96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La co-creación artística visibiliza problemas ambientales y promueve participación activa.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556720" y="2849514"/>
            <a:ext cx="798688" cy="79868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69275"/>
            </a:solidFill>
            <a:ln w="9525" cap="sq">
              <a:solidFill>
                <a:srgbClr val="1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 marL="0" indent="0" lvl="0">
                <a:lnSpc>
                  <a:spcPts val="1535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691870" y="3021783"/>
            <a:ext cx="528389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6"/>
              </a:lnSpc>
            </a:pPr>
            <a:r>
              <a:rPr lang="en-US" b="true" sz="2846" spc="-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01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11750" y="3791091"/>
            <a:ext cx="5685130" cy="798688"/>
            <a:chOff x="0" y="0"/>
            <a:chExt cx="2000630" cy="28106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00630" cy="281063"/>
            </a:xfrm>
            <a:custGeom>
              <a:avLst/>
              <a:gdLst/>
              <a:ahLst/>
              <a:cxnLst/>
              <a:rect r="r" b="b" t="t" l="l"/>
              <a:pathLst>
                <a:path h="281063" w="2000630">
                  <a:moveTo>
                    <a:pt x="17703" y="0"/>
                  </a:moveTo>
                  <a:lnTo>
                    <a:pt x="1982927" y="0"/>
                  </a:lnTo>
                  <a:cubicBezTo>
                    <a:pt x="1992704" y="0"/>
                    <a:pt x="2000630" y="7926"/>
                    <a:pt x="2000630" y="17703"/>
                  </a:cubicBezTo>
                  <a:lnTo>
                    <a:pt x="2000630" y="263360"/>
                  </a:lnTo>
                  <a:cubicBezTo>
                    <a:pt x="2000630" y="268055"/>
                    <a:pt x="1998765" y="272558"/>
                    <a:pt x="1995445" y="275878"/>
                  </a:cubicBezTo>
                  <a:cubicBezTo>
                    <a:pt x="1992125" y="279198"/>
                    <a:pt x="1987622" y="281063"/>
                    <a:pt x="1982927" y="281063"/>
                  </a:cubicBezTo>
                  <a:lnTo>
                    <a:pt x="17703" y="281063"/>
                  </a:lnTo>
                  <a:cubicBezTo>
                    <a:pt x="7926" y="281063"/>
                    <a:pt x="0" y="273137"/>
                    <a:pt x="0" y="263360"/>
                  </a:cubicBezTo>
                  <a:lnTo>
                    <a:pt x="0" y="17703"/>
                  </a:lnTo>
                  <a:cubicBezTo>
                    <a:pt x="0" y="7926"/>
                    <a:pt x="7926" y="0"/>
                    <a:pt x="17703" y="0"/>
                  </a:cubicBezTo>
                  <a:close/>
                </a:path>
              </a:pathLst>
            </a:custGeom>
            <a:solidFill>
              <a:srgbClr val="969275"/>
            </a:solidFill>
            <a:ln w="9525" cap="sq">
              <a:solidFill>
                <a:srgbClr val="100000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"/>
              <a:ext cx="2000630" cy="290588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 marL="0" indent="0" lvl="0">
                <a:lnSpc>
                  <a:spcPts val="1535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937298" y="3925480"/>
            <a:ext cx="4964145" cy="54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42"/>
              </a:lnSpc>
            </a:pPr>
            <a:r>
              <a:rPr lang="en-US" b="true" sz="1601" spc="96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El artivismo y la educación popular son herramientas clave para la justicia ambiental.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56720" y="3791091"/>
            <a:ext cx="798688" cy="798688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69275"/>
            </a:solidFill>
            <a:ln w="9525" cap="sq">
              <a:solidFill>
                <a:srgbClr val="100000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 marL="0" indent="0" lvl="0">
                <a:lnSpc>
                  <a:spcPts val="1535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691870" y="3964219"/>
            <a:ext cx="528389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6"/>
              </a:lnSpc>
            </a:pPr>
            <a:r>
              <a:rPr lang="en-US" b="true" sz="2846" spc="-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02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11750" y="4731475"/>
            <a:ext cx="5685130" cy="798688"/>
            <a:chOff x="0" y="0"/>
            <a:chExt cx="2000630" cy="28106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00630" cy="281063"/>
            </a:xfrm>
            <a:custGeom>
              <a:avLst/>
              <a:gdLst/>
              <a:ahLst/>
              <a:cxnLst/>
              <a:rect r="r" b="b" t="t" l="l"/>
              <a:pathLst>
                <a:path h="281063" w="2000630">
                  <a:moveTo>
                    <a:pt x="17703" y="0"/>
                  </a:moveTo>
                  <a:lnTo>
                    <a:pt x="1982927" y="0"/>
                  </a:lnTo>
                  <a:cubicBezTo>
                    <a:pt x="1992704" y="0"/>
                    <a:pt x="2000630" y="7926"/>
                    <a:pt x="2000630" y="17703"/>
                  </a:cubicBezTo>
                  <a:lnTo>
                    <a:pt x="2000630" y="263360"/>
                  </a:lnTo>
                  <a:cubicBezTo>
                    <a:pt x="2000630" y="268055"/>
                    <a:pt x="1998765" y="272558"/>
                    <a:pt x="1995445" y="275878"/>
                  </a:cubicBezTo>
                  <a:cubicBezTo>
                    <a:pt x="1992125" y="279198"/>
                    <a:pt x="1987622" y="281063"/>
                    <a:pt x="1982927" y="281063"/>
                  </a:cubicBezTo>
                  <a:lnTo>
                    <a:pt x="17703" y="281063"/>
                  </a:lnTo>
                  <a:cubicBezTo>
                    <a:pt x="7926" y="281063"/>
                    <a:pt x="0" y="273137"/>
                    <a:pt x="0" y="263360"/>
                  </a:cubicBezTo>
                  <a:lnTo>
                    <a:pt x="0" y="17703"/>
                  </a:lnTo>
                  <a:cubicBezTo>
                    <a:pt x="0" y="7926"/>
                    <a:pt x="7926" y="0"/>
                    <a:pt x="17703" y="0"/>
                  </a:cubicBezTo>
                  <a:close/>
                </a:path>
              </a:pathLst>
            </a:custGeom>
            <a:solidFill>
              <a:srgbClr val="969275"/>
            </a:solidFill>
            <a:ln w="9525" cap="sq">
              <a:solidFill>
                <a:srgbClr val="10000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"/>
              <a:ext cx="2000630" cy="290588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 marL="0" indent="0" lvl="0">
                <a:lnSpc>
                  <a:spcPts val="1535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2937298" y="4865864"/>
            <a:ext cx="4964145" cy="54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242"/>
              </a:lnSpc>
            </a:pPr>
            <a:r>
              <a:rPr lang="en-US" b="true" sz="1601" spc="96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Contribución a los Objetivos de Desarrollo Sostenible.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556720" y="4731475"/>
            <a:ext cx="798688" cy="798688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69275"/>
            </a:solidFill>
            <a:ln w="9525" cap="sq">
              <a:solidFill>
                <a:srgbClr val="100000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 marL="0" indent="0" lvl="0">
                <a:lnSpc>
                  <a:spcPts val="1535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691870" y="4914766"/>
            <a:ext cx="528389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6"/>
              </a:lnSpc>
            </a:pPr>
            <a:r>
              <a:rPr lang="en-US" b="true" sz="2846" spc="-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03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2355409" y="967087"/>
            <a:ext cx="5766416" cy="1142226"/>
            <a:chOff x="0" y="0"/>
            <a:chExt cx="7688554" cy="1522968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448294"/>
              <a:ext cx="7688554" cy="1074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61"/>
                </a:lnSpc>
              </a:pPr>
              <a:r>
                <a:rPr lang="en-US" sz="4830" spc="482">
                  <a:solidFill>
                    <a:srgbClr val="464E37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CONCLUSIONES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874158" y="-28575"/>
              <a:ext cx="5942909" cy="3549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9"/>
                </a:lnSpc>
              </a:pP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737" y="-22737"/>
            <a:ext cx="4009921" cy="7366174"/>
            <a:chOff x="0" y="0"/>
            <a:chExt cx="5346562" cy="982156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2781" t="-25046" r="22781" b="-25046"/>
            <a:stretch>
              <a:fillRect/>
            </a:stretch>
          </p:blipFill>
          <p:spPr>
            <a:xfrm flipH="false" flipV="false">
              <a:off x="0" y="0"/>
              <a:ext cx="5346562" cy="982156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3987184" y="1124154"/>
            <a:ext cx="5766416" cy="5565639"/>
            <a:chOff x="0" y="0"/>
            <a:chExt cx="7688554" cy="742085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48294"/>
              <a:ext cx="7688554" cy="1074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61"/>
                </a:lnSpc>
              </a:pPr>
              <a:r>
                <a:rPr lang="en-US" sz="4830" spc="482">
                  <a:solidFill>
                    <a:srgbClr val="464E37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DESAFÍOS FUTURO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874158" y="-28575"/>
              <a:ext cx="5942909" cy="3549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9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718218" y="2168767"/>
              <a:ext cx="6247089" cy="52520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9"/>
                </a:lnSpc>
              </a:pPr>
            </a:p>
            <a:p>
              <a:pPr algn="ctr" marL="347328" indent="-173664" lvl="1">
                <a:lnSpc>
                  <a:spcPts val="3539"/>
                </a:lnSpc>
                <a:buFont typeface="Arial"/>
                <a:buChar char="•"/>
              </a:pP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Sos</a:t>
              </a: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tenibilidad de los procesos de educomunica</a:t>
              </a: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ción y</a:t>
              </a: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artivismo y alcance en medios digitales y audiencias diversas.</a:t>
              </a:r>
            </a:p>
            <a:p>
              <a:pPr algn="ctr" marL="347328" indent="-173664" lvl="1">
                <a:lnSpc>
                  <a:spcPts val="3539"/>
                </a:lnSpc>
                <a:buFont typeface="Arial"/>
                <a:buChar char="•"/>
              </a:pP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</a:t>
              </a: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tens</a:t>
              </a: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ificar incidencia en políticas públicas para garantizar conservación ambiental </a:t>
              </a:r>
            </a:p>
            <a:p>
              <a:pPr algn="ctr">
                <a:lnSpc>
                  <a:spcPts val="3539"/>
                </a:lnSpc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5" t="0" r="-628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12203" y="1305958"/>
            <a:ext cx="6472193" cy="1908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33"/>
              </a:lnSpc>
            </a:pPr>
            <a:r>
              <a:rPr lang="en-US" b="true" sz="6121">
                <a:solidFill>
                  <a:srgbClr val="FFFFFF"/>
                </a:solidFill>
                <a:latin typeface="Agrandir Wide Heavy"/>
                <a:ea typeface="Agrandir Wide Heavy"/>
                <a:cs typeface="Agrandir Wide Heavy"/>
                <a:sym typeface="Agrandir Wide Heavy"/>
              </a:rPr>
              <a:t>MUCHAS GRACIAS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69204" y="3531409"/>
            <a:ext cx="6472193" cy="1459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0"/>
              </a:lnSpc>
            </a:pPr>
            <a:r>
              <a:rPr lang="en-US" b="true" sz="2186">
                <a:solidFill>
                  <a:srgbClr val="FFFFFF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A LA COMUNIDAD DE MONTEBELLO, JUNTA DE ACCIÓN COMUNAL, TOXIC TOURS, GUACHE, IES MONTEBELLO, Y LOS ESTUDIANTES Y DOCENTES DE LA UNIVERSIDAD DEL VALLE.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6" t="0" r="-620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520" y="1685677"/>
            <a:ext cx="8290560" cy="4531921"/>
            <a:chOff x="0" y="0"/>
            <a:chExt cx="10011585" cy="54726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011585" cy="5472696"/>
            </a:xfrm>
            <a:custGeom>
              <a:avLst/>
              <a:gdLst/>
              <a:ahLst/>
              <a:cxnLst/>
              <a:rect r="r" b="b" t="t" l="l"/>
              <a:pathLst>
                <a:path h="5472696" w="10011585">
                  <a:moveTo>
                    <a:pt x="0" y="0"/>
                  </a:moveTo>
                  <a:lnTo>
                    <a:pt x="10011585" y="0"/>
                  </a:lnTo>
                  <a:lnTo>
                    <a:pt x="10011585" y="5472696"/>
                  </a:lnTo>
                  <a:lnTo>
                    <a:pt x="0" y="547269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56508" y="2085233"/>
            <a:ext cx="9640584" cy="3896888"/>
            <a:chOff x="0" y="0"/>
            <a:chExt cx="12854112" cy="519585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104775"/>
              <a:ext cx="12854112" cy="11815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462"/>
                </a:lnSpc>
              </a:pPr>
              <a:r>
                <a:rPr lang="en-US" sz="5330" spc="533">
                  <a:solidFill>
                    <a:srgbClr val="464E37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INTRODUCCIÓN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668068" y="1567266"/>
              <a:ext cx="9632955" cy="36285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304149" indent="-152074" lvl="1">
                <a:lnSpc>
                  <a:spcPts val="3155"/>
                </a:lnSpc>
                <a:buFont typeface="Arial"/>
                <a:buChar char="•"/>
              </a:pPr>
              <a:r>
                <a:rPr lang="en-US" sz="1408" spc="154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Mon</a:t>
              </a:r>
              <a:r>
                <a:rPr lang="en-US" sz="1408" spc="154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tebello enfrenta una crisis ambiental debido a la explotación minera y vertimientos de aguas residuales en la quebrada El Chocho.</a:t>
              </a:r>
            </a:p>
            <a:p>
              <a:pPr algn="ctr" marL="304149" indent="-152074" lvl="1">
                <a:lnSpc>
                  <a:spcPts val="3155"/>
                </a:lnSpc>
                <a:buFont typeface="Arial"/>
                <a:buChar char="•"/>
              </a:pPr>
              <a:r>
                <a:rPr lang="en-US" sz="1408" spc="154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El proyecto promueve justicia ambiental y participación ciudadana mediante estrategias artísticas y educativas.</a:t>
              </a:r>
            </a:p>
            <a:p>
              <a:pPr algn="ctr" marL="304149" indent="-152075" lvl="1">
                <a:lnSpc>
                  <a:spcPts val="3155"/>
                </a:lnSpc>
                <a:buFont typeface="Arial"/>
                <a:buChar char="•"/>
              </a:pPr>
              <a:r>
                <a:rPr lang="en-US" sz="1408" spc="154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Articulación entre la Universidad del Valle y la comunidad local.</a:t>
              </a:r>
            </a:p>
            <a:p>
              <a:pPr algn="ctr">
                <a:lnSpc>
                  <a:spcPts val="3155"/>
                </a:lnSpc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9692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41966" y="2488263"/>
            <a:ext cx="4011030" cy="1705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8"/>
              </a:lnSpc>
            </a:pPr>
            <a:r>
              <a:rPr lang="en-US" sz="2013" spc="6" b="tru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Co-crear productos que fomenten el pensamiento crítico sobre la contaminación de la quebrada El Chocho.</a:t>
            </a:r>
          </a:p>
          <a:p>
            <a:pPr algn="l" marL="0" indent="0" lvl="0">
              <a:lnSpc>
                <a:spcPts val="2398"/>
              </a:lnSpc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6186883" y="3867672"/>
            <a:ext cx="2990730" cy="1271903"/>
            <a:chOff x="0" y="0"/>
            <a:chExt cx="1803504" cy="76699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03504" cy="766998"/>
            </a:xfrm>
            <a:custGeom>
              <a:avLst/>
              <a:gdLst/>
              <a:ahLst/>
              <a:cxnLst/>
              <a:rect r="r" b="b" t="t" l="l"/>
              <a:pathLst>
                <a:path h="766998" w="1803504">
                  <a:moveTo>
                    <a:pt x="20709" y="0"/>
                  </a:moveTo>
                  <a:lnTo>
                    <a:pt x="1782795" y="0"/>
                  </a:lnTo>
                  <a:cubicBezTo>
                    <a:pt x="1788288" y="0"/>
                    <a:pt x="1793555" y="2182"/>
                    <a:pt x="1797439" y="6066"/>
                  </a:cubicBezTo>
                  <a:cubicBezTo>
                    <a:pt x="1801322" y="9949"/>
                    <a:pt x="1803504" y="15217"/>
                    <a:pt x="1803504" y="20709"/>
                  </a:cubicBezTo>
                  <a:lnTo>
                    <a:pt x="1803504" y="746289"/>
                  </a:lnTo>
                  <a:cubicBezTo>
                    <a:pt x="1803504" y="751781"/>
                    <a:pt x="1801322" y="757048"/>
                    <a:pt x="1797439" y="760932"/>
                  </a:cubicBezTo>
                  <a:cubicBezTo>
                    <a:pt x="1793555" y="764816"/>
                    <a:pt x="1788288" y="766998"/>
                    <a:pt x="1782795" y="766998"/>
                  </a:cubicBezTo>
                  <a:lnTo>
                    <a:pt x="20709" y="766998"/>
                  </a:lnTo>
                  <a:cubicBezTo>
                    <a:pt x="15217" y="766998"/>
                    <a:pt x="9949" y="764816"/>
                    <a:pt x="6066" y="760932"/>
                  </a:cubicBezTo>
                  <a:cubicBezTo>
                    <a:pt x="2182" y="757048"/>
                    <a:pt x="0" y="751781"/>
                    <a:pt x="0" y="746289"/>
                  </a:cubicBezTo>
                  <a:lnTo>
                    <a:pt x="0" y="20709"/>
                  </a:lnTo>
                  <a:cubicBezTo>
                    <a:pt x="0" y="15217"/>
                    <a:pt x="2182" y="9949"/>
                    <a:pt x="6066" y="6066"/>
                  </a:cubicBezTo>
                  <a:cubicBezTo>
                    <a:pt x="9949" y="2182"/>
                    <a:pt x="15217" y="0"/>
                    <a:pt x="20709" y="0"/>
                  </a:cubicBezTo>
                  <a:close/>
                </a:path>
              </a:pathLst>
            </a:custGeom>
            <a:solidFill>
              <a:srgbClr val="D1CEB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47625"/>
              <a:ext cx="1803504" cy="719373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02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285052" y="2753592"/>
            <a:ext cx="782798" cy="7827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CEB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86883" y="2509039"/>
            <a:ext cx="2990730" cy="1271903"/>
            <a:chOff x="0" y="0"/>
            <a:chExt cx="1803504" cy="76699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03504" cy="766998"/>
            </a:xfrm>
            <a:custGeom>
              <a:avLst/>
              <a:gdLst/>
              <a:ahLst/>
              <a:cxnLst/>
              <a:rect r="r" b="b" t="t" l="l"/>
              <a:pathLst>
                <a:path h="766998" w="1803504">
                  <a:moveTo>
                    <a:pt x="20709" y="0"/>
                  </a:moveTo>
                  <a:lnTo>
                    <a:pt x="1782795" y="0"/>
                  </a:lnTo>
                  <a:cubicBezTo>
                    <a:pt x="1788288" y="0"/>
                    <a:pt x="1793555" y="2182"/>
                    <a:pt x="1797439" y="6066"/>
                  </a:cubicBezTo>
                  <a:cubicBezTo>
                    <a:pt x="1801322" y="9949"/>
                    <a:pt x="1803504" y="15217"/>
                    <a:pt x="1803504" y="20709"/>
                  </a:cubicBezTo>
                  <a:lnTo>
                    <a:pt x="1803504" y="746289"/>
                  </a:lnTo>
                  <a:cubicBezTo>
                    <a:pt x="1803504" y="751781"/>
                    <a:pt x="1801322" y="757048"/>
                    <a:pt x="1797439" y="760932"/>
                  </a:cubicBezTo>
                  <a:cubicBezTo>
                    <a:pt x="1793555" y="764816"/>
                    <a:pt x="1788288" y="766998"/>
                    <a:pt x="1782795" y="766998"/>
                  </a:cubicBezTo>
                  <a:lnTo>
                    <a:pt x="20709" y="766998"/>
                  </a:lnTo>
                  <a:cubicBezTo>
                    <a:pt x="15217" y="766998"/>
                    <a:pt x="9949" y="764816"/>
                    <a:pt x="6066" y="760932"/>
                  </a:cubicBezTo>
                  <a:cubicBezTo>
                    <a:pt x="2182" y="757048"/>
                    <a:pt x="0" y="751781"/>
                    <a:pt x="0" y="746289"/>
                  </a:cubicBezTo>
                  <a:lnTo>
                    <a:pt x="0" y="20709"/>
                  </a:lnTo>
                  <a:cubicBezTo>
                    <a:pt x="0" y="15217"/>
                    <a:pt x="2182" y="9949"/>
                    <a:pt x="6066" y="6066"/>
                  </a:cubicBezTo>
                  <a:cubicBezTo>
                    <a:pt x="9949" y="2182"/>
                    <a:pt x="15217" y="0"/>
                    <a:pt x="20709" y="0"/>
                  </a:cubicBezTo>
                  <a:close/>
                </a:path>
              </a:pathLst>
            </a:custGeom>
            <a:solidFill>
              <a:srgbClr val="D1CEB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47625"/>
              <a:ext cx="1803504" cy="719373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026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186883" y="5226553"/>
            <a:ext cx="2990730" cy="1271903"/>
            <a:chOff x="0" y="0"/>
            <a:chExt cx="1803504" cy="76699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03504" cy="766998"/>
            </a:xfrm>
            <a:custGeom>
              <a:avLst/>
              <a:gdLst/>
              <a:ahLst/>
              <a:cxnLst/>
              <a:rect r="r" b="b" t="t" l="l"/>
              <a:pathLst>
                <a:path h="766998" w="1803504">
                  <a:moveTo>
                    <a:pt x="20709" y="0"/>
                  </a:moveTo>
                  <a:lnTo>
                    <a:pt x="1782795" y="0"/>
                  </a:lnTo>
                  <a:cubicBezTo>
                    <a:pt x="1788288" y="0"/>
                    <a:pt x="1793555" y="2182"/>
                    <a:pt x="1797439" y="6066"/>
                  </a:cubicBezTo>
                  <a:cubicBezTo>
                    <a:pt x="1801322" y="9949"/>
                    <a:pt x="1803504" y="15217"/>
                    <a:pt x="1803504" y="20709"/>
                  </a:cubicBezTo>
                  <a:lnTo>
                    <a:pt x="1803504" y="746289"/>
                  </a:lnTo>
                  <a:cubicBezTo>
                    <a:pt x="1803504" y="751781"/>
                    <a:pt x="1801322" y="757048"/>
                    <a:pt x="1797439" y="760932"/>
                  </a:cubicBezTo>
                  <a:cubicBezTo>
                    <a:pt x="1793555" y="764816"/>
                    <a:pt x="1788288" y="766998"/>
                    <a:pt x="1782795" y="766998"/>
                  </a:cubicBezTo>
                  <a:lnTo>
                    <a:pt x="20709" y="766998"/>
                  </a:lnTo>
                  <a:cubicBezTo>
                    <a:pt x="15217" y="766998"/>
                    <a:pt x="9949" y="764816"/>
                    <a:pt x="6066" y="760932"/>
                  </a:cubicBezTo>
                  <a:cubicBezTo>
                    <a:pt x="2182" y="757048"/>
                    <a:pt x="0" y="751781"/>
                    <a:pt x="0" y="746289"/>
                  </a:cubicBezTo>
                  <a:lnTo>
                    <a:pt x="0" y="20709"/>
                  </a:lnTo>
                  <a:cubicBezTo>
                    <a:pt x="0" y="15217"/>
                    <a:pt x="2182" y="9949"/>
                    <a:pt x="6066" y="6066"/>
                  </a:cubicBezTo>
                  <a:cubicBezTo>
                    <a:pt x="9949" y="2182"/>
                    <a:pt x="15217" y="0"/>
                    <a:pt x="20709" y="0"/>
                  </a:cubicBezTo>
                  <a:close/>
                </a:path>
              </a:pathLst>
            </a:custGeom>
            <a:solidFill>
              <a:srgbClr val="D1CEB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47625"/>
              <a:ext cx="1803504" cy="719373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026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6397124" y="3969623"/>
            <a:ext cx="2570248" cy="991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2"/>
              </a:lnSpc>
            </a:pPr>
            <a:r>
              <a:rPr lang="en-US" b="true" sz="1663" spc="-3">
                <a:solidFill>
                  <a:srgbClr val="393939"/>
                </a:solidFill>
                <a:latin typeface="Inter Medium"/>
                <a:ea typeface="Inter Medium"/>
                <a:cs typeface="Inter Medium"/>
                <a:sym typeface="Inter Medium"/>
              </a:rPr>
              <a:t>Desarrollar pensamiento prospectivo con inteligencia artificial.</a:t>
            </a:r>
            <a:r>
              <a:rPr lang="en-US" b="true" sz="1663" spc="-3">
                <a:solidFill>
                  <a:srgbClr val="393939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451832" y="2609171"/>
            <a:ext cx="2460833" cy="991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2"/>
              </a:lnSpc>
            </a:pPr>
            <a:r>
              <a:rPr lang="en-US" b="true" sz="1663" spc="-3">
                <a:solidFill>
                  <a:srgbClr val="393939"/>
                </a:solidFill>
                <a:latin typeface="Inter Medium"/>
                <a:ea typeface="Inter Medium"/>
                <a:cs typeface="Inter Medium"/>
                <a:sym typeface="Inter Medium"/>
              </a:rPr>
              <a:t> Identificar el contexto ambiental y especies endémicas.</a:t>
            </a:r>
            <a:r>
              <a:rPr lang="en-US" b="true" sz="1663" spc="-3">
                <a:solidFill>
                  <a:srgbClr val="393939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451832" y="5328504"/>
            <a:ext cx="2460833" cy="991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62"/>
              </a:lnSpc>
            </a:pPr>
            <a:r>
              <a:rPr lang="en-US" b="true" sz="1663" spc="-3">
                <a:solidFill>
                  <a:srgbClr val="393939"/>
                </a:solidFill>
                <a:latin typeface="Inter Medium"/>
                <a:ea typeface="Inter Medium"/>
                <a:cs typeface="Inter Medium"/>
                <a:sym typeface="Inter Medium"/>
              </a:rPr>
              <a:t>Promover un espacio participativo de paz ambiental.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306981" y="2925270"/>
            <a:ext cx="738939" cy="42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790" spc="-97">
                <a:solidFill>
                  <a:srgbClr val="393939"/>
                </a:solidFill>
                <a:latin typeface="Inter Bold"/>
                <a:ea typeface="Inter Bold"/>
                <a:cs typeface="Inter Bold"/>
                <a:sym typeface="Inter Bold"/>
              </a:rPr>
              <a:t>01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5285052" y="4112349"/>
            <a:ext cx="782798" cy="782798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CEBC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5306981" y="4284027"/>
            <a:ext cx="738939" cy="42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790" spc="-97">
                <a:solidFill>
                  <a:srgbClr val="393939"/>
                </a:solidFill>
                <a:latin typeface="Inter Bold"/>
                <a:ea typeface="Inter Bold"/>
                <a:cs typeface="Inter Bold"/>
                <a:sym typeface="Inter Bold"/>
              </a:rPr>
              <a:t>02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5285052" y="5471105"/>
            <a:ext cx="782798" cy="782798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CEBC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5306981" y="5642784"/>
            <a:ext cx="738939" cy="42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790" spc="-97">
                <a:solidFill>
                  <a:srgbClr val="393939"/>
                </a:solidFill>
                <a:latin typeface="Inter Bold"/>
                <a:ea typeface="Inter Bold"/>
                <a:cs typeface="Inter Bold"/>
                <a:sym typeface="Inter Bold"/>
              </a:rPr>
              <a:t>03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-410884" y="1688746"/>
            <a:ext cx="3831922" cy="714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82"/>
              </a:lnSpc>
              <a:spcBef>
                <a:spcPct val="0"/>
              </a:spcBef>
            </a:pPr>
            <a:r>
              <a:rPr lang="en-US" sz="4130" spc="413" strike="noStrike" u="none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GENERAL: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526044" y="1688746"/>
            <a:ext cx="3831922" cy="714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82"/>
              </a:lnSpc>
              <a:spcBef>
                <a:spcPct val="0"/>
              </a:spcBef>
            </a:pPr>
            <a:r>
              <a:rPr lang="en-US" sz="4130" spc="413" strike="noStrike" u="none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ESPECÍFICOS: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208906" y="465584"/>
            <a:ext cx="5335787" cy="829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4830" spc="48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OBJETIVOS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195" t="-65907" r="-195" b="-1242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520" y="1741785"/>
            <a:ext cx="8290560" cy="3946391"/>
            <a:chOff x="0" y="0"/>
            <a:chExt cx="11054080" cy="526185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38100"/>
              <a:ext cx="11054080" cy="4562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98"/>
                </a:lnSpc>
              </a:pPr>
              <a:r>
                <a:rPr lang="en-US" b="true" sz="2213" i="true" spc="132">
                  <a:solidFill>
                    <a:srgbClr val="464E37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Comunicación para el cambio social (CCS)</a:t>
              </a:r>
              <a:r>
                <a:rPr lang="en-US" sz="2213" i="true" spc="132">
                  <a:solidFill>
                    <a:srgbClr val="464E37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: herramienta para amplificar las voces comunitarias y generar transformaciones.</a:t>
              </a:r>
            </a:p>
            <a:p>
              <a:pPr algn="ctr">
                <a:lnSpc>
                  <a:spcPts val="2958"/>
                </a:lnSpc>
              </a:pPr>
              <a:r>
                <a:rPr lang="en-US" sz="2113" i="true" spc="126">
                  <a:solidFill>
                    <a:srgbClr val="464E37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 </a:t>
              </a:r>
            </a:p>
            <a:p>
              <a:pPr algn="ctr">
                <a:lnSpc>
                  <a:spcPts val="2958"/>
                </a:lnSpc>
              </a:pPr>
              <a:r>
                <a:rPr lang="en-US" b="true" sz="2113" i="true" spc="126">
                  <a:solidFill>
                    <a:srgbClr val="464E37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Artivismo</a:t>
              </a:r>
              <a:r>
                <a:rPr lang="en-US" sz="2113" i="true" spc="126">
                  <a:solidFill>
                    <a:srgbClr val="464E37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: combina arte y acción política para la sensibilización y movilización social.</a:t>
              </a:r>
            </a:p>
            <a:p>
              <a:pPr algn="ctr">
                <a:lnSpc>
                  <a:spcPts val="2958"/>
                </a:lnSpc>
              </a:pPr>
            </a:p>
            <a:p>
              <a:pPr algn="ctr">
                <a:lnSpc>
                  <a:spcPts val="2958"/>
                </a:lnSpc>
              </a:pPr>
              <a:r>
                <a:rPr lang="en-US" b="true" sz="2113" i="true" spc="126">
                  <a:solidFill>
                    <a:srgbClr val="464E37"/>
                  </a:solidFill>
                  <a:latin typeface="Lora Bold Italics"/>
                  <a:ea typeface="Lora Bold Italics"/>
                  <a:cs typeface="Lora Bold Italics"/>
                  <a:sym typeface="Lora Bold Italics"/>
                </a:rPr>
                <a:t>Educación popular</a:t>
              </a:r>
              <a:r>
                <a:rPr lang="en-US" sz="2113" i="true" spc="126">
                  <a:solidFill>
                    <a:srgbClr val="464E37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: fomenta la reflexión crítica y la apropiación comunitaria.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951160" y="4906804"/>
              <a:ext cx="7143930" cy="3550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0" y="521970"/>
            <a:ext cx="9753600" cy="912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62"/>
              </a:lnSpc>
            </a:pPr>
            <a:r>
              <a:rPr lang="en-US" sz="5330" spc="533">
                <a:solidFill>
                  <a:srgbClr val="464E37"/>
                </a:solidFill>
                <a:latin typeface="League Gothic"/>
                <a:ea typeface="League Gothic"/>
                <a:cs typeface="League Gothic"/>
                <a:sym typeface="League Gothic"/>
              </a:rPr>
              <a:t>ASPECTOS TEÓRICOS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9692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70719" y="2595783"/>
            <a:ext cx="2466140" cy="3567785"/>
            <a:chOff x="0" y="0"/>
            <a:chExt cx="812800" cy="11758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1175884"/>
            </a:xfrm>
            <a:custGeom>
              <a:avLst/>
              <a:gdLst/>
              <a:ahLst/>
              <a:cxnLst/>
              <a:rect r="r" b="b" t="t" l="l"/>
              <a:pathLst>
                <a:path h="1175884" w="812800">
                  <a:moveTo>
                    <a:pt x="28254" y="0"/>
                  </a:moveTo>
                  <a:lnTo>
                    <a:pt x="784546" y="0"/>
                  </a:lnTo>
                  <a:cubicBezTo>
                    <a:pt x="792040" y="0"/>
                    <a:pt x="799226" y="2977"/>
                    <a:pt x="804525" y="8275"/>
                  </a:cubicBezTo>
                  <a:cubicBezTo>
                    <a:pt x="809823" y="13574"/>
                    <a:pt x="812800" y="20760"/>
                    <a:pt x="812800" y="28254"/>
                  </a:cubicBezTo>
                  <a:lnTo>
                    <a:pt x="812800" y="1147631"/>
                  </a:lnTo>
                  <a:cubicBezTo>
                    <a:pt x="812800" y="1155124"/>
                    <a:pt x="809823" y="1162311"/>
                    <a:pt x="804525" y="1167609"/>
                  </a:cubicBezTo>
                  <a:cubicBezTo>
                    <a:pt x="799226" y="1172908"/>
                    <a:pt x="792040" y="1175884"/>
                    <a:pt x="784546" y="1175884"/>
                  </a:cubicBezTo>
                  <a:lnTo>
                    <a:pt x="28254" y="1175884"/>
                  </a:lnTo>
                  <a:cubicBezTo>
                    <a:pt x="20760" y="1175884"/>
                    <a:pt x="13574" y="1172908"/>
                    <a:pt x="8275" y="1167609"/>
                  </a:cubicBezTo>
                  <a:cubicBezTo>
                    <a:pt x="2977" y="1162311"/>
                    <a:pt x="0" y="1155124"/>
                    <a:pt x="0" y="1147631"/>
                  </a:cubicBezTo>
                  <a:lnTo>
                    <a:pt x="0" y="28254"/>
                  </a:lnTo>
                  <a:cubicBezTo>
                    <a:pt x="0" y="20760"/>
                    <a:pt x="2977" y="13574"/>
                    <a:pt x="8275" y="8275"/>
                  </a:cubicBezTo>
                  <a:cubicBezTo>
                    <a:pt x="13574" y="2977"/>
                    <a:pt x="20760" y="0"/>
                    <a:pt x="28254" y="0"/>
                  </a:cubicBezTo>
                  <a:close/>
                </a:path>
              </a:pathLst>
            </a:custGeom>
            <a:solidFill>
              <a:srgbClr val="FFCA64"/>
            </a:solidFill>
            <a:ln w="9525" cap="sq">
              <a:solidFill>
                <a:srgbClr val="1100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1194934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643730" y="2595783"/>
            <a:ext cx="2466140" cy="3567785"/>
            <a:chOff x="0" y="0"/>
            <a:chExt cx="812800" cy="11758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1175884"/>
            </a:xfrm>
            <a:custGeom>
              <a:avLst/>
              <a:gdLst/>
              <a:ahLst/>
              <a:cxnLst/>
              <a:rect r="r" b="b" t="t" l="l"/>
              <a:pathLst>
                <a:path h="1175884" w="812800">
                  <a:moveTo>
                    <a:pt x="28254" y="0"/>
                  </a:moveTo>
                  <a:lnTo>
                    <a:pt x="784546" y="0"/>
                  </a:lnTo>
                  <a:cubicBezTo>
                    <a:pt x="792040" y="0"/>
                    <a:pt x="799226" y="2977"/>
                    <a:pt x="804525" y="8275"/>
                  </a:cubicBezTo>
                  <a:cubicBezTo>
                    <a:pt x="809823" y="13574"/>
                    <a:pt x="812800" y="20760"/>
                    <a:pt x="812800" y="28254"/>
                  </a:cubicBezTo>
                  <a:lnTo>
                    <a:pt x="812800" y="1147631"/>
                  </a:lnTo>
                  <a:cubicBezTo>
                    <a:pt x="812800" y="1155124"/>
                    <a:pt x="809823" y="1162311"/>
                    <a:pt x="804525" y="1167609"/>
                  </a:cubicBezTo>
                  <a:cubicBezTo>
                    <a:pt x="799226" y="1172908"/>
                    <a:pt x="792040" y="1175884"/>
                    <a:pt x="784546" y="1175884"/>
                  </a:cubicBezTo>
                  <a:lnTo>
                    <a:pt x="28254" y="1175884"/>
                  </a:lnTo>
                  <a:cubicBezTo>
                    <a:pt x="20760" y="1175884"/>
                    <a:pt x="13574" y="1172908"/>
                    <a:pt x="8275" y="1167609"/>
                  </a:cubicBezTo>
                  <a:cubicBezTo>
                    <a:pt x="2977" y="1162311"/>
                    <a:pt x="0" y="1155124"/>
                    <a:pt x="0" y="1147631"/>
                  </a:cubicBezTo>
                  <a:lnTo>
                    <a:pt x="0" y="28254"/>
                  </a:lnTo>
                  <a:cubicBezTo>
                    <a:pt x="0" y="20760"/>
                    <a:pt x="2977" y="13574"/>
                    <a:pt x="8275" y="8275"/>
                  </a:cubicBezTo>
                  <a:cubicBezTo>
                    <a:pt x="13574" y="2977"/>
                    <a:pt x="20760" y="0"/>
                    <a:pt x="28254" y="0"/>
                  </a:cubicBezTo>
                  <a:close/>
                </a:path>
              </a:pathLst>
            </a:custGeom>
            <a:solidFill>
              <a:srgbClr val="FFCA64"/>
            </a:solidFill>
            <a:ln w="9525" cap="sq">
              <a:solidFill>
                <a:srgbClr val="11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812800" cy="1194934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316740" y="2595783"/>
            <a:ext cx="2466140" cy="3567785"/>
            <a:chOff x="0" y="0"/>
            <a:chExt cx="812800" cy="11758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1175884"/>
            </a:xfrm>
            <a:custGeom>
              <a:avLst/>
              <a:gdLst/>
              <a:ahLst/>
              <a:cxnLst/>
              <a:rect r="r" b="b" t="t" l="l"/>
              <a:pathLst>
                <a:path h="1175884" w="812800">
                  <a:moveTo>
                    <a:pt x="28254" y="0"/>
                  </a:moveTo>
                  <a:lnTo>
                    <a:pt x="784546" y="0"/>
                  </a:lnTo>
                  <a:cubicBezTo>
                    <a:pt x="792040" y="0"/>
                    <a:pt x="799226" y="2977"/>
                    <a:pt x="804525" y="8275"/>
                  </a:cubicBezTo>
                  <a:cubicBezTo>
                    <a:pt x="809823" y="13574"/>
                    <a:pt x="812800" y="20760"/>
                    <a:pt x="812800" y="28254"/>
                  </a:cubicBezTo>
                  <a:lnTo>
                    <a:pt x="812800" y="1147631"/>
                  </a:lnTo>
                  <a:cubicBezTo>
                    <a:pt x="812800" y="1155124"/>
                    <a:pt x="809823" y="1162311"/>
                    <a:pt x="804525" y="1167609"/>
                  </a:cubicBezTo>
                  <a:cubicBezTo>
                    <a:pt x="799226" y="1172908"/>
                    <a:pt x="792040" y="1175884"/>
                    <a:pt x="784546" y="1175884"/>
                  </a:cubicBezTo>
                  <a:lnTo>
                    <a:pt x="28254" y="1175884"/>
                  </a:lnTo>
                  <a:cubicBezTo>
                    <a:pt x="20760" y="1175884"/>
                    <a:pt x="13574" y="1172908"/>
                    <a:pt x="8275" y="1167609"/>
                  </a:cubicBezTo>
                  <a:cubicBezTo>
                    <a:pt x="2977" y="1162311"/>
                    <a:pt x="0" y="1155124"/>
                    <a:pt x="0" y="1147631"/>
                  </a:cubicBezTo>
                  <a:lnTo>
                    <a:pt x="0" y="28254"/>
                  </a:lnTo>
                  <a:cubicBezTo>
                    <a:pt x="0" y="20760"/>
                    <a:pt x="2977" y="13574"/>
                    <a:pt x="8275" y="8275"/>
                  </a:cubicBezTo>
                  <a:cubicBezTo>
                    <a:pt x="13574" y="2977"/>
                    <a:pt x="20760" y="0"/>
                    <a:pt x="28254" y="0"/>
                  </a:cubicBezTo>
                  <a:close/>
                </a:path>
              </a:pathLst>
            </a:custGeom>
            <a:solidFill>
              <a:srgbClr val="FFCA64"/>
            </a:solidFill>
            <a:ln w="9525" cap="sq">
              <a:solidFill>
                <a:srgbClr val="110000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812800" cy="1194934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832437" y="2224430"/>
            <a:ext cx="742705" cy="742705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A64"/>
            </a:solidFill>
            <a:ln w="9525" cap="sq">
              <a:solidFill>
                <a:srgbClr val="11000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505447" y="2224430"/>
            <a:ext cx="742705" cy="74270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A64"/>
            </a:solidFill>
            <a:ln w="9525" cap="sq">
              <a:solidFill>
                <a:srgbClr val="110000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7217929" y="2224430"/>
            <a:ext cx="742705" cy="742705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A64"/>
            </a:solidFill>
            <a:ln w="9525" cap="sq">
              <a:solidFill>
                <a:srgbClr val="110000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27093" lIns="27093" bIns="27093" rIns="27093"/>
            <a:lstStyle/>
            <a:p>
              <a:pPr algn="ctr">
                <a:lnSpc>
                  <a:spcPts val="1418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712438" y="2396353"/>
            <a:ext cx="982704" cy="398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6"/>
              </a:lnSpc>
            </a:pPr>
            <a:r>
              <a:rPr lang="en-US" b="true" sz="2647" spc="-92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385448" y="2396353"/>
            <a:ext cx="982704" cy="398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6"/>
              </a:lnSpc>
            </a:pPr>
            <a:r>
              <a:rPr lang="en-US" b="true" sz="2647" spc="-92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02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097930" y="2396353"/>
            <a:ext cx="982704" cy="398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6"/>
              </a:lnSpc>
            </a:pPr>
            <a:r>
              <a:rPr lang="en-US" b="true" sz="2647" spc="-92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79160" y="3134096"/>
            <a:ext cx="1809788" cy="203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90"/>
              </a:lnSpc>
            </a:pPr>
            <a:r>
              <a:rPr lang="en-US" b="true" sz="1713" spc="102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Metodología participativa: talleres, transectos y colaboratorios artísticos.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952170" y="3134096"/>
            <a:ext cx="1809788" cy="2034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90"/>
              </a:lnSpc>
            </a:pPr>
            <a:r>
              <a:rPr lang="en-US" b="true" sz="1713" spc="102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Enfoque en el diálogo intercultural y la co-creación de productos artísticos.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664652" y="3134096"/>
            <a:ext cx="1809788" cy="2719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90"/>
              </a:lnSpc>
            </a:pPr>
            <a:r>
              <a:rPr lang="en-US" b="true" sz="1713" spc="102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Actividades clave: Transectos artísticos, colaboratorios de dibujo e IA, y jams participativos.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233759" y="994562"/>
            <a:ext cx="5335787" cy="829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4830" spc="48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METODOLOGÍA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737" y="-22737"/>
            <a:ext cx="4009921" cy="7366174"/>
            <a:chOff x="0" y="0"/>
            <a:chExt cx="5346562" cy="982156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2781" t="-25046" r="22781" b="-25046"/>
            <a:stretch>
              <a:fillRect/>
            </a:stretch>
          </p:blipFill>
          <p:spPr>
            <a:xfrm flipH="false" flipV="false">
              <a:off x="0" y="0"/>
              <a:ext cx="5346562" cy="982156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3987184" y="1124154"/>
            <a:ext cx="5766416" cy="6013314"/>
            <a:chOff x="0" y="0"/>
            <a:chExt cx="7688554" cy="801775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48294"/>
              <a:ext cx="7688554" cy="1074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61"/>
                </a:lnSpc>
              </a:pPr>
              <a:r>
                <a:rPr lang="en-US" sz="4830" spc="482">
                  <a:solidFill>
                    <a:srgbClr val="464E37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RESULTADOS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874158" y="-28575"/>
              <a:ext cx="5942909" cy="3549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9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718218" y="2168767"/>
              <a:ext cx="6247089" cy="58489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9"/>
                </a:lnSpc>
              </a:pPr>
            </a:p>
            <a:p>
              <a:pPr algn="ctr" marL="347329" indent="-173665" lvl="1">
                <a:lnSpc>
                  <a:spcPts val="3539"/>
                </a:lnSpc>
                <a:buFont typeface="Arial"/>
                <a:buChar char="•"/>
              </a:pP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</a:t>
              </a: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atálogo ilustrado de especies endémicas.</a:t>
              </a:r>
            </a:p>
            <a:p>
              <a:pPr algn="ctr" marL="347329" indent="-173665" lvl="1">
                <a:lnSpc>
                  <a:spcPts val="3539"/>
                </a:lnSpc>
                <a:buFont typeface="Arial"/>
                <a:buChar char="•"/>
              </a:pP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Proyectos</a:t>
              </a: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audiovisuales y transmedia como Señales de Humo y Enraizadas.</a:t>
              </a:r>
            </a:p>
            <a:p>
              <a:pPr algn="ctr" marL="347328" indent="-173664" lvl="1">
                <a:lnSpc>
                  <a:spcPts val="3539"/>
                </a:lnSpc>
                <a:buFont typeface="Arial"/>
                <a:buChar char="•"/>
              </a:pP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Fortale</a:t>
              </a:r>
              <a:r>
                <a:rPr lang="en-US" sz="1608" spc="176">
                  <a:solidFill>
                    <a:srgbClr val="61738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cimiento de la agencia comunicativa de niños, niñas y organizaciones sociales.</a:t>
              </a:r>
            </a:p>
            <a:p>
              <a:pPr algn="ctr">
                <a:lnSpc>
                  <a:spcPts val="3539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3088" y="-106112"/>
            <a:ext cx="7679080" cy="7679080"/>
          </a:xfrm>
          <a:custGeom>
            <a:avLst/>
            <a:gdLst/>
            <a:ahLst/>
            <a:cxnLst/>
            <a:rect r="r" b="b" t="t" l="l"/>
            <a:pathLst>
              <a:path h="7679080" w="7679080">
                <a:moveTo>
                  <a:pt x="0" y="0"/>
                </a:moveTo>
                <a:lnTo>
                  <a:pt x="7679080" y="0"/>
                </a:lnTo>
                <a:lnTo>
                  <a:pt x="7679080" y="7679080"/>
                </a:lnTo>
                <a:lnTo>
                  <a:pt x="0" y="7679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753600" cy="7315200"/>
          </a:xfrm>
          <a:custGeom>
            <a:avLst/>
            <a:gdLst/>
            <a:ahLst/>
            <a:cxnLst/>
            <a:rect r="r" b="b" t="t" l="l"/>
            <a:pathLst>
              <a:path h="7315200" w="97536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635" r="0" b="-2369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38F42C-2A87-4C08-B80C-32A5737BF4D1}"/>
</file>

<file path=customXml/itemProps2.xml><?xml version="1.0" encoding="utf-8"?>
<ds:datastoreItem xmlns:ds="http://schemas.openxmlformats.org/officeDocument/2006/customXml" ds:itemID="{2E1FB549-51C6-4D9D-ACFC-285D5AE8D607}"/>
</file>

<file path=customXml/itemProps3.xml><?xml version="1.0" encoding="utf-8"?>
<ds:datastoreItem xmlns:ds="http://schemas.openxmlformats.org/officeDocument/2006/customXml" ds:itemID="{4887D99F-65DC-4F8F-8B71-C68BA258CAA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Estrategia_Comunicacion_Educacion_Montebello.pptx</dc:title>
  <cp:revision>1</cp:revision>
  <dcterms:created xsi:type="dcterms:W3CDTF">2006-08-16T00:00:00Z</dcterms:created>
  <dcterms:modified xsi:type="dcterms:W3CDTF">2011-08-01T06:04:30Z</dcterms:modified>
  <dc:identifier>DAGcHcYuQxw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