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62" r:id="rId6"/>
    <p:sldId id="259" r:id="rId7"/>
    <p:sldId id="261" r:id="rId8"/>
    <p:sldId id="2076137176" r:id="rId9"/>
    <p:sldId id="2076137177" r:id="rId10"/>
    <p:sldId id="2076137184" r:id="rId11"/>
    <p:sldId id="2076137183" r:id="rId12"/>
    <p:sldId id="2076137178" r:id="rId13"/>
    <p:sldId id="2076137179" r:id="rId14"/>
    <p:sldId id="2076137185" r:id="rId15"/>
    <p:sldId id="2076137186" r:id="rId16"/>
    <p:sldId id="2076137180" r:id="rId17"/>
    <p:sldId id="2076137187" r:id="rId1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3266"/>
    <a:srgbClr val="004E86"/>
    <a:srgbClr val="3EB049"/>
    <a:srgbClr val="007BBA"/>
    <a:srgbClr val="427338"/>
    <a:srgbClr val="CF8D2A"/>
    <a:srgbClr val="EFEEED"/>
    <a:srgbClr val="F99C24"/>
    <a:srgbClr val="E00C7F"/>
    <a:srgbClr val="F36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02AFE-E373-444C-85C3-645737A564B3}" type="datetimeFigureOut">
              <a:rPr lang="es-CL" smtClean="0"/>
              <a:t>13-01-2025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962F4-8C4D-4F9A-B5E8-6039AFBF7B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1813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60321-5578-28B3-8722-894B5A7B4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A5C6D1D-58DF-615B-5027-0D8EA63DB6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9C99C8B-A1E4-FCBB-B004-798312A504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4E3AFFD-2F24-BA7B-2C8C-973ED43658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962F4-8C4D-4F9A-B5E8-6039AFBF7B66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8752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941DD-D794-A42A-3301-F958998C6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5B95C24-273B-B915-8922-60AFD7D10C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C40BD3F-6D42-DB25-F34F-010BCE685E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171D9B8-85A4-78AC-F6CF-33A4EA46FD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962F4-8C4D-4F9A-B5E8-6039AFBF7B66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9944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362C0-6EE9-257C-17EB-C71396D83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22A4CC5-B475-628A-52FD-58AAAFCDD9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C032FB6-D5ED-DD91-C545-CB4A066A6A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E5761F-20BE-744B-E9D6-EA4E7DD18A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962F4-8C4D-4F9A-B5E8-6039AFBF7B66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2927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21892-3607-BEC2-BF87-DEF7A2962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81C6A59-98A2-228A-89B2-F432F5BD39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C50D9B7-360A-D323-2E00-D1922712DB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C3BAD9-D114-2F79-CAE9-2C9550E19D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962F4-8C4D-4F9A-B5E8-6039AFBF7B66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9896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0CEA1-2EDF-BCD5-D58E-E44DD56AC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BB356FF-2EC2-7F58-CDF6-D1FB4B8A82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0FE65F4-75AF-3335-D254-30EC080D65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591C6F-3BEB-2BE7-CFFD-DF27889A19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962F4-8C4D-4F9A-B5E8-6039AFBF7B66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0821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6FA6F-1FCA-71DE-1F40-EEBC4F3F2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9E7D278-47E4-8369-64F5-177BD6C57B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DA5CD25-C645-F42F-4FF6-7C00D0932B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91C1202-FC38-D5BB-EBE5-45606E1A87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962F4-8C4D-4F9A-B5E8-6039AFBF7B66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5569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71F1F-5B6F-157D-CAFD-FECD4D508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2C32774-BE1E-B911-B66D-E975D8C6F0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5C4940F-F5F3-4194-1A7C-4E70EA51C6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ECB4CE1-88C9-85CE-677A-7E91B8FF1E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962F4-8C4D-4F9A-B5E8-6039AFBF7B66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549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C2819-1F1E-A881-58D3-AA33FA575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3194948-EA08-1031-4F2F-415041732D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7A8E98C-DB1F-EA3C-9EBB-232B2705AD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3E358B9-ED72-6A1E-DF06-31C0AA341C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962F4-8C4D-4F9A-B5E8-6039AFBF7B66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2852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41381-DB8A-53AB-2E64-304222145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5930FB6-3E56-82B0-89F7-6A282E7613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AF2FF67-43F9-C4F8-38C0-EE283F9587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F54FBF1-6416-DED5-E822-3C6CE7D99A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962F4-8C4D-4F9A-B5E8-6039AFBF7B66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801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009FF-0C6B-8C20-760E-C54404EA6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225D893-8D34-389D-E295-E485F10D63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5536C5A-8D68-E41C-CDCD-8718CB84C1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7EBBAE3-103E-4455-50AE-12EA5BF69C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962F4-8C4D-4F9A-B5E8-6039AFBF7B66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1464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B75F1-5605-1A8A-8D35-F440ED00F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37A19D8-85CF-3D25-BAFA-51F7EFF47B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83578C0-D480-A630-1BC6-7FB65E310C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D7EEA30-E2AB-EE21-B0EB-237E37CF63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962F4-8C4D-4F9A-B5E8-6039AFBF7B66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4680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D8A15-A5EB-6FCF-0DD6-CE789A750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BFE6887-DBF6-1668-003A-520B686F01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A74FA91-6A41-BF8F-0909-529423F884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9E275E5-9C9F-157B-BE84-EB27EE79E0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962F4-8C4D-4F9A-B5E8-6039AFBF7B66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1409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430FF-A1E5-EDC8-8D02-A99060819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423D600-4BAE-63C7-80B5-E7A0F0D53D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5B277BA-9176-657B-D7BF-22C54A9E6F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3A0789-BE3B-E7F7-F77A-C57CEA3376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962F4-8C4D-4F9A-B5E8-6039AFBF7B66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7100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87F6C7-B546-07E3-4360-7D99A322B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A4FD3C-87EC-3B54-057B-1E8B345C3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99B74E-7BAF-5ED7-2C0D-E17757C17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1339-5724-4DE8-9F4E-834E9037F5DB}" type="datetimeFigureOut">
              <a:rPr lang="es-CL" smtClean="0"/>
              <a:t>13-01-2025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62282D-6E90-BD75-EC7C-AB04814BF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FBCCFC-412B-976C-9DAA-AF1AA8D9E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04FE-9298-40B2-A79D-32FB840C7D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953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45D756-F1DD-710F-93A3-D27CDF8DD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00F302-A980-99E8-8C73-1EBF1B0FC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85619E-1263-F2FD-6E5B-96AB3B63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1339-5724-4DE8-9F4E-834E9037F5DB}" type="datetimeFigureOut">
              <a:rPr lang="es-CL" smtClean="0"/>
              <a:t>13-01-2025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276540-242F-C128-EF86-6FC58680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C467E7-C0CA-8C9F-8B4B-8CA49A16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04FE-9298-40B2-A79D-32FB840C7D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39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CCCC37-AD0F-960B-F777-BA187F0DE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ACCC2E-99BB-4039-308B-3DD59841C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D24C77-AF71-3F38-8460-2EAA36266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1339-5724-4DE8-9F4E-834E9037F5DB}" type="datetimeFigureOut">
              <a:rPr lang="es-CL" smtClean="0"/>
              <a:t>13-01-2025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8CA007-B2CA-8D5B-1F9A-AB31FA08E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F580DD-9BCB-695C-F68C-E3B163D9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04FE-9298-40B2-A79D-32FB840C7D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929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1B122-AAED-D834-4C7A-3E0377103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007140-A658-E1EF-CE38-1352C5572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B42BA4-17DC-41BB-63B6-30E2611D5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1339-5724-4DE8-9F4E-834E9037F5DB}" type="datetimeFigureOut">
              <a:rPr lang="es-CL" smtClean="0"/>
              <a:t>13-01-2025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EFB7F6-AD00-7ADC-1E9E-F3DC5C0C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A4253E-73FB-D0B1-1F58-5C4E9150B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04FE-9298-40B2-A79D-32FB840C7D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5903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3160AE-A0FE-A515-F5C4-4CEDD2F8E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DD6B61-BEBD-3FC7-3B4B-32EFF61AA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79AEF7-ED58-67CE-2305-A91070650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1339-5724-4DE8-9F4E-834E9037F5DB}" type="datetimeFigureOut">
              <a:rPr lang="es-CL" smtClean="0"/>
              <a:t>13-01-2025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C97DA9-99D1-9AE0-AC8C-417155E28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848AA1-8EF1-C2A6-D9EE-F4B7392A3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04FE-9298-40B2-A79D-32FB840C7D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5408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FCFBD2-9968-EEBE-41D3-3203C7D8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FA1509-227C-4727-F95B-508628A422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2DBE3B-CAF9-6454-7851-7F663F84E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9FAAC6-3B01-8BCB-CCB6-7EEA1EB0B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1339-5724-4DE8-9F4E-834E9037F5DB}" type="datetimeFigureOut">
              <a:rPr lang="es-CL" smtClean="0"/>
              <a:t>13-01-2025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6E7050-BE95-A57C-BD3C-90D177183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E387FB-03D8-DD68-43CB-ABFFAA9D5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04FE-9298-40B2-A79D-32FB840C7D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780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3D6967-9CE3-5539-F224-5781DBB6D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4E54C5-6192-0883-5392-A8A7F6D89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412DA8-4ECF-9CB1-40FD-35C7ABC1F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BEE1FA7-780B-F9F9-52C4-422745B6F0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EB9F0AB-89EA-980E-7738-E985C44886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BBB5E88-5FCA-025D-6B79-8BC42818F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1339-5724-4DE8-9F4E-834E9037F5DB}" type="datetimeFigureOut">
              <a:rPr lang="es-CL" smtClean="0"/>
              <a:t>13-01-2025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3520F46-D09A-F746-CE93-F96C9DBEE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81ABCBE-0DA7-F2E8-6072-500C71D28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04FE-9298-40B2-A79D-32FB840C7D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3593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81F85B-D94C-B56E-0934-C1BE4471C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0B2160-1491-6C24-B21F-45C1E3D12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1339-5724-4DE8-9F4E-834E9037F5DB}" type="datetimeFigureOut">
              <a:rPr lang="es-CL" smtClean="0"/>
              <a:t>13-01-2025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116B69-E68D-953F-D90C-DBF929435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68B2146-7974-32B8-9E7C-4C06A5BCE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04FE-9298-40B2-A79D-32FB840C7D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6396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8E2ED7E-6E05-68CF-A7C1-6A75AA362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1339-5724-4DE8-9F4E-834E9037F5DB}" type="datetimeFigureOut">
              <a:rPr lang="es-CL" smtClean="0"/>
              <a:t>13-01-2025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74D6EBF-DFAB-0854-13EB-9DC0747FB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2C17FD-4891-30D3-DA16-D07D7A235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04FE-9298-40B2-A79D-32FB840C7D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255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C1A26A-E607-E9A2-69F2-F716440FF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DCFF7B-56EF-EF90-C228-735C3C14B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842604-7B41-AEC7-C5F2-FF24EF4EC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4ACC63-EC6B-AE8F-1877-FD76D7896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1339-5724-4DE8-9F4E-834E9037F5DB}" type="datetimeFigureOut">
              <a:rPr lang="es-CL" smtClean="0"/>
              <a:t>13-01-2025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24167B-A82C-82DB-B8B1-D4363B77F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683E02-EF2A-69EC-39CB-C38AE7F2B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04FE-9298-40B2-A79D-32FB840C7D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639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F90EAD-3D4E-8DA0-A685-5A9F03E83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E3DDC2D-33E4-6214-31E2-893EEA8479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FD1DF7A-3A5A-1D32-77B8-22E238504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230F26-89A6-DD7E-FD89-D8B73CB0C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1339-5724-4DE8-9F4E-834E9037F5DB}" type="datetimeFigureOut">
              <a:rPr lang="es-CL" smtClean="0"/>
              <a:t>13-01-2025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58479F-E5A3-D18B-B35D-99057443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F72511-BEA2-6C8A-BA42-84C99B337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04FE-9298-40B2-A79D-32FB840C7D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851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6D09701-EFC7-15E7-28C9-89CBFC08A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874979-21D7-581B-6ABF-E8349F154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DA5D6F-B7BC-0870-F641-FE33CB0FC1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EA1339-5724-4DE8-9F4E-834E9037F5DB}" type="datetimeFigureOut">
              <a:rPr lang="es-CL" smtClean="0"/>
              <a:t>13-01-2025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A8C9B9-7A2B-0B39-CAB6-72A9C868A9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2D40CF-1C0F-AFC0-6585-E7BE969B3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1B04FE-9298-40B2-A79D-32FB840C7D3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536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jfuentesc" TargetMode="External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jp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5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24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31.jpeg"/><Relationship Id="rId5" Type="http://schemas.openxmlformats.org/officeDocument/2006/relationships/image" Target="../media/image28.png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2.pn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26.png"/><Relationship Id="rId5" Type="http://schemas.openxmlformats.org/officeDocument/2006/relationships/image" Target="../media/image37.jpeg"/><Relationship Id="rId10" Type="http://schemas.openxmlformats.org/officeDocument/2006/relationships/image" Target="../media/image41.png"/><Relationship Id="rId4" Type="http://schemas.openxmlformats.org/officeDocument/2006/relationships/image" Target="../media/image36.jpg"/><Relationship Id="rId9" Type="http://schemas.openxmlformats.org/officeDocument/2006/relationships/image" Target="../media/image40.jpe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1F1B3B0-9FA9-7687-5308-DF2EFC6EA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endParaRPr lang="es-CL" sz="52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B0CE64-D2F6-B311-8F0B-634D8ABDD5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9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endParaRPr lang="es-CL"/>
          </a:p>
        </p:txBody>
      </p:sp>
      <p:pic>
        <p:nvPicPr>
          <p:cNvPr id="9" name="Imagen 8" descr="Imagen que contiene Gráfico de embudo&#10;&#10;Descripción generada automáticamente">
            <a:extLst>
              <a:ext uri="{FF2B5EF4-FFF2-40B4-BE49-F238E27FC236}">
                <a16:creationId xmlns:a16="http://schemas.microsoft.com/office/drawing/2014/main" id="{94323D81-4A26-5954-BF8C-6C00C1C83E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74" t="10092" b="36344"/>
          <a:stretch/>
        </p:blipFill>
        <p:spPr>
          <a:xfrm>
            <a:off x="0" y="-27271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88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BFF92-DE53-4B95-26D9-25BE484D9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7F63B4-3DF0-0363-6380-D1FC623D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9309"/>
          </a:xfrm>
        </p:spPr>
        <p:txBody>
          <a:bodyPr>
            <a:noAutofit/>
          </a:bodyPr>
          <a:lstStyle/>
          <a:p>
            <a:r>
              <a:rPr lang="es-CL" sz="3200" dirty="0">
                <a:latin typeface="Calibri" panose="020F0502020204030204" pitchFamily="34" charset="0"/>
                <a:cs typeface="Calibri" panose="020F0502020204030204" pitchFamily="34" charset="0"/>
              </a:rPr>
              <a:t>¿Qué logramos?</a:t>
            </a:r>
            <a:endParaRPr lang="es-C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0" name="Grupo 129">
            <a:extLst>
              <a:ext uri="{FF2B5EF4-FFF2-40B4-BE49-F238E27FC236}">
                <a16:creationId xmlns:a16="http://schemas.microsoft.com/office/drawing/2014/main" id="{1B1D74DA-FADC-6753-FBFC-3FC73E3E71CA}"/>
              </a:ext>
            </a:extLst>
          </p:cNvPr>
          <p:cNvGrpSpPr/>
          <p:nvPr/>
        </p:nvGrpSpPr>
        <p:grpSpPr>
          <a:xfrm>
            <a:off x="0" y="1025832"/>
            <a:ext cx="12192000" cy="0"/>
            <a:chOff x="0" y="6563032"/>
            <a:chExt cx="12192000" cy="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CBE66AD7-62C4-030B-7039-D4C056F7261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63032"/>
              <a:ext cx="720000" cy="0"/>
            </a:xfrm>
            <a:prstGeom prst="line">
              <a:avLst/>
            </a:prstGeom>
            <a:ln w="76200">
              <a:solidFill>
                <a:srgbClr val="EA1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F4A79D70-A2F2-E36D-C58D-FA289B84D743}"/>
                </a:ext>
              </a:extLst>
            </p:cNvPr>
            <p:cNvCxnSpPr>
              <a:cxnSpLocks/>
            </p:cNvCxnSpPr>
            <p:nvPr/>
          </p:nvCxnSpPr>
          <p:spPr>
            <a:xfrm>
              <a:off x="720000" y="6563032"/>
              <a:ext cx="720000" cy="0"/>
            </a:xfrm>
            <a:prstGeom prst="line">
              <a:avLst/>
            </a:prstGeom>
            <a:ln w="76200">
              <a:solidFill>
                <a:srgbClr val="D29F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ector recto 113">
              <a:extLst>
                <a:ext uri="{FF2B5EF4-FFF2-40B4-BE49-F238E27FC236}">
                  <a16:creationId xmlns:a16="http://schemas.microsoft.com/office/drawing/2014/main" id="{631AC03E-439E-BCE5-35AA-618759866F4C}"/>
                </a:ext>
              </a:extLst>
            </p:cNvPr>
            <p:cNvCxnSpPr>
              <a:cxnSpLocks/>
            </p:cNvCxnSpPr>
            <p:nvPr/>
          </p:nvCxnSpPr>
          <p:spPr>
            <a:xfrm>
              <a:off x="1440000" y="6563032"/>
              <a:ext cx="720000" cy="0"/>
            </a:xfrm>
            <a:prstGeom prst="line">
              <a:avLst/>
            </a:prstGeom>
            <a:ln w="76200">
              <a:solidFill>
                <a:srgbClr val="279B4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>
              <a:extLst>
                <a:ext uri="{FF2B5EF4-FFF2-40B4-BE49-F238E27FC236}">
                  <a16:creationId xmlns:a16="http://schemas.microsoft.com/office/drawing/2014/main" id="{265607AC-9EC3-BFEF-94F9-9EDA9E1D2FD1}"/>
                </a:ext>
              </a:extLst>
            </p:cNvPr>
            <p:cNvCxnSpPr>
              <a:cxnSpLocks/>
            </p:cNvCxnSpPr>
            <p:nvPr/>
          </p:nvCxnSpPr>
          <p:spPr>
            <a:xfrm>
              <a:off x="2163175" y="6563032"/>
              <a:ext cx="720000" cy="0"/>
            </a:xfrm>
            <a:prstGeom prst="line">
              <a:avLst/>
            </a:prstGeom>
            <a:ln w="76200">
              <a:solidFill>
                <a:srgbClr val="C31F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>
              <a:extLst>
                <a:ext uri="{FF2B5EF4-FFF2-40B4-BE49-F238E27FC236}">
                  <a16:creationId xmlns:a16="http://schemas.microsoft.com/office/drawing/2014/main" id="{EBFA401C-987E-5550-E738-394616CF02F6}"/>
                </a:ext>
              </a:extLst>
            </p:cNvPr>
            <p:cNvCxnSpPr>
              <a:cxnSpLocks/>
            </p:cNvCxnSpPr>
            <p:nvPr/>
          </p:nvCxnSpPr>
          <p:spPr>
            <a:xfrm>
              <a:off x="2883175" y="6563032"/>
              <a:ext cx="720000" cy="0"/>
            </a:xfrm>
            <a:prstGeom prst="line">
              <a:avLst/>
            </a:prstGeom>
            <a:ln w="76200">
              <a:solidFill>
                <a:srgbClr val="EF402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116">
              <a:extLst>
                <a:ext uri="{FF2B5EF4-FFF2-40B4-BE49-F238E27FC236}">
                  <a16:creationId xmlns:a16="http://schemas.microsoft.com/office/drawing/2014/main" id="{DAF7FFB9-3A92-4725-F59F-99F8F6BDC580}"/>
                </a:ext>
              </a:extLst>
            </p:cNvPr>
            <p:cNvCxnSpPr>
              <a:cxnSpLocks/>
            </p:cNvCxnSpPr>
            <p:nvPr/>
          </p:nvCxnSpPr>
          <p:spPr>
            <a:xfrm>
              <a:off x="3603175" y="6563032"/>
              <a:ext cx="720000" cy="0"/>
            </a:xfrm>
            <a:prstGeom prst="line">
              <a:avLst/>
            </a:prstGeom>
            <a:ln w="76200">
              <a:solidFill>
                <a:srgbClr val="00ADD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117">
              <a:extLst>
                <a:ext uri="{FF2B5EF4-FFF2-40B4-BE49-F238E27FC236}">
                  <a16:creationId xmlns:a16="http://schemas.microsoft.com/office/drawing/2014/main" id="{B6FE5B99-E891-B083-6335-6AF3341D0436}"/>
                </a:ext>
              </a:extLst>
            </p:cNvPr>
            <p:cNvCxnSpPr>
              <a:cxnSpLocks/>
            </p:cNvCxnSpPr>
            <p:nvPr/>
          </p:nvCxnSpPr>
          <p:spPr>
            <a:xfrm>
              <a:off x="4323175" y="6563032"/>
              <a:ext cx="720000" cy="0"/>
            </a:xfrm>
            <a:prstGeom prst="line">
              <a:avLst/>
            </a:prstGeom>
            <a:ln w="76200">
              <a:solidFill>
                <a:srgbClr val="FCB61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cto 118">
              <a:extLst>
                <a:ext uri="{FF2B5EF4-FFF2-40B4-BE49-F238E27FC236}">
                  <a16:creationId xmlns:a16="http://schemas.microsoft.com/office/drawing/2014/main" id="{B0E8F27D-E4BB-497D-8906-FB4978884636}"/>
                </a:ext>
              </a:extLst>
            </p:cNvPr>
            <p:cNvCxnSpPr>
              <a:cxnSpLocks/>
            </p:cNvCxnSpPr>
            <p:nvPr/>
          </p:nvCxnSpPr>
          <p:spPr>
            <a:xfrm>
              <a:off x="5043175" y="6563032"/>
              <a:ext cx="720000" cy="0"/>
            </a:xfrm>
            <a:prstGeom prst="line">
              <a:avLst/>
            </a:prstGeom>
            <a:ln w="76200">
              <a:solidFill>
                <a:srgbClr val="A3194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recto 119">
              <a:extLst>
                <a:ext uri="{FF2B5EF4-FFF2-40B4-BE49-F238E27FC236}">
                  <a16:creationId xmlns:a16="http://schemas.microsoft.com/office/drawing/2014/main" id="{6523E649-42D8-2980-11C8-FD3903F0DC65}"/>
                </a:ext>
              </a:extLst>
            </p:cNvPr>
            <p:cNvCxnSpPr>
              <a:cxnSpLocks/>
            </p:cNvCxnSpPr>
            <p:nvPr/>
          </p:nvCxnSpPr>
          <p:spPr>
            <a:xfrm>
              <a:off x="5766350" y="6563032"/>
              <a:ext cx="720000" cy="0"/>
            </a:xfrm>
            <a:prstGeom prst="line">
              <a:avLst/>
            </a:prstGeom>
            <a:ln w="76200">
              <a:solidFill>
                <a:srgbClr val="F36D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 recto 120">
              <a:extLst>
                <a:ext uri="{FF2B5EF4-FFF2-40B4-BE49-F238E27FC236}">
                  <a16:creationId xmlns:a16="http://schemas.microsoft.com/office/drawing/2014/main" id="{C9664807-11AE-8351-F33A-D5D49D188113}"/>
                </a:ext>
              </a:extLst>
            </p:cNvPr>
            <p:cNvCxnSpPr>
              <a:cxnSpLocks/>
            </p:cNvCxnSpPr>
            <p:nvPr/>
          </p:nvCxnSpPr>
          <p:spPr>
            <a:xfrm>
              <a:off x="6486350" y="6563032"/>
              <a:ext cx="720000" cy="0"/>
            </a:xfrm>
            <a:prstGeom prst="line">
              <a:avLst/>
            </a:prstGeom>
            <a:ln w="76200">
              <a:solidFill>
                <a:srgbClr val="E00C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cto 121">
              <a:extLst>
                <a:ext uri="{FF2B5EF4-FFF2-40B4-BE49-F238E27FC236}">
                  <a16:creationId xmlns:a16="http://schemas.microsoft.com/office/drawing/2014/main" id="{EB00A67A-FAAC-ECFB-868E-F37724E10B18}"/>
                </a:ext>
              </a:extLst>
            </p:cNvPr>
            <p:cNvCxnSpPr>
              <a:cxnSpLocks/>
            </p:cNvCxnSpPr>
            <p:nvPr/>
          </p:nvCxnSpPr>
          <p:spPr>
            <a:xfrm>
              <a:off x="7206350" y="6563032"/>
              <a:ext cx="720000" cy="0"/>
            </a:xfrm>
            <a:prstGeom prst="line">
              <a:avLst/>
            </a:prstGeom>
            <a:ln w="76200">
              <a:solidFill>
                <a:srgbClr val="F99C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cto 122">
              <a:extLst>
                <a:ext uri="{FF2B5EF4-FFF2-40B4-BE49-F238E27FC236}">
                  <a16:creationId xmlns:a16="http://schemas.microsoft.com/office/drawing/2014/main" id="{70955F25-9138-CCD7-BA7D-B53260FD193E}"/>
                </a:ext>
              </a:extLst>
            </p:cNvPr>
            <p:cNvCxnSpPr>
              <a:cxnSpLocks/>
            </p:cNvCxnSpPr>
            <p:nvPr/>
          </p:nvCxnSpPr>
          <p:spPr>
            <a:xfrm>
              <a:off x="7926350" y="6563032"/>
              <a:ext cx="720000" cy="0"/>
            </a:xfrm>
            <a:prstGeom prst="line">
              <a:avLst/>
            </a:prstGeom>
            <a:ln w="76200">
              <a:solidFill>
                <a:srgbClr val="CF8D2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cto 123">
              <a:extLst>
                <a:ext uri="{FF2B5EF4-FFF2-40B4-BE49-F238E27FC236}">
                  <a16:creationId xmlns:a16="http://schemas.microsoft.com/office/drawing/2014/main" id="{FE2FEF50-DBEB-A946-37FF-0F8BBC17D379}"/>
                </a:ext>
              </a:extLst>
            </p:cNvPr>
            <p:cNvCxnSpPr>
              <a:cxnSpLocks/>
            </p:cNvCxnSpPr>
            <p:nvPr/>
          </p:nvCxnSpPr>
          <p:spPr>
            <a:xfrm>
              <a:off x="8646350" y="6563032"/>
              <a:ext cx="720000" cy="0"/>
            </a:xfrm>
            <a:prstGeom prst="line">
              <a:avLst/>
            </a:prstGeom>
            <a:ln w="76200">
              <a:solidFill>
                <a:srgbClr val="42733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cto 124">
              <a:extLst>
                <a:ext uri="{FF2B5EF4-FFF2-40B4-BE49-F238E27FC236}">
                  <a16:creationId xmlns:a16="http://schemas.microsoft.com/office/drawing/2014/main" id="{12415AFF-BDEA-7043-AB18-2C8FCDFAF5C5}"/>
                </a:ext>
              </a:extLst>
            </p:cNvPr>
            <p:cNvCxnSpPr>
              <a:cxnSpLocks/>
            </p:cNvCxnSpPr>
            <p:nvPr/>
          </p:nvCxnSpPr>
          <p:spPr>
            <a:xfrm>
              <a:off x="9369525" y="6563032"/>
              <a:ext cx="720000" cy="0"/>
            </a:xfrm>
            <a:prstGeom prst="line">
              <a:avLst/>
            </a:prstGeom>
            <a:ln w="76200">
              <a:solidFill>
                <a:srgbClr val="007BB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cto 125">
              <a:extLst>
                <a:ext uri="{FF2B5EF4-FFF2-40B4-BE49-F238E27FC236}">
                  <a16:creationId xmlns:a16="http://schemas.microsoft.com/office/drawing/2014/main" id="{7B0FBC20-B0D4-9A7A-7EC9-1DA272620507}"/>
                </a:ext>
              </a:extLst>
            </p:cNvPr>
            <p:cNvCxnSpPr>
              <a:cxnSpLocks/>
            </p:cNvCxnSpPr>
            <p:nvPr/>
          </p:nvCxnSpPr>
          <p:spPr>
            <a:xfrm>
              <a:off x="10091906" y="6563032"/>
              <a:ext cx="720000" cy="0"/>
            </a:xfrm>
            <a:prstGeom prst="line">
              <a:avLst/>
            </a:prstGeom>
            <a:ln w="76200">
              <a:solidFill>
                <a:srgbClr val="3EB04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cto 126">
              <a:extLst>
                <a:ext uri="{FF2B5EF4-FFF2-40B4-BE49-F238E27FC236}">
                  <a16:creationId xmlns:a16="http://schemas.microsoft.com/office/drawing/2014/main" id="{991014E0-5FA7-8822-655A-FAB94CD66915}"/>
                </a:ext>
              </a:extLst>
            </p:cNvPr>
            <p:cNvCxnSpPr>
              <a:cxnSpLocks/>
            </p:cNvCxnSpPr>
            <p:nvPr/>
          </p:nvCxnSpPr>
          <p:spPr>
            <a:xfrm>
              <a:off x="10814287" y="6563032"/>
              <a:ext cx="720000" cy="0"/>
            </a:xfrm>
            <a:prstGeom prst="line">
              <a:avLst/>
            </a:prstGeom>
            <a:ln w="76200">
              <a:solidFill>
                <a:srgbClr val="004E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cto 127">
              <a:extLst>
                <a:ext uri="{FF2B5EF4-FFF2-40B4-BE49-F238E27FC236}">
                  <a16:creationId xmlns:a16="http://schemas.microsoft.com/office/drawing/2014/main" id="{7CE59793-31A1-74E2-D19A-6B04A3AD08F6}"/>
                </a:ext>
              </a:extLst>
            </p:cNvPr>
            <p:cNvCxnSpPr>
              <a:cxnSpLocks/>
            </p:cNvCxnSpPr>
            <p:nvPr/>
          </p:nvCxnSpPr>
          <p:spPr>
            <a:xfrm>
              <a:off x="11534287" y="6563032"/>
              <a:ext cx="657713" cy="0"/>
            </a:xfrm>
            <a:prstGeom prst="line">
              <a:avLst/>
            </a:prstGeom>
            <a:ln w="76200">
              <a:solidFill>
                <a:srgbClr val="1532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Rectángulo 130">
            <a:extLst>
              <a:ext uri="{FF2B5EF4-FFF2-40B4-BE49-F238E27FC236}">
                <a16:creationId xmlns:a16="http://schemas.microsoft.com/office/drawing/2014/main" id="{B30DE739-E4A2-B936-CA0C-60DA00F33D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070076"/>
            <a:ext cx="12192000" cy="5773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Nota.</a:t>
            </a:r>
            <a:r>
              <a:rPr lang="es-ES" dirty="0"/>
              <a:t> Elaboración propia a partir de los datos obtenidos en el Programa de Intervención Social "Empoderamiento Femenino", 2025.</a:t>
            </a:r>
            <a:endParaRPr lang="es-CL" dirty="0"/>
          </a:p>
        </p:txBody>
      </p:sp>
      <p:pic>
        <p:nvPicPr>
          <p:cNvPr id="6" name="Imagen 5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15BA0E5D-D1C4-189D-150E-53529CBAF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74" y="1701715"/>
            <a:ext cx="6475487" cy="399968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CC58D66-C1A6-86A0-CB7E-A77FD475E4C5}"/>
              </a:ext>
            </a:extLst>
          </p:cNvPr>
          <p:cNvSpPr txBox="1"/>
          <p:nvPr/>
        </p:nvSpPr>
        <p:spPr>
          <a:xfrm>
            <a:off x="360000" y="5832168"/>
            <a:ext cx="72466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Nota.</a:t>
            </a:r>
            <a:r>
              <a:rPr lang="es-ES" dirty="0"/>
              <a:t> Elaboración propia a partir de los datos obtenidos en el Programa de Intervención Social "Empoderamiento Femenino", 2024.</a:t>
            </a:r>
            <a:endParaRPr lang="es-CL" dirty="0"/>
          </a:p>
        </p:txBody>
      </p:sp>
      <p:pic>
        <p:nvPicPr>
          <p:cNvPr id="12" name="Imagen 11" descr="Un grupo de personas sentadas alrededor de una mesa&#10;&#10;Descripción generada automáticamente">
            <a:extLst>
              <a:ext uri="{FF2B5EF4-FFF2-40B4-BE49-F238E27FC236}">
                <a16:creationId xmlns:a16="http://schemas.microsoft.com/office/drawing/2014/main" id="{B2080183-3D1F-ED2E-D035-7EC130671A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508" y="1495101"/>
            <a:ext cx="3495174" cy="4660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8862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5203C-108E-7BD6-B3D4-1B7BCFD27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00896E-B6E0-BB51-2566-E99898933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9309"/>
          </a:xfrm>
        </p:spPr>
        <p:txBody>
          <a:bodyPr>
            <a:noAutofit/>
          </a:bodyPr>
          <a:lstStyle/>
          <a:p>
            <a:r>
              <a:rPr lang="es-CL" sz="3200" dirty="0">
                <a:latin typeface="Calibri" panose="020F0502020204030204" pitchFamily="34" charset="0"/>
                <a:cs typeface="Calibri" panose="020F0502020204030204" pitchFamily="34" charset="0"/>
              </a:rPr>
              <a:t>¿Qué logramos?</a:t>
            </a:r>
            <a:endParaRPr lang="es-C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0" name="Grupo 129">
            <a:extLst>
              <a:ext uri="{FF2B5EF4-FFF2-40B4-BE49-F238E27FC236}">
                <a16:creationId xmlns:a16="http://schemas.microsoft.com/office/drawing/2014/main" id="{18A56043-4C48-C88D-86D6-386B2383DE67}"/>
              </a:ext>
            </a:extLst>
          </p:cNvPr>
          <p:cNvGrpSpPr/>
          <p:nvPr/>
        </p:nvGrpSpPr>
        <p:grpSpPr>
          <a:xfrm>
            <a:off x="0" y="1025832"/>
            <a:ext cx="12192000" cy="0"/>
            <a:chOff x="0" y="6563032"/>
            <a:chExt cx="12192000" cy="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9946FEB1-F01B-FDA5-D00A-6A3D18E685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63032"/>
              <a:ext cx="720000" cy="0"/>
            </a:xfrm>
            <a:prstGeom prst="line">
              <a:avLst/>
            </a:prstGeom>
            <a:ln w="76200">
              <a:solidFill>
                <a:srgbClr val="EA1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50729C3E-94EA-8016-5C77-BE75F890C5DF}"/>
                </a:ext>
              </a:extLst>
            </p:cNvPr>
            <p:cNvCxnSpPr>
              <a:cxnSpLocks/>
            </p:cNvCxnSpPr>
            <p:nvPr/>
          </p:nvCxnSpPr>
          <p:spPr>
            <a:xfrm>
              <a:off x="720000" y="6563032"/>
              <a:ext cx="720000" cy="0"/>
            </a:xfrm>
            <a:prstGeom prst="line">
              <a:avLst/>
            </a:prstGeom>
            <a:ln w="76200">
              <a:solidFill>
                <a:srgbClr val="D29F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ector recto 113">
              <a:extLst>
                <a:ext uri="{FF2B5EF4-FFF2-40B4-BE49-F238E27FC236}">
                  <a16:creationId xmlns:a16="http://schemas.microsoft.com/office/drawing/2014/main" id="{01474110-7531-3431-63AC-9297E3D2FF5D}"/>
                </a:ext>
              </a:extLst>
            </p:cNvPr>
            <p:cNvCxnSpPr>
              <a:cxnSpLocks/>
            </p:cNvCxnSpPr>
            <p:nvPr/>
          </p:nvCxnSpPr>
          <p:spPr>
            <a:xfrm>
              <a:off x="1440000" y="6563032"/>
              <a:ext cx="720000" cy="0"/>
            </a:xfrm>
            <a:prstGeom prst="line">
              <a:avLst/>
            </a:prstGeom>
            <a:ln w="76200">
              <a:solidFill>
                <a:srgbClr val="279B4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>
              <a:extLst>
                <a:ext uri="{FF2B5EF4-FFF2-40B4-BE49-F238E27FC236}">
                  <a16:creationId xmlns:a16="http://schemas.microsoft.com/office/drawing/2014/main" id="{151ECB41-482F-8FF0-20A1-C172D023E5C4}"/>
                </a:ext>
              </a:extLst>
            </p:cNvPr>
            <p:cNvCxnSpPr>
              <a:cxnSpLocks/>
            </p:cNvCxnSpPr>
            <p:nvPr/>
          </p:nvCxnSpPr>
          <p:spPr>
            <a:xfrm>
              <a:off x="2163175" y="6563032"/>
              <a:ext cx="720000" cy="0"/>
            </a:xfrm>
            <a:prstGeom prst="line">
              <a:avLst/>
            </a:prstGeom>
            <a:ln w="76200">
              <a:solidFill>
                <a:srgbClr val="C31F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>
              <a:extLst>
                <a:ext uri="{FF2B5EF4-FFF2-40B4-BE49-F238E27FC236}">
                  <a16:creationId xmlns:a16="http://schemas.microsoft.com/office/drawing/2014/main" id="{DA5AB67A-CEA8-DDCC-D652-28945D59FACB}"/>
                </a:ext>
              </a:extLst>
            </p:cNvPr>
            <p:cNvCxnSpPr>
              <a:cxnSpLocks/>
            </p:cNvCxnSpPr>
            <p:nvPr/>
          </p:nvCxnSpPr>
          <p:spPr>
            <a:xfrm>
              <a:off x="2883175" y="6563032"/>
              <a:ext cx="720000" cy="0"/>
            </a:xfrm>
            <a:prstGeom prst="line">
              <a:avLst/>
            </a:prstGeom>
            <a:ln w="76200">
              <a:solidFill>
                <a:srgbClr val="EF402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116">
              <a:extLst>
                <a:ext uri="{FF2B5EF4-FFF2-40B4-BE49-F238E27FC236}">
                  <a16:creationId xmlns:a16="http://schemas.microsoft.com/office/drawing/2014/main" id="{48CFD5BB-C7BE-4B39-00BA-AB7DDABF4E43}"/>
                </a:ext>
              </a:extLst>
            </p:cNvPr>
            <p:cNvCxnSpPr>
              <a:cxnSpLocks/>
            </p:cNvCxnSpPr>
            <p:nvPr/>
          </p:nvCxnSpPr>
          <p:spPr>
            <a:xfrm>
              <a:off x="3603175" y="6563032"/>
              <a:ext cx="720000" cy="0"/>
            </a:xfrm>
            <a:prstGeom prst="line">
              <a:avLst/>
            </a:prstGeom>
            <a:ln w="76200">
              <a:solidFill>
                <a:srgbClr val="00ADD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117">
              <a:extLst>
                <a:ext uri="{FF2B5EF4-FFF2-40B4-BE49-F238E27FC236}">
                  <a16:creationId xmlns:a16="http://schemas.microsoft.com/office/drawing/2014/main" id="{FE493D08-DB14-ADCA-398B-FF61A5844B10}"/>
                </a:ext>
              </a:extLst>
            </p:cNvPr>
            <p:cNvCxnSpPr>
              <a:cxnSpLocks/>
            </p:cNvCxnSpPr>
            <p:nvPr/>
          </p:nvCxnSpPr>
          <p:spPr>
            <a:xfrm>
              <a:off x="4323175" y="6563032"/>
              <a:ext cx="720000" cy="0"/>
            </a:xfrm>
            <a:prstGeom prst="line">
              <a:avLst/>
            </a:prstGeom>
            <a:ln w="76200">
              <a:solidFill>
                <a:srgbClr val="FCB61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cto 118">
              <a:extLst>
                <a:ext uri="{FF2B5EF4-FFF2-40B4-BE49-F238E27FC236}">
                  <a16:creationId xmlns:a16="http://schemas.microsoft.com/office/drawing/2014/main" id="{0D3F2596-5B7C-8BA7-0DAD-12A6A4151442}"/>
                </a:ext>
              </a:extLst>
            </p:cNvPr>
            <p:cNvCxnSpPr>
              <a:cxnSpLocks/>
            </p:cNvCxnSpPr>
            <p:nvPr/>
          </p:nvCxnSpPr>
          <p:spPr>
            <a:xfrm>
              <a:off x="5043175" y="6563032"/>
              <a:ext cx="720000" cy="0"/>
            </a:xfrm>
            <a:prstGeom prst="line">
              <a:avLst/>
            </a:prstGeom>
            <a:ln w="76200">
              <a:solidFill>
                <a:srgbClr val="A3194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recto 119">
              <a:extLst>
                <a:ext uri="{FF2B5EF4-FFF2-40B4-BE49-F238E27FC236}">
                  <a16:creationId xmlns:a16="http://schemas.microsoft.com/office/drawing/2014/main" id="{F8781FFE-A98D-0C11-1647-CAFF73EDDCD8}"/>
                </a:ext>
              </a:extLst>
            </p:cNvPr>
            <p:cNvCxnSpPr>
              <a:cxnSpLocks/>
            </p:cNvCxnSpPr>
            <p:nvPr/>
          </p:nvCxnSpPr>
          <p:spPr>
            <a:xfrm>
              <a:off x="5766350" y="6563032"/>
              <a:ext cx="720000" cy="0"/>
            </a:xfrm>
            <a:prstGeom prst="line">
              <a:avLst/>
            </a:prstGeom>
            <a:ln w="76200">
              <a:solidFill>
                <a:srgbClr val="F36D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 recto 120">
              <a:extLst>
                <a:ext uri="{FF2B5EF4-FFF2-40B4-BE49-F238E27FC236}">
                  <a16:creationId xmlns:a16="http://schemas.microsoft.com/office/drawing/2014/main" id="{867ACE74-0F34-3B26-8DA0-F6678247EEE8}"/>
                </a:ext>
              </a:extLst>
            </p:cNvPr>
            <p:cNvCxnSpPr>
              <a:cxnSpLocks/>
            </p:cNvCxnSpPr>
            <p:nvPr/>
          </p:nvCxnSpPr>
          <p:spPr>
            <a:xfrm>
              <a:off x="6486350" y="6563032"/>
              <a:ext cx="720000" cy="0"/>
            </a:xfrm>
            <a:prstGeom prst="line">
              <a:avLst/>
            </a:prstGeom>
            <a:ln w="76200">
              <a:solidFill>
                <a:srgbClr val="E00C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cto 121">
              <a:extLst>
                <a:ext uri="{FF2B5EF4-FFF2-40B4-BE49-F238E27FC236}">
                  <a16:creationId xmlns:a16="http://schemas.microsoft.com/office/drawing/2014/main" id="{FD8C88AC-F89A-76FB-BCDF-906D3D689C68}"/>
                </a:ext>
              </a:extLst>
            </p:cNvPr>
            <p:cNvCxnSpPr>
              <a:cxnSpLocks/>
            </p:cNvCxnSpPr>
            <p:nvPr/>
          </p:nvCxnSpPr>
          <p:spPr>
            <a:xfrm>
              <a:off x="7206350" y="6563032"/>
              <a:ext cx="720000" cy="0"/>
            </a:xfrm>
            <a:prstGeom prst="line">
              <a:avLst/>
            </a:prstGeom>
            <a:ln w="76200">
              <a:solidFill>
                <a:srgbClr val="F99C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cto 122">
              <a:extLst>
                <a:ext uri="{FF2B5EF4-FFF2-40B4-BE49-F238E27FC236}">
                  <a16:creationId xmlns:a16="http://schemas.microsoft.com/office/drawing/2014/main" id="{19763FDD-0578-CEC3-6C39-1D3A3325F0B7}"/>
                </a:ext>
              </a:extLst>
            </p:cNvPr>
            <p:cNvCxnSpPr>
              <a:cxnSpLocks/>
            </p:cNvCxnSpPr>
            <p:nvPr/>
          </p:nvCxnSpPr>
          <p:spPr>
            <a:xfrm>
              <a:off x="7926350" y="6563032"/>
              <a:ext cx="720000" cy="0"/>
            </a:xfrm>
            <a:prstGeom prst="line">
              <a:avLst/>
            </a:prstGeom>
            <a:ln w="76200">
              <a:solidFill>
                <a:srgbClr val="CF8D2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cto 123">
              <a:extLst>
                <a:ext uri="{FF2B5EF4-FFF2-40B4-BE49-F238E27FC236}">
                  <a16:creationId xmlns:a16="http://schemas.microsoft.com/office/drawing/2014/main" id="{3D9FF3FA-050F-1C94-0845-93B1094E95D6}"/>
                </a:ext>
              </a:extLst>
            </p:cNvPr>
            <p:cNvCxnSpPr>
              <a:cxnSpLocks/>
            </p:cNvCxnSpPr>
            <p:nvPr/>
          </p:nvCxnSpPr>
          <p:spPr>
            <a:xfrm>
              <a:off x="8646350" y="6563032"/>
              <a:ext cx="720000" cy="0"/>
            </a:xfrm>
            <a:prstGeom prst="line">
              <a:avLst/>
            </a:prstGeom>
            <a:ln w="76200">
              <a:solidFill>
                <a:srgbClr val="42733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cto 124">
              <a:extLst>
                <a:ext uri="{FF2B5EF4-FFF2-40B4-BE49-F238E27FC236}">
                  <a16:creationId xmlns:a16="http://schemas.microsoft.com/office/drawing/2014/main" id="{F37F2D86-ADA1-3D19-6B86-F079457CCEF5}"/>
                </a:ext>
              </a:extLst>
            </p:cNvPr>
            <p:cNvCxnSpPr>
              <a:cxnSpLocks/>
            </p:cNvCxnSpPr>
            <p:nvPr/>
          </p:nvCxnSpPr>
          <p:spPr>
            <a:xfrm>
              <a:off x="9369525" y="6563032"/>
              <a:ext cx="720000" cy="0"/>
            </a:xfrm>
            <a:prstGeom prst="line">
              <a:avLst/>
            </a:prstGeom>
            <a:ln w="76200">
              <a:solidFill>
                <a:srgbClr val="007BB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cto 125">
              <a:extLst>
                <a:ext uri="{FF2B5EF4-FFF2-40B4-BE49-F238E27FC236}">
                  <a16:creationId xmlns:a16="http://schemas.microsoft.com/office/drawing/2014/main" id="{F8D22632-C9C9-0038-EF66-69A3225734DC}"/>
                </a:ext>
              </a:extLst>
            </p:cNvPr>
            <p:cNvCxnSpPr>
              <a:cxnSpLocks/>
            </p:cNvCxnSpPr>
            <p:nvPr/>
          </p:nvCxnSpPr>
          <p:spPr>
            <a:xfrm>
              <a:off x="10091906" y="6563032"/>
              <a:ext cx="720000" cy="0"/>
            </a:xfrm>
            <a:prstGeom prst="line">
              <a:avLst/>
            </a:prstGeom>
            <a:ln w="76200">
              <a:solidFill>
                <a:srgbClr val="3EB04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cto 126">
              <a:extLst>
                <a:ext uri="{FF2B5EF4-FFF2-40B4-BE49-F238E27FC236}">
                  <a16:creationId xmlns:a16="http://schemas.microsoft.com/office/drawing/2014/main" id="{22C6C779-D9D6-674A-EF48-929E23925B33}"/>
                </a:ext>
              </a:extLst>
            </p:cNvPr>
            <p:cNvCxnSpPr>
              <a:cxnSpLocks/>
            </p:cNvCxnSpPr>
            <p:nvPr/>
          </p:nvCxnSpPr>
          <p:spPr>
            <a:xfrm>
              <a:off x="10814287" y="6563032"/>
              <a:ext cx="720000" cy="0"/>
            </a:xfrm>
            <a:prstGeom prst="line">
              <a:avLst/>
            </a:prstGeom>
            <a:ln w="76200">
              <a:solidFill>
                <a:srgbClr val="004E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cto 127">
              <a:extLst>
                <a:ext uri="{FF2B5EF4-FFF2-40B4-BE49-F238E27FC236}">
                  <a16:creationId xmlns:a16="http://schemas.microsoft.com/office/drawing/2014/main" id="{453C2EC0-9AE6-F123-AA25-971781D226C7}"/>
                </a:ext>
              </a:extLst>
            </p:cNvPr>
            <p:cNvCxnSpPr>
              <a:cxnSpLocks/>
            </p:cNvCxnSpPr>
            <p:nvPr/>
          </p:nvCxnSpPr>
          <p:spPr>
            <a:xfrm>
              <a:off x="11534287" y="6563032"/>
              <a:ext cx="657713" cy="0"/>
            </a:xfrm>
            <a:prstGeom prst="line">
              <a:avLst/>
            </a:prstGeom>
            <a:ln w="76200">
              <a:solidFill>
                <a:srgbClr val="1532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Rectángulo 130">
            <a:extLst>
              <a:ext uri="{FF2B5EF4-FFF2-40B4-BE49-F238E27FC236}">
                <a16:creationId xmlns:a16="http://schemas.microsoft.com/office/drawing/2014/main" id="{8510CF67-9D50-616D-CB93-F0226C4075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070076"/>
            <a:ext cx="12192000" cy="5773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F6829F-7D97-E31F-4F00-C4830F8851C2}"/>
              </a:ext>
            </a:extLst>
          </p:cNvPr>
          <p:cNvSpPr txBox="1"/>
          <p:nvPr/>
        </p:nvSpPr>
        <p:spPr>
          <a:xfrm>
            <a:off x="160772" y="2336963"/>
            <a:ext cx="499883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Integrating Service-Based Learning in Engineering Education: Enhancing Social and Professional Skills through Community Projects</a:t>
            </a:r>
            <a:endParaRPr lang="en-US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n 8" descr="Gráfico, Gráfico en cascada&#10;&#10;Descripción generada automáticamente">
            <a:extLst>
              <a:ext uri="{FF2B5EF4-FFF2-40B4-BE49-F238E27FC236}">
                <a16:creationId xmlns:a16="http://schemas.microsoft.com/office/drawing/2014/main" id="{329EF39A-F0F6-2E6C-AC60-3801FD7E1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610" y="1398535"/>
            <a:ext cx="6491679" cy="406092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ECB2CE4-DD0A-C492-B74B-B9DAF95901EE}"/>
              </a:ext>
            </a:extLst>
          </p:cNvPr>
          <p:cNvSpPr txBox="1"/>
          <p:nvPr/>
        </p:nvSpPr>
        <p:spPr>
          <a:xfrm>
            <a:off x="5121578" y="5503707"/>
            <a:ext cx="64916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Nota.</a:t>
            </a:r>
            <a:r>
              <a:rPr lang="es-ES" dirty="0"/>
              <a:t> Elaboración propia a partir de los resultados del programa de Aprendizaje Basado en el Servicio (SBL), Universidad Andrés Bello, 2025.</a:t>
            </a:r>
            <a:endParaRPr lang="es-CL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CCF0B21B-EA91-2307-6F51-75FA6DAA1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736" y="3956664"/>
            <a:ext cx="343895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Impacto positivo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Alineación con retos globales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Valoración de estudiantes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669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0482C7-45BF-1C0E-DD78-25AF8EE27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71EA0-5F8F-C1B0-9FE8-A118A600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9309"/>
          </a:xfrm>
        </p:spPr>
        <p:txBody>
          <a:bodyPr>
            <a:noAutofit/>
          </a:bodyPr>
          <a:lstStyle/>
          <a:p>
            <a:r>
              <a:rPr lang="es-CL" sz="3200" dirty="0">
                <a:latin typeface="Calibri" panose="020F0502020204030204" pitchFamily="34" charset="0"/>
                <a:cs typeface="Calibri" panose="020F0502020204030204" pitchFamily="34" charset="0"/>
              </a:rPr>
              <a:t>REFLEXIÓN</a:t>
            </a:r>
            <a:endParaRPr lang="es-C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0" name="Grupo 129">
            <a:extLst>
              <a:ext uri="{FF2B5EF4-FFF2-40B4-BE49-F238E27FC236}">
                <a16:creationId xmlns:a16="http://schemas.microsoft.com/office/drawing/2014/main" id="{27514901-B4A4-8C96-31C6-D87AAABA1091}"/>
              </a:ext>
            </a:extLst>
          </p:cNvPr>
          <p:cNvGrpSpPr/>
          <p:nvPr/>
        </p:nvGrpSpPr>
        <p:grpSpPr>
          <a:xfrm>
            <a:off x="0" y="1025832"/>
            <a:ext cx="12192000" cy="0"/>
            <a:chOff x="0" y="6563032"/>
            <a:chExt cx="12192000" cy="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8F60ACB5-6D7D-46B0-F43F-345C71D384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63032"/>
              <a:ext cx="720000" cy="0"/>
            </a:xfrm>
            <a:prstGeom prst="line">
              <a:avLst/>
            </a:prstGeom>
            <a:ln w="76200">
              <a:solidFill>
                <a:srgbClr val="EA1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573AA328-F1AD-872B-120F-C0939E0A630F}"/>
                </a:ext>
              </a:extLst>
            </p:cNvPr>
            <p:cNvCxnSpPr>
              <a:cxnSpLocks/>
            </p:cNvCxnSpPr>
            <p:nvPr/>
          </p:nvCxnSpPr>
          <p:spPr>
            <a:xfrm>
              <a:off x="720000" y="6563032"/>
              <a:ext cx="720000" cy="0"/>
            </a:xfrm>
            <a:prstGeom prst="line">
              <a:avLst/>
            </a:prstGeom>
            <a:ln w="76200">
              <a:solidFill>
                <a:srgbClr val="D29F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ector recto 113">
              <a:extLst>
                <a:ext uri="{FF2B5EF4-FFF2-40B4-BE49-F238E27FC236}">
                  <a16:creationId xmlns:a16="http://schemas.microsoft.com/office/drawing/2014/main" id="{2DD59149-F74C-D4F2-7583-810B26317160}"/>
                </a:ext>
              </a:extLst>
            </p:cNvPr>
            <p:cNvCxnSpPr>
              <a:cxnSpLocks/>
            </p:cNvCxnSpPr>
            <p:nvPr/>
          </p:nvCxnSpPr>
          <p:spPr>
            <a:xfrm>
              <a:off x="1440000" y="6563032"/>
              <a:ext cx="720000" cy="0"/>
            </a:xfrm>
            <a:prstGeom prst="line">
              <a:avLst/>
            </a:prstGeom>
            <a:ln w="76200">
              <a:solidFill>
                <a:srgbClr val="279B4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>
              <a:extLst>
                <a:ext uri="{FF2B5EF4-FFF2-40B4-BE49-F238E27FC236}">
                  <a16:creationId xmlns:a16="http://schemas.microsoft.com/office/drawing/2014/main" id="{08489837-E6D2-311C-71C0-21846871ADCF}"/>
                </a:ext>
              </a:extLst>
            </p:cNvPr>
            <p:cNvCxnSpPr>
              <a:cxnSpLocks/>
            </p:cNvCxnSpPr>
            <p:nvPr/>
          </p:nvCxnSpPr>
          <p:spPr>
            <a:xfrm>
              <a:off x="2163175" y="6563032"/>
              <a:ext cx="720000" cy="0"/>
            </a:xfrm>
            <a:prstGeom prst="line">
              <a:avLst/>
            </a:prstGeom>
            <a:ln w="76200">
              <a:solidFill>
                <a:srgbClr val="C31F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>
              <a:extLst>
                <a:ext uri="{FF2B5EF4-FFF2-40B4-BE49-F238E27FC236}">
                  <a16:creationId xmlns:a16="http://schemas.microsoft.com/office/drawing/2014/main" id="{E608D49A-34E3-4E8E-0F17-7E70C51C27AE}"/>
                </a:ext>
              </a:extLst>
            </p:cNvPr>
            <p:cNvCxnSpPr>
              <a:cxnSpLocks/>
            </p:cNvCxnSpPr>
            <p:nvPr/>
          </p:nvCxnSpPr>
          <p:spPr>
            <a:xfrm>
              <a:off x="2883175" y="6563032"/>
              <a:ext cx="720000" cy="0"/>
            </a:xfrm>
            <a:prstGeom prst="line">
              <a:avLst/>
            </a:prstGeom>
            <a:ln w="76200">
              <a:solidFill>
                <a:srgbClr val="EF402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116">
              <a:extLst>
                <a:ext uri="{FF2B5EF4-FFF2-40B4-BE49-F238E27FC236}">
                  <a16:creationId xmlns:a16="http://schemas.microsoft.com/office/drawing/2014/main" id="{74E44494-B074-AC30-3352-1C3A78E12ED3}"/>
                </a:ext>
              </a:extLst>
            </p:cNvPr>
            <p:cNvCxnSpPr>
              <a:cxnSpLocks/>
            </p:cNvCxnSpPr>
            <p:nvPr/>
          </p:nvCxnSpPr>
          <p:spPr>
            <a:xfrm>
              <a:off x="3603175" y="6563032"/>
              <a:ext cx="720000" cy="0"/>
            </a:xfrm>
            <a:prstGeom prst="line">
              <a:avLst/>
            </a:prstGeom>
            <a:ln w="76200">
              <a:solidFill>
                <a:srgbClr val="00ADD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117">
              <a:extLst>
                <a:ext uri="{FF2B5EF4-FFF2-40B4-BE49-F238E27FC236}">
                  <a16:creationId xmlns:a16="http://schemas.microsoft.com/office/drawing/2014/main" id="{A85247D7-2263-475F-A4DF-D82F1E0E0301}"/>
                </a:ext>
              </a:extLst>
            </p:cNvPr>
            <p:cNvCxnSpPr>
              <a:cxnSpLocks/>
            </p:cNvCxnSpPr>
            <p:nvPr/>
          </p:nvCxnSpPr>
          <p:spPr>
            <a:xfrm>
              <a:off x="4323175" y="6563032"/>
              <a:ext cx="720000" cy="0"/>
            </a:xfrm>
            <a:prstGeom prst="line">
              <a:avLst/>
            </a:prstGeom>
            <a:ln w="76200">
              <a:solidFill>
                <a:srgbClr val="FCB61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cto 118">
              <a:extLst>
                <a:ext uri="{FF2B5EF4-FFF2-40B4-BE49-F238E27FC236}">
                  <a16:creationId xmlns:a16="http://schemas.microsoft.com/office/drawing/2014/main" id="{0413FCA8-7759-9FF7-1EE0-651DB59A770A}"/>
                </a:ext>
              </a:extLst>
            </p:cNvPr>
            <p:cNvCxnSpPr>
              <a:cxnSpLocks/>
            </p:cNvCxnSpPr>
            <p:nvPr/>
          </p:nvCxnSpPr>
          <p:spPr>
            <a:xfrm>
              <a:off x="5043175" y="6563032"/>
              <a:ext cx="720000" cy="0"/>
            </a:xfrm>
            <a:prstGeom prst="line">
              <a:avLst/>
            </a:prstGeom>
            <a:ln w="76200">
              <a:solidFill>
                <a:srgbClr val="A3194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recto 119">
              <a:extLst>
                <a:ext uri="{FF2B5EF4-FFF2-40B4-BE49-F238E27FC236}">
                  <a16:creationId xmlns:a16="http://schemas.microsoft.com/office/drawing/2014/main" id="{01EFC09D-211B-E311-F23E-FE87C50B00EB}"/>
                </a:ext>
              </a:extLst>
            </p:cNvPr>
            <p:cNvCxnSpPr>
              <a:cxnSpLocks/>
            </p:cNvCxnSpPr>
            <p:nvPr/>
          </p:nvCxnSpPr>
          <p:spPr>
            <a:xfrm>
              <a:off x="5766350" y="6563032"/>
              <a:ext cx="720000" cy="0"/>
            </a:xfrm>
            <a:prstGeom prst="line">
              <a:avLst/>
            </a:prstGeom>
            <a:ln w="76200">
              <a:solidFill>
                <a:srgbClr val="F36D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 recto 120">
              <a:extLst>
                <a:ext uri="{FF2B5EF4-FFF2-40B4-BE49-F238E27FC236}">
                  <a16:creationId xmlns:a16="http://schemas.microsoft.com/office/drawing/2014/main" id="{249884AF-55AD-F93D-3E4A-809A030E45F6}"/>
                </a:ext>
              </a:extLst>
            </p:cNvPr>
            <p:cNvCxnSpPr>
              <a:cxnSpLocks/>
            </p:cNvCxnSpPr>
            <p:nvPr/>
          </p:nvCxnSpPr>
          <p:spPr>
            <a:xfrm>
              <a:off x="6486350" y="6563032"/>
              <a:ext cx="720000" cy="0"/>
            </a:xfrm>
            <a:prstGeom prst="line">
              <a:avLst/>
            </a:prstGeom>
            <a:ln w="76200">
              <a:solidFill>
                <a:srgbClr val="E00C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cto 121">
              <a:extLst>
                <a:ext uri="{FF2B5EF4-FFF2-40B4-BE49-F238E27FC236}">
                  <a16:creationId xmlns:a16="http://schemas.microsoft.com/office/drawing/2014/main" id="{34FCA048-95CE-FA15-EC3A-9DBC3F8C7B9F}"/>
                </a:ext>
              </a:extLst>
            </p:cNvPr>
            <p:cNvCxnSpPr>
              <a:cxnSpLocks/>
            </p:cNvCxnSpPr>
            <p:nvPr/>
          </p:nvCxnSpPr>
          <p:spPr>
            <a:xfrm>
              <a:off x="7206350" y="6563032"/>
              <a:ext cx="720000" cy="0"/>
            </a:xfrm>
            <a:prstGeom prst="line">
              <a:avLst/>
            </a:prstGeom>
            <a:ln w="76200">
              <a:solidFill>
                <a:srgbClr val="F99C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cto 122">
              <a:extLst>
                <a:ext uri="{FF2B5EF4-FFF2-40B4-BE49-F238E27FC236}">
                  <a16:creationId xmlns:a16="http://schemas.microsoft.com/office/drawing/2014/main" id="{5B8AF7F0-A057-72A9-2D11-3301ADD11923}"/>
                </a:ext>
              </a:extLst>
            </p:cNvPr>
            <p:cNvCxnSpPr>
              <a:cxnSpLocks/>
            </p:cNvCxnSpPr>
            <p:nvPr/>
          </p:nvCxnSpPr>
          <p:spPr>
            <a:xfrm>
              <a:off x="7926350" y="6563032"/>
              <a:ext cx="720000" cy="0"/>
            </a:xfrm>
            <a:prstGeom prst="line">
              <a:avLst/>
            </a:prstGeom>
            <a:ln w="76200">
              <a:solidFill>
                <a:srgbClr val="CF8D2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cto 123">
              <a:extLst>
                <a:ext uri="{FF2B5EF4-FFF2-40B4-BE49-F238E27FC236}">
                  <a16:creationId xmlns:a16="http://schemas.microsoft.com/office/drawing/2014/main" id="{EB1CC0AC-94A0-21C1-0122-65E37E36DDAA}"/>
                </a:ext>
              </a:extLst>
            </p:cNvPr>
            <p:cNvCxnSpPr>
              <a:cxnSpLocks/>
            </p:cNvCxnSpPr>
            <p:nvPr/>
          </p:nvCxnSpPr>
          <p:spPr>
            <a:xfrm>
              <a:off x="8646350" y="6563032"/>
              <a:ext cx="720000" cy="0"/>
            </a:xfrm>
            <a:prstGeom prst="line">
              <a:avLst/>
            </a:prstGeom>
            <a:ln w="76200">
              <a:solidFill>
                <a:srgbClr val="42733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cto 124">
              <a:extLst>
                <a:ext uri="{FF2B5EF4-FFF2-40B4-BE49-F238E27FC236}">
                  <a16:creationId xmlns:a16="http://schemas.microsoft.com/office/drawing/2014/main" id="{A347FF0D-75BB-C747-143D-22AD64301847}"/>
                </a:ext>
              </a:extLst>
            </p:cNvPr>
            <p:cNvCxnSpPr>
              <a:cxnSpLocks/>
            </p:cNvCxnSpPr>
            <p:nvPr/>
          </p:nvCxnSpPr>
          <p:spPr>
            <a:xfrm>
              <a:off x="9369525" y="6563032"/>
              <a:ext cx="720000" cy="0"/>
            </a:xfrm>
            <a:prstGeom prst="line">
              <a:avLst/>
            </a:prstGeom>
            <a:ln w="76200">
              <a:solidFill>
                <a:srgbClr val="007BB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cto 125">
              <a:extLst>
                <a:ext uri="{FF2B5EF4-FFF2-40B4-BE49-F238E27FC236}">
                  <a16:creationId xmlns:a16="http://schemas.microsoft.com/office/drawing/2014/main" id="{D45E06CA-1894-CF5B-FCB1-386725FDFC3A}"/>
                </a:ext>
              </a:extLst>
            </p:cNvPr>
            <p:cNvCxnSpPr>
              <a:cxnSpLocks/>
            </p:cNvCxnSpPr>
            <p:nvPr/>
          </p:nvCxnSpPr>
          <p:spPr>
            <a:xfrm>
              <a:off x="10091906" y="6563032"/>
              <a:ext cx="720000" cy="0"/>
            </a:xfrm>
            <a:prstGeom prst="line">
              <a:avLst/>
            </a:prstGeom>
            <a:ln w="76200">
              <a:solidFill>
                <a:srgbClr val="3EB04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cto 126">
              <a:extLst>
                <a:ext uri="{FF2B5EF4-FFF2-40B4-BE49-F238E27FC236}">
                  <a16:creationId xmlns:a16="http://schemas.microsoft.com/office/drawing/2014/main" id="{C642C4DF-9381-F57C-ADF3-AEDC39916812}"/>
                </a:ext>
              </a:extLst>
            </p:cNvPr>
            <p:cNvCxnSpPr>
              <a:cxnSpLocks/>
            </p:cNvCxnSpPr>
            <p:nvPr/>
          </p:nvCxnSpPr>
          <p:spPr>
            <a:xfrm>
              <a:off x="10814287" y="6563032"/>
              <a:ext cx="720000" cy="0"/>
            </a:xfrm>
            <a:prstGeom prst="line">
              <a:avLst/>
            </a:prstGeom>
            <a:ln w="76200">
              <a:solidFill>
                <a:srgbClr val="004E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cto 127">
              <a:extLst>
                <a:ext uri="{FF2B5EF4-FFF2-40B4-BE49-F238E27FC236}">
                  <a16:creationId xmlns:a16="http://schemas.microsoft.com/office/drawing/2014/main" id="{9DF3EFE3-A61A-965E-575A-2C9AABFE421C}"/>
                </a:ext>
              </a:extLst>
            </p:cNvPr>
            <p:cNvCxnSpPr>
              <a:cxnSpLocks/>
            </p:cNvCxnSpPr>
            <p:nvPr/>
          </p:nvCxnSpPr>
          <p:spPr>
            <a:xfrm>
              <a:off x="11534287" y="6563032"/>
              <a:ext cx="657713" cy="0"/>
            </a:xfrm>
            <a:prstGeom prst="line">
              <a:avLst/>
            </a:prstGeom>
            <a:ln w="76200">
              <a:solidFill>
                <a:srgbClr val="1532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Rectángulo 130">
            <a:extLst>
              <a:ext uri="{FF2B5EF4-FFF2-40B4-BE49-F238E27FC236}">
                <a16:creationId xmlns:a16="http://schemas.microsoft.com/office/drawing/2014/main" id="{1E69BD5B-CD5F-9FA0-51AD-A8EB8AA5F9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070076"/>
            <a:ext cx="12192000" cy="5773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4B1C1BD9-1E78-0ED3-13E3-4A14E97AE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624" y="1440284"/>
            <a:ext cx="649064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s-CL" altLang="es-C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Metodología Activa y Transformadora</a:t>
            </a:r>
            <a:endParaRPr kumimoji="0" lang="es-CL" altLang="es-C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s-CL" altLang="es-C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Enfoque Interdisciplinario</a:t>
            </a:r>
            <a:endParaRPr kumimoji="0" lang="es-CL" altLang="es-C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s-CL" altLang="es-C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Impacto Social como Motor de Aprendizaje</a:t>
            </a:r>
            <a:endParaRPr kumimoji="0" lang="es-CL" altLang="es-C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s-CL" altLang="es-C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Transformación del Rol Docente</a:t>
            </a:r>
            <a:endParaRPr kumimoji="0" lang="es-CL" altLang="es-C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s-CL" altLang="es-C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Desarrollo de Competencias del Siglo XXI</a:t>
            </a:r>
            <a:endParaRPr kumimoji="0" lang="es-CL" altLang="es-C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s-CL" altLang="es-C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Alineación con los ODS</a:t>
            </a:r>
            <a:endParaRPr kumimoji="0" lang="es-CL" altLang="es-C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s-CL" altLang="es-C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Modelo Replicable</a:t>
            </a:r>
            <a:endParaRPr kumimoji="0" lang="es-CL" altLang="es-C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kumimoji="0" lang="es-CL" altLang="es-C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7FB5A64-2CF3-4A80-4DD1-AC68A6E5A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363" y="2963778"/>
            <a:ext cx="4795974" cy="366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22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F9771-50A4-FEE4-BBD9-FFF45F760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upo 129">
            <a:extLst>
              <a:ext uri="{FF2B5EF4-FFF2-40B4-BE49-F238E27FC236}">
                <a16:creationId xmlns:a16="http://schemas.microsoft.com/office/drawing/2014/main" id="{BB287824-CA4B-6D39-9B2F-DF8A039063CF}"/>
              </a:ext>
            </a:extLst>
          </p:cNvPr>
          <p:cNvGrpSpPr/>
          <p:nvPr/>
        </p:nvGrpSpPr>
        <p:grpSpPr>
          <a:xfrm>
            <a:off x="0" y="1025832"/>
            <a:ext cx="12192000" cy="0"/>
            <a:chOff x="0" y="6563032"/>
            <a:chExt cx="12192000" cy="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5118D874-7E83-D5A6-1958-5959E34FC54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63032"/>
              <a:ext cx="720000" cy="0"/>
            </a:xfrm>
            <a:prstGeom prst="line">
              <a:avLst/>
            </a:prstGeom>
            <a:ln w="76200">
              <a:solidFill>
                <a:srgbClr val="EA1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20CDAD4B-1EED-D5E7-0506-3B4D71DE86AF}"/>
                </a:ext>
              </a:extLst>
            </p:cNvPr>
            <p:cNvCxnSpPr>
              <a:cxnSpLocks/>
            </p:cNvCxnSpPr>
            <p:nvPr/>
          </p:nvCxnSpPr>
          <p:spPr>
            <a:xfrm>
              <a:off x="720000" y="6563032"/>
              <a:ext cx="720000" cy="0"/>
            </a:xfrm>
            <a:prstGeom prst="line">
              <a:avLst/>
            </a:prstGeom>
            <a:ln w="76200">
              <a:solidFill>
                <a:srgbClr val="D29F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ector recto 113">
              <a:extLst>
                <a:ext uri="{FF2B5EF4-FFF2-40B4-BE49-F238E27FC236}">
                  <a16:creationId xmlns:a16="http://schemas.microsoft.com/office/drawing/2014/main" id="{25FC36AB-4016-9E72-3AC9-2D77C38CF605}"/>
                </a:ext>
              </a:extLst>
            </p:cNvPr>
            <p:cNvCxnSpPr>
              <a:cxnSpLocks/>
            </p:cNvCxnSpPr>
            <p:nvPr/>
          </p:nvCxnSpPr>
          <p:spPr>
            <a:xfrm>
              <a:off x="1440000" y="6563032"/>
              <a:ext cx="720000" cy="0"/>
            </a:xfrm>
            <a:prstGeom prst="line">
              <a:avLst/>
            </a:prstGeom>
            <a:ln w="76200">
              <a:solidFill>
                <a:srgbClr val="279B4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>
              <a:extLst>
                <a:ext uri="{FF2B5EF4-FFF2-40B4-BE49-F238E27FC236}">
                  <a16:creationId xmlns:a16="http://schemas.microsoft.com/office/drawing/2014/main" id="{6102367E-E9C5-1F17-6F0E-EB7F4E2E1B3D}"/>
                </a:ext>
              </a:extLst>
            </p:cNvPr>
            <p:cNvCxnSpPr>
              <a:cxnSpLocks/>
            </p:cNvCxnSpPr>
            <p:nvPr/>
          </p:nvCxnSpPr>
          <p:spPr>
            <a:xfrm>
              <a:off x="2163175" y="6563032"/>
              <a:ext cx="720000" cy="0"/>
            </a:xfrm>
            <a:prstGeom prst="line">
              <a:avLst/>
            </a:prstGeom>
            <a:ln w="76200">
              <a:solidFill>
                <a:srgbClr val="C31F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>
              <a:extLst>
                <a:ext uri="{FF2B5EF4-FFF2-40B4-BE49-F238E27FC236}">
                  <a16:creationId xmlns:a16="http://schemas.microsoft.com/office/drawing/2014/main" id="{4A1F24A1-D9B2-5FB0-0AF0-B0178D17E9C9}"/>
                </a:ext>
              </a:extLst>
            </p:cNvPr>
            <p:cNvCxnSpPr>
              <a:cxnSpLocks/>
            </p:cNvCxnSpPr>
            <p:nvPr/>
          </p:nvCxnSpPr>
          <p:spPr>
            <a:xfrm>
              <a:off x="2883175" y="6563032"/>
              <a:ext cx="720000" cy="0"/>
            </a:xfrm>
            <a:prstGeom prst="line">
              <a:avLst/>
            </a:prstGeom>
            <a:ln w="76200">
              <a:solidFill>
                <a:srgbClr val="EF402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116">
              <a:extLst>
                <a:ext uri="{FF2B5EF4-FFF2-40B4-BE49-F238E27FC236}">
                  <a16:creationId xmlns:a16="http://schemas.microsoft.com/office/drawing/2014/main" id="{807F63B7-31D9-6A8D-27B0-9FCABD6265EB}"/>
                </a:ext>
              </a:extLst>
            </p:cNvPr>
            <p:cNvCxnSpPr>
              <a:cxnSpLocks/>
            </p:cNvCxnSpPr>
            <p:nvPr/>
          </p:nvCxnSpPr>
          <p:spPr>
            <a:xfrm>
              <a:off x="3603175" y="6563032"/>
              <a:ext cx="720000" cy="0"/>
            </a:xfrm>
            <a:prstGeom prst="line">
              <a:avLst/>
            </a:prstGeom>
            <a:ln w="76200">
              <a:solidFill>
                <a:srgbClr val="00ADD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117">
              <a:extLst>
                <a:ext uri="{FF2B5EF4-FFF2-40B4-BE49-F238E27FC236}">
                  <a16:creationId xmlns:a16="http://schemas.microsoft.com/office/drawing/2014/main" id="{2500AC13-71EF-5250-A9BA-DB0E4BB05EC6}"/>
                </a:ext>
              </a:extLst>
            </p:cNvPr>
            <p:cNvCxnSpPr>
              <a:cxnSpLocks/>
            </p:cNvCxnSpPr>
            <p:nvPr/>
          </p:nvCxnSpPr>
          <p:spPr>
            <a:xfrm>
              <a:off x="4323175" y="6563032"/>
              <a:ext cx="720000" cy="0"/>
            </a:xfrm>
            <a:prstGeom prst="line">
              <a:avLst/>
            </a:prstGeom>
            <a:ln w="76200">
              <a:solidFill>
                <a:srgbClr val="FCB61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cto 118">
              <a:extLst>
                <a:ext uri="{FF2B5EF4-FFF2-40B4-BE49-F238E27FC236}">
                  <a16:creationId xmlns:a16="http://schemas.microsoft.com/office/drawing/2014/main" id="{FC10290A-2566-9991-8951-B0C97E45CF7A}"/>
                </a:ext>
              </a:extLst>
            </p:cNvPr>
            <p:cNvCxnSpPr>
              <a:cxnSpLocks/>
            </p:cNvCxnSpPr>
            <p:nvPr/>
          </p:nvCxnSpPr>
          <p:spPr>
            <a:xfrm>
              <a:off x="5043175" y="6563032"/>
              <a:ext cx="720000" cy="0"/>
            </a:xfrm>
            <a:prstGeom prst="line">
              <a:avLst/>
            </a:prstGeom>
            <a:ln w="76200">
              <a:solidFill>
                <a:srgbClr val="A3194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recto 119">
              <a:extLst>
                <a:ext uri="{FF2B5EF4-FFF2-40B4-BE49-F238E27FC236}">
                  <a16:creationId xmlns:a16="http://schemas.microsoft.com/office/drawing/2014/main" id="{C0924ACA-0300-417C-A68F-5BFBBC7431C5}"/>
                </a:ext>
              </a:extLst>
            </p:cNvPr>
            <p:cNvCxnSpPr>
              <a:cxnSpLocks/>
            </p:cNvCxnSpPr>
            <p:nvPr/>
          </p:nvCxnSpPr>
          <p:spPr>
            <a:xfrm>
              <a:off x="5766350" y="6563032"/>
              <a:ext cx="720000" cy="0"/>
            </a:xfrm>
            <a:prstGeom prst="line">
              <a:avLst/>
            </a:prstGeom>
            <a:ln w="76200">
              <a:solidFill>
                <a:srgbClr val="F36D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 recto 120">
              <a:extLst>
                <a:ext uri="{FF2B5EF4-FFF2-40B4-BE49-F238E27FC236}">
                  <a16:creationId xmlns:a16="http://schemas.microsoft.com/office/drawing/2014/main" id="{0064DE3C-1C79-D6E6-B976-ADE0A1BE8FC5}"/>
                </a:ext>
              </a:extLst>
            </p:cNvPr>
            <p:cNvCxnSpPr>
              <a:cxnSpLocks/>
            </p:cNvCxnSpPr>
            <p:nvPr/>
          </p:nvCxnSpPr>
          <p:spPr>
            <a:xfrm>
              <a:off x="6486350" y="6563032"/>
              <a:ext cx="720000" cy="0"/>
            </a:xfrm>
            <a:prstGeom prst="line">
              <a:avLst/>
            </a:prstGeom>
            <a:ln w="76200">
              <a:solidFill>
                <a:srgbClr val="E00C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cto 121">
              <a:extLst>
                <a:ext uri="{FF2B5EF4-FFF2-40B4-BE49-F238E27FC236}">
                  <a16:creationId xmlns:a16="http://schemas.microsoft.com/office/drawing/2014/main" id="{5D3E42A4-0F5A-6017-55BC-6E47455F4F97}"/>
                </a:ext>
              </a:extLst>
            </p:cNvPr>
            <p:cNvCxnSpPr>
              <a:cxnSpLocks/>
            </p:cNvCxnSpPr>
            <p:nvPr/>
          </p:nvCxnSpPr>
          <p:spPr>
            <a:xfrm>
              <a:off x="7206350" y="6563032"/>
              <a:ext cx="720000" cy="0"/>
            </a:xfrm>
            <a:prstGeom prst="line">
              <a:avLst/>
            </a:prstGeom>
            <a:ln w="76200">
              <a:solidFill>
                <a:srgbClr val="F99C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cto 122">
              <a:extLst>
                <a:ext uri="{FF2B5EF4-FFF2-40B4-BE49-F238E27FC236}">
                  <a16:creationId xmlns:a16="http://schemas.microsoft.com/office/drawing/2014/main" id="{AE4F73D4-1491-32CC-43EF-B2507F158E9E}"/>
                </a:ext>
              </a:extLst>
            </p:cNvPr>
            <p:cNvCxnSpPr>
              <a:cxnSpLocks/>
            </p:cNvCxnSpPr>
            <p:nvPr/>
          </p:nvCxnSpPr>
          <p:spPr>
            <a:xfrm>
              <a:off x="7926350" y="6563032"/>
              <a:ext cx="720000" cy="0"/>
            </a:xfrm>
            <a:prstGeom prst="line">
              <a:avLst/>
            </a:prstGeom>
            <a:ln w="76200">
              <a:solidFill>
                <a:srgbClr val="CF8D2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cto 123">
              <a:extLst>
                <a:ext uri="{FF2B5EF4-FFF2-40B4-BE49-F238E27FC236}">
                  <a16:creationId xmlns:a16="http://schemas.microsoft.com/office/drawing/2014/main" id="{32FBD8AD-F4AF-ED5D-B2B1-6B0211F093E5}"/>
                </a:ext>
              </a:extLst>
            </p:cNvPr>
            <p:cNvCxnSpPr>
              <a:cxnSpLocks/>
            </p:cNvCxnSpPr>
            <p:nvPr/>
          </p:nvCxnSpPr>
          <p:spPr>
            <a:xfrm>
              <a:off x="8646350" y="6563032"/>
              <a:ext cx="720000" cy="0"/>
            </a:xfrm>
            <a:prstGeom prst="line">
              <a:avLst/>
            </a:prstGeom>
            <a:ln w="76200">
              <a:solidFill>
                <a:srgbClr val="42733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cto 124">
              <a:extLst>
                <a:ext uri="{FF2B5EF4-FFF2-40B4-BE49-F238E27FC236}">
                  <a16:creationId xmlns:a16="http://schemas.microsoft.com/office/drawing/2014/main" id="{5638AEDC-0202-29FA-A163-3CA9B3D8D74E}"/>
                </a:ext>
              </a:extLst>
            </p:cNvPr>
            <p:cNvCxnSpPr>
              <a:cxnSpLocks/>
            </p:cNvCxnSpPr>
            <p:nvPr/>
          </p:nvCxnSpPr>
          <p:spPr>
            <a:xfrm>
              <a:off x="9369525" y="6563032"/>
              <a:ext cx="720000" cy="0"/>
            </a:xfrm>
            <a:prstGeom prst="line">
              <a:avLst/>
            </a:prstGeom>
            <a:ln w="76200">
              <a:solidFill>
                <a:srgbClr val="007BB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cto 125">
              <a:extLst>
                <a:ext uri="{FF2B5EF4-FFF2-40B4-BE49-F238E27FC236}">
                  <a16:creationId xmlns:a16="http://schemas.microsoft.com/office/drawing/2014/main" id="{915EA996-2344-9464-1E78-D3847F7A887B}"/>
                </a:ext>
              </a:extLst>
            </p:cNvPr>
            <p:cNvCxnSpPr>
              <a:cxnSpLocks/>
            </p:cNvCxnSpPr>
            <p:nvPr/>
          </p:nvCxnSpPr>
          <p:spPr>
            <a:xfrm>
              <a:off x="10091906" y="6563032"/>
              <a:ext cx="720000" cy="0"/>
            </a:xfrm>
            <a:prstGeom prst="line">
              <a:avLst/>
            </a:prstGeom>
            <a:ln w="76200">
              <a:solidFill>
                <a:srgbClr val="3EB04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cto 126">
              <a:extLst>
                <a:ext uri="{FF2B5EF4-FFF2-40B4-BE49-F238E27FC236}">
                  <a16:creationId xmlns:a16="http://schemas.microsoft.com/office/drawing/2014/main" id="{4F3AA7E2-2F97-42E3-5905-BC3050188B5A}"/>
                </a:ext>
              </a:extLst>
            </p:cNvPr>
            <p:cNvCxnSpPr>
              <a:cxnSpLocks/>
            </p:cNvCxnSpPr>
            <p:nvPr/>
          </p:nvCxnSpPr>
          <p:spPr>
            <a:xfrm>
              <a:off x="10814287" y="6563032"/>
              <a:ext cx="720000" cy="0"/>
            </a:xfrm>
            <a:prstGeom prst="line">
              <a:avLst/>
            </a:prstGeom>
            <a:ln w="76200">
              <a:solidFill>
                <a:srgbClr val="004E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cto 127">
              <a:extLst>
                <a:ext uri="{FF2B5EF4-FFF2-40B4-BE49-F238E27FC236}">
                  <a16:creationId xmlns:a16="http://schemas.microsoft.com/office/drawing/2014/main" id="{43E368A8-F49F-8E6E-AA3A-4774025DE58F}"/>
                </a:ext>
              </a:extLst>
            </p:cNvPr>
            <p:cNvCxnSpPr>
              <a:cxnSpLocks/>
            </p:cNvCxnSpPr>
            <p:nvPr/>
          </p:nvCxnSpPr>
          <p:spPr>
            <a:xfrm>
              <a:off x="11534287" y="6563032"/>
              <a:ext cx="657713" cy="0"/>
            </a:xfrm>
            <a:prstGeom prst="line">
              <a:avLst/>
            </a:prstGeom>
            <a:ln w="76200">
              <a:solidFill>
                <a:srgbClr val="1532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Rectángulo 130">
            <a:extLst>
              <a:ext uri="{FF2B5EF4-FFF2-40B4-BE49-F238E27FC236}">
                <a16:creationId xmlns:a16="http://schemas.microsoft.com/office/drawing/2014/main" id="{F961C896-A730-FFF7-8E61-80E848F2D5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070076"/>
            <a:ext cx="12192000" cy="5773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08D72D83-931F-099D-4A33-45E446203489}"/>
              </a:ext>
            </a:extLst>
          </p:cNvPr>
          <p:cNvSpPr txBox="1"/>
          <p:nvPr/>
        </p:nvSpPr>
        <p:spPr>
          <a:xfrm>
            <a:off x="287860" y="4928963"/>
            <a:ext cx="7536427" cy="1371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9180" marR="5080" indent="53340">
              <a:lnSpc>
                <a:spcPct val="140000"/>
              </a:lnSpc>
              <a:spcBef>
                <a:spcPts val="430"/>
              </a:spcBef>
            </a:pPr>
            <a:r>
              <a:rPr lang="es-CL" sz="2000" u="sng" spc="-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ptos" panose="020B0004020202020204" pitchFamily="34" charset="0"/>
                <a:cs typeface="Arial"/>
                <a:hlinkClick r:id="rId3"/>
              </a:rPr>
              <a:t>https://www.linkedin.com/in/jfuentesc</a:t>
            </a:r>
            <a:endParaRPr lang="es-ES" sz="2000" dirty="0">
              <a:latin typeface="Aptos" panose="020B0004020202020204" pitchFamily="34" charset="0"/>
              <a:cs typeface="Arial"/>
            </a:endParaRPr>
          </a:p>
          <a:p>
            <a:pPr marL="1059180" marR="5080" indent="53340">
              <a:lnSpc>
                <a:spcPct val="140000"/>
              </a:lnSpc>
              <a:spcBef>
                <a:spcPts val="430"/>
              </a:spcBef>
            </a:pPr>
            <a:r>
              <a:rPr lang="es-ES" sz="2000" u="sng" spc="-8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ptos" panose="020B0004020202020204" pitchFamily="34" charset="0"/>
                <a:cs typeface="Arial"/>
              </a:rPr>
              <a:t> jose.fuentes.c@unab.cl</a:t>
            </a:r>
            <a:endParaRPr lang="es-ES" sz="2000" spc="355" dirty="0">
              <a:latin typeface="Aptos" panose="020B0004020202020204" pitchFamily="34" charset="0"/>
              <a:cs typeface="Arial"/>
            </a:endParaRPr>
          </a:p>
          <a:p>
            <a:pPr marL="1059180" marR="5080" indent="53340">
              <a:lnSpc>
                <a:spcPct val="140000"/>
              </a:lnSpc>
              <a:spcBef>
                <a:spcPts val="430"/>
              </a:spcBef>
            </a:pPr>
            <a:r>
              <a:rPr sz="2000" spc="-5" dirty="0">
                <a:latin typeface="Aptos" panose="020B0004020202020204" pitchFamily="34" charset="0"/>
                <a:cs typeface="Carlito"/>
              </a:rPr>
              <a:t>+56 </a:t>
            </a:r>
            <a:r>
              <a:rPr sz="2000" dirty="0">
                <a:latin typeface="Aptos" panose="020B0004020202020204" pitchFamily="34" charset="0"/>
                <a:cs typeface="Carlito"/>
              </a:rPr>
              <a:t>9</a:t>
            </a:r>
            <a:r>
              <a:rPr sz="2000" spc="5" dirty="0">
                <a:latin typeface="Aptos" panose="020B0004020202020204" pitchFamily="34" charset="0"/>
                <a:cs typeface="Carlito"/>
              </a:rPr>
              <a:t> </a:t>
            </a:r>
            <a:r>
              <a:rPr sz="2000" dirty="0">
                <a:latin typeface="Aptos" panose="020B0004020202020204" pitchFamily="34" charset="0"/>
                <a:cs typeface="Carlito"/>
              </a:rPr>
              <a:t>34178904</a:t>
            </a: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B522D891-A9DE-4680-BB62-C176E00663A9}"/>
              </a:ext>
            </a:extLst>
          </p:cNvPr>
          <p:cNvSpPr/>
          <p:nvPr/>
        </p:nvSpPr>
        <p:spPr>
          <a:xfrm>
            <a:off x="697533" y="5836662"/>
            <a:ext cx="504365" cy="5043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0" name="object 3">
            <a:extLst>
              <a:ext uri="{FF2B5EF4-FFF2-40B4-BE49-F238E27FC236}">
                <a16:creationId xmlns:a16="http://schemas.microsoft.com/office/drawing/2014/main" id="{C1401DA1-390A-EFF2-9A65-1354DADDC9D4}"/>
              </a:ext>
            </a:extLst>
          </p:cNvPr>
          <p:cNvGrpSpPr/>
          <p:nvPr/>
        </p:nvGrpSpPr>
        <p:grpSpPr>
          <a:xfrm>
            <a:off x="723061" y="4957853"/>
            <a:ext cx="504365" cy="813060"/>
            <a:chOff x="795706" y="5152706"/>
            <a:chExt cx="342900" cy="658495"/>
          </a:xfrm>
        </p:grpSpPr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37E7A571-DD29-DBA6-1125-7150B7164F73}"/>
                </a:ext>
              </a:extLst>
            </p:cNvPr>
            <p:cNvSpPr/>
            <p:nvPr/>
          </p:nvSpPr>
          <p:spPr>
            <a:xfrm>
              <a:off x="809369" y="5152706"/>
              <a:ext cx="319789" cy="3244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062092E0-FD1C-AA7B-6D1A-1C23D9014DFC}"/>
                </a:ext>
              </a:extLst>
            </p:cNvPr>
            <p:cNvSpPr/>
            <p:nvPr/>
          </p:nvSpPr>
          <p:spPr>
            <a:xfrm>
              <a:off x="795706" y="5500312"/>
              <a:ext cx="342721" cy="3107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0B300C3-7788-D1DB-0B02-E547451253F9}"/>
              </a:ext>
            </a:extLst>
          </p:cNvPr>
          <p:cNvSpPr txBox="1"/>
          <p:nvPr/>
        </p:nvSpPr>
        <p:spPr>
          <a:xfrm>
            <a:off x="287860" y="1738629"/>
            <a:ext cx="735063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Sumar empresas del rubro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s-ES" altLang="es-CL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s-ES" altLang="es-CL" sz="2800" dirty="0">
                <a:latin typeface="Calibri" panose="020F0502020204030204" pitchFamily="34" charset="0"/>
                <a:cs typeface="Calibri" panose="020F0502020204030204" pitchFamily="34" charset="0"/>
              </a:rPr>
              <a:t>legar a nuevos socios formadores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s-ES" altLang="es-CL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Integ</a:t>
            </a:r>
            <a:r>
              <a:rPr lang="es-ES" altLang="es-CL" sz="2800" dirty="0">
                <a:latin typeface="Calibri" panose="020F0502020204030204" pitchFamily="34" charset="0"/>
                <a:cs typeface="Calibri" panose="020F0502020204030204" pitchFamily="34" charset="0"/>
              </a:rPr>
              <a:t>rar nuevas disciplinas académicas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s-ES" altLang="es-CL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lang="es-ES" altLang="es-CL" sz="2800" dirty="0">
                <a:latin typeface="Calibri" panose="020F0502020204030204" pitchFamily="34" charset="0"/>
                <a:cs typeface="Calibri" panose="020F0502020204030204" pitchFamily="34" charset="0"/>
              </a:rPr>
              <a:t>ticulación con capacitaciones formales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s-ES" altLang="es-CL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Sustentabilidad del proyecto en el tiempo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altLang="es-CL" sz="2800" dirty="0">
                <a:latin typeface="Calibri" panose="020F0502020204030204" pitchFamily="34" charset="0"/>
                <a:cs typeface="Calibri" panose="020F0502020204030204" pitchFamily="34" charset="0"/>
              </a:rPr>
              <a:t>Internalización del proyecto</a:t>
            </a:r>
            <a:endParaRPr kumimoji="0" lang="es-CL" altLang="es-CL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s-E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s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Qué es el Ciclo de Mejora Continua?">
            <a:extLst>
              <a:ext uri="{FF2B5EF4-FFF2-40B4-BE49-F238E27FC236}">
                <a16:creationId xmlns:a16="http://schemas.microsoft.com/office/drawing/2014/main" id="{3A201412-6016-FE33-0E2D-4874B29DE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181" y="1738629"/>
            <a:ext cx="4428106" cy="441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BB0F690D-4E6C-509A-3BA5-BD2625E4E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9309"/>
          </a:xfrm>
        </p:spPr>
        <p:txBody>
          <a:bodyPr>
            <a:noAutofit/>
          </a:bodyPr>
          <a:lstStyle/>
          <a:p>
            <a:r>
              <a:rPr lang="es-CL" sz="3200" dirty="0">
                <a:latin typeface="Calibri" panose="020F0502020204030204" pitchFamily="34" charset="0"/>
                <a:cs typeface="Calibri" panose="020F0502020204030204" pitchFamily="34" charset="0"/>
              </a:rPr>
              <a:t>EL FUTURO</a:t>
            </a:r>
            <a:endParaRPr lang="es-C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067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77AAC-7849-18D3-6649-48B2D4C4A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EF051D-DA46-B79A-F6DC-B1DCE7953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9309"/>
          </a:xfrm>
        </p:spPr>
        <p:txBody>
          <a:bodyPr>
            <a:noAutofit/>
          </a:bodyPr>
          <a:lstStyle/>
          <a:p>
            <a:r>
              <a:rPr lang="es-ES" sz="2800" b="0" i="0" dirty="0">
                <a:solidFill>
                  <a:srgbClr val="46515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8vo Congreso Internacional de Vinculación con el Medio UNAB 2025</a:t>
            </a:r>
            <a:endParaRPr lang="es-C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0" name="Grupo 129">
            <a:extLst>
              <a:ext uri="{FF2B5EF4-FFF2-40B4-BE49-F238E27FC236}">
                <a16:creationId xmlns:a16="http://schemas.microsoft.com/office/drawing/2014/main" id="{67B809E5-FE93-C2DE-28AA-F0CE3D4CD600}"/>
              </a:ext>
            </a:extLst>
          </p:cNvPr>
          <p:cNvGrpSpPr/>
          <p:nvPr/>
        </p:nvGrpSpPr>
        <p:grpSpPr>
          <a:xfrm>
            <a:off x="0" y="1025832"/>
            <a:ext cx="12192000" cy="0"/>
            <a:chOff x="0" y="6563032"/>
            <a:chExt cx="12192000" cy="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C8F2FE07-61D8-E507-404B-B1F0E2A338B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63032"/>
              <a:ext cx="720000" cy="0"/>
            </a:xfrm>
            <a:prstGeom prst="line">
              <a:avLst/>
            </a:prstGeom>
            <a:ln w="76200">
              <a:solidFill>
                <a:srgbClr val="EA1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474A913D-B9AB-A98C-8106-C26B66B86EC4}"/>
                </a:ext>
              </a:extLst>
            </p:cNvPr>
            <p:cNvCxnSpPr>
              <a:cxnSpLocks/>
            </p:cNvCxnSpPr>
            <p:nvPr/>
          </p:nvCxnSpPr>
          <p:spPr>
            <a:xfrm>
              <a:off x="720000" y="6563032"/>
              <a:ext cx="720000" cy="0"/>
            </a:xfrm>
            <a:prstGeom prst="line">
              <a:avLst/>
            </a:prstGeom>
            <a:ln w="76200">
              <a:solidFill>
                <a:srgbClr val="D29F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ector recto 113">
              <a:extLst>
                <a:ext uri="{FF2B5EF4-FFF2-40B4-BE49-F238E27FC236}">
                  <a16:creationId xmlns:a16="http://schemas.microsoft.com/office/drawing/2014/main" id="{569A95B7-8AD8-85C2-C07D-9C2B775150AC}"/>
                </a:ext>
              </a:extLst>
            </p:cNvPr>
            <p:cNvCxnSpPr>
              <a:cxnSpLocks/>
            </p:cNvCxnSpPr>
            <p:nvPr/>
          </p:nvCxnSpPr>
          <p:spPr>
            <a:xfrm>
              <a:off x="1440000" y="6563032"/>
              <a:ext cx="720000" cy="0"/>
            </a:xfrm>
            <a:prstGeom prst="line">
              <a:avLst/>
            </a:prstGeom>
            <a:ln w="76200">
              <a:solidFill>
                <a:srgbClr val="279B4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>
              <a:extLst>
                <a:ext uri="{FF2B5EF4-FFF2-40B4-BE49-F238E27FC236}">
                  <a16:creationId xmlns:a16="http://schemas.microsoft.com/office/drawing/2014/main" id="{D8AC4E42-EC65-346D-0429-D239A7BB7CE5}"/>
                </a:ext>
              </a:extLst>
            </p:cNvPr>
            <p:cNvCxnSpPr>
              <a:cxnSpLocks/>
            </p:cNvCxnSpPr>
            <p:nvPr/>
          </p:nvCxnSpPr>
          <p:spPr>
            <a:xfrm>
              <a:off x="2163175" y="6563032"/>
              <a:ext cx="720000" cy="0"/>
            </a:xfrm>
            <a:prstGeom prst="line">
              <a:avLst/>
            </a:prstGeom>
            <a:ln w="76200">
              <a:solidFill>
                <a:srgbClr val="C31F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>
              <a:extLst>
                <a:ext uri="{FF2B5EF4-FFF2-40B4-BE49-F238E27FC236}">
                  <a16:creationId xmlns:a16="http://schemas.microsoft.com/office/drawing/2014/main" id="{32C87F9D-C104-7396-1F10-C1113FC01272}"/>
                </a:ext>
              </a:extLst>
            </p:cNvPr>
            <p:cNvCxnSpPr>
              <a:cxnSpLocks/>
            </p:cNvCxnSpPr>
            <p:nvPr/>
          </p:nvCxnSpPr>
          <p:spPr>
            <a:xfrm>
              <a:off x="2883175" y="6563032"/>
              <a:ext cx="720000" cy="0"/>
            </a:xfrm>
            <a:prstGeom prst="line">
              <a:avLst/>
            </a:prstGeom>
            <a:ln w="76200">
              <a:solidFill>
                <a:srgbClr val="EF402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116">
              <a:extLst>
                <a:ext uri="{FF2B5EF4-FFF2-40B4-BE49-F238E27FC236}">
                  <a16:creationId xmlns:a16="http://schemas.microsoft.com/office/drawing/2014/main" id="{F3A5A655-FADA-FAFA-6917-1553DE1E7855}"/>
                </a:ext>
              </a:extLst>
            </p:cNvPr>
            <p:cNvCxnSpPr>
              <a:cxnSpLocks/>
            </p:cNvCxnSpPr>
            <p:nvPr/>
          </p:nvCxnSpPr>
          <p:spPr>
            <a:xfrm>
              <a:off x="3603175" y="6563032"/>
              <a:ext cx="720000" cy="0"/>
            </a:xfrm>
            <a:prstGeom prst="line">
              <a:avLst/>
            </a:prstGeom>
            <a:ln w="76200">
              <a:solidFill>
                <a:srgbClr val="00ADD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117">
              <a:extLst>
                <a:ext uri="{FF2B5EF4-FFF2-40B4-BE49-F238E27FC236}">
                  <a16:creationId xmlns:a16="http://schemas.microsoft.com/office/drawing/2014/main" id="{08E9E948-6928-0BD3-BA96-AAF88476F084}"/>
                </a:ext>
              </a:extLst>
            </p:cNvPr>
            <p:cNvCxnSpPr>
              <a:cxnSpLocks/>
            </p:cNvCxnSpPr>
            <p:nvPr/>
          </p:nvCxnSpPr>
          <p:spPr>
            <a:xfrm>
              <a:off x="4323175" y="6563032"/>
              <a:ext cx="720000" cy="0"/>
            </a:xfrm>
            <a:prstGeom prst="line">
              <a:avLst/>
            </a:prstGeom>
            <a:ln w="76200">
              <a:solidFill>
                <a:srgbClr val="FCB61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cto 118">
              <a:extLst>
                <a:ext uri="{FF2B5EF4-FFF2-40B4-BE49-F238E27FC236}">
                  <a16:creationId xmlns:a16="http://schemas.microsoft.com/office/drawing/2014/main" id="{FC709FBF-6A0C-0591-4C07-496C82D42A6C}"/>
                </a:ext>
              </a:extLst>
            </p:cNvPr>
            <p:cNvCxnSpPr>
              <a:cxnSpLocks/>
            </p:cNvCxnSpPr>
            <p:nvPr/>
          </p:nvCxnSpPr>
          <p:spPr>
            <a:xfrm>
              <a:off x="5043175" y="6563032"/>
              <a:ext cx="720000" cy="0"/>
            </a:xfrm>
            <a:prstGeom prst="line">
              <a:avLst/>
            </a:prstGeom>
            <a:ln w="76200">
              <a:solidFill>
                <a:srgbClr val="A3194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recto 119">
              <a:extLst>
                <a:ext uri="{FF2B5EF4-FFF2-40B4-BE49-F238E27FC236}">
                  <a16:creationId xmlns:a16="http://schemas.microsoft.com/office/drawing/2014/main" id="{F7821B90-DBC2-5F22-1AFB-F0ED0C1A5FE9}"/>
                </a:ext>
              </a:extLst>
            </p:cNvPr>
            <p:cNvCxnSpPr>
              <a:cxnSpLocks/>
            </p:cNvCxnSpPr>
            <p:nvPr/>
          </p:nvCxnSpPr>
          <p:spPr>
            <a:xfrm>
              <a:off x="5766350" y="6563032"/>
              <a:ext cx="720000" cy="0"/>
            </a:xfrm>
            <a:prstGeom prst="line">
              <a:avLst/>
            </a:prstGeom>
            <a:ln w="76200">
              <a:solidFill>
                <a:srgbClr val="F36D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 recto 120">
              <a:extLst>
                <a:ext uri="{FF2B5EF4-FFF2-40B4-BE49-F238E27FC236}">
                  <a16:creationId xmlns:a16="http://schemas.microsoft.com/office/drawing/2014/main" id="{E2497C2D-AC75-BB12-E83B-091F9CACC1E0}"/>
                </a:ext>
              </a:extLst>
            </p:cNvPr>
            <p:cNvCxnSpPr>
              <a:cxnSpLocks/>
            </p:cNvCxnSpPr>
            <p:nvPr/>
          </p:nvCxnSpPr>
          <p:spPr>
            <a:xfrm>
              <a:off x="6486350" y="6563032"/>
              <a:ext cx="720000" cy="0"/>
            </a:xfrm>
            <a:prstGeom prst="line">
              <a:avLst/>
            </a:prstGeom>
            <a:ln w="76200">
              <a:solidFill>
                <a:srgbClr val="E00C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cto 121">
              <a:extLst>
                <a:ext uri="{FF2B5EF4-FFF2-40B4-BE49-F238E27FC236}">
                  <a16:creationId xmlns:a16="http://schemas.microsoft.com/office/drawing/2014/main" id="{6E097DE4-D0D8-0AE4-540F-E5A0C4ED4877}"/>
                </a:ext>
              </a:extLst>
            </p:cNvPr>
            <p:cNvCxnSpPr>
              <a:cxnSpLocks/>
            </p:cNvCxnSpPr>
            <p:nvPr/>
          </p:nvCxnSpPr>
          <p:spPr>
            <a:xfrm>
              <a:off x="7206350" y="6563032"/>
              <a:ext cx="720000" cy="0"/>
            </a:xfrm>
            <a:prstGeom prst="line">
              <a:avLst/>
            </a:prstGeom>
            <a:ln w="76200">
              <a:solidFill>
                <a:srgbClr val="F99C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cto 122">
              <a:extLst>
                <a:ext uri="{FF2B5EF4-FFF2-40B4-BE49-F238E27FC236}">
                  <a16:creationId xmlns:a16="http://schemas.microsoft.com/office/drawing/2014/main" id="{9DFBB776-C459-FF3E-8350-9F3FE45DEB7A}"/>
                </a:ext>
              </a:extLst>
            </p:cNvPr>
            <p:cNvCxnSpPr>
              <a:cxnSpLocks/>
            </p:cNvCxnSpPr>
            <p:nvPr/>
          </p:nvCxnSpPr>
          <p:spPr>
            <a:xfrm>
              <a:off x="7926350" y="6563032"/>
              <a:ext cx="720000" cy="0"/>
            </a:xfrm>
            <a:prstGeom prst="line">
              <a:avLst/>
            </a:prstGeom>
            <a:ln w="76200">
              <a:solidFill>
                <a:srgbClr val="CF8D2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cto 123">
              <a:extLst>
                <a:ext uri="{FF2B5EF4-FFF2-40B4-BE49-F238E27FC236}">
                  <a16:creationId xmlns:a16="http://schemas.microsoft.com/office/drawing/2014/main" id="{DBDCE8AF-2E82-1303-2A9F-05A97E293857}"/>
                </a:ext>
              </a:extLst>
            </p:cNvPr>
            <p:cNvCxnSpPr>
              <a:cxnSpLocks/>
            </p:cNvCxnSpPr>
            <p:nvPr/>
          </p:nvCxnSpPr>
          <p:spPr>
            <a:xfrm>
              <a:off x="8646350" y="6563032"/>
              <a:ext cx="720000" cy="0"/>
            </a:xfrm>
            <a:prstGeom prst="line">
              <a:avLst/>
            </a:prstGeom>
            <a:ln w="76200">
              <a:solidFill>
                <a:srgbClr val="42733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cto 124">
              <a:extLst>
                <a:ext uri="{FF2B5EF4-FFF2-40B4-BE49-F238E27FC236}">
                  <a16:creationId xmlns:a16="http://schemas.microsoft.com/office/drawing/2014/main" id="{AB585437-8064-672F-530B-A4ACC5D3907B}"/>
                </a:ext>
              </a:extLst>
            </p:cNvPr>
            <p:cNvCxnSpPr>
              <a:cxnSpLocks/>
            </p:cNvCxnSpPr>
            <p:nvPr/>
          </p:nvCxnSpPr>
          <p:spPr>
            <a:xfrm>
              <a:off x="9369525" y="6563032"/>
              <a:ext cx="720000" cy="0"/>
            </a:xfrm>
            <a:prstGeom prst="line">
              <a:avLst/>
            </a:prstGeom>
            <a:ln w="76200">
              <a:solidFill>
                <a:srgbClr val="007BB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cto 125">
              <a:extLst>
                <a:ext uri="{FF2B5EF4-FFF2-40B4-BE49-F238E27FC236}">
                  <a16:creationId xmlns:a16="http://schemas.microsoft.com/office/drawing/2014/main" id="{A13AA3EF-B52E-03F2-CF92-CBB15106D4B1}"/>
                </a:ext>
              </a:extLst>
            </p:cNvPr>
            <p:cNvCxnSpPr>
              <a:cxnSpLocks/>
            </p:cNvCxnSpPr>
            <p:nvPr/>
          </p:nvCxnSpPr>
          <p:spPr>
            <a:xfrm>
              <a:off x="10091906" y="6563032"/>
              <a:ext cx="720000" cy="0"/>
            </a:xfrm>
            <a:prstGeom prst="line">
              <a:avLst/>
            </a:prstGeom>
            <a:ln w="76200">
              <a:solidFill>
                <a:srgbClr val="3EB04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cto 126">
              <a:extLst>
                <a:ext uri="{FF2B5EF4-FFF2-40B4-BE49-F238E27FC236}">
                  <a16:creationId xmlns:a16="http://schemas.microsoft.com/office/drawing/2014/main" id="{71C26F38-8801-2DDA-F59C-FA3949F2BF89}"/>
                </a:ext>
              </a:extLst>
            </p:cNvPr>
            <p:cNvCxnSpPr>
              <a:cxnSpLocks/>
            </p:cNvCxnSpPr>
            <p:nvPr/>
          </p:nvCxnSpPr>
          <p:spPr>
            <a:xfrm>
              <a:off x="10814287" y="6563032"/>
              <a:ext cx="720000" cy="0"/>
            </a:xfrm>
            <a:prstGeom prst="line">
              <a:avLst/>
            </a:prstGeom>
            <a:ln w="76200">
              <a:solidFill>
                <a:srgbClr val="004E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cto 127">
              <a:extLst>
                <a:ext uri="{FF2B5EF4-FFF2-40B4-BE49-F238E27FC236}">
                  <a16:creationId xmlns:a16="http://schemas.microsoft.com/office/drawing/2014/main" id="{B5F38391-3F0A-5AD0-B2F4-DF6040425A9B}"/>
                </a:ext>
              </a:extLst>
            </p:cNvPr>
            <p:cNvCxnSpPr>
              <a:cxnSpLocks/>
            </p:cNvCxnSpPr>
            <p:nvPr/>
          </p:nvCxnSpPr>
          <p:spPr>
            <a:xfrm>
              <a:off x="11534287" y="6563032"/>
              <a:ext cx="657713" cy="0"/>
            </a:xfrm>
            <a:prstGeom prst="line">
              <a:avLst/>
            </a:prstGeom>
            <a:ln w="76200">
              <a:solidFill>
                <a:srgbClr val="1532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Rectángulo 130">
            <a:extLst>
              <a:ext uri="{FF2B5EF4-FFF2-40B4-BE49-F238E27FC236}">
                <a16:creationId xmlns:a16="http://schemas.microsoft.com/office/drawing/2014/main" id="{E2011868-B49C-D67C-029B-8128499622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070076"/>
            <a:ext cx="12192000" cy="5773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Picture 4" descr="Logos- Universidad Andrés Bello">
            <a:extLst>
              <a:ext uri="{FF2B5EF4-FFF2-40B4-BE49-F238E27FC236}">
                <a16:creationId xmlns:a16="http://schemas.microsoft.com/office/drawing/2014/main" id="{D7152EB9-5419-D906-C40C-AACCE44D6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681" y="1460069"/>
            <a:ext cx="1576636" cy="132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E4FFD2DA-7749-C5FB-9F43-C7EBBE3C6716}"/>
              </a:ext>
            </a:extLst>
          </p:cNvPr>
          <p:cNvSpPr txBox="1">
            <a:spLocks/>
          </p:cNvSpPr>
          <p:nvPr/>
        </p:nvSpPr>
        <p:spPr>
          <a:xfrm>
            <a:off x="360000" y="2521786"/>
            <a:ext cx="11509263" cy="13083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0" i="0" dirty="0">
                <a:solidFill>
                  <a:srgbClr val="46515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Programa de Intervención Social: Empoderamiento Femenino a través de la Capacitación en Instalaciones Domiciliarias, Domótica y Ofimática nivel básico</a:t>
            </a:r>
            <a:endParaRPr lang="es-ES" sz="2800" dirty="0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A2D3E7B-8E07-6052-8DD4-63A6D4D738AB}"/>
              </a:ext>
            </a:extLst>
          </p:cNvPr>
          <p:cNvSpPr/>
          <p:nvPr/>
        </p:nvSpPr>
        <p:spPr>
          <a:xfrm>
            <a:off x="360000" y="3912748"/>
            <a:ext cx="11672099" cy="4812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52D12C34-D9FB-6BC9-43CF-CFB212C9D6CC}"/>
              </a:ext>
            </a:extLst>
          </p:cNvPr>
          <p:cNvSpPr txBox="1">
            <a:spLocks/>
          </p:cNvSpPr>
          <p:nvPr/>
        </p:nvSpPr>
        <p:spPr>
          <a:xfrm>
            <a:off x="1695191" y="4238264"/>
            <a:ext cx="9479096" cy="540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Proyecto VCM  UNAB / Facultad de Ingeniería / Facultad de Educación y Ciencias Sociales</a:t>
            </a:r>
            <a:endParaRPr lang="es-ES" sz="20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endParaRPr lang="es-ES" sz="20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50D72785-95B2-7A44-5FFA-C79478A1D26F}"/>
              </a:ext>
            </a:extLst>
          </p:cNvPr>
          <p:cNvSpPr txBox="1">
            <a:spLocks/>
          </p:cNvSpPr>
          <p:nvPr/>
        </p:nvSpPr>
        <p:spPr>
          <a:xfrm>
            <a:off x="3207838" y="4808975"/>
            <a:ext cx="5776322" cy="17478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José Manuel Fuentes Cid</a:t>
            </a:r>
          </a:p>
          <a:p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Jefe de Proyecto del Programa VCM</a:t>
            </a:r>
          </a:p>
          <a:p>
            <a:r>
              <a:rPr lang="es-E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Secretario Académico Ingeniería en Construcción UNAB</a:t>
            </a:r>
          </a:p>
          <a:p>
            <a:r>
              <a:rPr lang="es-E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Docente Asistente UNAB</a:t>
            </a:r>
          </a:p>
          <a:p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Contacto: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 jose.fuentes.c@unab.cl</a:t>
            </a:r>
            <a:endParaRPr lang="es-ES" sz="18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endParaRPr lang="es-ES" sz="18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668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BAA3D-4C44-E736-75BA-1EC5316F2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4DB22B-EDEC-32AE-41AD-E4A12C135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9309"/>
          </a:xfrm>
        </p:spPr>
        <p:txBody>
          <a:bodyPr>
            <a:noAutofit/>
          </a:bodyPr>
          <a:lstStyle/>
          <a:p>
            <a:r>
              <a:rPr lang="es-ES" sz="2800" b="0" i="0" dirty="0">
                <a:solidFill>
                  <a:srgbClr val="46515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8vo Congreso Internacional de Vinculación con el Medio UNAB 2025</a:t>
            </a:r>
            <a:endParaRPr lang="es-C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0" name="Grupo 129">
            <a:extLst>
              <a:ext uri="{FF2B5EF4-FFF2-40B4-BE49-F238E27FC236}">
                <a16:creationId xmlns:a16="http://schemas.microsoft.com/office/drawing/2014/main" id="{40653451-F8A1-D699-E8EF-C50AC2CA91E2}"/>
              </a:ext>
            </a:extLst>
          </p:cNvPr>
          <p:cNvGrpSpPr/>
          <p:nvPr/>
        </p:nvGrpSpPr>
        <p:grpSpPr>
          <a:xfrm>
            <a:off x="0" y="1025832"/>
            <a:ext cx="12192000" cy="0"/>
            <a:chOff x="0" y="6563032"/>
            <a:chExt cx="12192000" cy="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6A7C669F-F525-573E-EF05-64F4ECABBBA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63032"/>
              <a:ext cx="720000" cy="0"/>
            </a:xfrm>
            <a:prstGeom prst="line">
              <a:avLst/>
            </a:prstGeom>
            <a:ln w="76200">
              <a:solidFill>
                <a:srgbClr val="EA1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C68D6F72-338E-617E-1C6D-39BC5983C11D}"/>
                </a:ext>
              </a:extLst>
            </p:cNvPr>
            <p:cNvCxnSpPr>
              <a:cxnSpLocks/>
            </p:cNvCxnSpPr>
            <p:nvPr/>
          </p:nvCxnSpPr>
          <p:spPr>
            <a:xfrm>
              <a:off x="720000" y="6563032"/>
              <a:ext cx="720000" cy="0"/>
            </a:xfrm>
            <a:prstGeom prst="line">
              <a:avLst/>
            </a:prstGeom>
            <a:ln w="76200">
              <a:solidFill>
                <a:srgbClr val="D29F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ector recto 113">
              <a:extLst>
                <a:ext uri="{FF2B5EF4-FFF2-40B4-BE49-F238E27FC236}">
                  <a16:creationId xmlns:a16="http://schemas.microsoft.com/office/drawing/2014/main" id="{046BFCF4-6FB1-FD91-3D7C-DE0F8F506F7D}"/>
                </a:ext>
              </a:extLst>
            </p:cNvPr>
            <p:cNvCxnSpPr>
              <a:cxnSpLocks/>
            </p:cNvCxnSpPr>
            <p:nvPr/>
          </p:nvCxnSpPr>
          <p:spPr>
            <a:xfrm>
              <a:off x="1440000" y="6563032"/>
              <a:ext cx="720000" cy="0"/>
            </a:xfrm>
            <a:prstGeom prst="line">
              <a:avLst/>
            </a:prstGeom>
            <a:ln w="76200">
              <a:solidFill>
                <a:srgbClr val="279B4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>
              <a:extLst>
                <a:ext uri="{FF2B5EF4-FFF2-40B4-BE49-F238E27FC236}">
                  <a16:creationId xmlns:a16="http://schemas.microsoft.com/office/drawing/2014/main" id="{ABB173DC-13D4-15D8-C828-6480274AAAF0}"/>
                </a:ext>
              </a:extLst>
            </p:cNvPr>
            <p:cNvCxnSpPr>
              <a:cxnSpLocks/>
            </p:cNvCxnSpPr>
            <p:nvPr/>
          </p:nvCxnSpPr>
          <p:spPr>
            <a:xfrm>
              <a:off x="2163175" y="6563032"/>
              <a:ext cx="720000" cy="0"/>
            </a:xfrm>
            <a:prstGeom prst="line">
              <a:avLst/>
            </a:prstGeom>
            <a:ln w="76200">
              <a:solidFill>
                <a:srgbClr val="C31F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>
              <a:extLst>
                <a:ext uri="{FF2B5EF4-FFF2-40B4-BE49-F238E27FC236}">
                  <a16:creationId xmlns:a16="http://schemas.microsoft.com/office/drawing/2014/main" id="{5C9C7BFD-7A88-E449-D71D-87A53992C089}"/>
                </a:ext>
              </a:extLst>
            </p:cNvPr>
            <p:cNvCxnSpPr>
              <a:cxnSpLocks/>
            </p:cNvCxnSpPr>
            <p:nvPr/>
          </p:nvCxnSpPr>
          <p:spPr>
            <a:xfrm>
              <a:off x="2883175" y="6563032"/>
              <a:ext cx="720000" cy="0"/>
            </a:xfrm>
            <a:prstGeom prst="line">
              <a:avLst/>
            </a:prstGeom>
            <a:ln w="76200">
              <a:solidFill>
                <a:srgbClr val="EF402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116">
              <a:extLst>
                <a:ext uri="{FF2B5EF4-FFF2-40B4-BE49-F238E27FC236}">
                  <a16:creationId xmlns:a16="http://schemas.microsoft.com/office/drawing/2014/main" id="{D0FBA876-D6FD-4BD4-01EC-691441F1D443}"/>
                </a:ext>
              </a:extLst>
            </p:cNvPr>
            <p:cNvCxnSpPr>
              <a:cxnSpLocks/>
            </p:cNvCxnSpPr>
            <p:nvPr/>
          </p:nvCxnSpPr>
          <p:spPr>
            <a:xfrm>
              <a:off x="3603175" y="6563032"/>
              <a:ext cx="720000" cy="0"/>
            </a:xfrm>
            <a:prstGeom prst="line">
              <a:avLst/>
            </a:prstGeom>
            <a:ln w="76200">
              <a:solidFill>
                <a:srgbClr val="00ADD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117">
              <a:extLst>
                <a:ext uri="{FF2B5EF4-FFF2-40B4-BE49-F238E27FC236}">
                  <a16:creationId xmlns:a16="http://schemas.microsoft.com/office/drawing/2014/main" id="{0A75C2CA-BFAD-1E18-3ABC-5FC72612976C}"/>
                </a:ext>
              </a:extLst>
            </p:cNvPr>
            <p:cNvCxnSpPr>
              <a:cxnSpLocks/>
            </p:cNvCxnSpPr>
            <p:nvPr/>
          </p:nvCxnSpPr>
          <p:spPr>
            <a:xfrm>
              <a:off x="4323175" y="6563032"/>
              <a:ext cx="720000" cy="0"/>
            </a:xfrm>
            <a:prstGeom prst="line">
              <a:avLst/>
            </a:prstGeom>
            <a:ln w="76200">
              <a:solidFill>
                <a:srgbClr val="FCB61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cto 118">
              <a:extLst>
                <a:ext uri="{FF2B5EF4-FFF2-40B4-BE49-F238E27FC236}">
                  <a16:creationId xmlns:a16="http://schemas.microsoft.com/office/drawing/2014/main" id="{ED6824DD-C378-C81D-1680-F5E1B535966A}"/>
                </a:ext>
              </a:extLst>
            </p:cNvPr>
            <p:cNvCxnSpPr>
              <a:cxnSpLocks/>
            </p:cNvCxnSpPr>
            <p:nvPr/>
          </p:nvCxnSpPr>
          <p:spPr>
            <a:xfrm>
              <a:off x="5043175" y="6563032"/>
              <a:ext cx="720000" cy="0"/>
            </a:xfrm>
            <a:prstGeom prst="line">
              <a:avLst/>
            </a:prstGeom>
            <a:ln w="76200">
              <a:solidFill>
                <a:srgbClr val="A3194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recto 119">
              <a:extLst>
                <a:ext uri="{FF2B5EF4-FFF2-40B4-BE49-F238E27FC236}">
                  <a16:creationId xmlns:a16="http://schemas.microsoft.com/office/drawing/2014/main" id="{96494529-79BD-F5AD-245D-7B6763A56CE6}"/>
                </a:ext>
              </a:extLst>
            </p:cNvPr>
            <p:cNvCxnSpPr>
              <a:cxnSpLocks/>
            </p:cNvCxnSpPr>
            <p:nvPr/>
          </p:nvCxnSpPr>
          <p:spPr>
            <a:xfrm>
              <a:off x="5766350" y="6563032"/>
              <a:ext cx="720000" cy="0"/>
            </a:xfrm>
            <a:prstGeom prst="line">
              <a:avLst/>
            </a:prstGeom>
            <a:ln w="76200">
              <a:solidFill>
                <a:srgbClr val="F36D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 recto 120">
              <a:extLst>
                <a:ext uri="{FF2B5EF4-FFF2-40B4-BE49-F238E27FC236}">
                  <a16:creationId xmlns:a16="http://schemas.microsoft.com/office/drawing/2014/main" id="{77315EA0-47D4-C180-C337-4C1E9BE7E369}"/>
                </a:ext>
              </a:extLst>
            </p:cNvPr>
            <p:cNvCxnSpPr>
              <a:cxnSpLocks/>
            </p:cNvCxnSpPr>
            <p:nvPr/>
          </p:nvCxnSpPr>
          <p:spPr>
            <a:xfrm>
              <a:off x="6486350" y="6563032"/>
              <a:ext cx="720000" cy="0"/>
            </a:xfrm>
            <a:prstGeom prst="line">
              <a:avLst/>
            </a:prstGeom>
            <a:ln w="76200">
              <a:solidFill>
                <a:srgbClr val="E00C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cto 121">
              <a:extLst>
                <a:ext uri="{FF2B5EF4-FFF2-40B4-BE49-F238E27FC236}">
                  <a16:creationId xmlns:a16="http://schemas.microsoft.com/office/drawing/2014/main" id="{398F1984-261A-5A49-ABE0-4A2E48A0E8A2}"/>
                </a:ext>
              </a:extLst>
            </p:cNvPr>
            <p:cNvCxnSpPr>
              <a:cxnSpLocks/>
            </p:cNvCxnSpPr>
            <p:nvPr/>
          </p:nvCxnSpPr>
          <p:spPr>
            <a:xfrm>
              <a:off x="7206350" y="6563032"/>
              <a:ext cx="720000" cy="0"/>
            </a:xfrm>
            <a:prstGeom prst="line">
              <a:avLst/>
            </a:prstGeom>
            <a:ln w="76200">
              <a:solidFill>
                <a:srgbClr val="F99C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cto 122">
              <a:extLst>
                <a:ext uri="{FF2B5EF4-FFF2-40B4-BE49-F238E27FC236}">
                  <a16:creationId xmlns:a16="http://schemas.microsoft.com/office/drawing/2014/main" id="{5DDB3F9E-9698-F66F-88F1-B0B0E025FBBD}"/>
                </a:ext>
              </a:extLst>
            </p:cNvPr>
            <p:cNvCxnSpPr>
              <a:cxnSpLocks/>
            </p:cNvCxnSpPr>
            <p:nvPr/>
          </p:nvCxnSpPr>
          <p:spPr>
            <a:xfrm>
              <a:off x="7926350" y="6563032"/>
              <a:ext cx="720000" cy="0"/>
            </a:xfrm>
            <a:prstGeom prst="line">
              <a:avLst/>
            </a:prstGeom>
            <a:ln w="76200">
              <a:solidFill>
                <a:srgbClr val="CF8D2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cto 123">
              <a:extLst>
                <a:ext uri="{FF2B5EF4-FFF2-40B4-BE49-F238E27FC236}">
                  <a16:creationId xmlns:a16="http://schemas.microsoft.com/office/drawing/2014/main" id="{385FCF2D-CB65-F482-CD96-DCD545197AFB}"/>
                </a:ext>
              </a:extLst>
            </p:cNvPr>
            <p:cNvCxnSpPr>
              <a:cxnSpLocks/>
            </p:cNvCxnSpPr>
            <p:nvPr/>
          </p:nvCxnSpPr>
          <p:spPr>
            <a:xfrm>
              <a:off x="8646350" y="6563032"/>
              <a:ext cx="720000" cy="0"/>
            </a:xfrm>
            <a:prstGeom prst="line">
              <a:avLst/>
            </a:prstGeom>
            <a:ln w="76200">
              <a:solidFill>
                <a:srgbClr val="42733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cto 124">
              <a:extLst>
                <a:ext uri="{FF2B5EF4-FFF2-40B4-BE49-F238E27FC236}">
                  <a16:creationId xmlns:a16="http://schemas.microsoft.com/office/drawing/2014/main" id="{5B24CF73-299E-E93C-A7C3-15524AF0C4E5}"/>
                </a:ext>
              </a:extLst>
            </p:cNvPr>
            <p:cNvCxnSpPr>
              <a:cxnSpLocks/>
            </p:cNvCxnSpPr>
            <p:nvPr/>
          </p:nvCxnSpPr>
          <p:spPr>
            <a:xfrm>
              <a:off x="9369525" y="6563032"/>
              <a:ext cx="720000" cy="0"/>
            </a:xfrm>
            <a:prstGeom prst="line">
              <a:avLst/>
            </a:prstGeom>
            <a:ln w="76200">
              <a:solidFill>
                <a:srgbClr val="007BB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cto 125">
              <a:extLst>
                <a:ext uri="{FF2B5EF4-FFF2-40B4-BE49-F238E27FC236}">
                  <a16:creationId xmlns:a16="http://schemas.microsoft.com/office/drawing/2014/main" id="{915122DE-AA27-0C16-7AB8-B16AD5E81794}"/>
                </a:ext>
              </a:extLst>
            </p:cNvPr>
            <p:cNvCxnSpPr>
              <a:cxnSpLocks/>
            </p:cNvCxnSpPr>
            <p:nvPr/>
          </p:nvCxnSpPr>
          <p:spPr>
            <a:xfrm>
              <a:off x="10091906" y="6563032"/>
              <a:ext cx="720000" cy="0"/>
            </a:xfrm>
            <a:prstGeom prst="line">
              <a:avLst/>
            </a:prstGeom>
            <a:ln w="76200">
              <a:solidFill>
                <a:srgbClr val="3EB04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cto 126">
              <a:extLst>
                <a:ext uri="{FF2B5EF4-FFF2-40B4-BE49-F238E27FC236}">
                  <a16:creationId xmlns:a16="http://schemas.microsoft.com/office/drawing/2014/main" id="{7AEB3D49-3248-7E48-168A-B4C2BABC8F84}"/>
                </a:ext>
              </a:extLst>
            </p:cNvPr>
            <p:cNvCxnSpPr>
              <a:cxnSpLocks/>
            </p:cNvCxnSpPr>
            <p:nvPr/>
          </p:nvCxnSpPr>
          <p:spPr>
            <a:xfrm>
              <a:off x="10814287" y="6563032"/>
              <a:ext cx="720000" cy="0"/>
            </a:xfrm>
            <a:prstGeom prst="line">
              <a:avLst/>
            </a:prstGeom>
            <a:ln w="76200">
              <a:solidFill>
                <a:srgbClr val="004E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cto 127">
              <a:extLst>
                <a:ext uri="{FF2B5EF4-FFF2-40B4-BE49-F238E27FC236}">
                  <a16:creationId xmlns:a16="http://schemas.microsoft.com/office/drawing/2014/main" id="{AAE01F66-050E-81A3-DD3B-97794F19C517}"/>
                </a:ext>
              </a:extLst>
            </p:cNvPr>
            <p:cNvCxnSpPr>
              <a:cxnSpLocks/>
            </p:cNvCxnSpPr>
            <p:nvPr/>
          </p:nvCxnSpPr>
          <p:spPr>
            <a:xfrm>
              <a:off x="11534287" y="6563032"/>
              <a:ext cx="657713" cy="0"/>
            </a:xfrm>
            <a:prstGeom prst="line">
              <a:avLst/>
            </a:prstGeom>
            <a:ln w="76200">
              <a:solidFill>
                <a:srgbClr val="1532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Rectángulo 130">
            <a:extLst>
              <a:ext uri="{FF2B5EF4-FFF2-40B4-BE49-F238E27FC236}">
                <a16:creationId xmlns:a16="http://schemas.microsoft.com/office/drawing/2014/main" id="{AECE3447-2EF9-1AC2-5E97-36F4EC4FE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070076"/>
            <a:ext cx="12192000" cy="5773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Picture 4" descr="Logos- Universidad Andrés Bello">
            <a:extLst>
              <a:ext uri="{FF2B5EF4-FFF2-40B4-BE49-F238E27FC236}">
                <a16:creationId xmlns:a16="http://schemas.microsoft.com/office/drawing/2014/main" id="{FCCF7635-39AC-B475-915B-BE9D8634E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681" y="1460069"/>
            <a:ext cx="1576636" cy="132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A5738C22-E759-3BA1-6AB0-5AC0735BC99F}"/>
              </a:ext>
            </a:extLst>
          </p:cNvPr>
          <p:cNvSpPr txBox="1">
            <a:spLocks/>
          </p:cNvSpPr>
          <p:nvPr/>
        </p:nvSpPr>
        <p:spPr>
          <a:xfrm>
            <a:off x="360000" y="2521786"/>
            <a:ext cx="11509263" cy="13083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0" i="0" dirty="0">
                <a:solidFill>
                  <a:srgbClr val="46515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Programa de Intervención Social: Empoderamiento Femenino a través de la Capacitación en Instalaciones Domiciliarias, Domótica y Ofimática nivel básico</a:t>
            </a:r>
            <a:endParaRPr lang="es-ES" sz="2800" dirty="0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52DF598-1E47-FA98-B66E-DD21095CA056}"/>
              </a:ext>
            </a:extLst>
          </p:cNvPr>
          <p:cNvSpPr/>
          <p:nvPr/>
        </p:nvSpPr>
        <p:spPr>
          <a:xfrm>
            <a:off x="360000" y="3912748"/>
            <a:ext cx="11672099" cy="4812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0EB75280-1D5C-4B12-B1F8-91ED4D9A85FF}"/>
              </a:ext>
            </a:extLst>
          </p:cNvPr>
          <p:cNvSpPr txBox="1">
            <a:spLocks/>
          </p:cNvSpPr>
          <p:nvPr/>
        </p:nvSpPr>
        <p:spPr>
          <a:xfrm>
            <a:off x="1695191" y="4238264"/>
            <a:ext cx="9479096" cy="540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Proyecto VCM  UNAB / Facultad de Ingeniería / Facultad de Educación y Ciencias Sociales</a:t>
            </a:r>
            <a:endParaRPr lang="es-ES" sz="20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endParaRPr lang="es-ES" sz="20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9EB10AA7-4456-AAEE-907F-842E059B670F}"/>
              </a:ext>
            </a:extLst>
          </p:cNvPr>
          <p:cNvSpPr txBox="1">
            <a:spLocks/>
          </p:cNvSpPr>
          <p:nvPr/>
        </p:nvSpPr>
        <p:spPr>
          <a:xfrm>
            <a:off x="3207838" y="4808975"/>
            <a:ext cx="5776322" cy="17478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José Manuel Fuentes Cid</a:t>
            </a:r>
          </a:p>
          <a:p>
            <a:r>
              <a:rPr lang="es-ES" sz="1800" dirty="0">
                <a:latin typeface="Calibri" panose="020F0502020204030204" pitchFamily="34" charset="0"/>
                <a:cs typeface="Calibri" panose="020F0502020204030204" pitchFamily="34" charset="0"/>
              </a:rPr>
              <a:t>Jefe de Proyecto del Programa CAPAS VCM</a:t>
            </a:r>
          </a:p>
          <a:p>
            <a:r>
              <a:rPr lang="es-E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Secretario Académico Ingeniería en Construcción UNAB</a:t>
            </a:r>
          </a:p>
          <a:p>
            <a:r>
              <a:rPr lang="es-E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Docente Asistente UNAB</a:t>
            </a:r>
          </a:p>
          <a:p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Contacto: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 jose.fuentes.c@unab.cl</a:t>
            </a:r>
            <a:endParaRPr lang="es-ES" sz="18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endParaRPr lang="es-ES" sz="18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778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8CA61-596D-6A89-9EB8-3AE0C0B8F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0BDA3-E2C6-33CD-ED9E-0DE453508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9309"/>
          </a:xfrm>
        </p:spPr>
        <p:txBody>
          <a:bodyPr>
            <a:noAutofit/>
          </a:bodyPr>
          <a:lstStyle/>
          <a:p>
            <a:r>
              <a:rPr lang="es-ES" sz="2800" b="0" i="0" dirty="0">
                <a:solidFill>
                  <a:srgbClr val="46515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Programa de Intervención Social: Empoderamiento Femenino a través de la Capacitación en Instalaciones Domiciliarias, Domótica y Ofimática nivel básico</a:t>
            </a:r>
            <a:endParaRPr lang="es-C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0" name="Grupo 129">
            <a:extLst>
              <a:ext uri="{FF2B5EF4-FFF2-40B4-BE49-F238E27FC236}">
                <a16:creationId xmlns:a16="http://schemas.microsoft.com/office/drawing/2014/main" id="{64C461C8-A588-BC3D-22DE-47E64E8AB569}"/>
              </a:ext>
            </a:extLst>
          </p:cNvPr>
          <p:cNvGrpSpPr/>
          <p:nvPr/>
        </p:nvGrpSpPr>
        <p:grpSpPr>
          <a:xfrm>
            <a:off x="0" y="1025832"/>
            <a:ext cx="12192000" cy="0"/>
            <a:chOff x="0" y="6563032"/>
            <a:chExt cx="12192000" cy="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9782D408-D6B6-D362-C2AE-85C1F61DDA3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63032"/>
              <a:ext cx="720000" cy="0"/>
            </a:xfrm>
            <a:prstGeom prst="line">
              <a:avLst/>
            </a:prstGeom>
            <a:ln w="76200">
              <a:solidFill>
                <a:srgbClr val="EA1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6AC2E700-EFC5-3C89-B723-0F65DD1AD42E}"/>
                </a:ext>
              </a:extLst>
            </p:cNvPr>
            <p:cNvCxnSpPr>
              <a:cxnSpLocks/>
            </p:cNvCxnSpPr>
            <p:nvPr/>
          </p:nvCxnSpPr>
          <p:spPr>
            <a:xfrm>
              <a:off x="720000" y="6563032"/>
              <a:ext cx="720000" cy="0"/>
            </a:xfrm>
            <a:prstGeom prst="line">
              <a:avLst/>
            </a:prstGeom>
            <a:ln w="76200">
              <a:solidFill>
                <a:srgbClr val="D29F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ector recto 113">
              <a:extLst>
                <a:ext uri="{FF2B5EF4-FFF2-40B4-BE49-F238E27FC236}">
                  <a16:creationId xmlns:a16="http://schemas.microsoft.com/office/drawing/2014/main" id="{F8566099-A781-4AC9-0E0B-81BA82F19451}"/>
                </a:ext>
              </a:extLst>
            </p:cNvPr>
            <p:cNvCxnSpPr>
              <a:cxnSpLocks/>
            </p:cNvCxnSpPr>
            <p:nvPr/>
          </p:nvCxnSpPr>
          <p:spPr>
            <a:xfrm>
              <a:off x="1440000" y="6563032"/>
              <a:ext cx="720000" cy="0"/>
            </a:xfrm>
            <a:prstGeom prst="line">
              <a:avLst/>
            </a:prstGeom>
            <a:ln w="76200">
              <a:solidFill>
                <a:srgbClr val="279B4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>
              <a:extLst>
                <a:ext uri="{FF2B5EF4-FFF2-40B4-BE49-F238E27FC236}">
                  <a16:creationId xmlns:a16="http://schemas.microsoft.com/office/drawing/2014/main" id="{05061388-F2D8-CC2B-8AAA-A21601178A18}"/>
                </a:ext>
              </a:extLst>
            </p:cNvPr>
            <p:cNvCxnSpPr>
              <a:cxnSpLocks/>
            </p:cNvCxnSpPr>
            <p:nvPr/>
          </p:nvCxnSpPr>
          <p:spPr>
            <a:xfrm>
              <a:off x="2163175" y="6563032"/>
              <a:ext cx="720000" cy="0"/>
            </a:xfrm>
            <a:prstGeom prst="line">
              <a:avLst/>
            </a:prstGeom>
            <a:ln w="76200">
              <a:solidFill>
                <a:srgbClr val="C31F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>
              <a:extLst>
                <a:ext uri="{FF2B5EF4-FFF2-40B4-BE49-F238E27FC236}">
                  <a16:creationId xmlns:a16="http://schemas.microsoft.com/office/drawing/2014/main" id="{6DAE967A-0216-9858-FFB5-36D8C51F00A9}"/>
                </a:ext>
              </a:extLst>
            </p:cNvPr>
            <p:cNvCxnSpPr>
              <a:cxnSpLocks/>
            </p:cNvCxnSpPr>
            <p:nvPr/>
          </p:nvCxnSpPr>
          <p:spPr>
            <a:xfrm>
              <a:off x="2883175" y="6563032"/>
              <a:ext cx="720000" cy="0"/>
            </a:xfrm>
            <a:prstGeom prst="line">
              <a:avLst/>
            </a:prstGeom>
            <a:ln w="76200">
              <a:solidFill>
                <a:srgbClr val="EF402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116">
              <a:extLst>
                <a:ext uri="{FF2B5EF4-FFF2-40B4-BE49-F238E27FC236}">
                  <a16:creationId xmlns:a16="http://schemas.microsoft.com/office/drawing/2014/main" id="{2B2D21E0-1514-5105-CCF2-A37D3673F332}"/>
                </a:ext>
              </a:extLst>
            </p:cNvPr>
            <p:cNvCxnSpPr>
              <a:cxnSpLocks/>
            </p:cNvCxnSpPr>
            <p:nvPr/>
          </p:nvCxnSpPr>
          <p:spPr>
            <a:xfrm>
              <a:off x="3603175" y="6563032"/>
              <a:ext cx="720000" cy="0"/>
            </a:xfrm>
            <a:prstGeom prst="line">
              <a:avLst/>
            </a:prstGeom>
            <a:ln w="76200">
              <a:solidFill>
                <a:srgbClr val="00ADD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117">
              <a:extLst>
                <a:ext uri="{FF2B5EF4-FFF2-40B4-BE49-F238E27FC236}">
                  <a16:creationId xmlns:a16="http://schemas.microsoft.com/office/drawing/2014/main" id="{CECC95AA-4D9C-FA68-7252-B78D990ABFF7}"/>
                </a:ext>
              </a:extLst>
            </p:cNvPr>
            <p:cNvCxnSpPr>
              <a:cxnSpLocks/>
            </p:cNvCxnSpPr>
            <p:nvPr/>
          </p:nvCxnSpPr>
          <p:spPr>
            <a:xfrm>
              <a:off x="4323175" y="6563032"/>
              <a:ext cx="720000" cy="0"/>
            </a:xfrm>
            <a:prstGeom prst="line">
              <a:avLst/>
            </a:prstGeom>
            <a:ln w="76200">
              <a:solidFill>
                <a:srgbClr val="FCB61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cto 118">
              <a:extLst>
                <a:ext uri="{FF2B5EF4-FFF2-40B4-BE49-F238E27FC236}">
                  <a16:creationId xmlns:a16="http://schemas.microsoft.com/office/drawing/2014/main" id="{9FFCACD1-DF4B-2CDA-5ED1-00DF0DC7FF9B}"/>
                </a:ext>
              </a:extLst>
            </p:cNvPr>
            <p:cNvCxnSpPr>
              <a:cxnSpLocks/>
            </p:cNvCxnSpPr>
            <p:nvPr/>
          </p:nvCxnSpPr>
          <p:spPr>
            <a:xfrm>
              <a:off x="5043175" y="6563032"/>
              <a:ext cx="720000" cy="0"/>
            </a:xfrm>
            <a:prstGeom prst="line">
              <a:avLst/>
            </a:prstGeom>
            <a:ln w="76200">
              <a:solidFill>
                <a:srgbClr val="A3194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recto 119">
              <a:extLst>
                <a:ext uri="{FF2B5EF4-FFF2-40B4-BE49-F238E27FC236}">
                  <a16:creationId xmlns:a16="http://schemas.microsoft.com/office/drawing/2014/main" id="{42DD2033-D214-CC9B-7E96-16C276D60DBC}"/>
                </a:ext>
              </a:extLst>
            </p:cNvPr>
            <p:cNvCxnSpPr>
              <a:cxnSpLocks/>
            </p:cNvCxnSpPr>
            <p:nvPr/>
          </p:nvCxnSpPr>
          <p:spPr>
            <a:xfrm>
              <a:off x="5766350" y="6563032"/>
              <a:ext cx="720000" cy="0"/>
            </a:xfrm>
            <a:prstGeom prst="line">
              <a:avLst/>
            </a:prstGeom>
            <a:ln w="76200">
              <a:solidFill>
                <a:srgbClr val="F36D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 recto 120">
              <a:extLst>
                <a:ext uri="{FF2B5EF4-FFF2-40B4-BE49-F238E27FC236}">
                  <a16:creationId xmlns:a16="http://schemas.microsoft.com/office/drawing/2014/main" id="{9A62836C-B19E-69CA-2DF1-E3B0D9E0E71C}"/>
                </a:ext>
              </a:extLst>
            </p:cNvPr>
            <p:cNvCxnSpPr>
              <a:cxnSpLocks/>
            </p:cNvCxnSpPr>
            <p:nvPr/>
          </p:nvCxnSpPr>
          <p:spPr>
            <a:xfrm>
              <a:off x="6486350" y="6563032"/>
              <a:ext cx="720000" cy="0"/>
            </a:xfrm>
            <a:prstGeom prst="line">
              <a:avLst/>
            </a:prstGeom>
            <a:ln w="76200">
              <a:solidFill>
                <a:srgbClr val="E00C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cto 121">
              <a:extLst>
                <a:ext uri="{FF2B5EF4-FFF2-40B4-BE49-F238E27FC236}">
                  <a16:creationId xmlns:a16="http://schemas.microsoft.com/office/drawing/2014/main" id="{A066FFD1-AC58-F6FB-62D4-C854E34B8FC3}"/>
                </a:ext>
              </a:extLst>
            </p:cNvPr>
            <p:cNvCxnSpPr>
              <a:cxnSpLocks/>
            </p:cNvCxnSpPr>
            <p:nvPr/>
          </p:nvCxnSpPr>
          <p:spPr>
            <a:xfrm>
              <a:off x="7206350" y="6563032"/>
              <a:ext cx="720000" cy="0"/>
            </a:xfrm>
            <a:prstGeom prst="line">
              <a:avLst/>
            </a:prstGeom>
            <a:ln w="76200">
              <a:solidFill>
                <a:srgbClr val="F99C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cto 122">
              <a:extLst>
                <a:ext uri="{FF2B5EF4-FFF2-40B4-BE49-F238E27FC236}">
                  <a16:creationId xmlns:a16="http://schemas.microsoft.com/office/drawing/2014/main" id="{6DBE917B-ADDA-FABF-E2BA-61E297EAAC72}"/>
                </a:ext>
              </a:extLst>
            </p:cNvPr>
            <p:cNvCxnSpPr>
              <a:cxnSpLocks/>
            </p:cNvCxnSpPr>
            <p:nvPr/>
          </p:nvCxnSpPr>
          <p:spPr>
            <a:xfrm>
              <a:off x="7926350" y="6563032"/>
              <a:ext cx="720000" cy="0"/>
            </a:xfrm>
            <a:prstGeom prst="line">
              <a:avLst/>
            </a:prstGeom>
            <a:ln w="76200">
              <a:solidFill>
                <a:srgbClr val="CF8D2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cto 123">
              <a:extLst>
                <a:ext uri="{FF2B5EF4-FFF2-40B4-BE49-F238E27FC236}">
                  <a16:creationId xmlns:a16="http://schemas.microsoft.com/office/drawing/2014/main" id="{43057FDF-4372-CE62-9DC5-6F78F50D5884}"/>
                </a:ext>
              </a:extLst>
            </p:cNvPr>
            <p:cNvCxnSpPr>
              <a:cxnSpLocks/>
            </p:cNvCxnSpPr>
            <p:nvPr/>
          </p:nvCxnSpPr>
          <p:spPr>
            <a:xfrm>
              <a:off x="8646350" y="6563032"/>
              <a:ext cx="720000" cy="0"/>
            </a:xfrm>
            <a:prstGeom prst="line">
              <a:avLst/>
            </a:prstGeom>
            <a:ln w="76200">
              <a:solidFill>
                <a:srgbClr val="42733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cto 124">
              <a:extLst>
                <a:ext uri="{FF2B5EF4-FFF2-40B4-BE49-F238E27FC236}">
                  <a16:creationId xmlns:a16="http://schemas.microsoft.com/office/drawing/2014/main" id="{40DAB583-4D7E-7BB5-F1D6-1664B6FCAC80}"/>
                </a:ext>
              </a:extLst>
            </p:cNvPr>
            <p:cNvCxnSpPr>
              <a:cxnSpLocks/>
            </p:cNvCxnSpPr>
            <p:nvPr/>
          </p:nvCxnSpPr>
          <p:spPr>
            <a:xfrm>
              <a:off x="9369525" y="6563032"/>
              <a:ext cx="720000" cy="0"/>
            </a:xfrm>
            <a:prstGeom prst="line">
              <a:avLst/>
            </a:prstGeom>
            <a:ln w="76200">
              <a:solidFill>
                <a:srgbClr val="007BB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cto 125">
              <a:extLst>
                <a:ext uri="{FF2B5EF4-FFF2-40B4-BE49-F238E27FC236}">
                  <a16:creationId xmlns:a16="http://schemas.microsoft.com/office/drawing/2014/main" id="{150A5172-C89A-DA4B-C43B-2301CC52E4E2}"/>
                </a:ext>
              </a:extLst>
            </p:cNvPr>
            <p:cNvCxnSpPr>
              <a:cxnSpLocks/>
            </p:cNvCxnSpPr>
            <p:nvPr/>
          </p:nvCxnSpPr>
          <p:spPr>
            <a:xfrm>
              <a:off x="10091906" y="6563032"/>
              <a:ext cx="720000" cy="0"/>
            </a:xfrm>
            <a:prstGeom prst="line">
              <a:avLst/>
            </a:prstGeom>
            <a:ln w="76200">
              <a:solidFill>
                <a:srgbClr val="3EB04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cto 126">
              <a:extLst>
                <a:ext uri="{FF2B5EF4-FFF2-40B4-BE49-F238E27FC236}">
                  <a16:creationId xmlns:a16="http://schemas.microsoft.com/office/drawing/2014/main" id="{B7F81C49-8AC2-E3F2-1048-A0B4502D5C89}"/>
                </a:ext>
              </a:extLst>
            </p:cNvPr>
            <p:cNvCxnSpPr>
              <a:cxnSpLocks/>
            </p:cNvCxnSpPr>
            <p:nvPr/>
          </p:nvCxnSpPr>
          <p:spPr>
            <a:xfrm>
              <a:off x="10814287" y="6563032"/>
              <a:ext cx="720000" cy="0"/>
            </a:xfrm>
            <a:prstGeom prst="line">
              <a:avLst/>
            </a:prstGeom>
            <a:ln w="76200">
              <a:solidFill>
                <a:srgbClr val="004E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cto 127">
              <a:extLst>
                <a:ext uri="{FF2B5EF4-FFF2-40B4-BE49-F238E27FC236}">
                  <a16:creationId xmlns:a16="http://schemas.microsoft.com/office/drawing/2014/main" id="{C37B0E55-F2F0-B7DE-F487-6656CEB3E7E4}"/>
                </a:ext>
              </a:extLst>
            </p:cNvPr>
            <p:cNvCxnSpPr>
              <a:cxnSpLocks/>
            </p:cNvCxnSpPr>
            <p:nvPr/>
          </p:nvCxnSpPr>
          <p:spPr>
            <a:xfrm>
              <a:off x="11534287" y="6563032"/>
              <a:ext cx="657713" cy="0"/>
            </a:xfrm>
            <a:prstGeom prst="line">
              <a:avLst/>
            </a:prstGeom>
            <a:ln w="76200">
              <a:solidFill>
                <a:srgbClr val="1532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Rectángulo 130">
            <a:extLst>
              <a:ext uri="{FF2B5EF4-FFF2-40B4-BE49-F238E27FC236}">
                <a16:creationId xmlns:a16="http://schemas.microsoft.com/office/drawing/2014/main" id="{3E97E833-E467-DAB8-1A84-DCDBEBE2F98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070076"/>
            <a:ext cx="12192000" cy="5773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2BBA7A-5313-0F3F-6A5F-3B913ABCACC6}"/>
              </a:ext>
            </a:extLst>
          </p:cNvPr>
          <p:cNvSpPr txBox="1"/>
          <p:nvPr/>
        </p:nvSpPr>
        <p:spPr>
          <a:xfrm>
            <a:off x="161217" y="1580244"/>
            <a:ext cx="724391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Taller de </a:t>
            </a: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capacitación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a mujeres </a:t>
            </a: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jefas de hogar 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instalaciones domiciliarias, domótica y ofimática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, para mejorar su autonomía y oportunidades laborales. </a:t>
            </a: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Proyecto interdisciplinario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en colaboración con la </a:t>
            </a: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Municipalidad de Macul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, alineado con los </a:t>
            </a: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ODS.</a:t>
            </a:r>
            <a:endParaRPr lang="es-C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7DF8F097-4B66-07C9-C75F-279AED9915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4" y="3744708"/>
            <a:ext cx="1742439" cy="1742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5" descr="Un letrero de color negro&#10;&#10;Descripción generada automáticamente con confianza baja">
            <a:extLst>
              <a:ext uri="{FF2B5EF4-FFF2-40B4-BE49-F238E27FC236}">
                <a16:creationId xmlns:a16="http://schemas.microsoft.com/office/drawing/2014/main" id="{02E14FAA-0ACB-14E4-B22C-1A34DDBB4E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828" y="3959381"/>
            <a:ext cx="2577650" cy="1323658"/>
          </a:xfrm>
          <a:prstGeom prst="rect">
            <a:avLst/>
          </a:prstGeom>
        </p:spPr>
      </p:pic>
      <p:pic>
        <p:nvPicPr>
          <p:cNvPr id="7" name="Picture 2" descr="MUCC">
            <a:extLst>
              <a:ext uri="{FF2B5EF4-FFF2-40B4-BE49-F238E27FC236}">
                <a16:creationId xmlns:a16="http://schemas.microsoft.com/office/drawing/2014/main" id="{F291F9B7-8E09-3EA8-21D4-16928D605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530" y="3945858"/>
            <a:ext cx="1541289" cy="154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 descr="Un grupo de personas en un escenario&#10;&#10;Descripción generada automáticamente">
            <a:extLst>
              <a:ext uri="{FF2B5EF4-FFF2-40B4-BE49-F238E27FC236}">
                <a16:creationId xmlns:a16="http://schemas.microsoft.com/office/drawing/2014/main" id="{B7111C1A-16F9-132A-09EA-FACA43585B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7" t="38729" r="16293" b="4064"/>
          <a:stretch/>
        </p:blipFill>
        <p:spPr>
          <a:xfrm>
            <a:off x="7566350" y="1566273"/>
            <a:ext cx="4203073" cy="28234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39345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777F7-F736-2F8F-8102-4AF9FE297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E3E2EF-C39D-161D-BC95-930FA4CA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9309"/>
          </a:xfrm>
        </p:spPr>
        <p:txBody>
          <a:bodyPr>
            <a:noAutofit/>
          </a:bodyPr>
          <a:lstStyle/>
          <a:p>
            <a:r>
              <a:rPr lang="es-CL" sz="3200" dirty="0">
                <a:latin typeface="Calibri" panose="020F0502020204030204" pitchFamily="34" charset="0"/>
                <a:cs typeface="Calibri" panose="020F0502020204030204" pitchFamily="34" charset="0"/>
              </a:rPr>
              <a:t>¿Qué necesidad identificamos?</a:t>
            </a:r>
            <a:endParaRPr lang="es-C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0" name="Grupo 129">
            <a:extLst>
              <a:ext uri="{FF2B5EF4-FFF2-40B4-BE49-F238E27FC236}">
                <a16:creationId xmlns:a16="http://schemas.microsoft.com/office/drawing/2014/main" id="{47E0410A-8A7E-3D4C-18B5-3CF5B0935DC4}"/>
              </a:ext>
            </a:extLst>
          </p:cNvPr>
          <p:cNvGrpSpPr/>
          <p:nvPr/>
        </p:nvGrpSpPr>
        <p:grpSpPr>
          <a:xfrm>
            <a:off x="0" y="1025832"/>
            <a:ext cx="12192000" cy="0"/>
            <a:chOff x="0" y="6563032"/>
            <a:chExt cx="12192000" cy="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5090B5AA-8418-273A-B052-30AFEC1A4F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63032"/>
              <a:ext cx="720000" cy="0"/>
            </a:xfrm>
            <a:prstGeom prst="line">
              <a:avLst/>
            </a:prstGeom>
            <a:ln w="76200">
              <a:solidFill>
                <a:srgbClr val="EA1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C548AA26-85D1-A766-FB0C-63306D27BD38}"/>
                </a:ext>
              </a:extLst>
            </p:cNvPr>
            <p:cNvCxnSpPr>
              <a:cxnSpLocks/>
            </p:cNvCxnSpPr>
            <p:nvPr/>
          </p:nvCxnSpPr>
          <p:spPr>
            <a:xfrm>
              <a:off x="720000" y="6563032"/>
              <a:ext cx="720000" cy="0"/>
            </a:xfrm>
            <a:prstGeom prst="line">
              <a:avLst/>
            </a:prstGeom>
            <a:ln w="76200">
              <a:solidFill>
                <a:srgbClr val="D29F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ector recto 113">
              <a:extLst>
                <a:ext uri="{FF2B5EF4-FFF2-40B4-BE49-F238E27FC236}">
                  <a16:creationId xmlns:a16="http://schemas.microsoft.com/office/drawing/2014/main" id="{F30D36B0-40F9-8CA0-8BAE-3B364EBCDD33}"/>
                </a:ext>
              </a:extLst>
            </p:cNvPr>
            <p:cNvCxnSpPr>
              <a:cxnSpLocks/>
            </p:cNvCxnSpPr>
            <p:nvPr/>
          </p:nvCxnSpPr>
          <p:spPr>
            <a:xfrm>
              <a:off x="1440000" y="6563032"/>
              <a:ext cx="720000" cy="0"/>
            </a:xfrm>
            <a:prstGeom prst="line">
              <a:avLst/>
            </a:prstGeom>
            <a:ln w="76200">
              <a:solidFill>
                <a:srgbClr val="279B4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>
              <a:extLst>
                <a:ext uri="{FF2B5EF4-FFF2-40B4-BE49-F238E27FC236}">
                  <a16:creationId xmlns:a16="http://schemas.microsoft.com/office/drawing/2014/main" id="{6757CAB5-E338-489B-9202-A001F4696DA5}"/>
                </a:ext>
              </a:extLst>
            </p:cNvPr>
            <p:cNvCxnSpPr>
              <a:cxnSpLocks/>
            </p:cNvCxnSpPr>
            <p:nvPr/>
          </p:nvCxnSpPr>
          <p:spPr>
            <a:xfrm>
              <a:off x="2163175" y="6563032"/>
              <a:ext cx="720000" cy="0"/>
            </a:xfrm>
            <a:prstGeom prst="line">
              <a:avLst/>
            </a:prstGeom>
            <a:ln w="76200">
              <a:solidFill>
                <a:srgbClr val="C31F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>
              <a:extLst>
                <a:ext uri="{FF2B5EF4-FFF2-40B4-BE49-F238E27FC236}">
                  <a16:creationId xmlns:a16="http://schemas.microsoft.com/office/drawing/2014/main" id="{0AC34417-F7E7-0451-F265-B693CE7D60E6}"/>
                </a:ext>
              </a:extLst>
            </p:cNvPr>
            <p:cNvCxnSpPr>
              <a:cxnSpLocks/>
            </p:cNvCxnSpPr>
            <p:nvPr/>
          </p:nvCxnSpPr>
          <p:spPr>
            <a:xfrm>
              <a:off x="2883175" y="6563032"/>
              <a:ext cx="720000" cy="0"/>
            </a:xfrm>
            <a:prstGeom prst="line">
              <a:avLst/>
            </a:prstGeom>
            <a:ln w="76200">
              <a:solidFill>
                <a:srgbClr val="EF402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116">
              <a:extLst>
                <a:ext uri="{FF2B5EF4-FFF2-40B4-BE49-F238E27FC236}">
                  <a16:creationId xmlns:a16="http://schemas.microsoft.com/office/drawing/2014/main" id="{19AF9B18-5A14-71C9-C81F-794D0C51BE4D}"/>
                </a:ext>
              </a:extLst>
            </p:cNvPr>
            <p:cNvCxnSpPr>
              <a:cxnSpLocks/>
            </p:cNvCxnSpPr>
            <p:nvPr/>
          </p:nvCxnSpPr>
          <p:spPr>
            <a:xfrm>
              <a:off x="3603175" y="6563032"/>
              <a:ext cx="720000" cy="0"/>
            </a:xfrm>
            <a:prstGeom prst="line">
              <a:avLst/>
            </a:prstGeom>
            <a:ln w="76200">
              <a:solidFill>
                <a:srgbClr val="00ADD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117">
              <a:extLst>
                <a:ext uri="{FF2B5EF4-FFF2-40B4-BE49-F238E27FC236}">
                  <a16:creationId xmlns:a16="http://schemas.microsoft.com/office/drawing/2014/main" id="{BE10387E-5D22-A614-8A60-E02808CAFA6A}"/>
                </a:ext>
              </a:extLst>
            </p:cNvPr>
            <p:cNvCxnSpPr>
              <a:cxnSpLocks/>
            </p:cNvCxnSpPr>
            <p:nvPr/>
          </p:nvCxnSpPr>
          <p:spPr>
            <a:xfrm>
              <a:off x="4323175" y="6563032"/>
              <a:ext cx="720000" cy="0"/>
            </a:xfrm>
            <a:prstGeom prst="line">
              <a:avLst/>
            </a:prstGeom>
            <a:ln w="76200">
              <a:solidFill>
                <a:srgbClr val="FCB61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cto 118">
              <a:extLst>
                <a:ext uri="{FF2B5EF4-FFF2-40B4-BE49-F238E27FC236}">
                  <a16:creationId xmlns:a16="http://schemas.microsoft.com/office/drawing/2014/main" id="{21A63F8C-ECD9-AD7A-B960-3852AA6F5E2A}"/>
                </a:ext>
              </a:extLst>
            </p:cNvPr>
            <p:cNvCxnSpPr>
              <a:cxnSpLocks/>
            </p:cNvCxnSpPr>
            <p:nvPr/>
          </p:nvCxnSpPr>
          <p:spPr>
            <a:xfrm>
              <a:off x="5043175" y="6563032"/>
              <a:ext cx="720000" cy="0"/>
            </a:xfrm>
            <a:prstGeom prst="line">
              <a:avLst/>
            </a:prstGeom>
            <a:ln w="76200">
              <a:solidFill>
                <a:srgbClr val="A3194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recto 119">
              <a:extLst>
                <a:ext uri="{FF2B5EF4-FFF2-40B4-BE49-F238E27FC236}">
                  <a16:creationId xmlns:a16="http://schemas.microsoft.com/office/drawing/2014/main" id="{A270BAC8-8AD2-E3F0-8799-2B01B7C3000E}"/>
                </a:ext>
              </a:extLst>
            </p:cNvPr>
            <p:cNvCxnSpPr>
              <a:cxnSpLocks/>
            </p:cNvCxnSpPr>
            <p:nvPr/>
          </p:nvCxnSpPr>
          <p:spPr>
            <a:xfrm>
              <a:off x="5766350" y="6563032"/>
              <a:ext cx="720000" cy="0"/>
            </a:xfrm>
            <a:prstGeom prst="line">
              <a:avLst/>
            </a:prstGeom>
            <a:ln w="76200">
              <a:solidFill>
                <a:srgbClr val="F36D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 recto 120">
              <a:extLst>
                <a:ext uri="{FF2B5EF4-FFF2-40B4-BE49-F238E27FC236}">
                  <a16:creationId xmlns:a16="http://schemas.microsoft.com/office/drawing/2014/main" id="{F9D90AD4-443D-BDE1-7024-F7812B6714B4}"/>
                </a:ext>
              </a:extLst>
            </p:cNvPr>
            <p:cNvCxnSpPr>
              <a:cxnSpLocks/>
            </p:cNvCxnSpPr>
            <p:nvPr/>
          </p:nvCxnSpPr>
          <p:spPr>
            <a:xfrm>
              <a:off x="6486350" y="6563032"/>
              <a:ext cx="720000" cy="0"/>
            </a:xfrm>
            <a:prstGeom prst="line">
              <a:avLst/>
            </a:prstGeom>
            <a:ln w="76200">
              <a:solidFill>
                <a:srgbClr val="E00C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cto 121">
              <a:extLst>
                <a:ext uri="{FF2B5EF4-FFF2-40B4-BE49-F238E27FC236}">
                  <a16:creationId xmlns:a16="http://schemas.microsoft.com/office/drawing/2014/main" id="{E046D2D2-DC17-8EA6-2460-E3F66C6B7DFE}"/>
                </a:ext>
              </a:extLst>
            </p:cNvPr>
            <p:cNvCxnSpPr>
              <a:cxnSpLocks/>
            </p:cNvCxnSpPr>
            <p:nvPr/>
          </p:nvCxnSpPr>
          <p:spPr>
            <a:xfrm>
              <a:off x="7206350" y="6563032"/>
              <a:ext cx="720000" cy="0"/>
            </a:xfrm>
            <a:prstGeom prst="line">
              <a:avLst/>
            </a:prstGeom>
            <a:ln w="76200">
              <a:solidFill>
                <a:srgbClr val="F99C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cto 122">
              <a:extLst>
                <a:ext uri="{FF2B5EF4-FFF2-40B4-BE49-F238E27FC236}">
                  <a16:creationId xmlns:a16="http://schemas.microsoft.com/office/drawing/2014/main" id="{6AFBEC84-4D16-1071-77AB-0CC6AB6A6C7B}"/>
                </a:ext>
              </a:extLst>
            </p:cNvPr>
            <p:cNvCxnSpPr>
              <a:cxnSpLocks/>
            </p:cNvCxnSpPr>
            <p:nvPr/>
          </p:nvCxnSpPr>
          <p:spPr>
            <a:xfrm>
              <a:off x="7926350" y="6563032"/>
              <a:ext cx="720000" cy="0"/>
            </a:xfrm>
            <a:prstGeom prst="line">
              <a:avLst/>
            </a:prstGeom>
            <a:ln w="76200">
              <a:solidFill>
                <a:srgbClr val="CF8D2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cto 123">
              <a:extLst>
                <a:ext uri="{FF2B5EF4-FFF2-40B4-BE49-F238E27FC236}">
                  <a16:creationId xmlns:a16="http://schemas.microsoft.com/office/drawing/2014/main" id="{CEDCFEB4-C595-65EE-6C89-956CB623998B}"/>
                </a:ext>
              </a:extLst>
            </p:cNvPr>
            <p:cNvCxnSpPr>
              <a:cxnSpLocks/>
            </p:cNvCxnSpPr>
            <p:nvPr/>
          </p:nvCxnSpPr>
          <p:spPr>
            <a:xfrm>
              <a:off x="8646350" y="6563032"/>
              <a:ext cx="720000" cy="0"/>
            </a:xfrm>
            <a:prstGeom prst="line">
              <a:avLst/>
            </a:prstGeom>
            <a:ln w="76200">
              <a:solidFill>
                <a:srgbClr val="42733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cto 124">
              <a:extLst>
                <a:ext uri="{FF2B5EF4-FFF2-40B4-BE49-F238E27FC236}">
                  <a16:creationId xmlns:a16="http://schemas.microsoft.com/office/drawing/2014/main" id="{73DD62FC-D089-9E33-57D9-95C23596ABF6}"/>
                </a:ext>
              </a:extLst>
            </p:cNvPr>
            <p:cNvCxnSpPr>
              <a:cxnSpLocks/>
            </p:cNvCxnSpPr>
            <p:nvPr/>
          </p:nvCxnSpPr>
          <p:spPr>
            <a:xfrm>
              <a:off x="9369525" y="6563032"/>
              <a:ext cx="720000" cy="0"/>
            </a:xfrm>
            <a:prstGeom prst="line">
              <a:avLst/>
            </a:prstGeom>
            <a:ln w="76200">
              <a:solidFill>
                <a:srgbClr val="007BB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cto 125">
              <a:extLst>
                <a:ext uri="{FF2B5EF4-FFF2-40B4-BE49-F238E27FC236}">
                  <a16:creationId xmlns:a16="http://schemas.microsoft.com/office/drawing/2014/main" id="{03817F3C-6DA3-8964-DF72-E1F3631CEF5C}"/>
                </a:ext>
              </a:extLst>
            </p:cNvPr>
            <p:cNvCxnSpPr>
              <a:cxnSpLocks/>
            </p:cNvCxnSpPr>
            <p:nvPr/>
          </p:nvCxnSpPr>
          <p:spPr>
            <a:xfrm>
              <a:off x="10091906" y="6563032"/>
              <a:ext cx="720000" cy="0"/>
            </a:xfrm>
            <a:prstGeom prst="line">
              <a:avLst/>
            </a:prstGeom>
            <a:ln w="76200">
              <a:solidFill>
                <a:srgbClr val="3EB04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cto 126">
              <a:extLst>
                <a:ext uri="{FF2B5EF4-FFF2-40B4-BE49-F238E27FC236}">
                  <a16:creationId xmlns:a16="http://schemas.microsoft.com/office/drawing/2014/main" id="{FEB5626D-9D6A-90B1-5A55-54ECFB31893D}"/>
                </a:ext>
              </a:extLst>
            </p:cNvPr>
            <p:cNvCxnSpPr>
              <a:cxnSpLocks/>
            </p:cNvCxnSpPr>
            <p:nvPr/>
          </p:nvCxnSpPr>
          <p:spPr>
            <a:xfrm>
              <a:off x="10814287" y="6563032"/>
              <a:ext cx="720000" cy="0"/>
            </a:xfrm>
            <a:prstGeom prst="line">
              <a:avLst/>
            </a:prstGeom>
            <a:ln w="76200">
              <a:solidFill>
                <a:srgbClr val="004E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cto 127">
              <a:extLst>
                <a:ext uri="{FF2B5EF4-FFF2-40B4-BE49-F238E27FC236}">
                  <a16:creationId xmlns:a16="http://schemas.microsoft.com/office/drawing/2014/main" id="{903DF814-180F-CB24-C4FD-BFBD7FDA5D0A}"/>
                </a:ext>
              </a:extLst>
            </p:cNvPr>
            <p:cNvCxnSpPr>
              <a:cxnSpLocks/>
            </p:cNvCxnSpPr>
            <p:nvPr/>
          </p:nvCxnSpPr>
          <p:spPr>
            <a:xfrm>
              <a:off x="11534287" y="6563032"/>
              <a:ext cx="657713" cy="0"/>
            </a:xfrm>
            <a:prstGeom prst="line">
              <a:avLst/>
            </a:prstGeom>
            <a:ln w="76200">
              <a:solidFill>
                <a:srgbClr val="1532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Rectángulo 130">
            <a:extLst>
              <a:ext uri="{FF2B5EF4-FFF2-40B4-BE49-F238E27FC236}">
                <a16:creationId xmlns:a16="http://schemas.microsoft.com/office/drawing/2014/main" id="{AC536D2C-1B06-981B-C921-C83B32C7EE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070076"/>
            <a:ext cx="12192000" cy="5773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Picture 6" descr="No hay descripción alternativa para esta imagen">
            <a:extLst>
              <a:ext uri="{FF2B5EF4-FFF2-40B4-BE49-F238E27FC236}">
                <a16:creationId xmlns:a16="http://schemas.microsoft.com/office/drawing/2014/main" id="{CD33AFDD-0C4E-5C9B-4D83-2BEAB5B47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33" y="1556959"/>
            <a:ext cx="5736651" cy="3226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No hay texto alternativo para esta imagen">
            <a:extLst>
              <a:ext uri="{FF2B5EF4-FFF2-40B4-BE49-F238E27FC236}">
                <a16:creationId xmlns:a16="http://schemas.microsoft.com/office/drawing/2014/main" id="{5CEB184B-9A81-73A9-3FF2-728EC53011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4" b="3"/>
          <a:stretch/>
        </p:blipFill>
        <p:spPr bwMode="auto">
          <a:xfrm>
            <a:off x="6126350" y="3415651"/>
            <a:ext cx="5298067" cy="31056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E9D453A-48C1-256E-B84D-35521E5928CC}"/>
              </a:ext>
            </a:extLst>
          </p:cNvPr>
          <p:cNvSpPr txBox="1"/>
          <p:nvPr/>
        </p:nvSpPr>
        <p:spPr>
          <a:xfrm>
            <a:off x="105108" y="5084157"/>
            <a:ext cx="52980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En 2022, aproximadamente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30% de las mujeres jefas de hogar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en Chile participaron en algún tipo de programa de capacitación. Fuente: Servicio Nacional de la Mujer y la Equidad de Género (SERNAM).</a:t>
            </a: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E6096A4-779E-8D78-FCB5-0CB772D4B3B3}"/>
              </a:ext>
            </a:extLst>
          </p:cNvPr>
          <p:cNvSpPr txBox="1"/>
          <p:nvPr/>
        </p:nvSpPr>
        <p:spPr>
          <a:xfrm>
            <a:off x="6061850" y="1233794"/>
            <a:ext cx="5565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42,4% de los hogares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en Chile tiene a una mujer como jefa de hogar. (Encuesta Casen, 2017).</a:t>
            </a: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93C1102-1296-535A-3520-6C734F31D5E7}"/>
              </a:ext>
            </a:extLst>
          </p:cNvPr>
          <p:cNvSpPr txBox="1"/>
          <p:nvPr/>
        </p:nvSpPr>
        <p:spPr>
          <a:xfrm>
            <a:off x="6061850" y="2016873"/>
            <a:ext cx="62002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Solo el 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8,5% de las trabajadoras por cuenta propia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cotiza en un sistema de seguridad social, lo que refleja la precariedad laboral. (Chile Mujeres).</a:t>
            </a: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67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80EF4-4DFB-8AAA-23EC-5A36D7CE0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E52361-FB50-572C-223F-7D5F56FD1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9309"/>
          </a:xfrm>
        </p:spPr>
        <p:txBody>
          <a:bodyPr>
            <a:noAutofit/>
          </a:bodyPr>
          <a:lstStyle/>
          <a:p>
            <a:r>
              <a:rPr lang="es-CL" sz="3200" dirty="0">
                <a:latin typeface="Calibri" panose="020F0502020204030204" pitchFamily="34" charset="0"/>
                <a:cs typeface="Calibri" panose="020F0502020204030204" pitchFamily="34" charset="0"/>
              </a:rPr>
              <a:t>¿Qué hicimos?</a:t>
            </a:r>
            <a:endParaRPr lang="es-C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0" name="Grupo 129">
            <a:extLst>
              <a:ext uri="{FF2B5EF4-FFF2-40B4-BE49-F238E27FC236}">
                <a16:creationId xmlns:a16="http://schemas.microsoft.com/office/drawing/2014/main" id="{07263133-B776-5A95-B4FF-82751EC052A6}"/>
              </a:ext>
            </a:extLst>
          </p:cNvPr>
          <p:cNvGrpSpPr/>
          <p:nvPr/>
        </p:nvGrpSpPr>
        <p:grpSpPr>
          <a:xfrm>
            <a:off x="0" y="1025832"/>
            <a:ext cx="12192000" cy="0"/>
            <a:chOff x="0" y="6563032"/>
            <a:chExt cx="12192000" cy="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F0F15E7B-813F-9486-3CE4-994B7E5B8A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63032"/>
              <a:ext cx="720000" cy="0"/>
            </a:xfrm>
            <a:prstGeom prst="line">
              <a:avLst/>
            </a:prstGeom>
            <a:ln w="76200">
              <a:solidFill>
                <a:srgbClr val="EA1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16D755F2-39E6-93EF-788A-CF4F600288B9}"/>
                </a:ext>
              </a:extLst>
            </p:cNvPr>
            <p:cNvCxnSpPr>
              <a:cxnSpLocks/>
            </p:cNvCxnSpPr>
            <p:nvPr/>
          </p:nvCxnSpPr>
          <p:spPr>
            <a:xfrm>
              <a:off x="720000" y="6563032"/>
              <a:ext cx="720000" cy="0"/>
            </a:xfrm>
            <a:prstGeom prst="line">
              <a:avLst/>
            </a:prstGeom>
            <a:ln w="76200">
              <a:solidFill>
                <a:srgbClr val="D29F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ector recto 113">
              <a:extLst>
                <a:ext uri="{FF2B5EF4-FFF2-40B4-BE49-F238E27FC236}">
                  <a16:creationId xmlns:a16="http://schemas.microsoft.com/office/drawing/2014/main" id="{8016C8CC-2A2D-3332-AF34-89027C74E00E}"/>
                </a:ext>
              </a:extLst>
            </p:cNvPr>
            <p:cNvCxnSpPr>
              <a:cxnSpLocks/>
            </p:cNvCxnSpPr>
            <p:nvPr/>
          </p:nvCxnSpPr>
          <p:spPr>
            <a:xfrm>
              <a:off x="1440000" y="6563032"/>
              <a:ext cx="720000" cy="0"/>
            </a:xfrm>
            <a:prstGeom prst="line">
              <a:avLst/>
            </a:prstGeom>
            <a:ln w="76200">
              <a:solidFill>
                <a:srgbClr val="279B4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>
              <a:extLst>
                <a:ext uri="{FF2B5EF4-FFF2-40B4-BE49-F238E27FC236}">
                  <a16:creationId xmlns:a16="http://schemas.microsoft.com/office/drawing/2014/main" id="{4DF64970-5C66-737F-0DAB-E407BEFEF37B}"/>
                </a:ext>
              </a:extLst>
            </p:cNvPr>
            <p:cNvCxnSpPr>
              <a:cxnSpLocks/>
            </p:cNvCxnSpPr>
            <p:nvPr/>
          </p:nvCxnSpPr>
          <p:spPr>
            <a:xfrm>
              <a:off x="2163175" y="6563032"/>
              <a:ext cx="720000" cy="0"/>
            </a:xfrm>
            <a:prstGeom prst="line">
              <a:avLst/>
            </a:prstGeom>
            <a:ln w="76200">
              <a:solidFill>
                <a:srgbClr val="C31F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>
              <a:extLst>
                <a:ext uri="{FF2B5EF4-FFF2-40B4-BE49-F238E27FC236}">
                  <a16:creationId xmlns:a16="http://schemas.microsoft.com/office/drawing/2014/main" id="{F8B059AA-27B4-FCB5-535B-4802979238B8}"/>
                </a:ext>
              </a:extLst>
            </p:cNvPr>
            <p:cNvCxnSpPr>
              <a:cxnSpLocks/>
            </p:cNvCxnSpPr>
            <p:nvPr/>
          </p:nvCxnSpPr>
          <p:spPr>
            <a:xfrm>
              <a:off x="2883175" y="6563032"/>
              <a:ext cx="720000" cy="0"/>
            </a:xfrm>
            <a:prstGeom prst="line">
              <a:avLst/>
            </a:prstGeom>
            <a:ln w="76200">
              <a:solidFill>
                <a:srgbClr val="EF402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116">
              <a:extLst>
                <a:ext uri="{FF2B5EF4-FFF2-40B4-BE49-F238E27FC236}">
                  <a16:creationId xmlns:a16="http://schemas.microsoft.com/office/drawing/2014/main" id="{B79CA1EC-C6A2-589E-94EE-6138014A0352}"/>
                </a:ext>
              </a:extLst>
            </p:cNvPr>
            <p:cNvCxnSpPr>
              <a:cxnSpLocks/>
            </p:cNvCxnSpPr>
            <p:nvPr/>
          </p:nvCxnSpPr>
          <p:spPr>
            <a:xfrm>
              <a:off x="3603175" y="6563032"/>
              <a:ext cx="720000" cy="0"/>
            </a:xfrm>
            <a:prstGeom prst="line">
              <a:avLst/>
            </a:prstGeom>
            <a:ln w="76200">
              <a:solidFill>
                <a:srgbClr val="00ADD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117">
              <a:extLst>
                <a:ext uri="{FF2B5EF4-FFF2-40B4-BE49-F238E27FC236}">
                  <a16:creationId xmlns:a16="http://schemas.microsoft.com/office/drawing/2014/main" id="{5C347AF6-32CD-41A1-72B5-56FB6CB3C685}"/>
                </a:ext>
              </a:extLst>
            </p:cNvPr>
            <p:cNvCxnSpPr>
              <a:cxnSpLocks/>
            </p:cNvCxnSpPr>
            <p:nvPr/>
          </p:nvCxnSpPr>
          <p:spPr>
            <a:xfrm>
              <a:off x="4323175" y="6563032"/>
              <a:ext cx="720000" cy="0"/>
            </a:xfrm>
            <a:prstGeom prst="line">
              <a:avLst/>
            </a:prstGeom>
            <a:ln w="76200">
              <a:solidFill>
                <a:srgbClr val="FCB61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cto 118">
              <a:extLst>
                <a:ext uri="{FF2B5EF4-FFF2-40B4-BE49-F238E27FC236}">
                  <a16:creationId xmlns:a16="http://schemas.microsoft.com/office/drawing/2014/main" id="{B09B3B73-4ACE-301D-023E-B1881FC1EE42}"/>
                </a:ext>
              </a:extLst>
            </p:cNvPr>
            <p:cNvCxnSpPr>
              <a:cxnSpLocks/>
            </p:cNvCxnSpPr>
            <p:nvPr/>
          </p:nvCxnSpPr>
          <p:spPr>
            <a:xfrm>
              <a:off x="5043175" y="6563032"/>
              <a:ext cx="720000" cy="0"/>
            </a:xfrm>
            <a:prstGeom prst="line">
              <a:avLst/>
            </a:prstGeom>
            <a:ln w="76200">
              <a:solidFill>
                <a:srgbClr val="A3194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recto 119">
              <a:extLst>
                <a:ext uri="{FF2B5EF4-FFF2-40B4-BE49-F238E27FC236}">
                  <a16:creationId xmlns:a16="http://schemas.microsoft.com/office/drawing/2014/main" id="{2DFDF038-B262-63CC-0DCA-2FB64A410190}"/>
                </a:ext>
              </a:extLst>
            </p:cNvPr>
            <p:cNvCxnSpPr>
              <a:cxnSpLocks/>
            </p:cNvCxnSpPr>
            <p:nvPr/>
          </p:nvCxnSpPr>
          <p:spPr>
            <a:xfrm>
              <a:off x="5766350" y="6563032"/>
              <a:ext cx="720000" cy="0"/>
            </a:xfrm>
            <a:prstGeom prst="line">
              <a:avLst/>
            </a:prstGeom>
            <a:ln w="76200">
              <a:solidFill>
                <a:srgbClr val="F36D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 recto 120">
              <a:extLst>
                <a:ext uri="{FF2B5EF4-FFF2-40B4-BE49-F238E27FC236}">
                  <a16:creationId xmlns:a16="http://schemas.microsoft.com/office/drawing/2014/main" id="{6642300F-5FAF-9B6D-E356-7CC4C0AEA665}"/>
                </a:ext>
              </a:extLst>
            </p:cNvPr>
            <p:cNvCxnSpPr>
              <a:cxnSpLocks/>
            </p:cNvCxnSpPr>
            <p:nvPr/>
          </p:nvCxnSpPr>
          <p:spPr>
            <a:xfrm>
              <a:off x="6486350" y="6563032"/>
              <a:ext cx="720000" cy="0"/>
            </a:xfrm>
            <a:prstGeom prst="line">
              <a:avLst/>
            </a:prstGeom>
            <a:ln w="76200">
              <a:solidFill>
                <a:srgbClr val="E00C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cto 121">
              <a:extLst>
                <a:ext uri="{FF2B5EF4-FFF2-40B4-BE49-F238E27FC236}">
                  <a16:creationId xmlns:a16="http://schemas.microsoft.com/office/drawing/2014/main" id="{6430AE63-533A-38BA-D4C4-232B80099723}"/>
                </a:ext>
              </a:extLst>
            </p:cNvPr>
            <p:cNvCxnSpPr>
              <a:cxnSpLocks/>
            </p:cNvCxnSpPr>
            <p:nvPr/>
          </p:nvCxnSpPr>
          <p:spPr>
            <a:xfrm>
              <a:off x="7206350" y="6563032"/>
              <a:ext cx="720000" cy="0"/>
            </a:xfrm>
            <a:prstGeom prst="line">
              <a:avLst/>
            </a:prstGeom>
            <a:ln w="76200">
              <a:solidFill>
                <a:srgbClr val="F99C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cto 122">
              <a:extLst>
                <a:ext uri="{FF2B5EF4-FFF2-40B4-BE49-F238E27FC236}">
                  <a16:creationId xmlns:a16="http://schemas.microsoft.com/office/drawing/2014/main" id="{07FF395F-C7EA-8B7F-35BA-77FB9F8F3804}"/>
                </a:ext>
              </a:extLst>
            </p:cNvPr>
            <p:cNvCxnSpPr>
              <a:cxnSpLocks/>
            </p:cNvCxnSpPr>
            <p:nvPr/>
          </p:nvCxnSpPr>
          <p:spPr>
            <a:xfrm>
              <a:off x="7926350" y="6563032"/>
              <a:ext cx="720000" cy="0"/>
            </a:xfrm>
            <a:prstGeom prst="line">
              <a:avLst/>
            </a:prstGeom>
            <a:ln w="76200">
              <a:solidFill>
                <a:srgbClr val="CF8D2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cto 123">
              <a:extLst>
                <a:ext uri="{FF2B5EF4-FFF2-40B4-BE49-F238E27FC236}">
                  <a16:creationId xmlns:a16="http://schemas.microsoft.com/office/drawing/2014/main" id="{F4732165-EB8E-C607-6043-6793E27B6240}"/>
                </a:ext>
              </a:extLst>
            </p:cNvPr>
            <p:cNvCxnSpPr>
              <a:cxnSpLocks/>
            </p:cNvCxnSpPr>
            <p:nvPr/>
          </p:nvCxnSpPr>
          <p:spPr>
            <a:xfrm>
              <a:off x="8646350" y="6563032"/>
              <a:ext cx="720000" cy="0"/>
            </a:xfrm>
            <a:prstGeom prst="line">
              <a:avLst/>
            </a:prstGeom>
            <a:ln w="76200">
              <a:solidFill>
                <a:srgbClr val="42733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cto 124">
              <a:extLst>
                <a:ext uri="{FF2B5EF4-FFF2-40B4-BE49-F238E27FC236}">
                  <a16:creationId xmlns:a16="http://schemas.microsoft.com/office/drawing/2014/main" id="{B0BE05F9-4402-608C-5F79-7B4D9BC6B2C8}"/>
                </a:ext>
              </a:extLst>
            </p:cNvPr>
            <p:cNvCxnSpPr>
              <a:cxnSpLocks/>
            </p:cNvCxnSpPr>
            <p:nvPr/>
          </p:nvCxnSpPr>
          <p:spPr>
            <a:xfrm>
              <a:off x="9369525" y="6563032"/>
              <a:ext cx="720000" cy="0"/>
            </a:xfrm>
            <a:prstGeom prst="line">
              <a:avLst/>
            </a:prstGeom>
            <a:ln w="76200">
              <a:solidFill>
                <a:srgbClr val="007BB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cto 125">
              <a:extLst>
                <a:ext uri="{FF2B5EF4-FFF2-40B4-BE49-F238E27FC236}">
                  <a16:creationId xmlns:a16="http://schemas.microsoft.com/office/drawing/2014/main" id="{BC4750A8-F73E-259E-9470-B5504DCE6506}"/>
                </a:ext>
              </a:extLst>
            </p:cNvPr>
            <p:cNvCxnSpPr>
              <a:cxnSpLocks/>
            </p:cNvCxnSpPr>
            <p:nvPr/>
          </p:nvCxnSpPr>
          <p:spPr>
            <a:xfrm>
              <a:off x="10091906" y="6563032"/>
              <a:ext cx="720000" cy="0"/>
            </a:xfrm>
            <a:prstGeom prst="line">
              <a:avLst/>
            </a:prstGeom>
            <a:ln w="76200">
              <a:solidFill>
                <a:srgbClr val="3EB04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cto 126">
              <a:extLst>
                <a:ext uri="{FF2B5EF4-FFF2-40B4-BE49-F238E27FC236}">
                  <a16:creationId xmlns:a16="http://schemas.microsoft.com/office/drawing/2014/main" id="{5D3258EE-06D6-1667-15EC-A2A2AD853A4F}"/>
                </a:ext>
              </a:extLst>
            </p:cNvPr>
            <p:cNvCxnSpPr>
              <a:cxnSpLocks/>
            </p:cNvCxnSpPr>
            <p:nvPr/>
          </p:nvCxnSpPr>
          <p:spPr>
            <a:xfrm>
              <a:off x="10814287" y="6563032"/>
              <a:ext cx="720000" cy="0"/>
            </a:xfrm>
            <a:prstGeom prst="line">
              <a:avLst/>
            </a:prstGeom>
            <a:ln w="76200">
              <a:solidFill>
                <a:srgbClr val="004E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cto 127">
              <a:extLst>
                <a:ext uri="{FF2B5EF4-FFF2-40B4-BE49-F238E27FC236}">
                  <a16:creationId xmlns:a16="http://schemas.microsoft.com/office/drawing/2014/main" id="{362973A0-4581-70DB-B863-5201AFD453F6}"/>
                </a:ext>
              </a:extLst>
            </p:cNvPr>
            <p:cNvCxnSpPr>
              <a:cxnSpLocks/>
            </p:cNvCxnSpPr>
            <p:nvPr/>
          </p:nvCxnSpPr>
          <p:spPr>
            <a:xfrm>
              <a:off x="11534287" y="6563032"/>
              <a:ext cx="657713" cy="0"/>
            </a:xfrm>
            <a:prstGeom prst="line">
              <a:avLst/>
            </a:prstGeom>
            <a:ln w="76200">
              <a:solidFill>
                <a:srgbClr val="1532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Rectángulo 130">
            <a:extLst>
              <a:ext uri="{FF2B5EF4-FFF2-40B4-BE49-F238E27FC236}">
                <a16:creationId xmlns:a16="http://schemas.microsoft.com/office/drawing/2014/main" id="{80FAA970-7354-D89E-36B5-6D86295340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070076"/>
            <a:ext cx="12192000" cy="5773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Imagen 12" descr="Un grupo de personas en un salón de clases&#10;&#10;Descripción generada automáticamente con confianza media">
            <a:extLst>
              <a:ext uri="{FF2B5EF4-FFF2-40B4-BE49-F238E27FC236}">
                <a16:creationId xmlns:a16="http://schemas.microsoft.com/office/drawing/2014/main" id="{1A4E5DC3-090E-CDE5-8F84-C4E2AC1F2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68" y="1230928"/>
            <a:ext cx="5902682" cy="266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ODS - EGEA">
            <a:extLst>
              <a:ext uri="{FF2B5EF4-FFF2-40B4-BE49-F238E27FC236}">
                <a16:creationId xmlns:a16="http://schemas.microsoft.com/office/drawing/2014/main" id="{95AD216D-726D-1E22-942E-2B27EBF52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234" y="3486072"/>
            <a:ext cx="1181386" cy="11813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Igualdad de género y empoderamiento de la mujer - Desarrollo Sostenible">
            <a:extLst>
              <a:ext uri="{FF2B5EF4-FFF2-40B4-BE49-F238E27FC236}">
                <a16:creationId xmlns:a16="http://schemas.microsoft.com/office/drawing/2014/main" id="{AF90F817-CF39-35B4-598A-212BF62D8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642" y="1655149"/>
            <a:ext cx="1181386" cy="11813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4. Educación de calidad | Plataforma Urbana y de Ciudades">
            <a:extLst>
              <a:ext uri="{FF2B5EF4-FFF2-40B4-BE49-F238E27FC236}">
                <a16:creationId xmlns:a16="http://schemas.microsoft.com/office/drawing/2014/main" id="{CAB4CE4D-94E4-CC3A-E652-799E4DBE5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247" y="1655149"/>
            <a:ext cx="1224362" cy="12243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DS 10 Reducción de las desigualdades | Pacto Mundial ONU · Pacto Mundial">
            <a:extLst>
              <a:ext uri="{FF2B5EF4-FFF2-40B4-BE49-F238E27FC236}">
                <a16:creationId xmlns:a16="http://schemas.microsoft.com/office/drawing/2014/main" id="{9472A440-2D2A-12D0-C437-A10FF4EA7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247" y="5243794"/>
            <a:ext cx="1176748" cy="11767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4FE558B-D0A7-8527-77E7-735C136197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68247" y="3464584"/>
            <a:ext cx="1224362" cy="12243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ABF9905-8214-4ABB-2631-EA77C56999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61572" y="5243794"/>
            <a:ext cx="1224362" cy="11767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 descr="Un grupo de personas en una oficina&#10;&#10;Descripción generada automáticamente">
            <a:extLst>
              <a:ext uri="{FF2B5EF4-FFF2-40B4-BE49-F238E27FC236}">
                <a16:creationId xmlns:a16="http://schemas.microsoft.com/office/drawing/2014/main" id="{D3AF5BA7-E333-D058-4A0B-620946C8AF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175" y="3980071"/>
            <a:ext cx="5919077" cy="266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1033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D07C4-860A-B128-425A-647A31A4C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B0746D-895D-748C-E574-E7ECAFB5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9309"/>
          </a:xfrm>
        </p:spPr>
        <p:txBody>
          <a:bodyPr>
            <a:noAutofit/>
          </a:bodyPr>
          <a:lstStyle/>
          <a:p>
            <a:r>
              <a:rPr lang="es-CL" sz="3200" dirty="0">
                <a:latin typeface="Calibri" panose="020F0502020204030204" pitchFamily="34" charset="0"/>
                <a:cs typeface="Calibri" panose="020F0502020204030204" pitchFamily="34" charset="0"/>
              </a:rPr>
              <a:t>¿QUIENES PARTICIPARON?</a:t>
            </a:r>
            <a:endParaRPr lang="es-C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0" name="Grupo 129">
            <a:extLst>
              <a:ext uri="{FF2B5EF4-FFF2-40B4-BE49-F238E27FC236}">
                <a16:creationId xmlns:a16="http://schemas.microsoft.com/office/drawing/2014/main" id="{B6A60090-556D-4C6A-EE9B-4C64C2B95C13}"/>
              </a:ext>
            </a:extLst>
          </p:cNvPr>
          <p:cNvGrpSpPr/>
          <p:nvPr/>
        </p:nvGrpSpPr>
        <p:grpSpPr>
          <a:xfrm>
            <a:off x="0" y="1025832"/>
            <a:ext cx="12192000" cy="0"/>
            <a:chOff x="0" y="6563032"/>
            <a:chExt cx="12192000" cy="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9FDB87E1-FB13-C950-AE4E-71AD7ABF12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63032"/>
              <a:ext cx="720000" cy="0"/>
            </a:xfrm>
            <a:prstGeom prst="line">
              <a:avLst/>
            </a:prstGeom>
            <a:ln w="76200">
              <a:solidFill>
                <a:srgbClr val="EA1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DB4C984D-BC28-F007-D91B-CAAE8455BC94}"/>
                </a:ext>
              </a:extLst>
            </p:cNvPr>
            <p:cNvCxnSpPr>
              <a:cxnSpLocks/>
            </p:cNvCxnSpPr>
            <p:nvPr/>
          </p:nvCxnSpPr>
          <p:spPr>
            <a:xfrm>
              <a:off x="720000" y="6563032"/>
              <a:ext cx="720000" cy="0"/>
            </a:xfrm>
            <a:prstGeom prst="line">
              <a:avLst/>
            </a:prstGeom>
            <a:ln w="76200">
              <a:solidFill>
                <a:srgbClr val="D29F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ector recto 113">
              <a:extLst>
                <a:ext uri="{FF2B5EF4-FFF2-40B4-BE49-F238E27FC236}">
                  <a16:creationId xmlns:a16="http://schemas.microsoft.com/office/drawing/2014/main" id="{2A98F109-4F8E-D4A5-FF12-B7D07CC328AF}"/>
                </a:ext>
              </a:extLst>
            </p:cNvPr>
            <p:cNvCxnSpPr>
              <a:cxnSpLocks/>
            </p:cNvCxnSpPr>
            <p:nvPr/>
          </p:nvCxnSpPr>
          <p:spPr>
            <a:xfrm>
              <a:off x="1440000" y="6563032"/>
              <a:ext cx="720000" cy="0"/>
            </a:xfrm>
            <a:prstGeom prst="line">
              <a:avLst/>
            </a:prstGeom>
            <a:ln w="76200">
              <a:solidFill>
                <a:srgbClr val="279B4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>
              <a:extLst>
                <a:ext uri="{FF2B5EF4-FFF2-40B4-BE49-F238E27FC236}">
                  <a16:creationId xmlns:a16="http://schemas.microsoft.com/office/drawing/2014/main" id="{F4BDC018-0A01-0ABB-DF74-F402648C6CBE}"/>
                </a:ext>
              </a:extLst>
            </p:cNvPr>
            <p:cNvCxnSpPr>
              <a:cxnSpLocks/>
            </p:cNvCxnSpPr>
            <p:nvPr/>
          </p:nvCxnSpPr>
          <p:spPr>
            <a:xfrm>
              <a:off x="2163175" y="6563032"/>
              <a:ext cx="720000" cy="0"/>
            </a:xfrm>
            <a:prstGeom prst="line">
              <a:avLst/>
            </a:prstGeom>
            <a:ln w="76200">
              <a:solidFill>
                <a:srgbClr val="C31F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>
              <a:extLst>
                <a:ext uri="{FF2B5EF4-FFF2-40B4-BE49-F238E27FC236}">
                  <a16:creationId xmlns:a16="http://schemas.microsoft.com/office/drawing/2014/main" id="{F4381243-1ED0-1D8F-6F90-B657308B277A}"/>
                </a:ext>
              </a:extLst>
            </p:cNvPr>
            <p:cNvCxnSpPr>
              <a:cxnSpLocks/>
            </p:cNvCxnSpPr>
            <p:nvPr/>
          </p:nvCxnSpPr>
          <p:spPr>
            <a:xfrm>
              <a:off x="2883175" y="6563032"/>
              <a:ext cx="720000" cy="0"/>
            </a:xfrm>
            <a:prstGeom prst="line">
              <a:avLst/>
            </a:prstGeom>
            <a:ln w="76200">
              <a:solidFill>
                <a:srgbClr val="EF402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116">
              <a:extLst>
                <a:ext uri="{FF2B5EF4-FFF2-40B4-BE49-F238E27FC236}">
                  <a16:creationId xmlns:a16="http://schemas.microsoft.com/office/drawing/2014/main" id="{3E3B6F0D-3FB0-5E15-8593-C72245F42161}"/>
                </a:ext>
              </a:extLst>
            </p:cNvPr>
            <p:cNvCxnSpPr>
              <a:cxnSpLocks/>
            </p:cNvCxnSpPr>
            <p:nvPr/>
          </p:nvCxnSpPr>
          <p:spPr>
            <a:xfrm>
              <a:off x="3603175" y="6563032"/>
              <a:ext cx="720000" cy="0"/>
            </a:xfrm>
            <a:prstGeom prst="line">
              <a:avLst/>
            </a:prstGeom>
            <a:ln w="76200">
              <a:solidFill>
                <a:srgbClr val="00ADD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117">
              <a:extLst>
                <a:ext uri="{FF2B5EF4-FFF2-40B4-BE49-F238E27FC236}">
                  <a16:creationId xmlns:a16="http://schemas.microsoft.com/office/drawing/2014/main" id="{D42BAA42-775A-0065-C1AC-040D3B909222}"/>
                </a:ext>
              </a:extLst>
            </p:cNvPr>
            <p:cNvCxnSpPr>
              <a:cxnSpLocks/>
            </p:cNvCxnSpPr>
            <p:nvPr/>
          </p:nvCxnSpPr>
          <p:spPr>
            <a:xfrm>
              <a:off x="4323175" y="6563032"/>
              <a:ext cx="720000" cy="0"/>
            </a:xfrm>
            <a:prstGeom prst="line">
              <a:avLst/>
            </a:prstGeom>
            <a:ln w="76200">
              <a:solidFill>
                <a:srgbClr val="FCB61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cto 118">
              <a:extLst>
                <a:ext uri="{FF2B5EF4-FFF2-40B4-BE49-F238E27FC236}">
                  <a16:creationId xmlns:a16="http://schemas.microsoft.com/office/drawing/2014/main" id="{4920620B-414A-883A-BF85-F228C61E8184}"/>
                </a:ext>
              </a:extLst>
            </p:cNvPr>
            <p:cNvCxnSpPr>
              <a:cxnSpLocks/>
            </p:cNvCxnSpPr>
            <p:nvPr/>
          </p:nvCxnSpPr>
          <p:spPr>
            <a:xfrm>
              <a:off x="5043175" y="6563032"/>
              <a:ext cx="720000" cy="0"/>
            </a:xfrm>
            <a:prstGeom prst="line">
              <a:avLst/>
            </a:prstGeom>
            <a:ln w="76200">
              <a:solidFill>
                <a:srgbClr val="A3194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recto 119">
              <a:extLst>
                <a:ext uri="{FF2B5EF4-FFF2-40B4-BE49-F238E27FC236}">
                  <a16:creationId xmlns:a16="http://schemas.microsoft.com/office/drawing/2014/main" id="{220A60E3-1E59-17DD-51C4-1426C5D306DF}"/>
                </a:ext>
              </a:extLst>
            </p:cNvPr>
            <p:cNvCxnSpPr>
              <a:cxnSpLocks/>
            </p:cNvCxnSpPr>
            <p:nvPr/>
          </p:nvCxnSpPr>
          <p:spPr>
            <a:xfrm>
              <a:off x="5766350" y="6563032"/>
              <a:ext cx="720000" cy="0"/>
            </a:xfrm>
            <a:prstGeom prst="line">
              <a:avLst/>
            </a:prstGeom>
            <a:ln w="76200">
              <a:solidFill>
                <a:srgbClr val="F36D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 recto 120">
              <a:extLst>
                <a:ext uri="{FF2B5EF4-FFF2-40B4-BE49-F238E27FC236}">
                  <a16:creationId xmlns:a16="http://schemas.microsoft.com/office/drawing/2014/main" id="{E7DDC035-4725-364A-2925-726E8DF9C253}"/>
                </a:ext>
              </a:extLst>
            </p:cNvPr>
            <p:cNvCxnSpPr>
              <a:cxnSpLocks/>
            </p:cNvCxnSpPr>
            <p:nvPr/>
          </p:nvCxnSpPr>
          <p:spPr>
            <a:xfrm>
              <a:off x="6486350" y="6563032"/>
              <a:ext cx="720000" cy="0"/>
            </a:xfrm>
            <a:prstGeom prst="line">
              <a:avLst/>
            </a:prstGeom>
            <a:ln w="76200">
              <a:solidFill>
                <a:srgbClr val="E00C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cto 121">
              <a:extLst>
                <a:ext uri="{FF2B5EF4-FFF2-40B4-BE49-F238E27FC236}">
                  <a16:creationId xmlns:a16="http://schemas.microsoft.com/office/drawing/2014/main" id="{E128C674-51A9-25A8-BE8C-8BCA44FC729F}"/>
                </a:ext>
              </a:extLst>
            </p:cNvPr>
            <p:cNvCxnSpPr>
              <a:cxnSpLocks/>
            </p:cNvCxnSpPr>
            <p:nvPr/>
          </p:nvCxnSpPr>
          <p:spPr>
            <a:xfrm>
              <a:off x="7206350" y="6563032"/>
              <a:ext cx="720000" cy="0"/>
            </a:xfrm>
            <a:prstGeom prst="line">
              <a:avLst/>
            </a:prstGeom>
            <a:ln w="76200">
              <a:solidFill>
                <a:srgbClr val="F99C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cto 122">
              <a:extLst>
                <a:ext uri="{FF2B5EF4-FFF2-40B4-BE49-F238E27FC236}">
                  <a16:creationId xmlns:a16="http://schemas.microsoft.com/office/drawing/2014/main" id="{F06935C5-9A4B-6E37-C646-B041E5915382}"/>
                </a:ext>
              </a:extLst>
            </p:cNvPr>
            <p:cNvCxnSpPr>
              <a:cxnSpLocks/>
            </p:cNvCxnSpPr>
            <p:nvPr/>
          </p:nvCxnSpPr>
          <p:spPr>
            <a:xfrm>
              <a:off x="7926350" y="6563032"/>
              <a:ext cx="720000" cy="0"/>
            </a:xfrm>
            <a:prstGeom prst="line">
              <a:avLst/>
            </a:prstGeom>
            <a:ln w="76200">
              <a:solidFill>
                <a:srgbClr val="CF8D2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cto 123">
              <a:extLst>
                <a:ext uri="{FF2B5EF4-FFF2-40B4-BE49-F238E27FC236}">
                  <a16:creationId xmlns:a16="http://schemas.microsoft.com/office/drawing/2014/main" id="{02CCA409-2FFA-2033-EAB3-432E5FDCF2D1}"/>
                </a:ext>
              </a:extLst>
            </p:cNvPr>
            <p:cNvCxnSpPr>
              <a:cxnSpLocks/>
            </p:cNvCxnSpPr>
            <p:nvPr/>
          </p:nvCxnSpPr>
          <p:spPr>
            <a:xfrm>
              <a:off x="8646350" y="6563032"/>
              <a:ext cx="720000" cy="0"/>
            </a:xfrm>
            <a:prstGeom prst="line">
              <a:avLst/>
            </a:prstGeom>
            <a:ln w="76200">
              <a:solidFill>
                <a:srgbClr val="42733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cto 124">
              <a:extLst>
                <a:ext uri="{FF2B5EF4-FFF2-40B4-BE49-F238E27FC236}">
                  <a16:creationId xmlns:a16="http://schemas.microsoft.com/office/drawing/2014/main" id="{8A133C4A-AC38-C807-1FA2-FBDA8A62AE9F}"/>
                </a:ext>
              </a:extLst>
            </p:cNvPr>
            <p:cNvCxnSpPr>
              <a:cxnSpLocks/>
            </p:cNvCxnSpPr>
            <p:nvPr/>
          </p:nvCxnSpPr>
          <p:spPr>
            <a:xfrm>
              <a:off x="9369525" y="6563032"/>
              <a:ext cx="720000" cy="0"/>
            </a:xfrm>
            <a:prstGeom prst="line">
              <a:avLst/>
            </a:prstGeom>
            <a:ln w="76200">
              <a:solidFill>
                <a:srgbClr val="007BB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cto 125">
              <a:extLst>
                <a:ext uri="{FF2B5EF4-FFF2-40B4-BE49-F238E27FC236}">
                  <a16:creationId xmlns:a16="http://schemas.microsoft.com/office/drawing/2014/main" id="{513505A7-218D-971A-2999-A4FAFFB5D9D5}"/>
                </a:ext>
              </a:extLst>
            </p:cNvPr>
            <p:cNvCxnSpPr>
              <a:cxnSpLocks/>
            </p:cNvCxnSpPr>
            <p:nvPr/>
          </p:nvCxnSpPr>
          <p:spPr>
            <a:xfrm>
              <a:off x="10091906" y="6563032"/>
              <a:ext cx="720000" cy="0"/>
            </a:xfrm>
            <a:prstGeom prst="line">
              <a:avLst/>
            </a:prstGeom>
            <a:ln w="76200">
              <a:solidFill>
                <a:srgbClr val="3EB04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cto 126">
              <a:extLst>
                <a:ext uri="{FF2B5EF4-FFF2-40B4-BE49-F238E27FC236}">
                  <a16:creationId xmlns:a16="http://schemas.microsoft.com/office/drawing/2014/main" id="{5A501A47-45A8-3BD0-4A26-6F046599A246}"/>
                </a:ext>
              </a:extLst>
            </p:cNvPr>
            <p:cNvCxnSpPr>
              <a:cxnSpLocks/>
            </p:cNvCxnSpPr>
            <p:nvPr/>
          </p:nvCxnSpPr>
          <p:spPr>
            <a:xfrm>
              <a:off x="10814287" y="6563032"/>
              <a:ext cx="720000" cy="0"/>
            </a:xfrm>
            <a:prstGeom prst="line">
              <a:avLst/>
            </a:prstGeom>
            <a:ln w="76200">
              <a:solidFill>
                <a:srgbClr val="004E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cto 127">
              <a:extLst>
                <a:ext uri="{FF2B5EF4-FFF2-40B4-BE49-F238E27FC236}">
                  <a16:creationId xmlns:a16="http://schemas.microsoft.com/office/drawing/2014/main" id="{8DE11EF9-AC38-4821-5E4B-4AC0EB678F1F}"/>
                </a:ext>
              </a:extLst>
            </p:cNvPr>
            <p:cNvCxnSpPr>
              <a:cxnSpLocks/>
            </p:cNvCxnSpPr>
            <p:nvPr/>
          </p:nvCxnSpPr>
          <p:spPr>
            <a:xfrm>
              <a:off x="11534287" y="6563032"/>
              <a:ext cx="657713" cy="0"/>
            </a:xfrm>
            <a:prstGeom prst="line">
              <a:avLst/>
            </a:prstGeom>
            <a:ln w="76200">
              <a:solidFill>
                <a:srgbClr val="1532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Rectángulo 130">
            <a:extLst>
              <a:ext uri="{FF2B5EF4-FFF2-40B4-BE49-F238E27FC236}">
                <a16:creationId xmlns:a16="http://schemas.microsoft.com/office/drawing/2014/main" id="{A4E0E137-FC05-2635-02DA-C8AE71FB21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070076"/>
            <a:ext cx="12192000" cy="5773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07217721-8FB5-E319-9078-EF3E223BB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239" y="2561217"/>
            <a:ext cx="1297062" cy="129706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B011673-BDEF-8B7F-4E80-EBC8B10AAEB5}"/>
              </a:ext>
            </a:extLst>
          </p:cNvPr>
          <p:cNvSpPr txBox="1"/>
          <p:nvPr/>
        </p:nvSpPr>
        <p:spPr>
          <a:xfrm>
            <a:off x="6481095" y="3921909"/>
            <a:ext cx="20150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Ingeniería en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Automatización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y Robótica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C109C0FD-37E7-336F-9DF6-20AD69DD3A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701" y="2617366"/>
            <a:ext cx="1297062" cy="129706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2F36C07-7604-3818-432B-A14FAFEC1914}"/>
              </a:ext>
            </a:extLst>
          </p:cNvPr>
          <p:cNvSpPr txBox="1"/>
          <p:nvPr/>
        </p:nvSpPr>
        <p:spPr>
          <a:xfrm>
            <a:off x="521987" y="3914428"/>
            <a:ext cx="20150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CL" altLang="es-CL" b="1" dirty="0">
                <a:latin typeface="+mj-lt"/>
              </a:rPr>
              <a:t>I</a:t>
            </a: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ngeniería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en Construcción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8FEB464-E4A9-B927-F11A-5C1DEBE99A41}"/>
              </a:ext>
            </a:extLst>
          </p:cNvPr>
          <p:cNvSpPr txBox="1"/>
          <p:nvPr/>
        </p:nvSpPr>
        <p:spPr>
          <a:xfrm>
            <a:off x="3595695" y="4036001"/>
            <a:ext cx="20150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Ingeniería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Civil Informática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9" name="Picture 4" descr="4 Pasos para Comunicar y Conectar">
            <a:extLst>
              <a:ext uri="{FF2B5EF4-FFF2-40B4-BE49-F238E27FC236}">
                <a16:creationId xmlns:a16="http://schemas.microsoft.com/office/drawing/2014/main" id="{42D8F2DE-E960-67F4-24E7-0BCFFED65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77" y="2817205"/>
            <a:ext cx="1398460" cy="75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BF070BE-1812-5DFC-AD6D-12357AB694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3538" y="2563597"/>
            <a:ext cx="1513280" cy="151328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CBB9BA1-E428-3E31-60A8-DB4F4CC4D127}"/>
              </a:ext>
            </a:extLst>
          </p:cNvPr>
          <p:cNvSpPr txBox="1"/>
          <p:nvPr/>
        </p:nvSpPr>
        <p:spPr>
          <a:xfrm>
            <a:off x="9730989" y="4221080"/>
            <a:ext cx="2015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Trabajo Social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2" name="Picture 4" descr="4 Pasos para Comunicar y Conectar">
            <a:extLst>
              <a:ext uri="{FF2B5EF4-FFF2-40B4-BE49-F238E27FC236}">
                <a16:creationId xmlns:a16="http://schemas.microsoft.com/office/drawing/2014/main" id="{E691134C-80A0-9CC5-D70A-448A49DBE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49" y="2847425"/>
            <a:ext cx="1398460" cy="75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4 Pasos para Comunicar y Conectar">
            <a:extLst>
              <a:ext uri="{FF2B5EF4-FFF2-40B4-BE49-F238E27FC236}">
                <a16:creationId xmlns:a16="http://schemas.microsoft.com/office/drawing/2014/main" id="{49CEAC08-DED0-F108-AB92-08C787B6F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931" y="2837852"/>
            <a:ext cx="1398460" cy="75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9AE205F0-E4BC-319F-7EE5-724D581DEE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43" y="4605002"/>
            <a:ext cx="2512139" cy="1080804"/>
          </a:xfrm>
          <a:prstGeom prst="rect">
            <a:avLst/>
          </a:prstGeom>
        </p:spPr>
      </p:pic>
      <p:pic>
        <p:nvPicPr>
          <p:cNvPr id="15" name="Imagen 14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25F1EBFB-5435-923D-D416-61AF59CC39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84" y="5674586"/>
            <a:ext cx="2957691" cy="1119197"/>
          </a:xfrm>
          <a:prstGeom prst="rect">
            <a:avLst/>
          </a:prstGeom>
        </p:spPr>
      </p:pic>
      <p:pic>
        <p:nvPicPr>
          <p:cNvPr id="16" name="Imagen 1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7913840D-C9D3-A2FF-E2DC-74DC5053BD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81" y="4877667"/>
            <a:ext cx="1581573" cy="1472209"/>
          </a:xfrm>
          <a:prstGeom prst="rect">
            <a:avLst/>
          </a:prstGeom>
        </p:spPr>
      </p:pic>
      <p:pic>
        <p:nvPicPr>
          <p:cNvPr id="22" name="Imagen 21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56F38837-3D28-6073-B008-37C60143836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92" y="2561217"/>
            <a:ext cx="1297062" cy="1297062"/>
          </a:xfrm>
          <a:prstGeom prst="rect">
            <a:avLst/>
          </a:prstGeom>
        </p:spPr>
      </p:pic>
      <p:pic>
        <p:nvPicPr>
          <p:cNvPr id="23" name="Imagen 2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ED5AC45D-A8F4-6215-F544-3DE191E591A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23" y="5026030"/>
            <a:ext cx="1297111" cy="1297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Imagen 23" descr="Un letrero de color negro&#10;&#10;Descripción generada automáticamente con confianza baja">
            <a:extLst>
              <a:ext uri="{FF2B5EF4-FFF2-40B4-BE49-F238E27FC236}">
                <a16:creationId xmlns:a16="http://schemas.microsoft.com/office/drawing/2014/main" id="{579B1A32-A843-AD1C-5785-09B0CCCB7A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239" y="5186473"/>
            <a:ext cx="1918861" cy="985361"/>
          </a:xfrm>
          <a:prstGeom prst="rect">
            <a:avLst/>
          </a:prstGeom>
        </p:spPr>
      </p:pic>
      <p:pic>
        <p:nvPicPr>
          <p:cNvPr id="25" name="Picture 2" descr="MUCC">
            <a:extLst>
              <a:ext uri="{FF2B5EF4-FFF2-40B4-BE49-F238E27FC236}">
                <a16:creationId xmlns:a16="http://schemas.microsoft.com/office/drawing/2014/main" id="{4985225D-6278-3A9B-D43E-E9A3AF697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706" y="5112121"/>
            <a:ext cx="1147370" cy="114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n 25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922B9A6A-2B6F-77B1-46C1-0356945CDAC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829" y="4895019"/>
            <a:ext cx="1581574" cy="1581574"/>
          </a:xfrm>
          <a:prstGeom prst="rect">
            <a:avLst/>
          </a:prstGeom>
        </p:spPr>
      </p:pic>
      <p:sp>
        <p:nvSpPr>
          <p:cNvPr id="27" name="Título 1">
            <a:extLst>
              <a:ext uri="{FF2B5EF4-FFF2-40B4-BE49-F238E27FC236}">
                <a16:creationId xmlns:a16="http://schemas.microsoft.com/office/drawing/2014/main" id="{4763411C-9235-9089-965E-DAD72F4B6195}"/>
              </a:ext>
            </a:extLst>
          </p:cNvPr>
          <p:cNvSpPr txBox="1">
            <a:spLocks/>
          </p:cNvSpPr>
          <p:nvPr/>
        </p:nvSpPr>
        <p:spPr>
          <a:xfrm>
            <a:off x="197185" y="980693"/>
            <a:ext cx="5141793" cy="939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400" b="1" dirty="0">
                <a:latin typeface="Calibri" panose="020F0502020204030204" pitchFamily="34" charset="0"/>
                <a:cs typeface="Calibri" panose="020F0502020204030204" pitchFamily="34" charset="0"/>
              </a:rPr>
              <a:t>TOTAL ESTUDIANTES A LA FECHA: 180</a:t>
            </a:r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3323ECC9-E666-F161-5AA6-C3D71E5D460F}"/>
              </a:ext>
            </a:extLst>
          </p:cNvPr>
          <p:cNvSpPr txBox="1">
            <a:spLocks/>
          </p:cNvSpPr>
          <p:nvPr/>
        </p:nvSpPr>
        <p:spPr>
          <a:xfrm>
            <a:off x="6206785" y="985713"/>
            <a:ext cx="5141793" cy="939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400" b="1" dirty="0">
                <a:latin typeface="Calibri" panose="020F0502020204030204" pitchFamily="34" charset="0"/>
                <a:cs typeface="Calibri" panose="020F0502020204030204" pitchFamily="34" charset="0"/>
              </a:rPr>
              <a:t>TOTAL BENEFICIARIAS A LA FECHA: 68</a:t>
            </a:r>
          </a:p>
        </p:txBody>
      </p:sp>
      <p:sp>
        <p:nvSpPr>
          <p:cNvPr id="29" name="Título 1">
            <a:extLst>
              <a:ext uri="{FF2B5EF4-FFF2-40B4-BE49-F238E27FC236}">
                <a16:creationId xmlns:a16="http://schemas.microsoft.com/office/drawing/2014/main" id="{32864DFA-38EF-106F-0B86-6D59FCF5958E}"/>
              </a:ext>
            </a:extLst>
          </p:cNvPr>
          <p:cNvSpPr txBox="1">
            <a:spLocks/>
          </p:cNvSpPr>
          <p:nvPr/>
        </p:nvSpPr>
        <p:spPr>
          <a:xfrm>
            <a:off x="3662393" y="1551705"/>
            <a:ext cx="5141793" cy="939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400" b="1" dirty="0">
                <a:latin typeface="Calibri" panose="020F0502020204030204" pitchFamily="34" charset="0"/>
                <a:cs typeface="Calibri" panose="020F0502020204030204" pitchFamily="34" charset="0"/>
              </a:rPr>
              <a:t>TOTAL PROFESORES A LA FECHA: 14</a:t>
            </a:r>
          </a:p>
        </p:txBody>
      </p:sp>
    </p:spTree>
    <p:extLst>
      <p:ext uri="{BB962C8B-B14F-4D97-AF65-F5344CB8AC3E}">
        <p14:creationId xmlns:p14="http://schemas.microsoft.com/office/powerpoint/2010/main" val="433552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0D2DE-90AC-651C-C38E-4049D2F85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A78281-DA47-CAD7-B40C-5380130A0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9309"/>
          </a:xfrm>
        </p:spPr>
        <p:txBody>
          <a:bodyPr>
            <a:noAutofit/>
          </a:bodyPr>
          <a:lstStyle/>
          <a:p>
            <a:r>
              <a:rPr lang="es-CL" sz="3200" dirty="0">
                <a:latin typeface="Calibri" panose="020F0502020204030204" pitchFamily="34" charset="0"/>
                <a:cs typeface="Calibri" panose="020F0502020204030204" pitchFamily="34" charset="0"/>
              </a:rPr>
              <a:t>¿Qué hicimos?</a:t>
            </a:r>
            <a:endParaRPr lang="es-C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0" name="Grupo 129">
            <a:extLst>
              <a:ext uri="{FF2B5EF4-FFF2-40B4-BE49-F238E27FC236}">
                <a16:creationId xmlns:a16="http://schemas.microsoft.com/office/drawing/2014/main" id="{D51D5EEA-897A-2D6A-7862-7DF69F587550}"/>
              </a:ext>
            </a:extLst>
          </p:cNvPr>
          <p:cNvGrpSpPr/>
          <p:nvPr/>
        </p:nvGrpSpPr>
        <p:grpSpPr>
          <a:xfrm>
            <a:off x="0" y="1025832"/>
            <a:ext cx="12192000" cy="0"/>
            <a:chOff x="0" y="6563032"/>
            <a:chExt cx="12192000" cy="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6DFB39D6-254B-30D7-F4A6-361BBE71572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63032"/>
              <a:ext cx="720000" cy="0"/>
            </a:xfrm>
            <a:prstGeom prst="line">
              <a:avLst/>
            </a:prstGeom>
            <a:ln w="76200">
              <a:solidFill>
                <a:srgbClr val="EA1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576B3E3B-D5DA-8CA7-5091-7315FDBE538A}"/>
                </a:ext>
              </a:extLst>
            </p:cNvPr>
            <p:cNvCxnSpPr>
              <a:cxnSpLocks/>
            </p:cNvCxnSpPr>
            <p:nvPr/>
          </p:nvCxnSpPr>
          <p:spPr>
            <a:xfrm>
              <a:off x="720000" y="6563032"/>
              <a:ext cx="720000" cy="0"/>
            </a:xfrm>
            <a:prstGeom prst="line">
              <a:avLst/>
            </a:prstGeom>
            <a:ln w="76200">
              <a:solidFill>
                <a:srgbClr val="D29F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ector recto 113">
              <a:extLst>
                <a:ext uri="{FF2B5EF4-FFF2-40B4-BE49-F238E27FC236}">
                  <a16:creationId xmlns:a16="http://schemas.microsoft.com/office/drawing/2014/main" id="{6745A993-A717-74C6-8F72-44E7CC82BF90}"/>
                </a:ext>
              </a:extLst>
            </p:cNvPr>
            <p:cNvCxnSpPr>
              <a:cxnSpLocks/>
            </p:cNvCxnSpPr>
            <p:nvPr/>
          </p:nvCxnSpPr>
          <p:spPr>
            <a:xfrm>
              <a:off x="1440000" y="6563032"/>
              <a:ext cx="720000" cy="0"/>
            </a:xfrm>
            <a:prstGeom prst="line">
              <a:avLst/>
            </a:prstGeom>
            <a:ln w="76200">
              <a:solidFill>
                <a:srgbClr val="279B4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>
              <a:extLst>
                <a:ext uri="{FF2B5EF4-FFF2-40B4-BE49-F238E27FC236}">
                  <a16:creationId xmlns:a16="http://schemas.microsoft.com/office/drawing/2014/main" id="{956FFBAB-F26D-4CEC-0DAE-FA517F3AFBB8}"/>
                </a:ext>
              </a:extLst>
            </p:cNvPr>
            <p:cNvCxnSpPr>
              <a:cxnSpLocks/>
            </p:cNvCxnSpPr>
            <p:nvPr/>
          </p:nvCxnSpPr>
          <p:spPr>
            <a:xfrm>
              <a:off x="2163175" y="6563032"/>
              <a:ext cx="720000" cy="0"/>
            </a:xfrm>
            <a:prstGeom prst="line">
              <a:avLst/>
            </a:prstGeom>
            <a:ln w="76200">
              <a:solidFill>
                <a:srgbClr val="C31F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>
              <a:extLst>
                <a:ext uri="{FF2B5EF4-FFF2-40B4-BE49-F238E27FC236}">
                  <a16:creationId xmlns:a16="http://schemas.microsoft.com/office/drawing/2014/main" id="{A90DDDBB-CA9E-CA9F-C8B8-8CF0560428C0}"/>
                </a:ext>
              </a:extLst>
            </p:cNvPr>
            <p:cNvCxnSpPr>
              <a:cxnSpLocks/>
            </p:cNvCxnSpPr>
            <p:nvPr/>
          </p:nvCxnSpPr>
          <p:spPr>
            <a:xfrm>
              <a:off x="2883175" y="6563032"/>
              <a:ext cx="720000" cy="0"/>
            </a:xfrm>
            <a:prstGeom prst="line">
              <a:avLst/>
            </a:prstGeom>
            <a:ln w="76200">
              <a:solidFill>
                <a:srgbClr val="EF402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116">
              <a:extLst>
                <a:ext uri="{FF2B5EF4-FFF2-40B4-BE49-F238E27FC236}">
                  <a16:creationId xmlns:a16="http://schemas.microsoft.com/office/drawing/2014/main" id="{E1FA50D4-9557-0313-2EBA-BCDAE5BF8E82}"/>
                </a:ext>
              </a:extLst>
            </p:cNvPr>
            <p:cNvCxnSpPr>
              <a:cxnSpLocks/>
            </p:cNvCxnSpPr>
            <p:nvPr/>
          </p:nvCxnSpPr>
          <p:spPr>
            <a:xfrm>
              <a:off x="3603175" y="6563032"/>
              <a:ext cx="720000" cy="0"/>
            </a:xfrm>
            <a:prstGeom prst="line">
              <a:avLst/>
            </a:prstGeom>
            <a:ln w="76200">
              <a:solidFill>
                <a:srgbClr val="00ADD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117">
              <a:extLst>
                <a:ext uri="{FF2B5EF4-FFF2-40B4-BE49-F238E27FC236}">
                  <a16:creationId xmlns:a16="http://schemas.microsoft.com/office/drawing/2014/main" id="{45DD9BFB-83C3-F28A-058A-F7D3F40B4207}"/>
                </a:ext>
              </a:extLst>
            </p:cNvPr>
            <p:cNvCxnSpPr>
              <a:cxnSpLocks/>
            </p:cNvCxnSpPr>
            <p:nvPr/>
          </p:nvCxnSpPr>
          <p:spPr>
            <a:xfrm>
              <a:off x="4323175" y="6563032"/>
              <a:ext cx="720000" cy="0"/>
            </a:xfrm>
            <a:prstGeom prst="line">
              <a:avLst/>
            </a:prstGeom>
            <a:ln w="76200">
              <a:solidFill>
                <a:srgbClr val="FCB61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cto 118">
              <a:extLst>
                <a:ext uri="{FF2B5EF4-FFF2-40B4-BE49-F238E27FC236}">
                  <a16:creationId xmlns:a16="http://schemas.microsoft.com/office/drawing/2014/main" id="{41228D3C-377F-8EAC-3C14-14DF5BB6416D}"/>
                </a:ext>
              </a:extLst>
            </p:cNvPr>
            <p:cNvCxnSpPr>
              <a:cxnSpLocks/>
            </p:cNvCxnSpPr>
            <p:nvPr/>
          </p:nvCxnSpPr>
          <p:spPr>
            <a:xfrm>
              <a:off x="5043175" y="6563032"/>
              <a:ext cx="720000" cy="0"/>
            </a:xfrm>
            <a:prstGeom prst="line">
              <a:avLst/>
            </a:prstGeom>
            <a:ln w="76200">
              <a:solidFill>
                <a:srgbClr val="A3194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recto 119">
              <a:extLst>
                <a:ext uri="{FF2B5EF4-FFF2-40B4-BE49-F238E27FC236}">
                  <a16:creationId xmlns:a16="http://schemas.microsoft.com/office/drawing/2014/main" id="{CA91DF67-48B1-DC8D-1273-E68866334AA3}"/>
                </a:ext>
              </a:extLst>
            </p:cNvPr>
            <p:cNvCxnSpPr>
              <a:cxnSpLocks/>
            </p:cNvCxnSpPr>
            <p:nvPr/>
          </p:nvCxnSpPr>
          <p:spPr>
            <a:xfrm>
              <a:off x="5766350" y="6563032"/>
              <a:ext cx="720000" cy="0"/>
            </a:xfrm>
            <a:prstGeom prst="line">
              <a:avLst/>
            </a:prstGeom>
            <a:ln w="76200">
              <a:solidFill>
                <a:srgbClr val="F36D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 recto 120">
              <a:extLst>
                <a:ext uri="{FF2B5EF4-FFF2-40B4-BE49-F238E27FC236}">
                  <a16:creationId xmlns:a16="http://schemas.microsoft.com/office/drawing/2014/main" id="{2F4ADA41-C0DF-D915-0596-5481AAC464BE}"/>
                </a:ext>
              </a:extLst>
            </p:cNvPr>
            <p:cNvCxnSpPr>
              <a:cxnSpLocks/>
            </p:cNvCxnSpPr>
            <p:nvPr/>
          </p:nvCxnSpPr>
          <p:spPr>
            <a:xfrm>
              <a:off x="6486350" y="6563032"/>
              <a:ext cx="720000" cy="0"/>
            </a:xfrm>
            <a:prstGeom prst="line">
              <a:avLst/>
            </a:prstGeom>
            <a:ln w="76200">
              <a:solidFill>
                <a:srgbClr val="E00C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cto 121">
              <a:extLst>
                <a:ext uri="{FF2B5EF4-FFF2-40B4-BE49-F238E27FC236}">
                  <a16:creationId xmlns:a16="http://schemas.microsoft.com/office/drawing/2014/main" id="{5D13DE15-33AA-5AB6-EC54-333CCF3FABE1}"/>
                </a:ext>
              </a:extLst>
            </p:cNvPr>
            <p:cNvCxnSpPr>
              <a:cxnSpLocks/>
            </p:cNvCxnSpPr>
            <p:nvPr/>
          </p:nvCxnSpPr>
          <p:spPr>
            <a:xfrm>
              <a:off x="7206350" y="6563032"/>
              <a:ext cx="720000" cy="0"/>
            </a:xfrm>
            <a:prstGeom prst="line">
              <a:avLst/>
            </a:prstGeom>
            <a:ln w="76200">
              <a:solidFill>
                <a:srgbClr val="F99C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cto 122">
              <a:extLst>
                <a:ext uri="{FF2B5EF4-FFF2-40B4-BE49-F238E27FC236}">
                  <a16:creationId xmlns:a16="http://schemas.microsoft.com/office/drawing/2014/main" id="{D96D628B-8DE3-1C97-D7FA-AF6FC405996E}"/>
                </a:ext>
              </a:extLst>
            </p:cNvPr>
            <p:cNvCxnSpPr>
              <a:cxnSpLocks/>
            </p:cNvCxnSpPr>
            <p:nvPr/>
          </p:nvCxnSpPr>
          <p:spPr>
            <a:xfrm>
              <a:off x="7926350" y="6563032"/>
              <a:ext cx="720000" cy="0"/>
            </a:xfrm>
            <a:prstGeom prst="line">
              <a:avLst/>
            </a:prstGeom>
            <a:ln w="76200">
              <a:solidFill>
                <a:srgbClr val="CF8D2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cto 123">
              <a:extLst>
                <a:ext uri="{FF2B5EF4-FFF2-40B4-BE49-F238E27FC236}">
                  <a16:creationId xmlns:a16="http://schemas.microsoft.com/office/drawing/2014/main" id="{FC43DC33-CB94-08F5-D4D2-6806E9D6BF82}"/>
                </a:ext>
              </a:extLst>
            </p:cNvPr>
            <p:cNvCxnSpPr>
              <a:cxnSpLocks/>
            </p:cNvCxnSpPr>
            <p:nvPr/>
          </p:nvCxnSpPr>
          <p:spPr>
            <a:xfrm>
              <a:off x="8646350" y="6563032"/>
              <a:ext cx="720000" cy="0"/>
            </a:xfrm>
            <a:prstGeom prst="line">
              <a:avLst/>
            </a:prstGeom>
            <a:ln w="76200">
              <a:solidFill>
                <a:srgbClr val="42733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cto 124">
              <a:extLst>
                <a:ext uri="{FF2B5EF4-FFF2-40B4-BE49-F238E27FC236}">
                  <a16:creationId xmlns:a16="http://schemas.microsoft.com/office/drawing/2014/main" id="{56C6D7FD-78B6-3721-712D-9A8984266EE0}"/>
                </a:ext>
              </a:extLst>
            </p:cNvPr>
            <p:cNvCxnSpPr>
              <a:cxnSpLocks/>
            </p:cNvCxnSpPr>
            <p:nvPr/>
          </p:nvCxnSpPr>
          <p:spPr>
            <a:xfrm>
              <a:off x="9369525" y="6563032"/>
              <a:ext cx="720000" cy="0"/>
            </a:xfrm>
            <a:prstGeom prst="line">
              <a:avLst/>
            </a:prstGeom>
            <a:ln w="76200">
              <a:solidFill>
                <a:srgbClr val="007BB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cto 125">
              <a:extLst>
                <a:ext uri="{FF2B5EF4-FFF2-40B4-BE49-F238E27FC236}">
                  <a16:creationId xmlns:a16="http://schemas.microsoft.com/office/drawing/2014/main" id="{A1F9BEAB-31CD-49D7-92DD-D010C92CB1E5}"/>
                </a:ext>
              </a:extLst>
            </p:cNvPr>
            <p:cNvCxnSpPr>
              <a:cxnSpLocks/>
            </p:cNvCxnSpPr>
            <p:nvPr/>
          </p:nvCxnSpPr>
          <p:spPr>
            <a:xfrm>
              <a:off x="10091906" y="6563032"/>
              <a:ext cx="720000" cy="0"/>
            </a:xfrm>
            <a:prstGeom prst="line">
              <a:avLst/>
            </a:prstGeom>
            <a:ln w="76200">
              <a:solidFill>
                <a:srgbClr val="3EB04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cto 126">
              <a:extLst>
                <a:ext uri="{FF2B5EF4-FFF2-40B4-BE49-F238E27FC236}">
                  <a16:creationId xmlns:a16="http://schemas.microsoft.com/office/drawing/2014/main" id="{72E1090B-6CBA-6946-54F3-9DE1853499E0}"/>
                </a:ext>
              </a:extLst>
            </p:cNvPr>
            <p:cNvCxnSpPr>
              <a:cxnSpLocks/>
            </p:cNvCxnSpPr>
            <p:nvPr/>
          </p:nvCxnSpPr>
          <p:spPr>
            <a:xfrm>
              <a:off x="10814287" y="6563032"/>
              <a:ext cx="720000" cy="0"/>
            </a:xfrm>
            <a:prstGeom prst="line">
              <a:avLst/>
            </a:prstGeom>
            <a:ln w="76200">
              <a:solidFill>
                <a:srgbClr val="004E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cto 127">
              <a:extLst>
                <a:ext uri="{FF2B5EF4-FFF2-40B4-BE49-F238E27FC236}">
                  <a16:creationId xmlns:a16="http://schemas.microsoft.com/office/drawing/2014/main" id="{81EDF12C-D0C3-7564-5BC1-2BD4DF81A494}"/>
                </a:ext>
              </a:extLst>
            </p:cNvPr>
            <p:cNvCxnSpPr>
              <a:cxnSpLocks/>
            </p:cNvCxnSpPr>
            <p:nvPr/>
          </p:nvCxnSpPr>
          <p:spPr>
            <a:xfrm>
              <a:off x="11534287" y="6563032"/>
              <a:ext cx="657713" cy="0"/>
            </a:xfrm>
            <a:prstGeom prst="line">
              <a:avLst/>
            </a:prstGeom>
            <a:ln w="76200">
              <a:solidFill>
                <a:srgbClr val="1532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Rectángulo 130">
            <a:extLst>
              <a:ext uri="{FF2B5EF4-FFF2-40B4-BE49-F238E27FC236}">
                <a16:creationId xmlns:a16="http://schemas.microsoft.com/office/drawing/2014/main" id="{A3B8E645-134C-FDA7-5ABF-344128C474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070076"/>
            <a:ext cx="12192000" cy="5773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Es igual a 19">
            <a:extLst>
              <a:ext uri="{FF2B5EF4-FFF2-40B4-BE49-F238E27FC236}">
                <a16:creationId xmlns:a16="http://schemas.microsoft.com/office/drawing/2014/main" id="{ABF7B886-2206-5364-A910-2A4F837C9900}"/>
              </a:ext>
            </a:extLst>
          </p:cNvPr>
          <p:cNvSpPr/>
          <p:nvPr/>
        </p:nvSpPr>
        <p:spPr>
          <a:xfrm>
            <a:off x="9755374" y="3437748"/>
            <a:ext cx="471765" cy="345654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CAFB3FC7-5DD0-C241-8659-316A72161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8501" y="2989957"/>
            <a:ext cx="1042597" cy="104259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78DFA1FE-769F-7F76-6D13-3004CB81F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2835" y="4314659"/>
            <a:ext cx="1802903" cy="977275"/>
          </a:xfrm>
          <a:prstGeom prst="rect">
            <a:avLst/>
          </a:prstGeom>
        </p:spPr>
      </p:pic>
      <p:pic>
        <p:nvPicPr>
          <p:cNvPr id="25" name="Picture 2" descr="Encuesta sobre ruido en la Universidad de Málaga [SmartUMA] - Universidad  de Málaga">
            <a:extLst>
              <a:ext uri="{FF2B5EF4-FFF2-40B4-BE49-F238E27FC236}">
                <a16:creationId xmlns:a16="http://schemas.microsoft.com/office/drawing/2014/main" id="{E72B960D-ACF6-83FE-610C-CE5CA5FB4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393" y="2100734"/>
            <a:ext cx="523955" cy="53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Imagen 41" descr="Icono&#10;&#10;Descripción generada automáticamente">
            <a:extLst>
              <a:ext uri="{FF2B5EF4-FFF2-40B4-BE49-F238E27FC236}">
                <a16:creationId xmlns:a16="http://schemas.microsoft.com/office/drawing/2014/main" id="{2221933E-77C5-CBE2-4FCE-2E77548E25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347" y="2657202"/>
            <a:ext cx="1145880" cy="1145880"/>
          </a:xfrm>
          <a:prstGeom prst="rect">
            <a:avLst/>
          </a:prstGeom>
        </p:spPr>
      </p:pic>
      <p:pic>
        <p:nvPicPr>
          <p:cNvPr id="43" name="Imagen 42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E647ADE5-1B00-94D7-D440-57CF1265EF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95" y="2590470"/>
            <a:ext cx="1145880" cy="1145880"/>
          </a:xfrm>
          <a:prstGeom prst="rect">
            <a:avLst/>
          </a:prstGeom>
        </p:spPr>
      </p:pic>
      <p:pic>
        <p:nvPicPr>
          <p:cNvPr id="44" name="Imagen 43" descr="Icono&#10;&#10;Descripción generada automáticamente">
            <a:extLst>
              <a:ext uri="{FF2B5EF4-FFF2-40B4-BE49-F238E27FC236}">
                <a16:creationId xmlns:a16="http://schemas.microsoft.com/office/drawing/2014/main" id="{F9BCEDD4-E23E-511E-8720-D724B2C02D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175" y="2548915"/>
            <a:ext cx="1306667" cy="1306667"/>
          </a:xfrm>
          <a:prstGeom prst="rect">
            <a:avLst/>
          </a:prstGeom>
        </p:spPr>
      </p:pic>
      <p:pic>
        <p:nvPicPr>
          <p:cNvPr id="45" name="Picture 2" descr="The Complete History Of The ChatGPT Logo - Hatchwise">
            <a:extLst>
              <a:ext uri="{FF2B5EF4-FFF2-40B4-BE49-F238E27FC236}">
                <a16:creationId xmlns:a16="http://schemas.microsoft.com/office/drawing/2014/main" id="{AFDDBF50-49AD-A6CB-489B-69267987E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047" y="4164084"/>
            <a:ext cx="1274761" cy="70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No hay ninguna descripción de la foto disponible.">
            <a:extLst>
              <a:ext uri="{FF2B5EF4-FFF2-40B4-BE49-F238E27FC236}">
                <a16:creationId xmlns:a16="http://schemas.microsoft.com/office/drawing/2014/main" id="{B0D89E4B-722A-9E6B-D1D2-5AF7B025E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540" y="4055768"/>
            <a:ext cx="882360" cy="88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>
            <a:extLst>
              <a:ext uri="{FF2B5EF4-FFF2-40B4-BE49-F238E27FC236}">
                <a16:creationId xmlns:a16="http://schemas.microsoft.com/office/drawing/2014/main" id="{634C958C-8220-DCEC-7D39-2E09F372E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2" y="4032554"/>
            <a:ext cx="1004734" cy="100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Flecha: a la derecha 47">
            <a:extLst>
              <a:ext uri="{FF2B5EF4-FFF2-40B4-BE49-F238E27FC236}">
                <a16:creationId xmlns:a16="http://schemas.microsoft.com/office/drawing/2014/main" id="{06B16EA9-DC42-A437-5BE2-E6A30AF85AF3}"/>
              </a:ext>
            </a:extLst>
          </p:cNvPr>
          <p:cNvSpPr/>
          <p:nvPr/>
        </p:nvSpPr>
        <p:spPr>
          <a:xfrm>
            <a:off x="2258633" y="3018834"/>
            <a:ext cx="581815" cy="387734"/>
          </a:xfrm>
          <a:prstGeom prst="right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9" name="Flecha: a la derecha 48">
            <a:extLst>
              <a:ext uri="{FF2B5EF4-FFF2-40B4-BE49-F238E27FC236}">
                <a16:creationId xmlns:a16="http://schemas.microsoft.com/office/drawing/2014/main" id="{4F7B1D63-A89F-976B-42A3-C8DBBF0F3D99}"/>
              </a:ext>
            </a:extLst>
          </p:cNvPr>
          <p:cNvSpPr/>
          <p:nvPr/>
        </p:nvSpPr>
        <p:spPr>
          <a:xfrm>
            <a:off x="4881134" y="3036275"/>
            <a:ext cx="581815" cy="387734"/>
          </a:xfrm>
          <a:prstGeom prst="right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50" name="Picture 2" descr="Encuesta sobre ruido en la Universidad de Málaga [SmartUMA] - Universidad  de Málaga">
            <a:extLst>
              <a:ext uri="{FF2B5EF4-FFF2-40B4-BE49-F238E27FC236}">
                <a16:creationId xmlns:a16="http://schemas.microsoft.com/office/drawing/2014/main" id="{54EB7568-2D3F-1975-199B-796795D60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438" y="2163986"/>
            <a:ext cx="523955" cy="53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Encuesta sobre ruido en la Universidad de Málaga [SmartUMA] - Universidad  de Málaga">
            <a:extLst>
              <a:ext uri="{FF2B5EF4-FFF2-40B4-BE49-F238E27FC236}">
                <a16:creationId xmlns:a16="http://schemas.microsoft.com/office/drawing/2014/main" id="{92ACA279-BCB6-CAE6-B451-F3141682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510" y="2114515"/>
            <a:ext cx="523955" cy="53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Encuesta sobre ruido en la Universidad de Málaga [SmartUMA] - Universidad  de Málaga">
            <a:extLst>
              <a:ext uri="{FF2B5EF4-FFF2-40B4-BE49-F238E27FC236}">
                <a16:creationId xmlns:a16="http://schemas.microsoft.com/office/drawing/2014/main" id="{7BBD9770-010F-BFB9-AE9F-E6A95DCE2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29" y="2098050"/>
            <a:ext cx="523955" cy="53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Flecha: a la derecha 52">
            <a:extLst>
              <a:ext uri="{FF2B5EF4-FFF2-40B4-BE49-F238E27FC236}">
                <a16:creationId xmlns:a16="http://schemas.microsoft.com/office/drawing/2014/main" id="{96823091-7682-86C2-2836-9EB69CFD4A40}"/>
              </a:ext>
            </a:extLst>
          </p:cNvPr>
          <p:cNvSpPr/>
          <p:nvPr/>
        </p:nvSpPr>
        <p:spPr>
          <a:xfrm>
            <a:off x="7254428" y="3018834"/>
            <a:ext cx="581815" cy="387734"/>
          </a:xfrm>
          <a:prstGeom prst="right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54" name="Imagen 53">
            <a:extLst>
              <a:ext uri="{FF2B5EF4-FFF2-40B4-BE49-F238E27FC236}">
                <a16:creationId xmlns:a16="http://schemas.microsoft.com/office/drawing/2014/main" id="{08A402DD-8F83-1C9F-F37B-10CDF2BAED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74731" y="2433731"/>
            <a:ext cx="1369351" cy="1369351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494B1F7B-EA40-809E-890C-B074B4E384D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19670" y="4130962"/>
            <a:ext cx="882360" cy="882360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6F584E1D-6ED7-6D53-718F-B77767CC03A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46994" y="4043401"/>
            <a:ext cx="937478" cy="937478"/>
          </a:xfrm>
          <a:prstGeom prst="rect">
            <a:avLst/>
          </a:prstGeom>
        </p:spPr>
      </p:pic>
      <p:sp>
        <p:nvSpPr>
          <p:cNvPr id="57" name="CuadroTexto 56">
            <a:extLst>
              <a:ext uri="{FF2B5EF4-FFF2-40B4-BE49-F238E27FC236}">
                <a16:creationId xmlns:a16="http://schemas.microsoft.com/office/drawing/2014/main" id="{9C05D4C4-2741-F63F-2E69-DB429F8A47B1}"/>
              </a:ext>
            </a:extLst>
          </p:cNvPr>
          <p:cNvSpPr txBox="1"/>
          <p:nvPr/>
        </p:nvSpPr>
        <p:spPr>
          <a:xfrm>
            <a:off x="504492" y="5464758"/>
            <a:ext cx="20150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CL" altLang="es-CL" b="1" dirty="0">
                <a:latin typeface="+mj-lt"/>
              </a:rPr>
              <a:t>I</a:t>
            </a: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ngeniería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en Construcción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D5095FE4-5215-F081-918C-966422111BAF}"/>
              </a:ext>
            </a:extLst>
          </p:cNvPr>
          <p:cNvSpPr txBox="1"/>
          <p:nvPr/>
        </p:nvSpPr>
        <p:spPr>
          <a:xfrm>
            <a:off x="3162922" y="5446115"/>
            <a:ext cx="20150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Ingeniería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Civil Informática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C1FCE0CD-C95B-CE95-83F3-7DC40BE309CA}"/>
              </a:ext>
            </a:extLst>
          </p:cNvPr>
          <p:cNvSpPr txBox="1"/>
          <p:nvPr/>
        </p:nvSpPr>
        <p:spPr>
          <a:xfrm>
            <a:off x="5530262" y="5383033"/>
            <a:ext cx="20150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Ingeniería en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Automatización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y Robótica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1661D1B3-324E-AD0D-DF7E-80C8FA9F9C4B}"/>
              </a:ext>
            </a:extLst>
          </p:cNvPr>
          <p:cNvSpPr txBox="1"/>
          <p:nvPr/>
        </p:nvSpPr>
        <p:spPr>
          <a:xfrm>
            <a:off x="7740301" y="5382508"/>
            <a:ext cx="2015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Trabajo Social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61" name="Imagen 60">
            <a:extLst>
              <a:ext uri="{FF2B5EF4-FFF2-40B4-BE49-F238E27FC236}">
                <a16:creationId xmlns:a16="http://schemas.microsoft.com/office/drawing/2014/main" id="{5103FA7A-4757-2B42-85B2-8CE8D85D66E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99327" y="1566066"/>
            <a:ext cx="1802904" cy="137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66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F276C-BA31-85AF-9617-DB2A0EF2E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530017-57B5-89D1-342E-20400F0D6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9309"/>
          </a:xfrm>
        </p:spPr>
        <p:txBody>
          <a:bodyPr>
            <a:noAutofit/>
          </a:bodyPr>
          <a:lstStyle/>
          <a:p>
            <a:r>
              <a:rPr lang="es-CL" sz="3200" dirty="0">
                <a:latin typeface="Calibri" panose="020F0502020204030204" pitchFamily="34" charset="0"/>
                <a:cs typeface="Calibri" panose="020F0502020204030204" pitchFamily="34" charset="0"/>
              </a:rPr>
              <a:t>¿Qué hicimos?</a:t>
            </a:r>
            <a:endParaRPr lang="es-C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0" name="Grupo 129">
            <a:extLst>
              <a:ext uri="{FF2B5EF4-FFF2-40B4-BE49-F238E27FC236}">
                <a16:creationId xmlns:a16="http://schemas.microsoft.com/office/drawing/2014/main" id="{7020DD41-7CC8-15C8-9D48-13623EBF3FCC}"/>
              </a:ext>
            </a:extLst>
          </p:cNvPr>
          <p:cNvGrpSpPr/>
          <p:nvPr/>
        </p:nvGrpSpPr>
        <p:grpSpPr>
          <a:xfrm>
            <a:off x="0" y="1025832"/>
            <a:ext cx="12192000" cy="0"/>
            <a:chOff x="0" y="6563032"/>
            <a:chExt cx="12192000" cy="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E2CB4425-F520-E942-7EEB-C314071BC2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63032"/>
              <a:ext cx="720000" cy="0"/>
            </a:xfrm>
            <a:prstGeom prst="line">
              <a:avLst/>
            </a:prstGeom>
            <a:ln w="76200">
              <a:solidFill>
                <a:srgbClr val="EA1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F5202B2C-9C32-E6FD-2DC7-A89C0CA73176}"/>
                </a:ext>
              </a:extLst>
            </p:cNvPr>
            <p:cNvCxnSpPr>
              <a:cxnSpLocks/>
            </p:cNvCxnSpPr>
            <p:nvPr/>
          </p:nvCxnSpPr>
          <p:spPr>
            <a:xfrm>
              <a:off x="720000" y="6563032"/>
              <a:ext cx="720000" cy="0"/>
            </a:xfrm>
            <a:prstGeom prst="line">
              <a:avLst/>
            </a:prstGeom>
            <a:ln w="76200">
              <a:solidFill>
                <a:srgbClr val="D29F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ector recto 113">
              <a:extLst>
                <a:ext uri="{FF2B5EF4-FFF2-40B4-BE49-F238E27FC236}">
                  <a16:creationId xmlns:a16="http://schemas.microsoft.com/office/drawing/2014/main" id="{F42CF559-EA99-0E79-0351-32469ADD5A33}"/>
                </a:ext>
              </a:extLst>
            </p:cNvPr>
            <p:cNvCxnSpPr>
              <a:cxnSpLocks/>
            </p:cNvCxnSpPr>
            <p:nvPr/>
          </p:nvCxnSpPr>
          <p:spPr>
            <a:xfrm>
              <a:off x="1440000" y="6563032"/>
              <a:ext cx="720000" cy="0"/>
            </a:xfrm>
            <a:prstGeom prst="line">
              <a:avLst/>
            </a:prstGeom>
            <a:ln w="76200">
              <a:solidFill>
                <a:srgbClr val="279B4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>
              <a:extLst>
                <a:ext uri="{FF2B5EF4-FFF2-40B4-BE49-F238E27FC236}">
                  <a16:creationId xmlns:a16="http://schemas.microsoft.com/office/drawing/2014/main" id="{60C1DCDE-5356-954A-46BA-A65580D11636}"/>
                </a:ext>
              </a:extLst>
            </p:cNvPr>
            <p:cNvCxnSpPr>
              <a:cxnSpLocks/>
            </p:cNvCxnSpPr>
            <p:nvPr/>
          </p:nvCxnSpPr>
          <p:spPr>
            <a:xfrm>
              <a:off x="2163175" y="6563032"/>
              <a:ext cx="720000" cy="0"/>
            </a:xfrm>
            <a:prstGeom prst="line">
              <a:avLst/>
            </a:prstGeom>
            <a:ln w="76200">
              <a:solidFill>
                <a:srgbClr val="C31F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>
              <a:extLst>
                <a:ext uri="{FF2B5EF4-FFF2-40B4-BE49-F238E27FC236}">
                  <a16:creationId xmlns:a16="http://schemas.microsoft.com/office/drawing/2014/main" id="{15EB2AA8-6342-54FE-A70D-05BA5743D7BF}"/>
                </a:ext>
              </a:extLst>
            </p:cNvPr>
            <p:cNvCxnSpPr>
              <a:cxnSpLocks/>
            </p:cNvCxnSpPr>
            <p:nvPr/>
          </p:nvCxnSpPr>
          <p:spPr>
            <a:xfrm>
              <a:off x="2883175" y="6563032"/>
              <a:ext cx="720000" cy="0"/>
            </a:xfrm>
            <a:prstGeom prst="line">
              <a:avLst/>
            </a:prstGeom>
            <a:ln w="76200">
              <a:solidFill>
                <a:srgbClr val="EF402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116">
              <a:extLst>
                <a:ext uri="{FF2B5EF4-FFF2-40B4-BE49-F238E27FC236}">
                  <a16:creationId xmlns:a16="http://schemas.microsoft.com/office/drawing/2014/main" id="{F7A53291-3F3F-7847-DE92-5DECB090F4F1}"/>
                </a:ext>
              </a:extLst>
            </p:cNvPr>
            <p:cNvCxnSpPr>
              <a:cxnSpLocks/>
            </p:cNvCxnSpPr>
            <p:nvPr/>
          </p:nvCxnSpPr>
          <p:spPr>
            <a:xfrm>
              <a:off x="3603175" y="6563032"/>
              <a:ext cx="720000" cy="0"/>
            </a:xfrm>
            <a:prstGeom prst="line">
              <a:avLst/>
            </a:prstGeom>
            <a:ln w="76200">
              <a:solidFill>
                <a:srgbClr val="00ADD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117">
              <a:extLst>
                <a:ext uri="{FF2B5EF4-FFF2-40B4-BE49-F238E27FC236}">
                  <a16:creationId xmlns:a16="http://schemas.microsoft.com/office/drawing/2014/main" id="{ADE1DF37-EEC4-B68D-AE29-7FBE1641BE99}"/>
                </a:ext>
              </a:extLst>
            </p:cNvPr>
            <p:cNvCxnSpPr>
              <a:cxnSpLocks/>
            </p:cNvCxnSpPr>
            <p:nvPr/>
          </p:nvCxnSpPr>
          <p:spPr>
            <a:xfrm>
              <a:off x="4323175" y="6563032"/>
              <a:ext cx="720000" cy="0"/>
            </a:xfrm>
            <a:prstGeom prst="line">
              <a:avLst/>
            </a:prstGeom>
            <a:ln w="76200">
              <a:solidFill>
                <a:srgbClr val="FCB61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cto 118">
              <a:extLst>
                <a:ext uri="{FF2B5EF4-FFF2-40B4-BE49-F238E27FC236}">
                  <a16:creationId xmlns:a16="http://schemas.microsoft.com/office/drawing/2014/main" id="{7DDBCF88-F7A4-A99E-BCE6-B387E488AD5A}"/>
                </a:ext>
              </a:extLst>
            </p:cNvPr>
            <p:cNvCxnSpPr>
              <a:cxnSpLocks/>
            </p:cNvCxnSpPr>
            <p:nvPr/>
          </p:nvCxnSpPr>
          <p:spPr>
            <a:xfrm>
              <a:off x="5043175" y="6563032"/>
              <a:ext cx="720000" cy="0"/>
            </a:xfrm>
            <a:prstGeom prst="line">
              <a:avLst/>
            </a:prstGeom>
            <a:ln w="76200">
              <a:solidFill>
                <a:srgbClr val="A3194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recto 119">
              <a:extLst>
                <a:ext uri="{FF2B5EF4-FFF2-40B4-BE49-F238E27FC236}">
                  <a16:creationId xmlns:a16="http://schemas.microsoft.com/office/drawing/2014/main" id="{08945081-BE1B-DE7A-2DFE-43F5C51E659A}"/>
                </a:ext>
              </a:extLst>
            </p:cNvPr>
            <p:cNvCxnSpPr>
              <a:cxnSpLocks/>
            </p:cNvCxnSpPr>
            <p:nvPr/>
          </p:nvCxnSpPr>
          <p:spPr>
            <a:xfrm>
              <a:off x="5766350" y="6563032"/>
              <a:ext cx="720000" cy="0"/>
            </a:xfrm>
            <a:prstGeom prst="line">
              <a:avLst/>
            </a:prstGeom>
            <a:ln w="76200">
              <a:solidFill>
                <a:srgbClr val="F36D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 recto 120">
              <a:extLst>
                <a:ext uri="{FF2B5EF4-FFF2-40B4-BE49-F238E27FC236}">
                  <a16:creationId xmlns:a16="http://schemas.microsoft.com/office/drawing/2014/main" id="{165608A1-CA24-D2E7-48CB-7C2EE9A08B3D}"/>
                </a:ext>
              </a:extLst>
            </p:cNvPr>
            <p:cNvCxnSpPr>
              <a:cxnSpLocks/>
            </p:cNvCxnSpPr>
            <p:nvPr/>
          </p:nvCxnSpPr>
          <p:spPr>
            <a:xfrm>
              <a:off x="6486350" y="6563032"/>
              <a:ext cx="720000" cy="0"/>
            </a:xfrm>
            <a:prstGeom prst="line">
              <a:avLst/>
            </a:prstGeom>
            <a:ln w="76200">
              <a:solidFill>
                <a:srgbClr val="E00C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cto 121">
              <a:extLst>
                <a:ext uri="{FF2B5EF4-FFF2-40B4-BE49-F238E27FC236}">
                  <a16:creationId xmlns:a16="http://schemas.microsoft.com/office/drawing/2014/main" id="{7962C751-9BF4-0C53-06DD-03B6A4DCC491}"/>
                </a:ext>
              </a:extLst>
            </p:cNvPr>
            <p:cNvCxnSpPr>
              <a:cxnSpLocks/>
            </p:cNvCxnSpPr>
            <p:nvPr/>
          </p:nvCxnSpPr>
          <p:spPr>
            <a:xfrm>
              <a:off x="7206350" y="6563032"/>
              <a:ext cx="720000" cy="0"/>
            </a:xfrm>
            <a:prstGeom prst="line">
              <a:avLst/>
            </a:prstGeom>
            <a:ln w="76200">
              <a:solidFill>
                <a:srgbClr val="F99C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cto 122">
              <a:extLst>
                <a:ext uri="{FF2B5EF4-FFF2-40B4-BE49-F238E27FC236}">
                  <a16:creationId xmlns:a16="http://schemas.microsoft.com/office/drawing/2014/main" id="{8A2D4989-B6B1-07C4-D3DF-A76C61D0F90D}"/>
                </a:ext>
              </a:extLst>
            </p:cNvPr>
            <p:cNvCxnSpPr>
              <a:cxnSpLocks/>
            </p:cNvCxnSpPr>
            <p:nvPr/>
          </p:nvCxnSpPr>
          <p:spPr>
            <a:xfrm>
              <a:off x="7926350" y="6563032"/>
              <a:ext cx="720000" cy="0"/>
            </a:xfrm>
            <a:prstGeom prst="line">
              <a:avLst/>
            </a:prstGeom>
            <a:ln w="76200">
              <a:solidFill>
                <a:srgbClr val="CF8D2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cto 123">
              <a:extLst>
                <a:ext uri="{FF2B5EF4-FFF2-40B4-BE49-F238E27FC236}">
                  <a16:creationId xmlns:a16="http://schemas.microsoft.com/office/drawing/2014/main" id="{B42FBB52-BA2A-ADFB-9DC6-14CDCA1C17CC}"/>
                </a:ext>
              </a:extLst>
            </p:cNvPr>
            <p:cNvCxnSpPr>
              <a:cxnSpLocks/>
            </p:cNvCxnSpPr>
            <p:nvPr/>
          </p:nvCxnSpPr>
          <p:spPr>
            <a:xfrm>
              <a:off x="8646350" y="6563032"/>
              <a:ext cx="720000" cy="0"/>
            </a:xfrm>
            <a:prstGeom prst="line">
              <a:avLst/>
            </a:prstGeom>
            <a:ln w="76200">
              <a:solidFill>
                <a:srgbClr val="42733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cto 124">
              <a:extLst>
                <a:ext uri="{FF2B5EF4-FFF2-40B4-BE49-F238E27FC236}">
                  <a16:creationId xmlns:a16="http://schemas.microsoft.com/office/drawing/2014/main" id="{CB274343-EAA9-BC7F-02EE-9B1AC0E37D41}"/>
                </a:ext>
              </a:extLst>
            </p:cNvPr>
            <p:cNvCxnSpPr>
              <a:cxnSpLocks/>
            </p:cNvCxnSpPr>
            <p:nvPr/>
          </p:nvCxnSpPr>
          <p:spPr>
            <a:xfrm>
              <a:off x="9369525" y="6563032"/>
              <a:ext cx="720000" cy="0"/>
            </a:xfrm>
            <a:prstGeom prst="line">
              <a:avLst/>
            </a:prstGeom>
            <a:ln w="76200">
              <a:solidFill>
                <a:srgbClr val="007BB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cto 125">
              <a:extLst>
                <a:ext uri="{FF2B5EF4-FFF2-40B4-BE49-F238E27FC236}">
                  <a16:creationId xmlns:a16="http://schemas.microsoft.com/office/drawing/2014/main" id="{A8C52A79-1939-7FB3-39C6-001E004143C8}"/>
                </a:ext>
              </a:extLst>
            </p:cNvPr>
            <p:cNvCxnSpPr>
              <a:cxnSpLocks/>
            </p:cNvCxnSpPr>
            <p:nvPr/>
          </p:nvCxnSpPr>
          <p:spPr>
            <a:xfrm>
              <a:off x="10091906" y="6563032"/>
              <a:ext cx="720000" cy="0"/>
            </a:xfrm>
            <a:prstGeom prst="line">
              <a:avLst/>
            </a:prstGeom>
            <a:ln w="76200">
              <a:solidFill>
                <a:srgbClr val="3EB04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cto 126">
              <a:extLst>
                <a:ext uri="{FF2B5EF4-FFF2-40B4-BE49-F238E27FC236}">
                  <a16:creationId xmlns:a16="http://schemas.microsoft.com/office/drawing/2014/main" id="{46B6AE19-12C9-2C73-7A0C-F4D12A970155}"/>
                </a:ext>
              </a:extLst>
            </p:cNvPr>
            <p:cNvCxnSpPr>
              <a:cxnSpLocks/>
            </p:cNvCxnSpPr>
            <p:nvPr/>
          </p:nvCxnSpPr>
          <p:spPr>
            <a:xfrm>
              <a:off x="10814287" y="6563032"/>
              <a:ext cx="720000" cy="0"/>
            </a:xfrm>
            <a:prstGeom prst="line">
              <a:avLst/>
            </a:prstGeom>
            <a:ln w="76200">
              <a:solidFill>
                <a:srgbClr val="004E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cto 127">
              <a:extLst>
                <a:ext uri="{FF2B5EF4-FFF2-40B4-BE49-F238E27FC236}">
                  <a16:creationId xmlns:a16="http://schemas.microsoft.com/office/drawing/2014/main" id="{0CA344B7-E057-458E-C989-CDBC1AFD99A9}"/>
                </a:ext>
              </a:extLst>
            </p:cNvPr>
            <p:cNvCxnSpPr>
              <a:cxnSpLocks/>
            </p:cNvCxnSpPr>
            <p:nvPr/>
          </p:nvCxnSpPr>
          <p:spPr>
            <a:xfrm>
              <a:off x="11534287" y="6563032"/>
              <a:ext cx="657713" cy="0"/>
            </a:xfrm>
            <a:prstGeom prst="line">
              <a:avLst/>
            </a:prstGeom>
            <a:ln w="76200">
              <a:solidFill>
                <a:srgbClr val="1532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Rectángulo 130">
            <a:extLst>
              <a:ext uri="{FF2B5EF4-FFF2-40B4-BE49-F238E27FC236}">
                <a16:creationId xmlns:a16="http://schemas.microsoft.com/office/drawing/2014/main" id="{ECE3A917-E898-F5E4-F92E-16438AD021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070076"/>
            <a:ext cx="12192000" cy="5773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B8D2CCD-0A86-1BA4-168D-65298EA810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393" t="639" r="30183" b="1508"/>
          <a:stretch/>
        </p:blipFill>
        <p:spPr>
          <a:xfrm>
            <a:off x="568913" y="4066389"/>
            <a:ext cx="3282287" cy="2544808"/>
          </a:xfrm>
          <a:prstGeom prst="rect">
            <a:avLst/>
          </a:prstGeom>
        </p:spPr>
      </p:pic>
      <p:pic>
        <p:nvPicPr>
          <p:cNvPr id="10" name="Imagen 9" descr="Un grupo de personas en una oficina&#10;&#10;Descripción generada automáticamente con confianza media">
            <a:extLst>
              <a:ext uri="{FF2B5EF4-FFF2-40B4-BE49-F238E27FC236}">
                <a16:creationId xmlns:a16="http://schemas.microsoft.com/office/drawing/2014/main" id="{12D73F2E-1A87-3E6D-425B-BEB6F746F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3" r="28078" b="-1"/>
          <a:stretch/>
        </p:blipFill>
        <p:spPr>
          <a:xfrm>
            <a:off x="7830390" y="1261875"/>
            <a:ext cx="3268904" cy="2736322"/>
          </a:xfrm>
          <a:prstGeom prst="rect">
            <a:avLst/>
          </a:prstGeom>
        </p:spPr>
      </p:pic>
      <p:pic>
        <p:nvPicPr>
          <p:cNvPr id="12" name="Imagen 11" descr="Un grupo de hombres sentados en una mesa&#10;&#10;Descripción generada automáticamente con confianza media">
            <a:extLst>
              <a:ext uri="{FF2B5EF4-FFF2-40B4-BE49-F238E27FC236}">
                <a16:creationId xmlns:a16="http://schemas.microsoft.com/office/drawing/2014/main" id="{0AB30363-1283-97EF-2C74-7217757A90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8" r="3051" b="1"/>
          <a:stretch/>
        </p:blipFill>
        <p:spPr>
          <a:xfrm>
            <a:off x="522276" y="1210820"/>
            <a:ext cx="3328924" cy="2736322"/>
          </a:xfrm>
          <a:prstGeom prst="rect">
            <a:avLst/>
          </a:prstGeom>
        </p:spPr>
      </p:pic>
      <p:pic>
        <p:nvPicPr>
          <p:cNvPr id="13" name="Imagen 12" descr="Grupo de personas sentadas alrededor de una mesa&#10;&#10;Descripción generada automáticamente">
            <a:extLst>
              <a:ext uri="{FF2B5EF4-FFF2-40B4-BE49-F238E27FC236}">
                <a16:creationId xmlns:a16="http://schemas.microsoft.com/office/drawing/2014/main" id="{41786AF7-B411-3916-E944-2DD5D95DA0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01" b="7413"/>
          <a:stretch/>
        </p:blipFill>
        <p:spPr>
          <a:xfrm>
            <a:off x="7830390" y="4099259"/>
            <a:ext cx="3268904" cy="2533435"/>
          </a:xfrm>
          <a:prstGeom prst="rect">
            <a:avLst/>
          </a:prstGeom>
        </p:spPr>
      </p:pic>
      <p:pic>
        <p:nvPicPr>
          <p:cNvPr id="14" name="Imagen 13" descr="Imagen que contiene persona, interior, niño, mujer&#10;&#10;Descripción generada automáticamente">
            <a:extLst>
              <a:ext uri="{FF2B5EF4-FFF2-40B4-BE49-F238E27FC236}">
                <a16:creationId xmlns:a16="http://schemas.microsoft.com/office/drawing/2014/main" id="{2D6DF9C9-81FB-AECD-932B-23638C37CB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4" r="20696" b="7819"/>
          <a:stretch/>
        </p:blipFill>
        <p:spPr>
          <a:xfrm>
            <a:off x="4066039" y="1261875"/>
            <a:ext cx="3549512" cy="2736322"/>
          </a:xfrm>
          <a:prstGeom prst="rect">
            <a:avLst/>
          </a:prstGeom>
        </p:spPr>
      </p:pic>
      <p:pic>
        <p:nvPicPr>
          <p:cNvPr id="15" name="Picture 2" descr="The Complete History Of The ChatGPT Logo - Hatchwise">
            <a:extLst>
              <a:ext uri="{FF2B5EF4-FFF2-40B4-BE49-F238E27FC236}">
                <a16:creationId xmlns:a16="http://schemas.microsoft.com/office/drawing/2014/main" id="{BD8075A6-81A8-24C5-501F-EC1E63A4E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62" y="4179416"/>
            <a:ext cx="634648" cy="35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75936A75-C82D-DEA2-7D5F-7F5CB154B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827" y="1357226"/>
            <a:ext cx="533348" cy="53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No hay ninguna descripción de la foto disponible.">
            <a:extLst>
              <a:ext uri="{FF2B5EF4-FFF2-40B4-BE49-F238E27FC236}">
                <a16:creationId xmlns:a16="http://schemas.microsoft.com/office/drawing/2014/main" id="{55E697DD-8AD4-A407-5B89-0AA3EEE1B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05" y="1364886"/>
            <a:ext cx="458241" cy="45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68C4BB2-68DD-848D-76CA-F7165B041E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02145" y="4179416"/>
            <a:ext cx="615344" cy="61534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5626A20-83A5-E2DF-BC20-CAC4244A88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89811" y="1345197"/>
            <a:ext cx="593077" cy="59307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924C156E-4960-4B2D-8B4E-1A29E66EFC2D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-14092" t="7792" r="14092" b="411"/>
          <a:stretch/>
        </p:blipFill>
        <p:spPr>
          <a:xfrm>
            <a:off x="3448291" y="4110632"/>
            <a:ext cx="4167260" cy="253343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008C81E-C860-DECF-983A-955947B84C9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43790" y="4187056"/>
            <a:ext cx="515301" cy="51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58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42F73-7CB2-44D5-C531-E262D2AB0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0F30EC-D775-5638-9CD7-4F7AACFC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9309"/>
          </a:xfrm>
        </p:spPr>
        <p:txBody>
          <a:bodyPr>
            <a:noAutofit/>
          </a:bodyPr>
          <a:lstStyle/>
          <a:p>
            <a:r>
              <a:rPr lang="es-CL" sz="3200" dirty="0">
                <a:latin typeface="Calibri" panose="020F0502020204030204" pitchFamily="34" charset="0"/>
                <a:cs typeface="Calibri" panose="020F0502020204030204" pitchFamily="34" charset="0"/>
              </a:rPr>
              <a:t>¿Cómo evaluamos el impacto?</a:t>
            </a:r>
            <a:endParaRPr lang="es-C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0" name="Grupo 129">
            <a:extLst>
              <a:ext uri="{FF2B5EF4-FFF2-40B4-BE49-F238E27FC236}">
                <a16:creationId xmlns:a16="http://schemas.microsoft.com/office/drawing/2014/main" id="{1A0F4205-9D64-84E7-86F0-E34D2774CE51}"/>
              </a:ext>
            </a:extLst>
          </p:cNvPr>
          <p:cNvGrpSpPr/>
          <p:nvPr/>
        </p:nvGrpSpPr>
        <p:grpSpPr>
          <a:xfrm>
            <a:off x="0" y="1025832"/>
            <a:ext cx="12192000" cy="0"/>
            <a:chOff x="0" y="6563032"/>
            <a:chExt cx="12192000" cy="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FC228A91-4203-8CC9-DC21-CB25AD7EA1D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63032"/>
              <a:ext cx="720000" cy="0"/>
            </a:xfrm>
            <a:prstGeom prst="line">
              <a:avLst/>
            </a:prstGeom>
            <a:ln w="76200">
              <a:solidFill>
                <a:srgbClr val="EA14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E5C5B98F-E6D7-BEB1-416F-ECF4C5406617}"/>
                </a:ext>
              </a:extLst>
            </p:cNvPr>
            <p:cNvCxnSpPr>
              <a:cxnSpLocks/>
            </p:cNvCxnSpPr>
            <p:nvPr/>
          </p:nvCxnSpPr>
          <p:spPr>
            <a:xfrm>
              <a:off x="720000" y="6563032"/>
              <a:ext cx="720000" cy="0"/>
            </a:xfrm>
            <a:prstGeom prst="line">
              <a:avLst/>
            </a:prstGeom>
            <a:ln w="76200">
              <a:solidFill>
                <a:srgbClr val="D29F2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ector recto 113">
              <a:extLst>
                <a:ext uri="{FF2B5EF4-FFF2-40B4-BE49-F238E27FC236}">
                  <a16:creationId xmlns:a16="http://schemas.microsoft.com/office/drawing/2014/main" id="{4A1BB9AB-821F-9938-AF9A-96FE2A3EE887}"/>
                </a:ext>
              </a:extLst>
            </p:cNvPr>
            <p:cNvCxnSpPr>
              <a:cxnSpLocks/>
            </p:cNvCxnSpPr>
            <p:nvPr/>
          </p:nvCxnSpPr>
          <p:spPr>
            <a:xfrm>
              <a:off x="1440000" y="6563032"/>
              <a:ext cx="720000" cy="0"/>
            </a:xfrm>
            <a:prstGeom prst="line">
              <a:avLst/>
            </a:prstGeom>
            <a:ln w="76200">
              <a:solidFill>
                <a:srgbClr val="279B4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>
              <a:extLst>
                <a:ext uri="{FF2B5EF4-FFF2-40B4-BE49-F238E27FC236}">
                  <a16:creationId xmlns:a16="http://schemas.microsoft.com/office/drawing/2014/main" id="{B013374D-BF3D-3D4F-3B4B-4095C2D1246A}"/>
                </a:ext>
              </a:extLst>
            </p:cNvPr>
            <p:cNvCxnSpPr>
              <a:cxnSpLocks/>
            </p:cNvCxnSpPr>
            <p:nvPr/>
          </p:nvCxnSpPr>
          <p:spPr>
            <a:xfrm>
              <a:off x="2163175" y="6563032"/>
              <a:ext cx="720000" cy="0"/>
            </a:xfrm>
            <a:prstGeom prst="line">
              <a:avLst/>
            </a:prstGeom>
            <a:ln w="76200">
              <a:solidFill>
                <a:srgbClr val="C31F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>
              <a:extLst>
                <a:ext uri="{FF2B5EF4-FFF2-40B4-BE49-F238E27FC236}">
                  <a16:creationId xmlns:a16="http://schemas.microsoft.com/office/drawing/2014/main" id="{1BBD11B9-0938-F26D-E9CE-D22FA8B857A1}"/>
                </a:ext>
              </a:extLst>
            </p:cNvPr>
            <p:cNvCxnSpPr>
              <a:cxnSpLocks/>
            </p:cNvCxnSpPr>
            <p:nvPr/>
          </p:nvCxnSpPr>
          <p:spPr>
            <a:xfrm>
              <a:off x="2883175" y="6563032"/>
              <a:ext cx="720000" cy="0"/>
            </a:xfrm>
            <a:prstGeom prst="line">
              <a:avLst/>
            </a:prstGeom>
            <a:ln w="76200">
              <a:solidFill>
                <a:srgbClr val="EF402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ector recto 116">
              <a:extLst>
                <a:ext uri="{FF2B5EF4-FFF2-40B4-BE49-F238E27FC236}">
                  <a16:creationId xmlns:a16="http://schemas.microsoft.com/office/drawing/2014/main" id="{D01136F5-1C97-58D4-C9A8-690E53270365}"/>
                </a:ext>
              </a:extLst>
            </p:cNvPr>
            <p:cNvCxnSpPr>
              <a:cxnSpLocks/>
            </p:cNvCxnSpPr>
            <p:nvPr/>
          </p:nvCxnSpPr>
          <p:spPr>
            <a:xfrm>
              <a:off x="3603175" y="6563032"/>
              <a:ext cx="720000" cy="0"/>
            </a:xfrm>
            <a:prstGeom prst="line">
              <a:avLst/>
            </a:prstGeom>
            <a:ln w="76200">
              <a:solidFill>
                <a:srgbClr val="00ADD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ector recto 117">
              <a:extLst>
                <a:ext uri="{FF2B5EF4-FFF2-40B4-BE49-F238E27FC236}">
                  <a16:creationId xmlns:a16="http://schemas.microsoft.com/office/drawing/2014/main" id="{BA4D9242-5DD7-F730-7256-8775B528B5F1}"/>
                </a:ext>
              </a:extLst>
            </p:cNvPr>
            <p:cNvCxnSpPr>
              <a:cxnSpLocks/>
            </p:cNvCxnSpPr>
            <p:nvPr/>
          </p:nvCxnSpPr>
          <p:spPr>
            <a:xfrm>
              <a:off x="4323175" y="6563032"/>
              <a:ext cx="720000" cy="0"/>
            </a:xfrm>
            <a:prstGeom prst="line">
              <a:avLst/>
            </a:prstGeom>
            <a:ln w="76200">
              <a:solidFill>
                <a:srgbClr val="FCB61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cto 118">
              <a:extLst>
                <a:ext uri="{FF2B5EF4-FFF2-40B4-BE49-F238E27FC236}">
                  <a16:creationId xmlns:a16="http://schemas.microsoft.com/office/drawing/2014/main" id="{5F32602B-F6B8-FD0F-DB79-A361C1EC7210}"/>
                </a:ext>
              </a:extLst>
            </p:cNvPr>
            <p:cNvCxnSpPr>
              <a:cxnSpLocks/>
            </p:cNvCxnSpPr>
            <p:nvPr/>
          </p:nvCxnSpPr>
          <p:spPr>
            <a:xfrm>
              <a:off x="5043175" y="6563032"/>
              <a:ext cx="720000" cy="0"/>
            </a:xfrm>
            <a:prstGeom prst="line">
              <a:avLst/>
            </a:prstGeom>
            <a:ln w="76200">
              <a:solidFill>
                <a:srgbClr val="A3194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recto 119">
              <a:extLst>
                <a:ext uri="{FF2B5EF4-FFF2-40B4-BE49-F238E27FC236}">
                  <a16:creationId xmlns:a16="http://schemas.microsoft.com/office/drawing/2014/main" id="{F8003B3C-2EFC-FB65-BFD6-19DCEA880E4E}"/>
                </a:ext>
              </a:extLst>
            </p:cNvPr>
            <p:cNvCxnSpPr>
              <a:cxnSpLocks/>
            </p:cNvCxnSpPr>
            <p:nvPr/>
          </p:nvCxnSpPr>
          <p:spPr>
            <a:xfrm>
              <a:off x="5766350" y="6563032"/>
              <a:ext cx="720000" cy="0"/>
            </a:xfrm>
            <a:prstGeom prst="line">
              <a:avLst/>
            </a:prstGeom>
            <a:ln w="76200">
              <a:solidFill>
                <a:srgbClr val="F36D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 recto 120">
              <a:extLst>
                <a:ext uri="{FF2B5EF4-FFF2-40B4-BE49-F238E27FC236}">
                  <a16:creationId xmlns:a16="http://schemas.microsoft.com/office/drawing/2014/main" id="{B3ECB719-965F-97C6-41DC-D877DD166DCB}"/>
                </a:ext>
              </a:extLst>
            </p:cNvPr>
            <p:cNvCxnSpPr>
              <a:cxnSpLocks/>
            </p:cNvCxnSpPr>
            <p:nvPr/>
          </p:nvCxnSpPr>
          <p:spPr>
            <a:xfrm>
              <a:off x="6486350" y="6563032"/>
              <a:ext cx="720000" cy="0"/>
            </a:xfrm>
            <a:prstGeom prst="line">
              <a:avLst/>
            </a:prstGeom>
            <a:ln w="76200">
              <a:solidFill>
                <a:srgbClr val="E00C7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cto 121">
              <a:extLst>
                <a:ext uri="{FF2B5EF4-FFF2-40B4-BE49-F238E27FC236}">
                  <a16:creationId xmlns:a16="http://schemas.microsoft.com/office/drawing/2014/main" id="{53343646-CD91-9C92-C676-8224DEB88C6C}"/>
                </a:ext>
              </a:extLst>
            </p:cNvPr>
            <p:cNvCxnSpPr>
              <a:cxnSpLocks/>
            </p:cNvCxnSpPr>
            <p:nvPr/>
          </p:nvCxnSpPr>
          <p:spPr>
            <a:xfrm>
              <a:off x="7206350" y="6563032"/>
              <a:ext cx="720000" cy="0"/>
            </a:xfrm>
            <a:prstGeom prst="line">
              <a:avLst/>
            </a:prstGeom>
            <a:ln w="76200">
              <a:solidFill>
                <a:srgbClr val="F99C2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cto 122">
              <a:extLst>
                <a:ext uri="{FF2B5EF4-FFF2-40B4-BE49-F238E27FC236}">
                  <a16:creationId xmlns:a16="http://schemas.microsoft.com/office/drawing/2014/main" id="{03E97B72-9FA0-FFB6-43DD-F32DB4AE4780}"/>
                </a:ext>
              </a:extLst>
            </p:cNvPr>
            <p:cNvCxnSpPr>
              <a:cxnSpLocks/>
            </p:cNvCxnSpPr>
            <p:nvPr/>
          </p:nvCxnSpPr>
          <p:spPr>
            <a:xfrm>
              <a:off x="7926350" y="6563032"/>
              <a:ext cx="720000" cy="0"/>
            </a:xfrm>
            <a:prstGeom prst="line">
              <a:avLst/>
            </a:prstGeom>
            <a:ln w="76200">
              <a:solidFill>
                <a:srgbClr val="CF8D2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ector recto 123">
              <a:extLst>
                <a:ext uri="{FF2B5EF4-FFF2-40B4-BE49-F238E27FC236}">
                  <a16:creationId xmlns:a16="http://schemas.microsoft.com/office/drawing/2014/main" id="{ADE39384-29C2-E104-B7F6-26A7B052B4E9}"/>
                </a:ext>
              </a:extLst>
            </p:cNvPr>
            <p:cNvCxnSpPr>
              <a:cxnSpLocks/>
            </p:cNvCxnSpPr>
            <p:nvPr/>
          </p:nvCxnSpPr>
          <p:spPr>
            <a:xfrm>
              <a:off x="8646350" y="6563032"/>
              <a:ext cx="720000" cy="0"/>
            </a:xfrm>
            <a:prstGeom prst="line">
              <a:avLst/>
            </a:prstGeom>
            <a:ln w="76200">
              <a:solidFill>
                <a:srgbClr val="42733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cto 124">
              <a:extLst>
                <a:ext uri="{FF2B5EF4-FFF2-40B4-BE49-F238E27FC236}">
                  <a16:creationId xmlns:a16="http://schemas.microsoft.com/office/drawing/2014/main" id="{95D7DC8B-676A-4975-955F-50D5E6822199}"/>
                </a:ext>
              </a:extLst>
            </p:cNvPr>
            <p:cNvCxnSpPr>
              <a:cxnSpLocks/>
            </p:cNvCxnSpPr>
            <p:nvPr/>
          </p:nvCxnSpPr>
          <p:spPr>
            <a:xfrm>
              <a:off x="9369525" y="6563032"/>
              <a:ext cx="720000" cy="0"/>
            </a:xfrm>
            <a:prstGeom prst="line">
              <a:avLst/>
            </a:prstGeom>
            <a:ln w="76200">
              <a:solidFill>
                <a:srgbClr val="007BB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cto 125">
              <a:extLst>
                <a:ext uri="{FF2B5EF4-FFF2-40B4-BE49-F238E27FC236}">
                  <a16:creationId xmlns:a16="http://schemas.microsoft.com/office/drawing/2014/main" id="{3296F2CF-B125-0BCD-27A0-2D5FBDDADC8C}"/>
                </a:ext>
              </a:extLst>
            </p:cNvPr>
            <p:cNvCxnSpPr>
              <a:cxnSpLocks/>
            </p:cNvCxnSpPr>
            <p:nvPr/>
          </p:nvCxnSpPr>
          <p:spPr>
            <a:xfrm>
              <a:off x="10091906" y="6563032"/>
              <a:ext cx="720000" cy="0"/>
            </a:xfrm>
            <a:prstGeom prst="line">
              <a:avLst/>
            </a:prstGeom>
            <a:ln w="76200">
              <a:solidFill>
                <a:srgbClr val="3EB04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cto 126">
              <a:extLst>
                <a:ext uri="{FF2B5EF4-FFF2-40B4-BE49-F238E27FC236}">
                  <a16:creationId xmlns:a16="http://schemas.microsoft.com/office/drawing/2014/main" id="{52A27678-7653-4894-BBBF-3939EFFAE539}"/>
                </a:ext>
              </a:extLst>
            </p:cNvPr>
            <p:cNvCxnSpPr>
              <a:cxnSpLocks/>
            </p:cNvCxnSpPr>
            <p:nvPr/>
          </p:nvCxnSpPr>
          <p:spPr>
            <a:xfrm>
              <a:off x="10814287" y="6563032"/>
              <a:ext cx="720000" cy="0"/>
            </a:xfrm>
            <a:prstGeom prst="line">
              <a:avLst/>
            </a:prstGeom>
            <a:ln w="76200">
              <a:solidFill>
                <a:srgbClr val="004E8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cto 127">
              <a:extLst>
                <a:ext uri="{FF2B5EF4-FFF2-40B4-BE49-F238E27FC236}">
                  <a16:creationId xmlns:a16="http://schemas.microsoft.com/office/drawing/2014/main" id="{1CADA9EC-3305-7BB7-D884-0EF33066E412}"/>
                </a:ext>
              </a:extLst>
            </p:cNvPr>
            <p:cNvCxnSpPr>
              <a:cxnSpLocks/>
            </p:cNvCxnSpPr>
            <p:nvPr/>
          </p:nvCxnSpPr>
          <p:spPr>
            <a:xfrm>
              <a:off x="11534287" y="6563032"/>
              <a:ext cx="657713" cy="0"/>
            </a:xfrm>
            <a:prstGeom prst="line">
              <a:avLst/>
            </a:prstGeom>
            <a:ln w="76200">
              <a:solidFill>
                <a:srgbClr val="1532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Rectángulo 130">
            <a:extLst>
              <a:ext uri="{FF2B5EF4-FFF2-40B4-BE49-F238E27FC236}">
                <a16:creationId xmlns:a16="http://schemas.microsoft.com/office/drawing/2014/main" id="{0E221856-5D62-60E1-A351-1E08B65D35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070076"/>
            <a:ext cx="12192000" cy="5773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Picture 2" descr="Encuesta sobre ruido en la Universidad de Málaga [SmartUMA] - Universidad  de Málaga">
            <a:extLst>
              <a:ext uri="{FF2B5EF4-FFF2-40B4-BE49-F238E27FC236}">
                <a16:creationId xmlns:a16="http://schemas.microsoft.com/office/drawing/2014/main" id="{791067B6-E4D4-FA31-222B-9F31561FC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240" y="1638505"/>
            <a:ext cx="2085153" cy="214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FF55D6D-427D-0C43-7CE0-3129CAF7EC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951" y="4332538"/>
            <a:ext cx="3613757" cy="195886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E16901A-ECB1-E4E7-1AD5-FD15E79E0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480" y="1638505"/>
            <a:ext cx="1864695" cy="2142179"/>
          </a:xfrm>
          <a:prstGeom prst="rect">
            <a:avLst/>
          </a:prstGeom>
        </p:spPr>
      </p:pic>
      <p:pic>
        <p:nvPicPr>
          <p:cNvPr id="11" name="Imagen 10" descr="Imagen que contiene interior, mujer, parado, vivo&#10;&#10;Descripción generada automáticamente">
            <a:extLst>
              <a:ext uri="{FF2B5EF4-FFF2-40B4-BE49-F238E27FC236}">
                <a16:creationId xmlns:a16="http://schemas.microsoft.com/office/drawing/2014/main" id="{2B24F2AC-D700-B4AF-61D4-2ED296A157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350" y="1260027"/>
            <a:ext cx="5142384" cy="2314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n 14" descr="Personas en una oficina&#10;&#10;Descripción generada automáticamente con confianza media">
            <a:extLst>
              <a:ext uri="{FF2B5EF4-FFF2-40B4-BE49-F238E27FC236}">
                <a16:creationId xmlns:a16="http://schemas.microsoft.com/office/drawing/2014/main" id="{1F12643C-557F-E89A-6826-31C1AC035C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350" y="3780684"/>
            <a:ext cx="5142384" cy="2314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33198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13E81C7322C7148B9033370E9096A1B" ma:contentTypeVersion="18" ma:contentTypeDescription="Crear nuevo documento." ma:contentTypeScope="" ma:versionID="791d642219f1a94426e4f04ccec59283">
  <xsd:schema xmlns:xsd="http://www.w3.org/2001/XMLSchema" xmlns:xs="http://www.w3.org/2001/XMLSchema" xmlns:p="http://schemas.microsoft.com/office/2006/metadata/properties" xmlns:ns2="e0de1b1a-4368-425f-be68-2d2b1e1530cc" xmlns:ns3="ebfeeb20-af50-4443-9c2a-58d9be86c963" targetNamespace="http://schemas.microsoft.com/office/2006/metadata/properties" ma:root="true" ma:fieldsID="f860a14d4e79875fa2a78062adda64f9" ns2:_="" ns3:_="">
    <xsd:import namespace="e0de1b1a-4368-425f-be68-2d2b1e1530cc"/>
    <xsd:import namespace="ebfeeb20-af50-4443-9c2a-58d9be86c9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de1b1a-4368-425f-be68-2d2b1e1530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71996052-62f5-4f90-af1f-7dc781ad54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feeb20-af50-4443-9c2a-58d9be86c9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c88a172-cf83-4a6a-a1e8-a5ca31f2cb09}" ma:internalName="TaxCatchAll" ma:showField="CatchAllData" ma:web="ebfeeb20-af50-4443-9c2a-58d9be86c9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feeb20-af50-4443-9c2a-58d9be86c963" xsi:nil="true"/>
    <lcf76f155ced4ddcb4097134ff3c332f xmlns="e0de1b1a-4368-425f-be68-2d2b1e1530c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D83A6F-4272-4BA0-AEB5-E39BB6C44787}">
  <ds:schemaRefs>
    <ds:schemaRef ds:uri="e0de1b1a-4368-425f-be68-2d2b1e1530cc"/>
    <ds:schemaRef ds:uri="ebfeeb20-af50-4443-9c2a-58d9be86c96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D56C68B-BFC5-451A-B4C4-F76FBE4CBE91}">
  <ds:schemaRefs>
    <ds:schemaRef ds:uri="http://schemas.microsoft.com/office/2006/documentManagement/types"/>
    <ds:schemaRef ds:uri="http://purl.org/dc/dcmitype/"/>
    <ds:schemaRef ds:uri="e0de1b1a-4368-425f-be68-2d2b1e1530cc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ebfeeb20-af50-4443-9c2a-58d9be86c96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FE04A4B-65E6-42A8-93E8-47ABF8AF35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2016</TotalTime>
  <Words>573</Words>
  <Application>Microsoft Office PowerPoint</Application>
  <PresentationFormat>Panorámica</PresentationFormat>
  <Paragraphs>87</Paragraphs>
  <Slides>14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Montserrat</vt:lpstr>
      <vt:lpstr>Wingdings</vt:lpstr>
      <vt:lpstr>Tema de Office</vt:lpstr>
      <vt:lpstr>Presentación de PowerPoint</vt:lpstr>
      <vt:lpstr>8vo Congreso Internacional de Vinculación con el Medio UNAB 2025</vt:lpstr>
      <vt:lpstr>Programa de Intervención Social: Empoderamiento Femenino a través de la Capacitación en Instalaciones Domiciliarias, Domótica y Ofimática nivel básico</vt:lpstr>
      <vt:lpstr>¿Qué necesidad identificamos?</vt:lpstr>
      <vt:lpstr>¿Qué hicimos?</vt:lpstr>
      <vt:lpstr>¿QUIENES PARTICIPARON?</vt:lpstr>
      <vt:lpstr>¿Qué hicimos?</vt:lpstr>
      <vt:lpstr>¿Qué hicimos?</vt:lpstr>
      <vt:lpstr>¿Cómo evaluamos el impacto?</vt:lpstr>
      <vt:lpstr>¿Qué logramos?</vt:lpstr>
      <vt:lpstr>¿Qué logramos?</vt:lpstr>
      <vt:lpstr>REFLEXIÓN</vt:lpstr>
      <vt:lpstr>EL FUTURO</vt:lpstr>
      <vt:lpstr>8vo Congreso Internacional de Vinculación con el Medio UNAB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Francisca Belen Arias Ovalle</dc:creator>
  <cp:lastModifiedBy>José Manuel Fuentes Cid</cp:lastModifiedBy>
  <cp:revision>43</cp:revision>
  <dcterms:created xsi:type="dcterms:W3CDTF">2024-12-31T13:57:05Z</dcterms:created>
  <dcterms:modified xsi:type="dcterms:W3CDTF">2025-01-13T14:32:10Z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0x010100813E81C7322C7148B9033370E9096A1B</vt:lpwstr>
  </property>
</Properties>
</file>