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66" r:id="rId7"/>
    <p:sldId id="409" r:id="rId8"/>
    <p:sldId id="410" r:id="rId9"/>
    <p:sldId id="261" r:id="rId10"/>
    <p:sldId id="260" r:id="rId11"/>
    <p:sldId id="263" r:id="rId12"/>
    <p:sldId id="40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BD8132-8D7B-B202-0892-41E32B2C715F}" name="Marcela Andrea Cabezas San Martin" initials="MM" userId="S::mcabezas@udec.cl::a1dc3d53-5e38-4f34-b856-0b395255b2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6"/>
    <a:srgbClr val="F99C24"/>
    <a:srgbClr val="004E86"/>
    <a:srgbClr val="3EB049"/>
    <a:srgbClr val="007BBA"/>
    <a:srgbClr val="427338"/>
    <a:srgbClr val="CF8D2A"/>
    <a:srgbClr val="EFEEED"/>
    <a:srgbClr val="E00C7F"/>
    <a:srgbClr val="F36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Género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29-4D24-89E8-9D9CBEE046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29-4D24-89E8-9D9CBEE046E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Mujeres </c:v>
                </c:pt>
                <c:pt idx="1">
                  <c:v>Hombres </c:v>
                </c:pt>
              </c:strCache>
              <c:extLst/>
            </c:strRef>
          </c:cat>
          <c:val>
            <c:numRef>
              <c:f>Hoja1!$B$2:$B$5</c:f>
              <c:numCache>
                <c:formatCode>General</c:formatCode>
                <c:ptCount val="2"/>
                <c:pt idx="0">
                  <c:v>239</c:v>
                </c:pt>
                <c:pt idx="1">
                  <c:v>107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325-454E-BDA2-E2B00F02B3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F593F-43C8-4CE8-A1C7-4C605C653C4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557260C-44C1-475D-B148-3D08AF7A42AB}">
      <dgm:prSet phldrT="[Texto]"/>
      <dgm:spPr>
        <a:solidFill>
          <a:srgbClr val="F99C24"/>
        </a:solidFill>
      </dgm:spPr>
      <dgm:t>
        <a:bodyPr/>
        <a:lstStyle/>
        <a:p>
          <a:r>
            <a:rPr lang="es-CL" dirty="0">
              <a:solidFill>
                <a:schemeClr val="tx1"/>
              </a:solidFill>
            </a:rPr>
            <a:t>Mujeres </a:t>
          </a:r>
        </a:p>
      </dgm:t>
    </dgm:pt>
    <dgm:pt modelId="{5B809C7B-327F-4C21-B474-19F571EEB43B}" type="parTrans" cxnId="{0A6AE909-19E5-4DDF-AF89-F5882FE41FDE}">
      <dgm:prSet/>
      <dgm:spPr/>
      <dgm:t>
        <a:bodyPr/>
        <a:lstStyle/>
        <a:p>
          <a:endParaRPr lang="es-CL"/>
        </a:p>
      </dgm:t>
    </dgm:pt>
    <dgm:pt modelId="{604CBD4E-F402-471E-B6B7-1C7594D66CF4}" type="sibTrans" cxnId="{0A6AE909-19E5-4DDF-AF89-F5882FE41FDE}">
      <dgm:prSet/>
      <dgm:spPr/>
      <dgm:t>
        <a:bodyPr/>
        <a:lstStyle/>
        <a:p>
          <a:endParaRPr lang="es-CL"/>
        </a:p>
      </dgm:t>
    </dgm:pt>
    <dgm:pt modelId="{45496E50-EAF3-413B-A327-C9A7AAB7D8AD}">
      <dgm:prSet phldrT="[Texto]"/>
      <dgm:spPr/>
      <dgm:t>
        <a:bodyPr/>
        <a:lstStyle/>
        <a:p>
          <a:r>
            <a:rPr lang="es-CL" dirty="0"/>
            <a:t>Habitan en zonas afectadas por desastres o en riesgo.</a:t>
          </a:r>
        </a:p>
      </dgm:t>
    </dgm:pt>
    <dgm:pt modelId="{DB59F034-8440-4771-9041-88303F8D7AF2}" type="parTrans" cxnId="{E96C0515-B1FB-44D7-9897-554193B8AF88}">
      <dgm:prSet/>
      <dgm:spPr/>
      <dgm:t>
        <a:bodyPr/>
        <a:lstStyle/>
        <a:p>
          <a:endParaRPr lang="es-CL"/>
        </a:p>
      </dgm:t>
    </dgm:pt>
    <dgm:pt modelId="{733D2CCF-45DE-43D5-B6CC-DBB43E3E911D}" type="sibTrans" cxnId="{E96C0515-B1FB-44D7-9897-554193B8AF88}">
      <dgm:prSet/>
      <dgm:spPr/>
      <dgm:t>
        <a:bodyPr/>
        <a:lstStyle/>
        <a:p>
          <a:endParaRPr lang="es-CL"/>
        </a:p>
      </dgm:t>
    </dgm:pt>
    <dgm:pt modelId="{209ACCF4-426D-4F74-843A-79E84B8E5CE0}">
      <dgm:prSet phldrT="[Texto]"/>
      <dgm:spPr/>
      <dgm:t>
        <a:bodyPr/>
        <a:lstStyle/>
        <a:p>
          <a:r>
            <a:rPr lang="es-CL" dirty="0"/>
            <a:t>23 colectivos de mujeres. Rango de edad 30- 50 años</a:t>
          </a:r>
        </a:p>
      </dgm:t>
    </dgm:pt>
    <dgm:pt modelId="{F82888E6-6606-4743-953C-EB3E625DF825}" type="parTrans" cxnId="{DEA40DFD-69DF-4C22-BC9D-727497E1D1A9}">
      <dgm:prSet/>
      <dgm:spPr/>
      <dgm:t>
        <a:bodyPr/>
        <a:lstStyle/>
        <a:p>
          <a:endParaRPr lang="es-CL"/>
        </a:p>
      </dgm:t>
    </dgm:pt>
    <dgm:pt modelId="{E1CF12A0-9736-4214-86E7-E46714A61290}" type="sibTrans" cxnId="{DEA40DFD-69DF-4C22-BC9D-727497E1D1A9}">
      <dgm:prSet/>
      <dgm:spPr/>
      <dgm:t>
        <a:bodyPr/>
        <a:lstStyle/>
        <a:p>
          <a:endParaRPr lang="es-CL"/>
        </a:p>
      </dgm:t>
    </dgm:pt>
    <dgm:pt modelId="{4C7C6FCA-9BDA-4038-B67B-B28DCB45E531}">
      <dgm:prSet phldrT="[Texto]"/>
      <dgm:spPr>
        <a:solidFill>
          <a:srgbClr val="F99C24"/>
        </a:solidFill>
      </dgm:spPr>
      <dgm:t>
        <a:bodyPr/>
        <a:lstStyle/>
        <a:p>
          <a:r>
            <a:rPr lang="es-CL" dirty="0">
              <a:solidFill>
                <a:schemeClr val="tx1"/>
              </a:solidFill>
            </a:rPr>
            <a:t>Comunas</a:t>
          </a:r>
          <a:r>
            <a:rPr lang="es-CL" dirty="0"/>
            <a:t> </a:t>
          </a:r>
        </a:p>
      </dgm:t>
    </dgm:pt>
    <dgm:pt modelId="{540B8B63-2B45-40AE-A8AD-1DEBFF1CAF98}" type="parTrans" cxnId="{7D4B6E7B-01F9-4721-BE3B-740BE7EC5228}">
      <dgm:prSet/>
      <dgm:spPr/>
      <dgm:t>
        <a:bodyPr/>
        <a:lstStyle/>
        <a:p>
          <a:endParaRPr lang="es-CL"/>
        </a:p>
      </dgm:t>
    </dgm:pt>
    <dgm:pt modelId="{3806A2C0-4FAF-4DA1-A532-99F28468320E}" type="sibTrans" cxnId="{7D4B6E7B-01F9-4721-BE3B-740BE7EC5228}">
      <dgm:prSet/>
      <dgm:spPr/>
      <dgm:t>
        <a:bodyPr/>
        <a:lstStyle/>
        <a:p>
          <a:endParaRPr lang="es-CL"/>
        </a:p>
      </dgm:t>
    </dgm:pt>
    <dgm:pt modelId="{DAAD45E7-D243-4470-81D2-C42511927E05}">
      <dgm:prSet phldrT="[Texto]"/>
      <dgm:spPr/>
      <dgm:t>
        <a:bodyPr/>
        <a:lstStyle/>
        <a:p>
          <a:r>
            <a:rPr lang="es-CL" dirty="0"/>
            <a:t>Alto índice de vulnerabilidad </a:t>
          </a:r>
        </a:p>
      </dgm:t>
    </dgm:pt>
    <dgm:pt modelId="{35100165-B9B2-4D52-A282-E8A3F1885B93}" type="parTrans" cxnId="{3A72C633-8DBE-498F-A6E4-AFEDE94BD1A5}">
      <dgm:prSet/>
      <dgm:spPr/>
      <dgm:t>
        <a:bodyPr/>
        <a:lstStyle/>
        <a:p>
          <a:endParaRPr lang="es-CL"/>
        </a:p>
      </dgm:t>
    </dgm:pt>
    <dgm:pt modelId="{E2551F3D-F00A-4035-BFB4-0EF4F063EDA5}" type="sibTrans" cxnId="{3A72C633-8DBE-498F-A6E4-AFEDE94BD1A5}">
      <dgm:prSet/>
      <dgm:spPr/>
      <dgm:t>
        <a:bodyPr/>
        <a:lstStyle/>
        <a:p>
          <a:endParaRPr lang="es-CL"/>
        </a:p>
      </dgm:t>
    </dgm:pt>
    <dgm:pt modelId="{12D8B30F-E0FA-4859-9BEF-0692A5325159}">
      <dgm:prSet phldrT="[Texto]"/>
      <dgm:spPr/>
      <dgm:t>
        <a:bodyPr/>
        <a:lstStyle/>
        <a:p>
          <a:r>
            <a:rPr lang="es-CL" dirty="0"/>
            <a:t>8 comunas afectadas por desastres </a:t>
          </a:r>
          <a:r>
            <a:rPr lang="es-CL" dirty="0" err="1"/>
            <a:t>socionaturales</a:t>
          </a:r>
          <a:r>
            <a:rPr lang="es-CL" dirty="0"/>
            <a:t>. 2 Regiones. </a:t>
          </a:r>
        </a:p>
      </dgm:t>
    </dgm:pt>
    <dgm:pt modelId="{F7612773-B2AE-455D-9250-2C5AB67CFA76}" type="parTrans" cxnId="{97392C32-2D50-4397-803C-F289BDB63470}">
      <dgm:prSet/>
      <dgm:spPr/>
      <dgm:t>
        <a:bodyPr/>
        <a:lstStyle/>
        <a:p>
          <a:endParaRPr lang="es-CL"/>
        </a:p>
      </dgm:t>
    </dgm:pt>
    <dgm:pt modelId="{40856093-6042-40FC-A119-B50A61969B36}" type="sibTrans" cxnId="{97392C32-2D50-4397-803C-F289BDB63470}">
      <dgm:prSet/>
      <dgm:spPr/>
      <dgm:t>
        <a:bodyPr/>
        <a:lstStyle/>
        <a:p>
          <a:endParaRPr lang="es-CL"/>
        </a:p>
      </dgm:t>
    </dgm:pt>
    <dgm:pt modelId="{3E473E8F-F77E-492E-BBE7-8774F5F12C49}">
      <dgm:prSet phldrT="[Texto]"/>
      <dgm:spPr/>
      <dgm:t>
        <a:bodyPr/>
        <a:lstStyle/>
        <a:p>
          <a:r>
            <a:rPr lang="es-CL" dirty="0"/>
            <a:t>Múltiples actividades económicas de tipo  informal</a:t>
          </a:r>
        </a:p>
      </dgm:t>
    </dgm:pt>
    <dgm:pt modelId="{46CB9230-C006-4AD6-A9DC-8124F077B423}" type="parTrans" cxnId="{F3B8F5D8-E5FA-4620-9056-A8A3469FF9BB}">
      <dgm:prSet/>
      <dgm:spPr/>
      <dgm:t>
        <a:bodyPr/>
        <a:lstStyle/>
        <a:p>
          <a:endParaRPr lang="es-CL"/>
        </a:p>
      </dgm:t>
    </dgm:pt>
    <dgm:pt modelId="{7D143ADB-0958-4C12-A275-C1A88E1D3C7D}" type="sibTrans" cxnId="{F3B8F5D8-E5FA-4620-9056-A8A3469FF9BB}">
      <dgm:prSet/>
      <dgm:spPr/>
      <dgm:t>
        <a:bodyPr/>
        <a:lstStyle/>
        <a:p>
          <a:endParaRPr lang="es-CL"/>
        </a:p>
      </dgm:t>
    </dgm:pt>
    <dgm:pt modelId="{116FA66F-4A85-422B-A158-165680677B94}">
      <dgm:prSet phldrT="[Texto]"/>
      <dgm:spPr/>
      <dgm:t>
        <a:bodyPr/>
        <a:lstStyle/>
        <a:p>
          <a:r>
            <a:rPr lang="es-CL" dirty="0"/>
            <a:t>Los vínculos institucionales tienen características  instrumentales</a:t>
          </a:r>
        </a:p>
      </dgm:t>
    </dgm:pt>
    <dgm:pt modelId="{46531B48-D1FE-42CA-BCC1-847914B4791B}" type="parTrans" cxnId="{39B47BF4-EE04-4C28-879C-89DB87811FCA}">
      <dgm:prSet/>
      <dgm:spPr/>
      <dgm:t>
        <a:bodyPr/>
        <a:lstStyle/>
        <a:p>
          <a:endParaRPr lang="es-CL"/>
        </a:p>
      </dgm:t>
    </dgm:pt>
    <dgm:pt modelId="{48BE0514-6366-4EE2-B833-254E5B6009CB}" type="sibTrans" cxnId="{39B47BF4-EE04-4C28-879C-89DB87811FCA}">
      <dgm:prSet/>
      <dgm:spPr/>
      <dgm:t>
        <a:bodyPr/>
        <a:lstStyle/>
        <a:p>
          <a:endParaRPr lang="es-CL"/>
        </a:p>
      </dgm:t>
    </dgm:pt>
    <dgm:pt modelId="{5403F82C-BC94-480D-A7B4-A04E3615722C}">
      <dgm:prSet phldrT="[Texto]"/>
      <dgm:spPr/>
      <dgm:t>
        <a:bodyPr/>
        <a:lstStyle/>
        <a:p>
          <a:r>
            <a:rPr lang="es-CL" dirty="0"/>
            <a:t>Las distancias entre Campus Concepción y comunas van desde los 25 km hasta los  124.</a:t>
          </a:r>
        </a:p>
      </dgm:t>
    </dgm:pt>
    <dgm:pt modelId="{7F18AA44-B382-4AA6-9B1D-2E85521CEDB7}" type="parTrans" cxnId="{EDB91F02-2AD5-4824-AC69-E4AFB9F4BF15}">
      <dgm:prSet/>
      <dgm:spPr/>
      <dgm:t>
        <a:bodyPr/>
        <a:lstStyle/>
        <a:p>
          <a:endParaRPr lang="es-CL"/>
        </a:p>
      </dgm:t>
    </dgm:pt>
    <dgm:pt modelId="{78AFD1DB-7BFA-48D3-972F-FA38C9C7C66D}" type="sibTrans" cxnId="{EDB91F02-2AD5-4824-AC69-E4AFB9F4BF15}">
      <dgm:prSet/>
      <dgm:spPr/>
      <dgm:t>
        <a:bodyPr/>
        <a:lstStyle/>
        <a:p>
          <a:endParaRPr lang="es-CL"/>
        </a:p>
      </dgm:t>
    </dgm:pt>
    <dgm:pt modelId="{8AE4C6E1-94A6-4120-B69D-878113421E9F}" type="pres">
      <dgm:prSet presAssocID="{156F593F-43C8-4CE8-A1C7-4C605C653C4D}" presName="list" presStyleCnt="0">
        <dgm:presLayoutVars>
          <dgm:dir/>
          <dgm:animLvl val="lvl"/>
        </dgm:presLayoutVars>
      </dgm:prSet>
      <dgm:spPr/>
    </dgm:pt>
    <dgm:pt modelId="{64100082-12B8-4268-81D7-ED95F2FEF17D}" type="pres">
      <dgm:prSet presAssocID="{B557260C-44C1-475D-B148-3D08AF7A42AB}" presName="posSpace" presStyleCnt="0"/>
      <dgm:spPr/>
    </dgm:pt>
    <dgm:pt modelId="{8D0F6B3C-812A-4486-A930-0CA77D0688B3}" type="pres">
      <dgm:prSet presAssocID="{B557260C-44C1-475D-B148-3D08AF7A42AB}" presName="vertFlow" presStyleCnt="0"/>
      <dgm:spPr/>
    </dgm:pt>
    <dgm:pt modelId="{CC1D5528-A466-47C6-9DD5-C2BBEFD17B8C}" type="pres">
      <dgm:prSet presAssocID="{B557260C-44C1-475D-B148-3D08AF7A42AB}" presName="topSpace" presStyleCnt="0"/>
      <dgm:spPr/>
    </dgm:pt>
    <dgm:pt modelId="{416D0D1E-EA9B-4338-BBBC-69C703A1CCA4}" type="pres">
      <dgm:prSet presAssocID="{B557260C-44C1-475D-B148-3D08AF7A42AB}" presName="firstComp" presStyleCnt="0"/>
      <dgm:spPr/>
    </dgm:pt>
    <dgm:pt modelId="{19D68974-EA4F-4485-B78F-5E0E713A306B}" type="pres">
      <dgm:prSet presAssocID="{B557260C-44C1-475D-B148-3D08AF7A42AB}" presName="firstChild" presStyleLbl="bgAccFollowNode1" presStyleIdx="0" presStyleCnt="7" custLinFactNeighborX="-8765" custLinFactNeighborY="-23034"/>
      <dgm:spPr/>
    </dgm:pt>
    <dgm:pt modelId="{37AABF46-4191-4572-BC52-FFB57149A851}" type="pres">
      <dgm:prSet presAssocID="{B557260C-44C1-475D-B148-3D08AF7A42AB}" presName="firstChildTx" presStyleLbl="bgAccFollowNode1" presStyleIdx="0" presStyleCnt="7">
        <dgm:presLayoutVars>
          <dgm:bulletEnabled val="1"/>
        </dgm:presLayoutVars>
      </dgm:prSet>
      <dgm:spPr/>
    </dgm:pt>
    <dgm:pt modelId="{F3645DAE-07D2-414B-AFFF-8B34C50C4F86}" type="pres">
      <dgm:prSet presAssocID="{209ACCF4-426D-4F74-843A-79E84B8E5CE0}" presName="comp" presStyleCnt="0"/>
      <dgm:spPr/>
    </dgm:pt>
    <dgm:pt modelId="{A7267E78-4FFA-4816-9D95-9EECD6CE5B9B}" type="pres">
      <dgm:prSet presAssocID="{209ACCF4-426D-4F74-843A-79E84B8E5CE0}" presName="child" presStyleLbl="bgAccFollowNode1" presStyleIdx="1" presStyleCnt="7" custLinFactNeighborX="-8765" custLinFactNeighborY="-18057"/>
      <dgm:spPr/>
    </dgm:pt>
    <dgm:pt modelId="{F66D5DCF-AE87-4868-94F6-9A769DD32AB7}" type="pres">
      <dgm:prSet presAssocID="{209ACCF4-426D-4F74-843A-79E84B8E5CE0}" presName="childTx" presStyleLbl="bgAccFollowNode1" presStyleIdx="1" presStyleCnt="7">
        <dgm:presLayoutVars>
          <dgm:bulletEnabled val="1"/>
        </dgm:presLayoutVars>
      </dgm:prSet>
      <dgm:spPr/>
    </dgm:pt>
    <dgm:pt modelId="{303A3833-DC83-43D8-834D-6675036614B3}" type="pres">
      <dgm:prSet presAssocID="{3E473E8F-F77E-492E-BBE7-8774F5F12C49}" presName="comp" presStyleCnt="0"/>
      <dgm:spPr/>
    </dgm:pt>
    <dgm:pt modelId="{FBDAF8C5-ABC6-4E82-B79A-92A5E7292728}" type="pres">
      <dgm:prSet presAssocID="{3E473E8F-F77E-492E-BBE7-8774F5F12C49}" presName="child" presStyleLbl="bgAccFollowNode1" presStyleIdx="2" presStyleCnt="7" custLinFactNeighborX="-8765" custLinFactNeighborY="-13029"/>
      <dgm:spPr/>
    </dgm:pt>
    <dgm:pt modelId="{D9A0B929-425A-4B0F-8A73-EE5968432767}" type="pres">
      <dgm:prSet presAssocID="{3E473E8F-F77E-492E-BBE7-8774F5F12C49}" presName="childTx" presStyleLbl="bgAccFollowNode1" presStyleIdx="2" presStyleCnt="7">
        <dgm:presLayoutVars>
          <dgm:bulletEnabled val="1"/>
        </dgm:presLayoutVars>
      </dgm:prSet>
      <dgm:spPr/>
    </dgm:pt>
    <dgm:pt modelId="{4A610D65-2939-4BB3-87C4-AF25EB15CD14}" type="pres">
      <dgm:prSet presAssocID="{116FA66F-4A85-422B-A158-165680677B94}" presName="comp" presStyleCnt="0"/>
      <dgm:spPr/>
    </dgm:pt>
    <dgm:pt modelId="{BD3CCF71-8A32-4346-9096-8E4C03E9302E}" type="pres">
      <dgm:prSet presAssocID="{116FA66F-4A85-422B-A158-165680677B94}" presName="child" presStyleLbl="bgAccFollowNode1" presStyleIdx="3" presStyleCnt="7" custLinFactNeighborX="-8765" custLinFactNeighborY="-5488"/>
      <dgm:spPr/>
    </dgm:pt>
    <dgm:pt modelId="{58BE8C3E-8A22-4839-B733-99E7F3F5347F}" type="pres">
      <dgm:prSet presAssocID="{116FA66F-4A85-422B-A158-165680677B94}" presName="childTx" presStyleLbl="bgAccFollowNode1" presStyleIdx="3" presStyleCnt="7">
        <dgm:presLayoutVars>
          <dgm:bulletEnabled val="1"/>
        </dgm:presLayoutVars>
      </dgm:prSet>
      <dgm:spPr/>
    </dgm:pt>
    <dgm:pt modelId="{74B78B38-84A8-4F4A-A095-1BC90E4AF7DD}" type="pres">
      <dgm:prSet presAssocID="{B557260C-44C1-475D-B148-3D08AF7A42AB}" presName="negSpace" presStyleCnt="0"/>
      <dgm:spPr/>
    </dgm:pt>
    <dgm:pt modelId="{8CB64823-00C3-4FC2-B876-BEEB86B00CAA}" type="pres">
      <dgm:prSet presAssocID="{B557260C-44C1-475D-B148-3D08AF7A42AB}" presName="circle" presStyleLbl="node1" presStyleIdx="0" presStyleCnt="2" custScaleX="137033" custScaleY="124233" custLinFactNeighborX="-61399" custLinFactNeighborY="14134"/>
      <dgm:spPr/>
    </dgm:pt>
    <dgm:pt modelId="{A534B01C-DC7B-4D17-BA70-9C0E4787E27A}" type="pres">
      <dgm:prSet presAssocID="{604CBD4E-F402-471E-B6B7-1C7594D66CF4}" presName="transSpace" presStyleCnt="0"/>
      <dgm:spPr/>
    </dgm:pt>
    <dgm:pt modelId="{4A01A21C-FEA7-493E-B7FB-F601AA8D2D45}" type="pres">
      <dgm:prSet presAssocID="{4C7C6FCA-9BDA-4038-B67B-B28DCB45E531}" presName="posSpace" presStyleCnt="0"/>
      <dgm:spPr/>
    </dgm:pt>
    <dgm:pt modelId="{1E19E5EA-6582-4730-810A-EB0E434B3550}" type="pres">
      <dgm:prSet presAssocID="{4C7C6FCA-9BDA-4038-B67B-B28DCB45E531}" presName="vertFlow" presStyleCnt="0"/>
      <dgm:spPr/>
    </dgm:pt>
    <dgm:pt modelId="{78311C82-A0BA-4C48-857C-192121883BB9}" type="pres">
      <dgm:prSet presAssocID="{4C7C6FCA-9BDA-4038-B67B-B28DCB45E531}" presName="topSpace" presStyleCnt="0"/>
      <dgm:spPr/>
    </dgm:pt>
    <dgm:pt modelId="{46A66218-3325-4ACA-9D86-F093E1AB1AB2}" type="pres">
      <dgm:prSet presAssocID="{4C7C6FCA-9BDA-4038-B67B-B28DCB45E531}" presName="firstComp" presStyleCnt="0"/>
      <dgm:spPr/>
    </dgm:pt>
    <dgm:pt modelId="{D25F950F-44E3-4CAC-9278-8DC5E6A6C773}" type="pres">
      <dgm:prSet presAssocID="{4C7C6FCA-9BDA-4038-B67B-B28DCB45E531}" presName="firstChild" presStyleLbl="bgAccFollowNode1" presStyleIdx="4" presStyleCnt="7" custLinFactNeighborX="31792" custLinFactNeighborY="-20619"/>
      <dgm:spPr/>
    </dgm:pt>
    <dgm:pt modelId="{9D41198D-FB2B-42AC-9FFB-158785A5E490}" type="pres">
      <dgm:prSet presAssocID="{4C7C6FCA-9BDA-4038-B67B-B28DCB45E531}" presName="firstChildTx" presStyleLbl="bgAccFollowNode1" presStyleIdx="4" presStyleCnt="7">
        <dgm:presLayoutVars>
          <dgm:bulletEnabled val="1"/>
        </dgm:presLayoutVars>
      </dgm:prSet>
      <dgm:spPr/>
    </dgm:pt>
    <dgm:pt modelId="{9249B08F-4F90-44C8-98B8-2505D0EE9D82}" type="pres">
      <dgm:prSet presAssocID="{12D8B30F-E0FA-4859-9BEF-0692A5325159}" presName="comp" presStyleCnt="0"/>
      <dgm:spPr/>
    </dgm:pt>
    <dgm:pt modelId="{9F9558E2-C006-465B-87F9-7A952B93A449}" type="pres">
      <dgm:prSet presAssocID="{12D8B30F-E0FA-4859-9BEF-0692A5325159}" presName="child" presStyleLbl="bgAccFollowNode1" presStyleIdx="5" presStyleCnt="7" custLinFactNeighborX="33013" custLinFactNeighborY="-10591"/>
      <dgm:spPr/>
    </dgm:pt>
    <dgm:pt modelId="{7A89A6AB-5A46-4B5C-B37A-95F3368394D4}" type="pres">
      <dgm:prSet presAssocID="{12D8B30F-E0FA-4859-9BEF-0692A5325159}" presName="childTx" presStyleLbl="bgAccFollowNode1" presStyleIdx="5" presStyleCnt="7">
        <dgm:presLayoutVars>
          <dgm:bulletEnabled val="1"/>
        </dgm:presLayoutVars>
      </dgm:prSet>
      <dgm:spPr/>
    </dgm:pt>
    <dgm:pt modelId="{FC2CAF33-F232-4B9A-8C4F-95176611BC28}" type="pres">
      <dgm:prSet presAssocID="{5403F82C-BC94-480D-A7B4-A04E3615722C}" presName="comp" presStyleCnt="0"/>
      <dgm:spPr/>
    </dgm:pt>
    <dgm:pt modelId="{111B938C-BB38-44C2-A45D-E4FC62C435DF}" type="pres">
      <dgm:prSet presAssocID="{5403F82C-BC94-480D-A7B4-A04E3615722C}" presName="child" presStyleLbl="bgAccFollowNode1" presStyleIdx="6" presStyleCnt="7" custLinFactNeighborX="32403" custLinFactNeighborY="-923"/>
      <dgm:spPr/>
    </dgm:pt>
    <dgm:pt modelId="{D4D101FF-9849-44FC-8882-D6A250A22A29}" type="pres">
      <dgm:prSet presAssocID="{5403F82C-BC94-480D-A7B4-A04E3615722C}" presName="childTx" presStyleLbl="bgAccFollowNode1" presStyleIdx="6" presStyleCnt="7">
        <dgm:presLayoutVars>
          <dgm:bulletEnabled val="1"/>
        </dgm:presLayoutVars>
      </dgm:prSet>
      <dgm:spPr/>
    </dgm:pt>
    <dgm:pt modelId="{12A102D8-072D-4D11-89A5-E6DFEAF7A148}" type="pres">
      <dgm:prSet presAssocID="{4C7C6FCA-9BDA-4038-B67B-B28DCB45E531}" presName="negSpace" presStyleCnt="0"/>
      <dgm:spPr/>
    </dgm:pt>
    <dgm:pt modelId="{ABD36B02-1700-4B1A-A267-9611135DAFF3}" type="pres">
      <dgm:prSet presAssocID="{4C7C6FCA-9BDA-4038-B67B-B28DCB45E531}" presName="circle" presStyleLbl="node1" presStyleIdx="1" presStyleCnt="2" custScaleX="130612" custScaleY="123527" custLinFactNeighborX="-12936" custLinFactNeighborY="15402"/>
      <dgm:spPr/>
    </dgm:pt>
  </dgm:ptLst>
  <dgm:cxnLst>
    <dgm:cxn modelId="{EDB91F02-2AD5-4824-AC69-E4AFB9F4BF15}" srcId="{4C7C6FCA-9BDA-4038-B67B-B28DCB45E531}" destId="{5403F82C-BC94-480D-A7B4-A04E3615722C}" srcOrd="2" destOrd="0" parTransId="{7F18AA44-B382-4AA6-9B1D-2E85521CEDB7}" sibTransId="{78AFD1DB-7BFA-48D3-972F-FA38C9C7C66D}"/>
    <dgm:cxn modelId="{0A6AE909-19E5-4DDF-AF89-F5882FE41FDE}" srcId="{156F593F-43C8-4CE8-A1C7-4C605C653C4D}" destId="{B557260C-44C1-475D-B148-3D08AF7A42AB}" srcOrd="0" destOrd="0" parTransId="{5B809C7B-327F-4C21-B474-19F571EEB43B}" sibTransId="{604CBD4E-F402-471E-B6B7-1C7594D66CF4}"/>
    <dgm:cxn modelId="{B6BD260D-2EDB-4C1C-976F-66C7AF1DBBE9}" type="presOf" srcId="{B557260C-44C1-475D-B148-3D08AF7A42AB}" destId="{8CB64823-00C3-4FC2-B876-BEEB86B00CAA}" srcOrd="0" destOrd="0" presId="urn:microsoft.com/office/officeart/2005/8/layout/hList9"/>
    <dgm:cxn modelId="{FA935813-839D-49E3-8EF6-608E07A90F59}" type="presOf" srcId="{116FA66F-4A85-422B-A158-165680677B94}" destId="{58BE8C3E-8A22-4839-B733-99E7F3F5347F}" srcOrd="1" destOrd="0" presId="urn:microsoft.com/office/officeart/2005/8/layout/hList9"/>
    <dgm:cxn modelId="{E96C0515-B1FB-44D7-9897-554193B8AF88}" srcId="{B557260C-44C1-475D-B148-3D08AF7A42AB}" destId="{45496E50-EAF3-413B-A327-C9A7AAB7D8AD}" srcOrd="0" destOrd="0" parTransId="{DB59F034-8440-4771-9041-88303F8D7AF2}" sibTransId="{733D2CCF-45DE-43D5-B6CC-DBB43E3E911D}"/>
    <dgm:cxn modelId="{8F09681B-50D1-415A-906D-83CD15A4ED98}" type="presOf" srcId="{12D8B30F-E0FA-4859-9BEF-0692A5325159}" destId="{9F9558E2-C006-465B-87F9-7A952B93A449}" srcOrd="0" destOrd="0" presId="urn:microsoft.com/office/officeart/2005/8/layout/hList9"/>
    <dgm:cxn modelId="{1B126F2D-C968-41C3-9027-A989D171ED2C}" type="presOf" srcId="{5403F82C-BC94-480D-A7B4-A04E3615722C}" destId="{D4D101FF-9849-44FC-8882-D6A250A22A29}" srcOrd="1" destOrd="0" presId="urn:microsoft.com/office/officeart/2005/8/layout/hList9"/>
    <dgm:cxn modelId="{13456D30-142B-4C77-9269-F2B9B0CC010E}" type="presOf" srcId="{209ACCF4-426D-4F74-843A-79E84B8E5CE0}" destId="{A7267E78-4FFA-4816-9D95-9EECD6CE5B9B}" srcOrd="0" destOrd="0" presId="urn:microsoft.com/office/officeart/2005/8/layout/hList9"/>
    <dgm:cxn modelId="{97392C32-2D50-4397-803C-F289BDB63470}" srcId="{4C7C6FCA-9BDA-4038-B67B-B28DCB45E531}" destId="{12D8B30F-E0FA-4859-9BEF-0692A5325159}" srcOrd="1" destOrd="0" parTransId="{F7612773-B2AE-455D-9250-2C5AB67CFA76}" sibTransId="{40856093-6042-40FC-A119-B50A61969B36}"/>
    <dgm:cxn modelId="{3A72C633-8DBE-498F-A6E4-AFEDE94BD1A5}" srcId="{4C7C6FCA-9BDA-4038-B67B-B28DCB45E531}" destId="{DAAD45E7-D243-4470-81D2-C42511927E05}" srcOrd="0" destOrd="0" parTransId="{35100165-B9B2-4D52-A282-E8A3F1885B93}" sibTransId="{E2551F3D-F00A-4035-BFB4-0EF4F063EDA5}"/>
    <dgm:cxn modelId="{59B57942-15D8-4A33-89C4-5D09162EEEE1}" type="presOf" srcId="{DAAD45E7-D243-4470-81D2-C42511927E05}" destId="{D25F950F-44E3-4CAC-9278-8DC5E6A6C773}" srcOrd="0" destOrd="0" presId="urn:microsoft.com/office/officeart/2005/8/layout/hList9"/>
    <dgm:cxn modelId="{4BD7D443-32CA-4FC5-91C0-B1528905990C}" type="presOf" srcId="{45496E50-EAF3-413B-A327-C9A7AAB7D8AD}" destId="{19D68974-EA4F-4485-B78F-5E0E713A306B}" srcOrd="0" destOrd="0" presId="urn:microsoft.com/office/officeart/2005/8/layout/hList9"/>
    <dgm:cxn modelId="{83AC9A46-CE3A-4541-9BF7-93C58E2FE62E}" type="presOf" srcId="{4C7C6FCA-9BDA-4038-B67B-B28DCB45E531}" destId="{ABD36B02-1700-4B1A-A267-9611135DAFF3}" srcOrd="0" destOrd="0" presId="urn:microsoft.com/office/officeart/2005/8/layout/hList9"/>
    <dgm:cxn modelId="{CDFF7E67-9917-4A30-A0EE-58A246785789}" type="presOf" srcId="{3E473E8F-F77E-492E-BBE7-8774F5F12C49}" destId="{D9A0B929-425A-4B0F-8A73-EE5968432767}" srcOrd="1" destOrd="0" presId="urn:microsoft.com/office/officeart/2005/8/layout/hList9"/>
    <dgm:cxn modelId="{0450184A-82C4-4262-AEB3-95F61176C1AF}" type="presOf" srcId="{156F593F-43C8-4CE8-A1C7-4C605C653C4D}" destId="{8AE4C6E1-94A6-4120-B69D-878113421E9F}" srcOrd="0" destOrd="0" presId="urn:microsoft.com/office/officeart/2005/8/layout/hList9"/>
    <dgm:cxn modelId="{1639074D-C1DB-44C6-8FD3-6D47CE3BA10D}" type="presOf" srcId="{5403F82C-BC94-480D-A7B4-A04E3615722C}" destId="{111B938C-BB38-44C2-A45D-E4FC62C435DF}" srcOrd="0" destOrd="0" presId="urn:microsoft.com/office/officeart/2005/8/layout/hList9"/>
    <dgm:cxn modelId="{082BE74D-AEF6-4122-AF32-894B71CB92FF}" type="presOf" srcId="{12D8B30F-E0FA-4859-9BEF-0692A5325159}" destId="{7A89A6AB-5A46-4B5C-B37A-95F3368394D4}" srcOrd="1" destOrd="0" presId="urn:microsoft.com/office/officeart/2005/8/layout/hList9"/>
    <dgm:cxn modelId="{F0AB8458-3B4B-4751-85A9-1BDD3A87AD74}" type="presOf" srcId="{209ACCF4-426D-4F74-843A-79E84B8E5CE0}" destId="{F66D5DCF-AE87-4868-94F6-9A769DD32AB7}" srcOrd="1" destOrd="0" presId="urn:microsoft.com/office/officeart/2005/8/layout/hList9"/>
    <dgm:cxn modelId="{7D4B6E7B-01F9-4721-BE3B-740BE7EC5228}" srcId="{156F593F-43C8-4CE8-A1C7-4C605C653C4D}" destId="{4C7C6FCA-9BDA-4038-B67B-B28DCB45E531}" srcOrd="1" destOrd="0" parTransId="{540B8B63-2B45-40AE-A8AD-1DEBFF1CAF98}" sibTransId="{3806A2C0-4FAF-4DA1-A532-99F28468320E}"/>
    <dgm:cxn modelId="{35B57186-CEBA-488C-A443-D8432D31B8E0}" type="presOf" srcId="{116FA66F-4A85-422B-A158-165680677B94}" destId="{BD3CCF71-8A32-4346-9096-8E4C03E9302E}" srcOrd="0" destOrd="0" presId="urn:microsoft.com/office/officeart/2005/8/layout/hList9"/>
    <dgm:cxn modelId="{8FA3AAA0-8547-42BF-8AA3-5853A60F22E2}" type="presOf" srcId="{45496E50-EAF3-413B-A327-C9A7AAB7D8AD}" destId="{37AABF46-4191-4572-BC52-FFB57149A851}" srcOrd="1" destOrd="0" presId="urn:microsoft.com/office/officeart/2005/8/layout/hList9"/>
    <dgm:cxn modelId="{55098CCD-7D6B-42E8-BB57-C045359D6CFD}" type="presOf" srcId="{DAAD45E7-D243-4470-81D2-C42511927E05}" destId="{9D41198D-FB2B-42AC-9FFB-158785A5E490}" srcOrd="1" destOrd="0" presId="urn:microsoft.com/office/officeart/2005/8/layout/hList9"/>
    <dgm:cxn modelId="{F3B8F5D8-E5FA-4620-9056-A8A3469FF9BB}" srcId="{B557260C-44C1-475D-B148-3D08AF7A42AB}" destId="{3E473E8F-F77E-492E-BBE7-8774F5F12C49}" srcOrd="2" destOrd="0" parTransId="{46CB9230-C006-4AD6-A9DC-8124F077B423}" sibTransId="{7D143ADB-0958-4C12-A275-C1A88E1D3C7D}"/>
    <dgm:cxn modelId="{39B47BF4-EE04-4C28-879C-89DB87811FCA}" srcId="{B557260C-44C1-475D-B148-3D08AF7A42AB}" destId="{116FA66F-4A85-422B-A158-165680677B94}" srcOrd="3" destOrd="0" parTransId="{46531B48-D1FE-42CA-BCC1-847914B4791B}" sibTransId="{48BE0514-6366-4EE2-B833-254E5B6009CB}"/>
    <dgm:cxn modelId="{DEA40DFD-69DF-4C22-BC9D-727497E1D1A9}" srcId="{B557260C-44C1-475D-B148-3D08AF7A42AB}" destId="{209ACCF4-426D-4F74-843A-79E84B8E5CE0}" srcOrd="1" destOrd="0" parTransId="{F82888E6-6606-4743-953C-EB3E625DF825}" sibTransId="{E1CF12A0-9736-4214-86E7-E46714A61290}"/>
    <dgm:cxn modelId="{C07C45FD-6F36-4451-8233-89E9DEC9FDA5}" type="presOf" srcId="{3E473E8F-F77E-492E-BBE7-8774F5F12C49}" destId="{FBDAF8C5-ABC6-4E82-B79A-92A5E7292728}" srcOrd="0" destOrd="0" presId="urn:microsoft.com/office/officeart/2005/8/layout/hList9"/>
    <dgm:cxn modelId="{C50FC967-ACDC-48F2-8768-0769E925D73C}" type="presParOf" srcId="{8AE4C6E1-94A6-4120-B69D-878113421E9F}" destId="{64100082-12B8-4268-81D7-ED95F2FEF17D}" srcOrd="0" destOrd="0" presId="urn:microsoft.com/office/officeart/2005/8/layout/hList9"/>
    <dgm:cxn modelId="{0E699496-7DAC-4661-8078-9AEE05A05C78}" type="presParOf" srcId="{8AE4C6E1-94A6-4120-B69D-878113421E9F}" destId="{8D0F6B3C-812A-4486-A930-0CA77D0688B3}" srcOrd="1" destOrd="0" presId="urn:microsoft.com/office/officeart/2005/8/layout/hList9"/>
    <dgm:cxn modelId="{02E11FC1-A0BF-4D5E-BFDA-9AFDB0C88D26}" type="presParOf" srcId="{8D0F6B3C-812A-4486-A930-0CA77D0688B3}" destId="{CC1D5528-A466-47C6-9DD5-C2BBEFD17B8C}" srcOrd="0" destOrd="0" presId="urn:microsoft.com/office/officeart/2005/8/layout/hList9"/>
    <dgm:cxn modelId="{FE6B33B8-52DA-4F1B-82D6-3C1B6F130802}" type="presParOf" srcId="{8D0F6B3C-812A-4486-A930-0CA77D0688B3}" destId="{416D0D1E-EA9B-4338-BBBC-69C703A1CCA4}" srcOrd="1" destOrd="0" presId="urn:microsoft.com/office/officeart/2005/8/layout/hList9"/>
    <dgm:cxn modelId="{C50EA6AD-5C26-4C24-8D2C-E7397D8D07D9}" type="presParOf" srcId="{416D0D1E-EA9B-4338-BBBC-69C703A1CCA4}" destId="{19D68974-EA4F-4485-B78F-5E0E713A306B}" srcOrd="0" destOrd="0" presId="urn:microsoft.com/office/officeart/2005/8/layout/hList9"/>
    <dgm:cxn modelId="{37F6DBF4-4C9D-481E-BBD9-8EDDFF84EEC6}" type="presParOf" srcId="{416D0D1E-EA9B-4338-BBBC-69C703A1CCA4}" destId="{37AABF46-4191-4572-BC52-FFB57149A851}" srcOrd="1" destOrd="0" presId="urn:microsoft.com/office/officeart/2005/8/layout/hList9"/>
    <dgm:cxn modelId="{42BB7985-DED5-490C-81EC-2EB9CE844B3A}" type="presParOf" srcId="{8D0F6B3C-812A-4486-A930-0CA77D0688B3}" destId="{F3645DAE-07D2-414B-AFFF-8B34C50C4F86}" srcOrd="2" destOrd="0" presId="urn:microsoft.com/office/officeart/2005/8/layout/hList9"/>
    <dgm:cxn modelId="{DA1D7BE3-3E6E-4825-A6E8-84396580DB82}" type="presParOf" srcId="{F3645DAE-07D2-414B-AFFF-8B34C50C4F86}" destId="{A7267E78-4FFA-4816-9D95-9EECD6CE5B9B}" srcOrd="0" destOrd="0" presId="urn:microsoft.com/office/officeart/2005/8/layout/hList9"/>
    <dgm:cxn modelId="{CDEBE1C8-2A3E-49C2-AFDC-9BF78C81BAC4}" type="presParOf" srcId="{F3645DAE-07D2-414B-AFFF-8B34C50C4F86}" destId="{F66D5DCF-AE87-4868-94F6-9A769DD32AB7}" srcOrd="1" destOrd="0" presId="urn:microsoft.com/office/officeart/2005/8/layout/hList9"/>
    <dgm:cxn modelId="{97A2C7EB-807B-444F-9729-3FC36E962B83}" type="presParOf" srcId="{8D0F6B3C-812A-4486-A930-0CA77D0688B3}" destId="{303A3833-DC83-43D8-834D-6675036614B3}" srcOrd="3" destOrd="0" presId="urn:microsoft.com/office/officeart/2005/8/layout/hList9"/>
    <dgm:cxn modelId="{B60E313B-930C-4EB4-9286-D8AB9342B483}" type="presParOf" srcId="{303A3833-DC83-43D8-834D-6675036614B3}" destId="{FBDAF8C5-ABC6-4E82-B79A-92A5E7292728}" srcOrd="0" destOrd="0" presId="urn:microsoft.com/office/officeart/2005/8/layout/hList9"/>
    <dgm:cxn modelId="{94418189-D8FC-4EBB-8ECB-C01BB523C971}" type="presParOf" srcId="{303A3833-DC83-43D8-834D-6675036614B3}" destId="{D9A0B929-425A-4B0F-8A73-EE5968432767}" srcOrd="1" destOrd="0" presId="urn:microsoft.com/office/officeart/2005/8/layout/hList9"/>
    <dgm:cxn modelId="{471FD092-97FD-493A-9236-800E02FCB267}" type="presParOf" srcId="{8D0F6B3C-812A-4486-A930-0CA77D0688B3}" destId="{4A610D65-2939-4BB3-87C4-AF25EB15CD14}" srcOrd="4" destOrd="0" presId="urn:microsoft.com/office/officeart/2005/8/layout/hList9"/>
    <dgm:cxn modelId="{C1561C56-FC0A-409C-B3C2-F259C3F83FB4}" type="presParOf" srcId="{4A610D65-2939-4BB3-87C4-AF25EB15CD14}" destId="{BD3CCF71-8A32-4346-9096-8E4C03E9302E}" srcOrd="0" destOrd="0" presId="urn:microsoft.com/office/officeart/2005/8/layout/hList9"/>
    <dgm:cxn modelId="{11473C5E-9B4A-494C-B0F4-6AF1450674CF}" type="presParOf" srcId="{4A610D65-2939-4BB3-87C4-AF25EB15CD14}" destId="{58BE8C3E-8A22-4839-B733-99E7F3F5347F}" srcOrd="1" destOrd="0" presId="urn:microsoft.com/office/officeart/2005/8/layout/hList9"/>
    <dgm:cxn modelId="{D58190C4-E307-4B88-9FB4-D17DD66B5245}" type="presParOf" srcId="{8AE4C6E1-94A6-4120-B69D-878113421E9F}" destId="{74B78B38-84A8-4F4A-A095-1BC90E4AF7DD}" srcOrd="2" destOrd="0" presId="urn:microsoft.com/office/officeart/2005/8/layout/hList9"/>
    <dgm:cxn modelId="{3E2F7EEC-59B3-4CEB-8159-9278A2A595D6}" type="presParOf" srcId="{8AE4C6E1-94A6-4120-B69D-878113421E9F}" destId="{8CB64823-00C3-4FC2-B876-BEEB86B00CAA}" srcOrd="3" destOrd="0" presId="urn:microsoft.com/office/officeart/2005/8/layout/hList9"/>
    <dgm:cxn modelId="{645213AA-1BA2-4F69-A39D-9A14CF9B2FE6}" type="presParOf" srcId="{8AE4C6E1-94A6-4120-B69D-878113421E9F}" destId="{A534B01C-DC7B-4D17-BA70-9C0E4787E27A}" srcOrd="4" destOrd="0" presId="urn:microsoft.com/office/officeart/2005/8/layout/hList9"/>
    <dgm:cxn modelId="{8DA95A01-9548-4CA3-97F8-D51538C455B7}" type="presParOf" srcId="{8AE4C6E1-94A6-4120-B69D-878113421E9F}" destId="{4A01A21C-FEA7-493E-B7FB-F601AA8D2D45}" srcOrd="5" destOrd="0" presId="urn:microsoft.com/office/officeart/2005/8/layout/hList9"/>
    <dgm:cxn modelId="{995D3FF6-D3B9-40B5-9EBD-12A1C7ECB791}" type="presParOf" srcId="{8AE4C6E1-94A6-4120-B69D-878113421E9F}" destId="{1E19E5EA-6582-4730-810A-EB0E434B3550}" srcOrd="6" destOrd="0" presId="urn:microsoft.com/office/officeart/2005/8/layout/hList9"/>
    <dgm:cxn modelId="{A8D6CBE2-3D19-4D4D-9BDC-DF5FFDAE485B}" type="presParOf" srcId="{1E19E5EA-6582-4730-810A-EB0E434B3550}" destId="{78311C82-A0BA-4C48-857C-192121883BB9}" srcOrd="0" destOrd="0" presId="urn:microsoft.com/office/officeart/2005/8/layout/hList9"/>
    <dgm:cxn modelId="{752F4E80-7717-45A6-9988-88C9D10BDE60}" type="presParOf" srcId="{1E19E5EA-6582-4730-810A-EB0E434B3550}" destId="{46A66218-3325-4ACA-9D86-F093E1AB1AB2}" srcOrd="1" destOrd="0" presId="urn:microsoft.com/office/officeart/2005/8/layout/hList9"/>
    <dgm:cxn modelId="{1A18D0A3-48F1-49AE-991B-8E0826E81495}" type="presParOf" srcId="{46A66218-3325-4ACA-9D86-F093E1AB1AB2}" destId="{D25F950F-44E3-4CAC-9278-8DC5E6A6C773}" srcOrd="0" destOrd="0" presId="urn:microsoft.com/office/officeart/2005/8/layout/hList9"/>
    <dgm:cxn modelId="{CA443D3D-0DAB-48CD-8CD9-EC627A6D73E1}" type="presParOf" srcId="{46A66218-3325-4ACA-9D86-F093E1AB1AB2}" destId="{9D41198D-FB2B-42AC-9FFB-158785A5E490}" srcOrd="1" destOrd="0" presId="urn:microsoft.com/office/officeart/2005/8/layout/hList9"/>
    <dgm:cxn modelId="{B321318C-2881-4015-8094-D158EAF740C5}" type="presParOf" srcId="{1E19E5EA-6582-4730-810A-EB0E434B3550}" destId="{9249B08F-4F90-44C8-98B8-2505D0EE9D82}" srcOrd="2" destOrd="0" presId="urn:microsoft.com/office/officeart/2005/8/layout/hList9"/>
    <dgm:cxn modelId="{0BDC84D3-9BAD-4F46-AB3F-9DAC6997CD7A}" type="presParOf" srcId="{9249B08F-4F90-44C8-98B8-2505D0EE9D82}" destId="{9F9558E2-C006-465B-87F9-7A952B93A449}" srcOrd="0" destOrd="0" presId="urn:microsoft.com/office/officeart/2005/8/layout/hList9"/>
    <dgm:cxn modelId="{6AB9E3A0-1B87-4098-9CF5-769E9FD5B5A4}" type="presParOf" srcId="{9249B08F-4F90-44C8-98B8-2505D0EE9D82}" destId="{7A89A6AB-5A46-4B5C-B37A-95F3368394D4}" srcOrd="1" destOrd="0" presId="urn:microsoft.com/office/officeart/2005/8/layout/hList9"/>
    <dgm:cxn modelId="{6EE9739D-16C5-482F-8EDD-F5DC5590582D}" type="presParOf" srcId="{1E19E5EA-6582-4730-810A-EB0E434B3550}" destId="{FC2CAF33-F232-4B9A-8C4F-95176611BC28}" srcOrd="3" destOrd="0" presId="urn:microsoft.com/office/officeart/2005/8/layout/hList9"/>
    <dgm:cxn modelId="{8AD745DE-03F8-4F62-8004-AD09FB9EECE7}" type="presParOf" srcId="{FC2CAF33-F232-4B9A-8C4F-95176611BC28}" destId="{111B938C-BB38-44C2-A45D-E4FC62C435DF}" srcOrd="0" destOrd="0" presId="urn:microsoft.com/office/officeart/2005/8/layout/hList9"/>
    <dgm:cxn modelId="{D5F04807-7903-46F3-B0CC-AEA3FAD4F095}" type="presParOf" srcId="{FC2CAF33-F232-4B9A-8C4F-95176611BC28}" destId="{D4D101FF-9849-44FC-8882-D6A250A22A29}" srcOrd="1" destOrd="0" presId="urn:microsoft.com/office/officeart/2005/8/layout/hList9"/>
    <dgm:cxn modelId="{9A247CEC-E61A-4EC9-AB73-E5116A68876A}" type="presParOf" srcId="{8AE4C6E1-94A6-4120-B69D-878113421E9F}" destId="{12A102D8-072D-4D11-89A5-E6DFEAF7A148}" srcOrd="7" destOrd="0" presId="urn:microsoft.com/office/officeart/2005/8/layout/hList9"/>
    <dgm:cxn modelId="{245093EC-5480-45E7-B300-0A325367DDE6}" type="presParOf" srcId="{8AE4C6E1-94A6-4120-B69D-878113421E9F}" destId="{ABD36B02-1700-4B1A-A267-9611135DAFF3}" srcOrd="8" destOrd="0" presId="urn:microsoft.com/office/officeart/2005/8/layout/hList9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68974-EA4F-4485-B78F-5E0E713A306B}">
      <dsp:nvSpPr>
        <dsp:cNvPr id="0" name=""/>
        <dsp:cNvSpPr/>
      </dsp:nvSpPr>
      <dsp:spPr>
        <a:xfrm>
          <a:off x="1651427" y="166527"/>
          <a:ext cx="1455656" cy="970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Habitan en zonas afectadas por desastres o en riesgo.</a:t>
          </a:r>
        </a:p>
      </dsp:txBody>
      <dsp:txXfrm>
        <a:off x="1884332" y="166527"/>
        <a:ext cx="1222751" cy="970922"/>
      </dsp:txXfrm>
    </dsp:sp>
    <dsp:sp modelId="{A7267E78-4FFA-4816-9D95-9EECD6CE5B9B}">
      <dsp:nvSpPr>
        <dsp:cNvPr id="0" name=""/>
        <dsp:cNvSpPr/>
      </dsp:nvSpPr>
      <dsp:spPr>
        <a:xfrm>
          <a:off x="1651427" y="1185773"/>
          <a:ext cx="1455656" cy="970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23 colectivos de mujeres. Rango de edad 30- 50 años</a:t>
          </a:r>
        </a:p>
      </dsp:txBody>
      <dsp:txXfrm>
        <a:off x="1884332" y="1185773"/>
        <a:ext cx="1222751" cy="970922"/>
      </dsp:txXfrm>
    </dsp:sp>
    <dsp:sp modelId="{FBDAF8C5-ABC6-4E82-B79A-92A5E7292728}">
      <dsp:nvSpPr>
        <dsp:cNvPr id="0" name=""/>
        <dsp:cNvSpPr/>
      </dsp:nvSpPr>
      <dsp:spPr>
        <a:xfrm>
          <a:off x="1651427" y="2205513"/>
          <a:ext cx="1455656" cy="970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Múltiples actividades económicas de tipo  informal</a:t>
          </a:r>
        </a:p>
      </dsp:txBody>
      <dsp:txXfrm>
        <a:off x="1884332" y="2205513"/>
        <a:ext cx="1222751" cy="970922"/>
      </dsp:txXfrm>
    </dsp:sp>
    <dsp:sp modelId="{BD3CCF71-8A32-4346-9096-8E4C03E9302E}">
      <dsp:nvSpPr>
        <dsp:cNvPr id="0" name=""/>
        <dsp:cNvSpPr/>
      </dsp:nvSpPr>
      <dsp:spPr>
        <a:xfrm>
          <a:off x="1651427" y="3249654"/>
          <a:ext cx="1455656" cy="970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Los vínculos institucionales tienen características  instrumentales</a:t>
          </a:r>
        </a:p>
      </dsp:txBody>
      <dsp:txXfrm>
        <a:off x="1884332" y="3249654"/>
        <a:ext cx="1222751" cy="970922"/>
      </dsp:txXfrm>
    </dsp:sp>
    <dsp:sp modelId="{8CB64823-00C3-4FC2-B876-BEEB86B00CAA}">
      <dsp:nvSpPr>
        <dsp:cNvPr id="0" name=""/>
        <dsp:cNvSpPr/>
      </dsp:nvSpPr>
      <dsp:spPr>
        <a:xfrm>
          <a:off x="108906" y="139156"/>
          <a:ext cx="1329819" cy="1205603"/>
        </a:xfrm>
        <a:prstGeom prst="ellipse">
          <a:avLst/>
        </a:prstGeom>
        <a:solidFill>
          <a:srgbClr val="F99C2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tx1"/>
              </a:solidFill>
            </a:rPr>
            <a:t>Mujeres </a:t>
          </a:r>
        </a:p>
      </dsp:txBody>
      <dsp:txXfrm>
        <a:off x="303653" y="315712"/>
        <a:ext cx="940325" cy="852491"/>
      </dsp:txXfrm>
    </dsp:sp>
    <dsp:sp modelId="{D25F950F-44E3-4CAC-9278-8DC5E6A6C773}">
      <dsp:nvSpPr>
        <dsp:cNvPr id="0" name=""/>
        <dsp:cNvSpPr/>
      </dsp:nvSpPr>
      <dsp:spPr>
        <a:xfrm>
          <a:off x="5027274" y="189975"/>
          <a:ext cx="1455656" cy="970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Alto índice de vulnerabilidad </a:t>
          </a:r>
        </a:p>
      </dsp:txBody>
      <dsp:txXfrm>
        <a:off x="5260179" y="189975"/>
        <a:ext cx="1222751" cy="970922"/>
      </dsp:txXfrm>
    </dsp:sp>
    <dsp:sp modelId="{9F9558E2-C006-465B-87F9-7A952B93A449}">
      <dsp:nvSpPr>
        <dsp:cNvPr id="0" name=""/>
        <dsp:cNvSpPr/>
      </dsp:nvSpPr>
      <dsp:spPr>
        <a:xfrm>
          <a:off x="5045047" y="1258262"/>
          <a:ext cx="1455656" cy="970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8 comunas afectadas por desastres </a:t>
          </a:r>
          <a:r>
            <a:rPr lang="es-CL" sz="900" kern="1200" dirty="0" err="1"/>
            <a:t>socionaturales</a:t>
          </a:r>
          <a:r>
            <a:rPr lang="es-CL" sz="900" kern="1200" dirty="0"/>
            <a:t>. 2 Regiones. </a:t>
          </a:r>
        </a:p>
      </dsp:txBody>
      <dsp:txXfrm>
        <a:off x="5277952" y="1258262"/>
        <a:ext cx="1222751" cy="970922"/>
      </dsp:txXfrm>
    </dsp:sp>
    <dsp:sp modelId="{111B938C-BB38-44C2-A45D-E4FC62C435DF}">
      <dsp:nvSpPr>
        <dsp:cNvPr id="0" name=""/>
        <dsp:cNvSpPr/>
      </dsp:nvSpPr>
      <dsp:spPr>
        <a:xfrm>
          <a:off x="5036168" y="2323053"/>
          <a:ext cx="1455656" cy="970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Las distancias entre Campus Concepción y comunas van desde los 25 km hasta los  124.</a:t>
          </a:r>
        </a:p>
      </dsp:txBody>
      <dsp:txXfrm>
        <a:off x="5269073" y="2323053"/>
        <a:ext cx="1222751" cy="970922"/>
      </dsp:txXfrm>
    </dsp:sp>
    <dsp:sp modelId="{ABD36B02-1700-4B1A-A267-9611135DAFF3}">
      <dsp:nvSpPr>
        <dsp:cNvPr id="0" name=""/>
        <dsp:cNvSpPr/>
      </dsp:nvSpPr>
      <dsp:spPr>
        <a:xfrm>
          <a:off x="3499409" y="151461"/>
          <a:ext cx="1267508" cy="1198752"/>
        </a:xfrm>
        <a:prstGeom prst="ellipse">
          <a:avLst/>
        </a:prstGeom>
        <a:solidFill>
          <a:srgbClr val="F99C2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tx1"/>
              </a:solidFill>
            </a:rPr>
            <a:t>Comunas</a:t>
          </a:r>
          <a:r>
            <a:rPr lang="es-CL" sz="1600" kern="1200" dirty="0"/>
            <a:t> </a:t>
          </a:r>
        </a:p>
      </dsp:txBody>
      <dsp:txXfrm>
        <a:off x="3685031" y="327014"/>
        <a:ext cx="896264" cy="84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2AFE-E373-444C-85C3-645737A564B3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62F4-8C4D-4F9A-B5E8-6039AFBF7B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81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FE976-D368-9640-9FF1-E1344165F79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427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697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12DA4-BCE5-877C-812F-78AE2AD20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314A15-E654-D070-E265-61071A2BB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1B0EB6C-6D10-C557-4086-87494F98E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937BDE-23C1-F537-B426-C0B14E4E8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268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5A83B-3863-8B1C-00AC-8326E973F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204041-B9AA-7696-C382-E41551D1C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D1BBB5-1BA8-57EA-5AD7-46ADAF83E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89F44F-529E-F107-8411-6CF3BD2A5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90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4209F-25B8-EE17-7A9D-EA9E4C41B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A31EE0D-43BC-AFF9-D58B-E164B7CEC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BEB3654-7A06-6202-E4B5-319758868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A6CE42-9A04-BF3B-7254-4CF53C929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983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7F6C7-B546-07E3-4360-7D99A322B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A4FD3C-87EC-3B54-057B-1E8B345C3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9B74E-7BAF-5ED7-2C0D-E17757C1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2282D-6E90-BD75-EC7C-AB04814B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FBCCFC-412B-976C-9DAA-AF1AA8D9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53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5D756-F1DD-710F-93A3-D27CDF8D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0F302-A980-99E8-8C73-1EBF1B0FC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5619E-1263-F2FD-6E5B-96AB3B63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76540-242F-C128-EF86-6FC58680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467E7-C0CA-8C9F-8B4B-8CA49A16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9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CCCC37-AD0F-960B-F777-BA187F0DE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ACCC2E-99BB-4039-308B-3DD59841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24C77-AF71-3F38-8460-2EAA3626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CA007-B2CA-8D5B-1F9A-AB31FA08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580DD-9BCB-695C-F68C-E3B163D9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92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1B122-AAED-D834-4C7A-3E037710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07140-A658-E1EF-CE38-1352C5572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B42BA4-17DC-41BB-63B6-30E2611D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FB7F6-AD00-7ADC-1E9E-F3DC5C0C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4253E-73FB-D0B1-1F58-5C4E9150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90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160AE-A0FE-A515-F5C4-4CEDD2F8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DD6B61-BEBD-3FC7-3B4B-32EFF61A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79AEF7-ED58-67CE-2305-A9107065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97DA9-99D1-9AE0-AC8C-417155E2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48AA1-8EF1-C2A6-D9EE-F4B7392A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540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CFBD2-9968-EEBE-41D3-3203C7D8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A1509-227C-4727-F95B-508628A42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2DBE3B-CAF9-6454-7851-7F663F84E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9FAAC6-3B01-8BCB-CCB6-7EEA1EB0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6E7050-BE95-A57C-BD3C-90D17718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387FB-03D8-DD68-43CB-ABFFAA9D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8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D6967-9CE3-5539-F224-5781DBB6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4E54C5-6192-0883-5392-A8A7F6D89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412DA8-4ECF-9CB1-40FD-35C7ABC1F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EE1FA7-780B-F9F9-52C4-422745B6F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B9F0AB-89EA-980E-7738-E985C4488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BB5E88-5FCA-025D-6B79-8BC42818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520F46-D09A-F746-CE93-F96C9DBE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1ABCBE-0DA7-F2E8-6072-500C71D2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35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1F85B-D94C-B56E-0934-C1BE4471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B2160-1491-6C24-B21F-45C1E3D1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116B69-E68D-953F-D90C-DBF92943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8B2146-7974-32B8-9E7C-4C06A5BC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63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E2ED7E-6E05-68CF-A7C1-6A75AA3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4D6EBF-DFAB-0854-13EB-9DC0747F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2C17FD-4891-30D3-DA16-D07D7A23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25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1A26A-E607-E9A2-69F2-F716440F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DCFF7B-56EF-EF90-C228-735C3C14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842604-7B41-AEC7-C5F2-FF24EF4EC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4ACC63-EC6B-AE8F-1877-FD76D789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24167B-A82C-82DB-B8B1-D4363B77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683E02-EF2A-69EC-39CB-C38AE7F2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63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90EAD-3D4E-8DA0-A685-5A9F03E8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3DDC2D-33E4-6214-31E2-893EEA847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D1DF7A-3A5A-1D32-77B8-22E238504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230F26-89A6-DD7E-FD89-D8B73CB0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58479F-E5A3-D18B-B35D-99057443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F72511-BEA2-6C8A-BA42-84C99B33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851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D09701-EFC7-15E7-28C9-89CBFC08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74979-21D7-581B-6ABF-E8349F15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A5D6F-B7BC-0870-F641-FE33CB0FC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8C9B9-7A2B-0B39-CAB6-72A9C868A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2D40CF-1C0F-AFC0-6585-E7BE969B3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3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F1B3B0-9FA9-7687-5308-DF2EFC6EA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endParaRPr lang="es-CL" sz="5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0CE64-D2F6-B311-8F0B-634D8ABDD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es-CL"/>
          </a:p>
        </p:txBody>
      </p:sp>
      <p:pic>
        <p:nvPicPr>
          <p:cNvPr id="9" name="Imagen 8" descr="Imagen que contiene Gráfico de embudo&#10;&#10;Descripción generada automáticamente">
            <a:extLst>
              <a:ext uri="{FF2B5EF4-FFF2-40B4-BE49-F238E27FC236}">
                <a16:creationId xmlns:a16="http://schemas.microsoft.com/office/drawing/2014/main" id="{94323D81-4A26-5954-BF8C-6C00C1C8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4" t="10092" b="363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C075FD8-BE81-27EF-EA11-C642ABC1069B}"/>
              </a:ext>
            </a:extLst>
          </p:cNvPr>
          <p:cNvSpPr txBox="1"/>
          <p:nvPr/>
        </p:nvSpPr>
        <p:spPr>
          <a:xfrm>
            <a:off x="120073" y="2828835"/>
            <a:ext cx="499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153266"/>
                </a:solidFill>
              </a:rPr>
              <a:t>Mourete Marin Galindo - Barbara Orellana Uribe </a:t>
            </a:r>
          </a:p>
          <a:p>
            <a:r>
              <a:rPr lang="es-CL" dirty="0">
                <a:solidFill>
                  <a:srgbClr val="153266"/>
                </a:solidFill>
              </a:rPr>
              <a:t>Dirección de Vinculación Social </a:t>
            </a:r>
          </a:p>
          <a:p>
            <a:r>
              <a:rPr lang="es-CL" dirty="0">
                <a:solidFill>
                  <a:srgbClr val="153266"/>
                </a:solidFill>
              </a:rPr>
              <a:t>VRIM - UDEC</a:t>
            </a:r>
          </a:p>
        </p:txBody>
      </p:sp>
    </p:spTree>
    <p:extLst>
      <p:ext uri="{BB962C8B-B14F-4D97-AF65-F5344CB8AC3E}">
        <p14:creationId xmlns:p14="http://schemas.microsoft.com/office/powerpoint/2010/main" val="232838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591B072-97E8-B04D-B178-2A70E8F4EDA4}"/>
              </a:ext>
            </a:extLst>
          </p:cNvPr>
          <p:cNvSpPr/>
          <p:nvPr/>
        </p:nvSpPr>
        <p:spPr>
          <a:xfrm>
            <a:off x="-22302" y="-10390"/>
            <a:ext cx="12221736" cy="1377372"/>
          </a:xfrm>
          <a:prstGeom prst="rect">
            <a:avLst/>
          </a:prstGeom>
          <a:solidFill>
            <a:srgbClr val="233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3546D77-6BA9-7F4D-B531-1AC4C149514F}"/>
              </a:ext>
            </a:extLst>
          </p:cNvPr>
          <p:cNvSpPr txBox="1"/>
          <p:nvPr/>
        </p:nvSpPr>
        <p:spPr>
          <a:xfrm>
            <a:off x="190339" y="1705721"/>
            <a:ext cx="7935565" cy="29033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>
              <a:spcAft>
                <a:spcPts val="800"/>
              </a:spcAft>
            </a:pPr>
            <a:r>
              <a:rPr lang="es-CL" sz="2800" b="1" kern="100" dirty="0">
                <a:solidFill>
                  <a:srgbClr val="15326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voluntariado y la innovación social, estrategias de vinculación con el medio de la Universidad de Concepción, como medio para la formación integral de estudiantes y la contribución al desarrollo sostenible </a:t>
            </a:r>
          </a:p>
          <a:p>
            <a:pPr algn="ctr" rtl="0" fontAlgn="base">
              <a:spcAft>
                <a:spcPts val="800"/>
              </a:spcAft>
            </a:pPr>
            <a:endParaRPr lang="es-ES" sz="3600" b="1" i="0" dirty="0">
              <a:solidFill>
                <a:srgbClr val="1532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E12B7A-C6BC-DB43-A4E2-C43651567EB3}"/>
              </a:ext>
            </a:extLst>
          </p:cNvPr>
          <p:cNvSpPr txBox="1"/>
          <p:nvPr/>
        </p:nvSpPr>
        <p:spPr>
          <a:xfrm>
            <a:off x="788933" y="6005827"/>
            <a:ext cx="467392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b="1" dirty="0">
                <a:solidFill>
                  <a:srgbClr val="1B3561"/>
                </a:solidFill>
                <a:latin typeface="Raleway"/>
              </a:rPr>
              <a:t>Santiago, Enero 2025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924836-517A-AB4E-8564-0FE10062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56" y="394241"/>
            <a:ext cx="1482210" cy="559510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340B55-4E1D-4850-B901-2E081B6E74D1}"/>
              </a:ext>
            </a:extLst>
          </p:cNvPr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4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78" y="1279410"/>
            <a:ext cx="7843573" cy="5647659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F29521E-93A8-23C0-6B47-E84FCE6BA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" y="1279410"/>
            <a:ext cx="12192000" cy="78972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ABAC85C0-79A0-DAD7-E7D4-ECAD4C5D8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22" y="394241"/>
            <a:ext cx="3349902" cy="58599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5E79986-DF8C-BB98-2753-BE8494BF7441}"/>
              </a:ext>
            </a:extLst>
          </p:cNvPr>
          <p:cNvSpPr txBox="1"/>
          <p:nvPr/>
        </p:nvSpPr>
        <p:spPr>
          <a:xfrm>
            <a:off x="788933" y="4789611"/>
            <a:ext cx="513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153266"/>
                </a:solidFill>
              </a:rPr>
              <a:t>Mourete Marin Galindo - Barbara Orellana Uribe </a:t>
            </a:r>
          </a:p>
          <a:p>
            <a:r>
              <a:rPr lang="es-CL" b="1" dirty="0">
                <a:solidFill>
                  <a:srgbClr val="153266"/>
                </a:solidFill>
              </a:rPr>
              <a:t>Dirección de Vinculación Social </a:t>
            </a:r>
          </a:p>
          <a:p>
            <a:r>
              <a:rPr lang="es-CL" b="1" dirty="0">
                <a:solidFill>
                  <a:srgbClr val="153266"/>
                </a:solidFill>
              </a:rPr>
              <a:t>VRIM - UDEC</a:t>
            </a:r>
          </a:p>
        </p:txBody>
      </p:sp>
    </p:spTree>
    <p:extLst>
      <p:ext uri="{BB962C8B-B14F-4D97-AF65-F5344CB8AC3E}">
        <p14:creationId xmlns:p14="http://schemas.microsoft.com/office/powerpoint/2010/main" val="99131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A84EEF4-C2A7-4E41-892D-33FF12E255C5}"/>
              </a:ext>
            </a:extLst>
          </p:cNvPr>
          <p:cNvSpPr/>
          <p:nvPr/>
        </p:nvSpPr>
        <p:spPr>
          <a:xfrm>
            <a:off x="0" y="0"/>
            <a:ext cx="12192000" cy="1453019"/>
          </a:xfrm>
          <a:prstGeom prst="rect">
            <a:avLst/>
          </a:prstGeom>
          <a:solidFill>
            <a:srgbClr val="0039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A5D0EB0-1C89-B445-B38B-CB8C7DEE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168" y="246304"/>
            <a:ext cx="4683362" cy="867774"/>
          </a:xfrm>
          <a:solidFill>
            <a:srgbClr val="153266"/>
          </a:solidFill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Proyecto UCO2395</a:t>
            </a:r>
            <a:endParaRPr lang="es-CL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78CBCCF-D6F0-1D4E-94BC-58D8FB3BD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3555" y="2009041"/>
            <a:ext cx="7638387" cy="33854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800" dirty="0">
                <a:solidFill>
                  <a:srgbClr val="153266"/>
                </a:solidFill>
                <a:latin typeface="Century Gothic" panose="020B0502020202020204" pitchFamily="34" charset="0"/>
              </a:rPr>
              <a:t>Abordar los efectos diferenciados negativos de los riesgos socio-naturales que enfrentan las mujeres que habitan los territorios rurales y urbanos de las regiones de Biobío y Ñuble aportando desde la </a:t>
            </a:r>
            <a:r>
              <a:rPr lang="es-ES" sz="1800" dirty="0" err="1">
                <a:solidFill>
                  <a:srgbClr val="153266"/>
                </a:solidFill>
                <a:latin typeface="Century Gothic" panose="020B0502020202020204" pitchFamily="34" charset="0"/>
              </a:rPr>
              <a:t>co-construcción</a:t>
            </a:r>
            <a:r>
              <a:rPr lang="es-ES" sz="1800" dirty="0">
                <a:solidFill>
                  <a:srgbClr val="153266"/>
                </a:solidFill>
                <a:latin typeface="Century Gothic" panose="020B0502020202020204" pitchFamily="34" charset="0"/>
              </a:rPr>
              <a:t> de soluciones a través de una metodología de innovación social y el voluntariado fortaleciendo el modelo de vinculación con el medio de la Universidad de Concepción.</a:t>
            </a:r>
            <a:endParaRPr lang="es-CL" sz="1800" dirty="0">
              <a:solidFill>
                <a:srgbClr val="1532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53E978-4894-1E41-B29B-717FDFA4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5928189"/>
            <a:ext cx="1410930" cy="4595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AF860DB-31B1-6A47-BCC8-74CBCE410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49" y="5945244"/>
            <a:ext cx="3321050" cy="4254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EF03E7-B304-39DF-7FBE-EC7D584A6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3484"/>
            <a:ext cx="12192000" cy="792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44F519-E05B-E1D8-DBB0-2D1125865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553197"/>
            <a:ext cx="3730752" cy="53048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324FFE-7A6E-6FE3-2CE1-C0B402AB4BA8}"/>
              </a:ext>
            </a:extLst>
          </p:cNvPr>
          <p:cNvSpPr txBox="1"/>
          <p:nvPr/>
        </p:nvSpPr>
        <p:spPr>
          <a:xfrm>
            <a:off x="240299" y="1971877"/>
            <a:ext cx="3054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Fortaleciendo la Innovación Social de mujeres en los territorios urbano-rurales de Biobío y Ñuble, mediante el modelo bidireccional de </a:t>
            </a:r>
            <a:r>
              <a:rPr lang="es-ES" sz="2000" b="1" dirty="0" err="1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de</a:t>
            </a:r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 Vinculación</a:t>
            </a:r>
            <a:b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</a:br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con el Medio de la UdeC</a:t>
            </a:r>
            <a:endParaRPr lang="es-CL" sz="2000" b="1" dirty="0">
              <a:solidFill>
                <a:schemeClr val="bg1"/>
              </a:solidFill>
              <a:latin typeface="Century Gothic" panose="020B0502020202020204" pitchFamily="34" charset="0"/>
              <a:cs typeface="Poppins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3D7B9D-659D-11BF-11B5-B36F32CC3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051" y="5070141"/>
            <a:ext cx="8114370" cy="1300553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F6E7F9FC-A6E8-080B-18B2-B26B4AA3E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7" y="433512"/>
            <a:ext cx="3349902" cy="5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C28712C-F601-0003-C6D1-365073A81E7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30605" y="481153"/>
            <a:ext cx="7343318" cy="447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79"/>
              </a:lnSpc>
              <a:spcBef>
                <a:spcPct val="0"/>
              </a:spcBef>
              <a:buNone/>
            </a:pPr>
            <a:r>
              <a:rPr lang="es-CL" sz="2000" dirty="0">
                <a:solidFill>
                  <a:srgbClr val="011D6D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El proyecto se desarrolla desde agosto 2023- agosto 2025</a:t>
            </a:r>
            <a:endParaRPr lang="es-CL" sz="2000" dirty="0">
              <a:solidFill>
                <a:srgbClr val="011D6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15A09F60-AB72-1FB9-18CC-8BDC7AFFF343}"/>
              </a:ext>
            </a:extLst>
          </p:cNvPr>
          <p:cNvGrpSpPr/>
          <p:nvPr/>
        </p:nvGrpSpPr>
        <p:grpSpPr>
          <a:xfrm>
            <a:off x="692678" y="3630725"/>
            <a:ext cx="2589516" cy="418259"/>
            <a:chOff x="0" y="0"/>
            <a:chExt cx="1827010" cy="222255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B6EFD04-851C-D240-1382-702E794F7AE3}"/>
                </a:ext>
              </a:extLst>
            </p:cNvPr>
            <p:cNvSpPr/>
            <p:nvPr/>
          </p:nvSpPr>
          <p:spPr>
            <a:xfrm>
              <a:off x="0" y="0"/>
              <a:ext cx="1827010" cy="222255"/>
            </a:xfrm>
            <a:custGeom>
              <a:avLst/>
              <a:gdLst/>
              <a:ahLst/>
              <a:cxnLst/>
              <a:rect l="l" t="t" r="r" b="b"/>
              <a:pathLst>
                <a:path w="1827010" h="222255">
                  <a:moveTo>
                    <a:pt x="56500" y="0"/>
                  </a:moveTo>
                  <a:lnTo>
                    <a:pt x="1770511" y="0"/>
                  </a:lnTo>
                  <a:cubicBezTo>
                    <a:pt x="1801714" y="0"/>
                    <a:pt x="1827010" y="25296"/>
                    <a:pt x="1827010" y="56500"/>
                  </a:cubicBezTo>
                  <a:lnTo>
                    <a:pt x="1827010" y="165755"/>
                  </a:lnTo>
                  <a:cubicBezTo>
                    <a:pt x="1827010" y="180740"/>
                    <a:pt x="1821058" y="195111"/>
                    <a:pt x="1810462" y="205707"/>
                  </a:cubicBezTo>
                  <a:cubicBezTo>
                    <a:pt x="1799866" y="216302"/>
                    <a:pt x="1785495" y="222255"/>
                    <a:pt x="1770511" y="222255"/>
                  </a:cubicBezTo>
                  <a:lnTo>
                    <a:pt x="56500" y="222255"/>
                  </a:lnTo>
                  <a:cubicBezTo>
                    <a:pt x="25296" y="222255"/>
                    <a:pt x="0" y="196959"/>
                    <a:pt x="0" y="165755"/>
                  </a:cubicBezTo>
                  <a:lnTo>
                    <a:pt x="0" y="56500"/>
                  </a:lnTo>
                  <a:cubicBezTo>
                    <a:pt x="0" y="41515"/>
                    <a:pt x="5953" y="27144"/>
                    <a:pt x="16548" y="16548"/>
                  </a:cubicBezTo>
                  <a:cubicBezTo>
                    <a:pt x="27144" y="5953"/>
                    <a:pt x="41515" y="0"/>
                    <a:pt x="565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D6D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AED3586-1FE4-EFA9-B187-C97333825D82}"/>
                </a:ext>
              </a:extLst>
            </p:cNvPr>
            <p:cNvSpPr txBox="1"/>
            <p:nvPr/>
          </p:nvSpPr>
          <p:spPr>
            <a:xfrm>
              <a:off x="0" y="-57150"/>
              <a:ext cx="1827010" cy="27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ED9AE35B-9062-F56D-CBDC-A9DA99094192}"/>
              </a:ext>
            </a:extLst>
          </p:cNvPr>
          <p:cNvSpPr txBox="1"/>
          <p:nvPr/>
        </p:nvSpPr>
        <p:spPr>
          <a:xfrm>
            <a:off x="692676" y="3651970"/>
            <a:ext cx="2519646" cy="338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dirty="0">
                <a:solidFill>
                  <a:srgbClr val="011D6D"/>
                </a:solidFill>
                <a:latin typeface="Century Gothic" panose="020B0502020202020204" pitchFamily="34" charset="0"/>
              </a:rPr>
              <a:t> </a:t>
            </a:r>
            <a:r>
              <a:rPr lang="en-US" sz="2099" dirty="0" err="1">
                <a:solidFill>
                  <a:srgbClr val="011D6D"/>
                </a:solidFill>
                <a:latin typeface="Century Gothic" panose="020B0502020202020204" pitchFamily="34" charset="0"/>
              </a:rPr>
              <a:t>Innovación</a:t>
            </a:r>
            <a:r>
              <a:rPr lang="en-US" sz="2099" dirty="0">
                <a:solidFill>
                  <a:srgbClr val="011D6D"/>
                </a:solidFill>
                <a:latin typeface="Century Gothic" panose="020B0502020202020204" pitchFamily="34" charset="0"/>
              </a:rPr>
              <a:t> Social 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CCF91BE4-2628-910B-82ED-953938CDD1FC}"/>
              </a:ext>
            </a:extLst>
          </p:cNvPr>
          <p:cNvGrpSpPr/>
          <p:nvPr/>
        </p:nvGrpSpPr>
        <p:grpSpPr>
          <a:xfrm>
            <a:off x="692677" y="3429000"/>
            <a:ext cx="2657111" cy="1295319"/>
            <a:chOff x="0" y="-57150"/>
            <a:chExt cx="1827010" cy="528394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458398A-3618-E54C-6270-B6A94D6B3398}"/>
                </a:ext>
              </a:extLst>
            </p:cNvPr>
            <p:cNvSpPr/>
            <p:nvPr/>
          </p:nvSpPr>
          <p:spPr>
            <a:xfrm>
              <a:off x="0" y="304261"/>
              <a:ext cx="1827010" cy="166983"/>
            </a:xfrm>
            <a:custGeom>
              <a:avLst/>
              <a:gdLst/>
              <a:ahLst/>
              <a:cxnLst/>
              <a:rect l="l" t="t" r="r" b="b"/>
              <a:pathLst>
                <a:path w="1827010" h="222255">
                  <a:moveTo>
                    <a:pt x="56500" y="0"/>
                  </a:moveTo>
                  <a:lnTo>
                    <a:pt x="1770511" y="0"/>
                  </a:lnTo>
                  <a:cubicBezTo>
                    <a:pt x="1801714" y="0"/>
                    <a:pt x="1827010" y="25296"/>
                    <a:pt x="1827010" y="56500"/>
                  </a:cubicBezTo>
                  <a:lnTo>
                    <a:pt x="1827010" y="165755"/>
                  </a:lnTo>
                  <a:cubicBezTo>
                    <a:pt x="1827010" y="180740"/>
                    <a:pt x="1821058" y="195111"/>
                    <a:pt x="1810462" y="205707"/>
                  </a:cubicBezTo>
                  <a:cubicBezTo>
                    <a:pt x="1799866" y="216302"/>
                    <a:pt x="1785495" y="222255"/>
                    <a:pt x="1770511" y="222255"/>
                  </a:cubicBezTo>
                  <a:lnTo>
                    <a:pt x="56500" y="222255"/>
                  </a:lnTo>
                  <a:cubicBezTo>
                    <a:pt x="25296" y="222255"/>
                    <a:pt x="0" y="196959"/>
                    <a:pt x="0" y="165755"/>
                  </a:cubicBezTo>
                  <a:lnTo>
                    <a:pt x="0" y="56500"/>
                  </a:lnTo>
                  <a:cubicBezTo>
                    <a:pt x="0" y="41515"/>
                    <a:pt x="5953" y="27144"/>
                    <a:pt x="16548" y="16548"/>
                  </a:cubicBezTo>
                  <a:cubicBezTo>
                    <a:pt x="27144" y="5953"/>
                    <a:pt x="41515" y="0"/>
                    <a:pt x="565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D6D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CF230C44-7210-87BA-BF87-CB7A764A50C8}"/>
                </a:ext>
              </a:extLst>
            </p:cNvPr>
            <p:cNvSpPr txBox="1"/>
            <p:nvPr/>
          </p:nvSpPr>
          <p:spPr>
            <a:xfrm>
              <a:off x="0" y="-57150"/>
              <a:ext cx="1827010" cy="27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:a16="http://schemas.microsoft.com/office/drawing/2014/main" id="{6DDEE95F-3EA3-8D7F-5346-B921AD8DD972}"/>
              </a:ext>
            </a:extLst>
          </p:cNvPr>
          <p:cNvSpPr txBox="1"/>
          <p:nvPr/>
        </p:nvSpPr>
        <p:spPr>
          <a:xfrm>
            <a:off x="605908" y="4306843"/>
            <a:ext cx="2450778" cy="35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dirty="0" err="1">
                <a:solidFill>
                  <a:srgbClr val="011D6D"/>
                </a:solidFill>
                <a:latin typeface="Century Gothic" panose="020B0502020202020204" pitchFamily="34" charset="0"/>
              </a:rPr>
              <a:t>Voluntariado</a:t>
            </a:r>
            <a:r>
              <a:rPr lang="en-US" sz="2099" dirty="0">
                <a:solidFill>
                  <a:srgbClr val="011D6D"/>
                </a:solidFill>
                <a:latin typeface="Poppins Bold"/>
              </a:rPr>
              <a:t> </a:t>
            </a:r>
          </a:p>
        </p:txBody>
      </p:sp>
      <p:pic>
        <p:nvPicPr>
          <p:cNvPr id="25" name="Imagen 24" descr="SEDES DIBUJO.png">
            <a:extLst>
              <a:ext uri="{FF2B5EF4-FFF2-40B4-BE49-F238E27FC236}">
                <a16:creationId xmlns:a16="http://schemas.microsoft.com/office/drawing/2014/main" id="{069F49E1-BB43-EE1C-28AE-57611E9A6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" y="5367472"/>
            <a:ext cx="11527329" cy="1490528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44D5E01-2EB6-26E7-CCB1-83921A438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153557"/>
              </p:ext>
            </p:extLst>
          </p:nvPr>
        </p:nvGraphicFramePr>
        <p:xfrm>
          <a:off x="4751109" y="1229675"/>
          <a:ext cx="7022814" cy="427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98D256E-54CF-BB58-C6EC-FB0EFE96A6F7}"/>
              </a:ext>
            </a:extLst>
          </p:cNvPr>
          <p:cNvSpPr txBox="1"/>
          <p:nvPr/>
        </p:nvSpPr>
        <p:spPr>
          <a:xfrm>
            <a:off x="589009" y="1612678"/>
            <a:ext cx="2589516" cy="1200329"/>
          </a:xfrm>
          <a:prstGeom prst="rect">
            <a:avLst/>
          </a:prstGeom>
          <a:solidFill>
            <a:srgbClr val="F99C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153266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Estrategias de </a:t>
            </a:r>
            <a:r>
              <a:rPr lang="es-CL" dirty="0" err="1">
                <a:solidFill>
                  <a:srgbClr val="153266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VcM</a:t>
            </a:r>
            <a:r>
              <a:rPr lang="es-CL" dirty="0">
                <a:solidFill>
                  <a:srgbClr val="153266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 que fortalecen el proceso formativo UdeC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2902CD-8C52-59BC-F0FA-0372D9DD9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65790"/>
            <a:ext cx="12192000" cy="107629"/>
          </a:xfrm>
          <a:prstGeom prst="rect">
            <a:avLst/>
          </a:prstGeom>
        </p:spPr>
      </p:pic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1CBA2990-B26A-41F6-4136-21880D0A319A}"/>
              </a:ext>
            </a:extLst>
          </p:cNvPr>
          <p:cNvSpPr/>
          <p:nvPr/>
        </p:nvSpPr>
        <p:spPr>
          <a:xfrm>
            <a:off x="1348054" y="3013058"/>
            <a:ext cx="932688" cy="3894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D540135-BC19-22EF-5487-734D4356A8CB}"/>
              </a:ext>
            </a:extLst>
          </p:cNvPr>
          <p:cNvGrpSpPr/>
          <p:nvPr/>
        </p:nvGrpSpPr>
        <p:grpSpPr>
          <a:xfrm>
            <a:off x="4102363" y="1226156"/>
            <a:ext cx="656485" cy="4275856"/>
            <a:chOff x="0" y="0"/>
            <a:chExt cx="1827010" cy="222255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B66842C-4CB6-4391-52AC-F316BED4DB11}"/>
                </a:ext>
              </a:extLst>
            </p:cNvPr>
            <p:cNvSpPr/>
            <p:nvPr/>
          </p:nvSpPr>
          <p:spPr>
            <a:xfrm>
              <a:off x="0" y="0"/>
              <a:ext cx="1827010" cy="222255"/>
            </a:xfrm>
            <a:custGeom>
              <a:avLst/>
              <a:gdLst/>
              <a:ahLst/>
              <a:cxnLst/>
              <a:rect l="l" t="t" r="r" b="b"/>
              <a:pathLst>
                <a:path w="1827010" h="222255">
                  <a:moveTo>
                    <a:pt x="56500" y="0"/>
                  </a:moveTo>
                  <a:lnTo>
                    <a:pt x="1770511" y="0"/>
                  </a:lnTo>
                  <a:cubicBezTo>
                    <a:pt x="1801714" y="0"/>
                    <a:pt x="1827010" y="25296"/>
                    <a:pt x="1827010" y="56500"/>
                  </a:cubicBezTo>
                  <a:lnTo>
                    <a:pt x="1827010" y="165755"/>
                  </a:lnTo>
                  <a:cubicBezTo>
                    <a:pt x="1827010" y="180740"/>
                    <a:pt x="1821058" y="195111"/>
                    <a:pt x="1810462" y="205707"/>
                  </a:cubicBezTo>
                  <a:cubicBezTo>
                    <a:pt x="1799866" y="216302"/>
                    <a:pt x="1785495" y="222255"/>
                    <a:pt x="1770511" y="222255"/>
                  </a:cubicBezTo>
                  <a:lnTo>
                    <a:pt x="56500" y="222255"/>
                  </a:lnTo>
                  <a:cubicBezTo>
                    <a:pt x="25296" y="222255"/>
                    <a:pt x="0" y="196959"/>
                    <a:pt x="0" y="165755"/>
                  </a:cubicBezTo>
                  <a:lnTo>
                    <a:pt x="0" y="56500"/>
                  </a:lnTo>
                  <a:cubicBezTo>
                    <a:pt x="0" y="41515"/>
                    <a:pt x="5953" y="27144"/>
                    <a:pt x="16548" y="16548"/>
                  </a:cubicBezTo>
                  <a:cubicBezTo>
                    <a:pt x="27144" y="5953"/>
                    <a:pt x="41515" y="0"/>
                    <a:pt x="565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D6D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EEE02F8-AB6C-9B41-F7A1-58F11B7D3A0F}"/>
                </a:ext>
              </a:extLst>
            </p:cNvPr>
            <p:cNvSpPr txBox="1"/>
            <p:nvPr/>
          </p:nvSpPr>
          <p:spPr>
            <a:xfrm>
              <a:off x="0" y="-57150"/>
              <a:ext cx="1827010" cy="27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8" name="TextBox 12">
            <a:extLst>
              <a:ext uri="{FF2B5EF4-FFF2-40B4-BE49-F238E27FC236}">
                <a16:creationId xmlns:a16="http://schemas.microsoft.com/office/drawing/2014/main" id="{9F6CEE2B-0B08-C418-BE4A-8F4F4E3F543E}"/>
              </a:ext>
            </a:extLst>
          </p:cNvPr>
          <p:cNvSpPr txBox="1"/>
          <p:nvPr/>
        </p:nvSpPr>
        <p:spPr>
          <a:xfrm>
            <a:off x="4256728" y="1491946"/>
            <a:ext cx="347757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P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R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T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I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C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I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P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N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T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n-US" b="1" dirty="0">
                <a:solidFill>
                  <a:srgbClr val="011D6D"/>
                </a:solidFill>
                <a:latin typeface="Century Gothic" panose="020B0502020202020204" pitchFamily="34" charset="0"/>
              </a:rPr>
              <a:t>S 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97D72AA8-A89E-2B71-59FA-7214173DF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587" y="227426"/>
            <a:ext cx="2988297" cy="5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A623D-0E39-CCE6-DF94-12D800DA8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1F7258-4A78-24DB-D854-91EE5A45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816"/>
            <a:ext cx="12192000" cy="792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FC3D4EB-B788-5734-A3C0-5668CD7EC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64" y="1353312"/>
            <a:ext cx="9983233" cy="52324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B12B1AB-428D-32A6-46D8-504FC90E2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7043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9D778CE-6D01-25C0-E607-FBAD1D501CC7}"/>
              </a:ext>
            </a:extLst>
          </p:cNvPr>
          <p:cNvSpPr txBox="1"/>
          <p:nvPr/>
        </p:nvSpPr>
        <p:spPr>
          <a:xfrm>
            <a:off x="5330952" y="293670"/>
            <a:ext cx="672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Cuadro de distancias y tiempos de traslado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881DCC8-724E-6EB5-7519-BC355BCD0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40" y="293670"/>
            <a:ext cx="3253335" cy="5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3562-FD5D-CE0B-D538-D8FA37A7B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07E5A9A9-22CC-C51F-3176-389C072362D8}"/>
              </a:ext>
            </a:extLst>
          </p:cNvPr>
          <p:cNvGrpSpPr/>
          <p:nvPr/>
        </p:nvGrpSpPr>
        <p:grpSpPr>
          <a:xfrm>
            <a:off x="0" y="1245288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C11880FA-891B-23A5-6F38-F7C6573C7A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C4CCCA9-66E6-0086-C16E-F5C5B09ABAB7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33FF56EC-2879-7718-9C8A-269166BDD9FC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D8ED8277-4917-E7AC-2EDA-B58BE721D6CC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860E532B-9ED4-7447-B393-31DE12021C7A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3E7F4ED2-6B22-8234-4A5D-6847571CA6AB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339EF356-3C8E-3BE4-BBB6-5F9D405235B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2FF42D4F-680A-D73D-3495-ED74C8266FF5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8E73EE1A-AB16-1ECE-FA40-9798FA1CC1EB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0F0C178B-6B26-B584-1074-40796DC862A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7BF7EB14-7083-ED4C-DCEE-AD8D5E238505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7D5D924C-720F-8AD8-BDFF-B7679B9F17A9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3B1A7CA4-EB6F-8D2C-91A8-59793174F664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B9FA1824-601A-0492-FF68-F14F05542E7A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6FE1F1BB-D4F6-18FD-D07E-4790ABB00239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6718BF23-4D60-D4FF-764F-694B95653A9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589BC84D-38A0-F727-127F-47368E7D05D2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548747B5-61A4-D7EC-155E-6BE0529A3193}"/>
              </a:ext>
            </a:extLst>
          </p:cNvPr>
          <p:cNvSpPr txBox="1">
            <a:spLocks/>
          </p:cNvSpPr>
          <p:nvPr/>
        </p:nvSpPr>
        <p:spPr>
          <a:xfrm>
            <a:off x="489171" y="1353313"/>
            <a:ext cx="11213658" cy="516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s-ES" sz="1600" b="0" i="0" dirty="0">
                <a:effectLst/>
                <a:latin typeface="Century Gothic" panose="020B0502020202020204" pitchFamily="34" charset="0"/>
              </a:rPr>
              <a:t>El proyecto contribuye al desarrollo sustentable a través de la aplicación de una metodología de innovación social y acciones de voluntariado </a:t>
            </a:r>
            <a:r>
              <a:rPr lang="es-ES" sz="1600" dirty="0">
                <a:latin typeface="Century Gothic" panose="020B0502020202020204" pitchFamily="34" charset="0"/>
              </a:rPr>
              <a:t>considerando procesos de relación sistemática y de </a:t>
            </a:r>
            <a:r>
              <a:rPr lang="es-ES" sz="1600" dirty="0" err="1">
                <a:latin typeface="Century Gothic" panose="020B0502020202020204" pitchFamily="34" charset="0"/>
              </a:rPr>
              <a:t>co</a:t>
            </a:r>
            <a:r>
              <a:rPr lang="es-ES" sz="1600" dirty="0">
                <a:latin typeface="Century Gothic" panose="020B0502020202020204" pitchFamily="34" charset="0"/>
              </a:rPr>
              <a:t> creación permanente entre las comunidades y la Universidad de Concepción</a:t>
            </a:r>
            <a:endParaRPr lang="es-ES" sz="1600" b="0" i="0" dirty="0">
              <a:effectLst/>
              <a:latin typeface="Century Gothic" panose="020B0502020202020204" pitchFamily="34" charset="0"/>
            </a:endParaRPr>
          </a:p>
          <a:p>
            <a:pPr algn="just" rtl="0" fontAlgn="base">
              <a:lnSpc>
                <a:spcPct val="150000"/>
              </a:lnSpc>
              <a:spcAft>
                <a:spcPts val="800"/>
              </a:spcAft>
            </a:pPr>
            <a:r>
              <a:rPr lang="es-ES" sz="1600" b="0" i="0" dirty="0">
                <a:effectLst/>
                <a:latin typeface="Century Gothic" panose="020B0502020202020204" pitchFamily="34" charset="0"/>
              </a:rPr>
              <a:t> La metodología de innovación social permite diagnosticar necesidades de la comunidad, proponer soluciones desde la academia y desarrollar prototipos.</a:t>
            </a:r>
          </a:p>
          <a:p>
            <a:pPr algn="just" rtl="0" fontAlgn="base">
              <a:lnSpc>
                <a:spcPct val="150000"/>
              </a:lnSpc>
              <a:spcAft>
                <a:spcPts val="800"/>
              </a:spcAft>
            </a:pPr>
            <a:r>
              <a:rPr lang="es-ES" sz="1600" dirty="0">
                <a:latin typeface="Century Gothic" panose="020B0502020202020204" pitchFamily="34" charset="0"/>
              </a:rPr>
              <a:t>E</a:t>
            </a:r>
            <a:r>
              <a:rPr lang="es-ES" sz="1600" b="0" i="0" dirty="0">
                <a:effectLst/>
                <a:latin typeface="Century Gothic" panose="020B0502020202020204" pitchFamily="34" charset="0"/>
              </a:rPr>
              <a:t>l voluntariado responde a otras necesidades a través de acciones favoreciendo los procesos de formación integral de los y las estudiantes, la docencia y la vinculación con el medio.</a:t>
            </a:r>
          </a:p>
          <a:p>
            <a:pPr algn="just" rtl="0" fontAlgn="base">
              <a:lnSpc>
                <a:spcPct val="150000"/>
              </a:lnSpc>
              <a:spcAft>
                <a:spcPts val="800"/>
              </a:spcAft>
            </a:pPr>
            <a:r>
              <a:rPr lang="es-ES" sz="1600" dirty="0">
                <a:latin typeface="Century Gothic" panose="020B0502020202020204" pitchFamily="34" charset="0"/>
              </a:rPr>
              <a:t>ODS: Fin de la pobreza, Educación de calidad, Igualdad de genero, Reducción de desigualdades, Ciudades y comunidades Sostenibles.  </a:t>
            </a:r>
            <a:endParaRPr lang="es-ES" sz="1600" b="0" i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FE84A2-B563-1C0E-EFEB-DD9DDA667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436"/>
            <a:ext cx="12192000" cy="11704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D9812C5-EAE4-A4C2-6031-3FBF206C48FB}"/>
              </a:ext>
            </a:extLst>
          </p:cNvPr>
          <p:cNvSpPr txBox="1"/>
          <p:nvPr/>
        </p:nvSpPr>
        <p:spPr>
          <a:xfrm>
            <a:off x="7351776" y="336215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Desarrollo de la iniciativa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F686E1-8941-C1C7-01AB-4F6D48ED7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80" y="5384800"/>
            <a:ext cx="11528535" cy="1473200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8311794-97A3-7704-48D0-549F5CB6A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3" y="274050"/>
            <a:ext cx="3349902" cy="5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875C8-35D9-3618-80E2-4CA8F0849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AF3FD3B2-3CC5-D3EA-6B0F-82C64CA399EB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07C6B23-D756-4385-469B-CF8AAA17903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CA674455-3A27-C467-407E-DC8C2E08AE7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DDFA1863-3E98-9CB2-20E5-F88D2CBD1182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CB94B38C-09E0-FDF6-FD8D-A9C14B86859F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0ED9695B-D8A8-9393-E167-94CC3CEB047C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4E3B499F-6763-D8D8-EA08-BBF013E275FF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1FFDC19-5C6F-CACD-C46B-A20A6FDF1AAA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AB6143A4-2A6A-D1A9-6ACD-AE7218E17B75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921DB650-75B4-1608-6F40-472CBA39D10D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63B34AB6-0810-AB6B-7F6D-4ED141D18B85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41372F85-5443-BACF-E4BA-903FF24B569E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B7EEB426-289F-D588-D73B-9D577576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7C91C7E6-8753-726D-3D62-5989B73F3613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31F18C74-70DC-8549-4FB1-5C870D8C979F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B67A5B13-5F4F-6C53-D63F-9F734A148F80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8D2C370C-508C-32D6-80E4-A842FCCEBE7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1FD7FC1A-DACD-1F7B-7EA1-144F17AB8EAB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E7F7730C-20A4-B96D-A912-1566466B76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CL" sz="18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0E5956-DEDB-9C16-505F-5B5DBEF7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2049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90A2102-2BC8-8D7A-067C-5C1975765F0B}"/>
              </a:ext>
            </a:extLst>
          </p:cNvPr>
          <p:cNvSpPr txBox="1"/>
          <p:nvPr/>
        </p:nvSpPr>
        <p:spPr>
          <a:xfrm>
            <a:off x="8751122" y="146016"/>
            <a:ext cx="340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Estadísticas</a:t>
            </a:r>
            <a:r>
              <a:rPr lang="es-CL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C42D978C-C4B2-8E7F-551D-B69B4E42934D}"/>
              </a:ext>
            </a:extLst>
          </p:cNvPr>
          <p:cNvGrpSpPr/>
          <p:nvPr/>
        </p:nvGrpSpPr>
        <p:grpSpPr>
          <a:xfrm>
            <a:off x="360000" y="1213023"/>
            <a:ext cx="2589516" cy="418259"/>
            <a:chOff x="0" y="0"/>
            <a:chExt cx="1827010" cy="22225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8E9ADD6-1E16-5FFD-3CD2-44406C6FC474}"/>
                </a:ext>
              </a:extLst>
            </p:cNvPr>
            <p:cNvSpPr/>
            <p:nvPr/>
          </p:nvSpPr>
          <p:spPr>
            <a:xfrm>
              <a:off x="0" y="0"/>
              <a:ext cx="1827010" cy="222255"/>
            </a:xfrm>
            <a:custGeom>
              <a:avLst/>
              <a:gdLst/>
              <a:ahLst/>
              <a:cxnLst/>
              <a:rect l="l" t="t" r="r" b="b"/>
              <a:pathLst>
                <a:path w="1827010" h="222255">
                  <a:moveTo>
                    <a:pt x="56500" y="0"/>
                  </a:moveTo>
                  <a:lnTo>
                    <a:pt x="1770511" y="0"/>
                  </a:lnTo>
                  <a:cubicBezTo>
                    <a:pt x="1801714" y="0"/>
                    <a:pt x="1827010" y="25296"/>
                    <a:pt x="1827010" y="56500"/>
                  </a:cubicBezTo>
                  <a:lnTo>
                    <a:pt x="1827010" y="165755"/>
                  </a:lnTo>
                  <a:cubicBezTo>
                    <a:pt x="1827010" y="180740"/>
                    <a:pt x="1821058" y="195111"/>
                    <a:pt x="1810462" y="205707"/>
                  </a:cubicBezTo>
                  <a:cubicBezTo>
                    <a:pt x="1799866" y="216302"/>
                    <a:pt x="1785495" y="222255"/>
                    <a:pt x="1770511" y="222255"/>
                  </a:cubicBezTo>
                  <a:lnTo>
                    <a:pt x="56500" y="222255"/>
                  </a:lnTo>
                  <a:cubicBezTo>
                    <a:pt x="25296" y="222255"/>
                    <a:pt x="0" y="196959"/>
                    <a:pt x="0" y="165755"/>
                  </a:cubicBezTo>
                  <a:lnTo>
                    <a:pt x="0" y="56500"/>
                  </a:lnTo>
                  <a:cubicBezTo>
                    <a:pt x="0" y="41515"/>
                    <a:pt x="5953" y="27144"/>
                    <a:pt x="16548" y="16548"/>
                  </a:cubicBezTo>
                  <a:cubicBezTo>
                    <a:pt x="27144" y="5953"/>
                    <a:pt x="41515" y="0"/>
                    <a:pt x="565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D6D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CDD39282-4D21-3DC8-17E3-839A6DB8E64B}"/>
                </a:ext>
              </a:extLst>
            </p:cNvPr>
            <p:cNvSpPr txBox="1"/>
            <p:nvPr/>
          </p:nvSpPr>
          <p:spPr>
            <a:xfrm>
              <a:off x="0" y="-57150"/>
              <a:ext cx="1827010" cy="27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4" name="TextBox 12">
            <a:extLst>
              <a:ext uri="{FF2B5EF4-FFF2-40B4-BE49-F238E27FC236}">
                <a16:creationId xmlns:a16="http://schemas.microsoft.com/office/drawing/2014/main" id="{62A17906-9683-17EB-26CD-00FC862A83F9}"/>
              </a:ext>
            </a:extLst>
          </p:cNvPr>
          <p:cNvSpPr txBox="1"/>
          <p:nvPr/>
        </p:nvSpPr>
        <p:spPr>
          <a:xfrm>
            <a:off x="320704" y="1213023"/>
            <a:ext cx="2657111" cy="338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dirty="0">
                <a:solidFill>
                  <a:srgbClr val="011D6D"/>
                </a:solidFill>
                <a:latin typeface="Century Gothic" panose="020B0502020202020204" pitchFamily="34" charset="0"/>
              </a:rPr>
              <a:t> </a:t>
            </a:r>
            <a:r>
              <a:rPr lang="en-US" sz="2099" dirty="0" err="1">
                <a:solidFill>
                  <a:srgbClr val="011D6D"/>
                </a:solidFill>
                <a:latin typeface="Century Gothic" panose="020B0502020202020204" pitchFamily="34" charset="0"/>
              </a:rPr>
              <a:t>Innovación</a:t>
            </a:r>
            <a:r>
              <a:rPr lang="en-US" sz="2099" dirty="0">
                <a:solidFill>
                  <a:srgbClr val="011D6D"/>
                </a:solidFill>
                <a:latin typeface="Century Gothic" panose="020B0502020202020204" pitchFamily="34" charset="0"/>
              </a:rPr>
              <a:t> Social 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9DBB8E9-737F-0B08-FC23-88F781D17AD7}"/>
              </a:ext>
            </a:extLst>
          </p:cNvPr>
          <p:cNvGrpSpPr/>
          <p:nvPr/>
        </p:nvGrpSpPr>
        <p:grpSpPr>
          <a:xfrm>
            <a:off x="9132066" y="493314"/>
            <a:ext cx="2589516" cy="1170739"/>
            <a:chOff x="0" y="-57150"/>
            <a:chExt cx="1827010" cy="528394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F0F3F6-7371-F370-EF48-2029E72EA57E}"/>
                </a:ext>
              </a:extLst>
            </p:cNvPr>
            <p:cNvSpPr/>
            <p:nvPr/>
          </p:nvSpPr>
          <p:spPr>
            <a:xfrm>
              <a:off x="0" y="275507"/>
              <a:ext cx="1827010" cy="195737"/>
            </a:xfrm>
            <a:custGeom>
              <a:avLst/>
              <a:gdLst/>
              <a:ahLst/>
              <a:cxnLst/>
              <a:rect l="l" t="t" r="r" b="b"/>
              <a:pathLst>
                <a:path w="1827010" h="222255">
                  <a:moveTo>
                    <a:pt x="56500" y="0"/>
                  </a:moveTo>
                  <a:lnTo>
                    <a:pt x="1770511" y="0"/>
                  </a:lnTo>
                  <a:cubicBezTo>
                    <a:pt x="1801714" y="0"/>
                    <a:pt x="1827010" y="25296"/>
                    <a:pt x="1827010" y="56500"/>
                  </a:cubicBezTo>
                  <a:lnTo>
                    <a:pt x="1827010" y="165755"/>
                  </a:lnTo>
                  <a:cubicBezTo>
                    <a:pt x="1827010" y="180740"/>
                    <a:pt x="1821058" y="195111"/>
                    <a:pt x="1810462" y="205707"/>
                  </a:cubicBezTo>
                  <a:cubicBezTo>
                    <a:pt x="1799866" y="216302"/>
                    <a:pt x="1785495" y="222255"/>
                    <a:pt x="1770511" y="222255"/>
                  </a:cubicBezTo>
                  <a:lnTo>
                    <a:pt x="56500" y="222255"/>
                  </a:lnTo>
                  <a:cubicBezTo>
                    <a:pt x="25296" y="222255"/>
                    <a:pt x="0" y="196959"/>
                    <a:pt x="0" y="165755"/>
                  </a:cubicBezTo>
                  <a:lnTo>
                    <a:pt x="0" y="56500"/>
                  </a:lnTo>
                  <a:cubicBezTo>
                    <a:pt x="0" y="41515"/>
                    <a:pt x="5953" y="27144"/>
                    <a:pt x="16548" y="16548"/>
                  </a:cubicBezTo>
                  <a:cubicBezTo>
                    <a:pt x="27144" y="5953"/>
                    <a:pt x="41515" y="0"/>
                    <a:pt x="565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D6D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C498692-95BA-CABF-4D1D-E648F6093307}"/>
                </a:ext>
              </a:extLst>
            </p:cNvPr>
            <p:cNvSpPr txBox="1"/>
            <p:nvPr/>
          </p:nvSpPr>
          <p:spPr>
            <a:xfrm>
              <a:off x="0" y="-57150"/>
              <a:ext cx="1827010" cy="27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8" name="TextBox 16">
            <a:extLst>
              <a:ext uri="{FF2B5EF4-FFF2-40B4-BE49-F238E27FC236}">
                <a16:creationId xmlns:a16="http://schemas.microsoft.com/office/drawing/2014/main" id="{80AB685F-43BF-FEAD-ABA2-7BA56EE5C15B}"/>
              </a:ext>
            </a:extLst>
          </p:cNvPr>
          <p:cNvSpPr txBox="1"/>
          <p:nvPr/>
        </p:nvSpPr>
        <p:spPr>
          <a:xfrm>
            <a:off x="9174984" y="1238409"/>
            <a:ext cx="2168150" cy="35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dirty="0" err="1">
                <a:solidFill>
                  <a:srgbClr val="011D6D"/>
                </a:solidFill>
                <a:latin typeface="Century Gothic" panose="020B0502020202020204" pitchFamily="34" charset="0"/>
              </a:rPr>
              <a:t>Voluntariado</a:t>
            </a:r>
            <a:r>
              <a:rPr lang="en-US" sz="2099" dirty="0">
                <a:solidFill>
                  <a:srgbClr val="011D6D"/>
                </a:solidFill>
                <a:latin typeface="Poppins Bold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72C770-BF05-992A-B981-79E31C8AA6D0}"/>
              </a:ext>
            </a:extLst>
          </p:cNvPr>
          <p:cNvSpPr txBox="1"/>
          <p:nvPr/>
        </p:nvSpPr>
        <p:spPr>
          <a:xfrm>
            <a:off x="9006350" y="1804834"/>
            <a:ext cx="2708515" cy="180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58 total de </a:t>
            </a: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actividades realizadas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346 </a:t>
            </a: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voluntarios/as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Carreras vinculadas 18 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Docentes vinculados 23 </a:t>
            </a:r>
            <a:endParaRPr lang="es-CL" sz="16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1247E96-B689-CEC3-7E43-F8B339C49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011" y="3790951"/>
            <a:ext cx="3424215" cy="2286679"/>
          </a:xfrm>
          <a:prstGeom prst="rect">
            <a:avLst/>
          </a:prstGeom>
        </p:spPr>
      </p:pic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D80829ED-9DA5-B5DD-85EB-5E98F9EDB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193119"/>
              </p:ext>
            </p:extLst>
          </p:nvPr>
        </p:nvGraphicFramePr>
        <p:xfrm>
          <a:off x="3690645" y="1213022"/>
          <a:ext cx="4235704" cy="224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3F4516EA-86E0-EC2A-78A6-0AAA75743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" y="176887"/>
            <a:ext cx="3210363" cy="56158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813EB3F-3541-7D1D-079A-FBC4EED83AF0}"/>
              </a:ext>
            </a:extLst>
          </p:cNvPr>
          <p:cNvSpPr txBox="1"/>
          <p:nvPr/>
        </p:nvSpPr>
        <p:spPr>
          <a:xfrm>
            <a:off x="333115" y="1809502"/>
            <a:ext cx="2613062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Fundación El Árbol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Fundación Trascender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SERNAMEG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PRODEMU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DPP </a:t>
            </a:r>
            <a:r>
              <a:rPr lang="es-CL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Bíobío</a:t>
            </a:r>
            <a:endParaRPr lang="es-C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DPP Arauco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Municipios de cada comuna (8)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Fundación para la Superación de la Pobreza.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ONG Rebrota </a:t>
            </a:r>
            <a:endParaRPr lang="es-CL" sz="1600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B87587F-239E-16DB-754E-6A87576A3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0645" y="3606802"/>
            <a:ext cx="4235705" cy="24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56B9-BEA2-8E67-2850-DC5B79B6B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CF8B15E-916D-8719-A7C0-22C24CC1A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01" y="5338167"/>
            <a:ext cx="10058899" cy="15198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EEB04-B3F9-9E85-4669-986B440B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8017"/>
            <a:ext cx="10635388" cy="786384"/>
          </a:xfrm>
        </p:spPr>
        <p:txBody>
          <a:bodyPr>
            <a:normAutofit/>
          </a:bodyPr>
          <a:lstStyle/>
          <a:p>
            <a:r>
              <a:rPr lang="es-ES" b="1" dirty="0">
                <a:latin typeface="Century Gothic" panose="020B0502020202020204" pitchFamily="34" charset="0"/>
              </a:rPr>
              <a:t>Evaluación Intermedia del Proyecto 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84FE820-5526-0F2A-9918-CF5D5E53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17" y="1174933"/>
            <a:ext cx="5157787" cy="439635"/>
          </a:xfrm>
          <a:ln>
            <a:solidFill>
              <a:srgbClr val="153266"/>
            </a:solidFill>
          </a:ln>
        </p:spPr>
        <p:txBody>
          <a:bodyPr/>
          <a:lstStyle/>
          <a:p>
            <a:pPr algn="ctr"/>
            <a:r>
              <a:rPr lang="es-CL" dirty="0"/>
              <a:t>Nudos Críticos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8A2B63F-C014-A725-C97F-59FF3389B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816" y="1657227"/>
            <a:ext cx="5157787" cy="3941968"/>
          </a:xfrm>
          <a:ln>
            <a:solidFill>
              <a:srgbClr val="153266"/>
            </a:solidFill>
          </a:ln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Tiempos requeridos para los traslados dentro de las regiones de Biobío y Ñuble. El contexto de ruralidad también condiciona el traslado de las mujeres seleccionadas al lugar de reunión, incluso dentro de su comuna.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criterios para la elegibilidad de las comunas implicaron la selección de territorios que presentan sobre intervenciones.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enfoque de género del proyecto e inclusión: Por ejemplo: implica considerar ajustes en horas y jornadas asociadas al equilibrio con las tareas de cuidado y trabajo temporal y el uso de lenguaje académico. 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presupuesto de operaciones es limitado considerando los gastos que tiene el proyecto en cuanto a desplazamientos y alimentación de </a:t>
            </a:r>
            <a:r>
              <a:rPr lang="es-C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voluntari@s</a:t>
            </a:r>
            <a:r>
              <a:rPr lang="es-C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de las participantes.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condiciones climáticas han condicionado en ocasiones la realización de las actividades.</a:t>
            </a: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endParaRPr lang="es-CL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210AF64-9FE1-20AF-95F5-B556754BB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9711" y="1155648"/>
            <a:ext cx="5183188" cy="450921"/>
          </a:xfrm>
          <a:ln>
            <a:solidFill>
              <a:srgbClr val="153266"/>
            </a:solidFill>
          </a:ln>
        </p:spPr>
        <p:txBody>
          <a:bodyPr/>
          <a:lstStyle/>
          <a:p>
            <a:pPr algn="ctr"/>
            <a:r>
              <a:rPr lang="es-CL" dirty="0"/>
              <a:t>Desafíos Futuros 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1E27FA08-6B4A-0E6A-9A26-180E73E7C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348" y="1653153"/>
            <a:ext cx="5183188" cy="3941968"/>
          </a:xfrm>
          <a:ln>
            <a:solidFill>
              <a:srgbClr val="153266"/>
            </a:solidFill>
          </a:ln>
        </p:spPr>
        <p:txBody>
          <a:bodyPr>
            <a:normAutofit/>
          </a:bodyPr>
          <a:lstStyle/>
          <a:p>
            <a:r>
              <a:rPr lang="es-ES" sz="1400" b="0" i="0" dirty="0">
                <a:effectLst/>
                <a:latin typeface="Aptos" panose="020B0004020202020204" pitchFamily="34" charset="0"/>
              </a:rPr>
              <a:t>La Aplicabilidad de la metodología de innovación social </a:t>
            </a:r>
          </a:p>
          <a:p>
            <a:pPr>
              <a:lnSpc>
                <a:spcPct val="100000"/>
              </a:lnSpc>
            </a:pPr>
            <a:endParaRPr lang="es-ES" sz="1400" b="0" i="0" dirty="0">
              <a:effectLst/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400" b="0" i="0" dirty="0">
                <a:effectLst/>
                <a:latin typeface="Aptos" panose="020B0004020202020204" pitchFamily="34" charset="0"/>
              </a:rPr>
              <a:t>Medición de la contribución de las iniciativas de voluntariado. </a:t>
            </a:r>
          </a:p>
          <a:p>
            <a:endParaRPr lang="es-ES" sz="1400" b="0" i="0" dirty="0">
              <a:effectLst/>
              <a:latin typeface="Aptos" panose="020B0004020202020204" pitchFamily="34" charset="0"/>
            </a:endParaRPr>
          </a:p>
          <a:p>
            <a:r>
              <a:rPr lang="es-ES" sz="1400" b="0" i="0" dirty="0">
                <a:effectLst/>
                <a:latin typeface="Aptos" panose="020B0004020202020204" pitchFamily="34" charset="0"/>
              </a:rPr>
              <a:t>Información residual de los diagnósticos. </a:t>
            </a:r>
          </a:p>
          <a:p>
            <a:endParaRPr lang="es-ES" sz="1400" dirty="0">
              <a:latin typeface="Aptos" panose="020B0004020202020204" pitchFamily="34" charset="0"/>
            </a:endParaRPr>
          </a:p>
          <a:p>
            <a:r>
              <a:rPr lang="es-ES" sz="1400" dirty="0">
                <a:latin typeface="Aptos" panose="020B0004020202020204" pitchFamily="34" charset="0"/>
              </a:rPr>
              <a:t>Desarrollo de una planificación estratégica para cada colectivo que aborda acciones para el desarrollo sustentable. </a:t>
            </a:r>
            <a:endParaRPr lang="es-ES" sz="1400" b="0" i="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s-ES" sz="1400" b="0" i="0" dirty="0">
              <a:effectLst/>
              <a:latin typeface="Aptos" panose="020B0004020202020204" pitchFamily="34" charset="0"/>
            </a:endParaRPr>
          </a:p>
          <a:p>
            <a:r>
              <a:rPr lang="es-ES" sz="1400" dirty="0">
                <a:latin typeface="Aptos" panose="020B0004020202020204" pitchFamily="34" charset="0"/>
              </a:rPr>
              <a:t>Considerar los presupuestos de operación de los proyectos y/o actividades de </a:t>
            </a:r>
            <a:r>
              <a:rPr lang="es-ES" sz="1400" dirty="0" err="1">
                <a:latin typeface="Aptos" panose="020B0004020202020204" pitchFamily="34" charset="0"/>
              </a:rPr>
              <a:t>VcM</a:t>
            </a:r>
            <a:r>
              <a:rPr lang="es-ES" sz="1400" dirty="0">
                <a:latin typeface="Aptos" panose="020B0004020202020204" pitchFamily="34" charset="0"/>
              </a:rPr>
              <a:t> </a:t>
            </a:r>
            <a:endParaRPr lang="es-ES" sz="1400" b="0" i="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s-ES" sz="1400" b="0" i="0" dirty="0">
              <a:effectLst/>
              <a:latin typeface="Aptos" panose="020B000402020202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5FC38686-B47E-388B-3B5C-BD73C0F861CB}"/>
              </a:ext>
            </a:extLst>
          </p:cNvPr>
          <p:cNvGrpSpPr/>
          <p:nvPr/>
        </p:nvGrpSpPr>
        <p:grpSpPr>
          <a:xfrm>
            <a:off x="0" y="1006494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6BBD4E6-70D6-499D-A3BF-D7C525D3833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335399B9-1FB7-F5A8-5D9D-4A12EEA15C9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C2196C80-6876-7D7E-9441-2D1726B6D2DC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A81974B0-0D63-389F-E247-016C936258CE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07DDC61D-0519-B08C-B8D9-D1011957245E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E7603108-D687-AC07-C6F5-401C94BB36A2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B703DED4-BBCA-F985-2029-45AB1FA0CB42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7DDED19B-5CA9-5548-1A3B-9F9AA249D32A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81297DCA-7D1C-1774-D53C-7B55649709A9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4E8E81C9-D5D3-E2B0-61D9-DDBA3E6FCDC4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2723F8BC-4319-7FA1-F0CD-F649AFEE64B0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A38E20A9-78C4-9DC2-CCBC-6E88AF9C0D42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5F944678-0592-4044-DDC5-D3DAFEFBCEED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CDA00E68-94B0-9C4A-254A-70155FCC2D8A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44FCF45B-7A56-6543-352F-0C86322DB3E0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EAE53FD9-3ACD-9A19-B5D3-2F8F8DEAD59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78E000B6-0302-90E4-B13E-23E3F4DEB1FB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Marcador de contenido 2">
            <a:extLst>
              <a:ext uri="{FF2B5EF4-FFF2-40B4-BE49-F238E27FC236}">
                <a16:creationId xmlns:a16="http://schemas.microsoft.com/office/drawing/2014/main" id="{38873BD6-0304-AB80-924D-108052D3B451}"/>
              </a:ext>
            </a:extLst>
          </p:cNvPr>
          <p:cNvSpPr txBox="1">
            <a:spLocks/>
          </p:cNvSpPr>
          <p:nvPr/>
        </p:nvSpPr>
        <p:spPr>
          <a:xfrm>
            <a:off x="234369" y="1460090"/>
            <a:ext cx="11783961" cy="539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ED84C6-CD38-804A-55BE-A73AEB25C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2249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3FB4D3D-5672-9289-D74D-18293DE065E0}"/>
              </a:ext>
            </a:extLst>
          </p:cNvPr>
          <p:cNvSpPr txBox="1"/>
          <p:nvPr/>
        </p:nvSpPr>
        <p:spPr>
          <a:xfrm>
            <a:off x="6486350" y="78965"/>
            <a:ext cx="561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Evaluación Intermedia del proyecto y las metodologías propuestas 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AEA2A1-08B1-E68F-00AB-1A7C89AE5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214022"/>
            <a:ext cx="3206774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3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D957E66-0F46-305F-5C1C-958C1987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843DA2-E3D5-B54D-083E-9DBF2433C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9378" y="152401"/>
            <a:ext cx="4883670" cy="36035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L" sz="2800" b="1" dirty="0">
                <a:solidFill>
                  <a:schemeClr val="bg1"/>
                </a:solidFill>
                <a:latin typeface="+mn-lt"/>
              </a:rPr>
              <a:t>Proyecto UCO2395</a:t>
            </a:r>
            <a:r>
              <a:rPr lang="es-CL" sz="28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s-CL" sz="2800" dirty="0">
                <a:solidFill>
                  <a:srgbClr val="FFFFFF"/>
                </a:solidFill>
                <a:latin typeface="+mn-lt"/>
              </a:rPr>
              <a:t>Fortaleciendo la Innovación Social de mujeres en los territorios urbano-rurales de Biobío y Ñuble, mediante el modelo bidireccional de Vinculación</a:t>
            </a:r>
            <a:br>
              <a:rPr lang="es-CL" sz="2800" dirty="0">
                <a:solidFill>
                  <a:srgbClr val="FFFFFF"/>
                </a:solidFill>
                <a:latin typeface="+mn-lt"/>
              </a:rPr>
            </a:br>
            <a:r>
              <a:rPr lang="es-CL" sz="2800" dirty="0">
                <a:solidFill>
                  <a:srgbClr val="FFFFFF"/>
                </a:solidFill>
                <a:latin typeface="+mn-lt"/>
              </a:rPr>
              <a:t>con el Medio de la UdeC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.</a:t>
            </a:r>
            <a:endParaRPr lang="es-C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DEC2FD-967A-6837-D796-B876513A9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8492" y="4386506"/>
            <a:ext cx="4109884" cy="102969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01/08/2023 – 01/08/2025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354548-A076-BCE7-0ED1-EDEB8FC1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1"/>
            <a:ext cx="6406262" cy="3603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9F0FB9-3780-D42E-6EB8-27F76E2E1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07" y="5754147"/>
            <a:ext cx="1108958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11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feeb20-af50-4443-9c2a-58d9be86c963" xsi:nil="true"/>
    <lcf76f155ced4ddcb4097134ff3c332f xmlns="e0de1b1a-4368-425f-be68-2d2b1e1530c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3E81C7322C7148B9033370E9096A1B" ma:contentTypeVersion="18" ma:contentTypeDescription="Crear nuevo documento." ma:contentTypeScope="" ma:versionID="791d642219f1a94426e4f04ccec59283">
  <xsd:schema xmlns:xsd="http://www.w3.org/2001/XMLSchema" xmlns:xs="http://www.w3.org/2001/XMLSchema" xmlns:p="http://schemas.microsoft.com/office/2006/metadata/properties" xmlns:ns2="e0de1b1a-4368-425f-be68-2d2b1e1530cc" xmlns:ns3="ebfeeb20-af50-4443-9c2a-58d9be86c963" targetNamespace="http://schemas.microsoft.com/office/2006/metadata/properties" ma:root="true" ma:fieldsID="f860a14d4e79875fa2a78062adda64f9" ns2:_="" ns3:_="">
    <xsd:import namespace="e0de1b1a-4368-425f-be68-2d2b1e1530cc"/>
    <xsd:import namespace="ebfeeb20-af50-4443-9c2a-58d9be86c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e1b1a-4368-425f-be68-2d2b1e153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1996052-62f5-4f90-af1f-7dc781ad5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eeb20-af50-4443-9c2a-58d9be86c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88a172-cf83-4a6a-a1e8-a5ca31f2cb09}" ma:internalName="TaxCatchAll" ma:showField="CatchAllData" ma:web="ebfeeb20-af50-4443-9c2a-58d9be86c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04A4B-65E6-42A8-93E8-47ABF8AF35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56C68B-BFC5-451A-B4C4-F76FBE4CBE91}">
  <ds:schemaRefs>
    <ds:schemaRef ds:uri="http://schemas.microsoft.com/office/2006/documentManagement/types"/>
    <ds:schemaRef ds:uri="http://purl.org/dc/dcmitype/"/>
    <ds:schemaRef ds:uri="e0de1b1a-4368-425f-be68-2d2b1e1530cc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ebfeeb20-af50-4443-9c2a-58d9be86c96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83A6F-4272-4BA0-AEB5-E39BB6C44787}">
  <ds:schemaRefs>
    <ds:schemaRef ds:uri="e0de1b1a-4368-425f-be68-2d2b1e1530cc"/>
    <ds:schemaRef ds:uri="ebfeeb20-af50-4443-9c2a-58d9be86c9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673</Words>
  <Application>Microsoft Office PowerPoint</Application>
  <PresentationFormat>Panorámica</PresentationFormat>
  <Paragraphs>84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Century Gothic</vt:lpstr>
      <vt:lpstr>Montserrat</vt:lpstr>
      <vt:lpstr>Poppins Bold</vt:lpstr>
      <vt:lpstr>Raleway</vt:lpstr>
      <vt:lpstr>Symbol</vt:lpstr>
      <vt:lpstr>Tema de Office</vt:lpstr>
      <vt:lpstr>Presentación de PowerPoint</vt:lpstr>
      <vt:lpstr>Presentación de PowerPoint</vt:lpstr>
      <vt:lpstr>Proyecto UCO2395</vt:lpstr>
      <vt:lpstr>Presentación de PowerPoint</vt:lpstr>
      <vt:lpstr>Presentación de PowerPoint</vt:lpstr>
      <vt:lpstr>Presentación de PowerPoint</vt:lpstr>
      <vt:lpstr>Presentación de PowerPoint</vt:lpstr>
      <vt:lpstr>Evaluación Intermedia del Proyecto </vt:lpstr>
      <vt:lpstr>Proyecto UCO2395: Fortaleciendo la Innovación Social de mujeres en los territorios urbano-rurales de Biobío y Ñuble, mediante el modelo bidireccional de Vinculación con el Medio de la UdeC.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Francisca Belen Arias Ovalle</dc:creator>
  <cp:lastModifiedBy>Mourete Rachel Marin Galindo</cp:lastModifiedBy>
  <cp:revision>5</cp:revision>
  <dcterms:created xsi:type="dcterms:W3CDTF">2024-12-31T13:57:05Z</dcterms:created>
  <dcterms:modified xsi:type="dcterms:W3CDTF">2025-01-13T20:26:49Z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0x010100813E81C7322C7148B9033370E9096A1B</vt:lpwstr>
  </property>
</Properties>
</file>