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1" r:id="rId3"/>
    <p:sldId id="262" r:id="rId4"/>
    <p:sldId id="264" r:id="rId5"/>
    <p:sldId id="263" r:id="rId6"/>
    <p:sldId id="265" r:id="rId7"/>
    <p:sldId id="267" r:id="rId8"/>
    <p:sldId id="268" r:id="rId9"/>
    <p:sldId id="269" r:id="rId10"/>
    <p:sldId id="272" r:id="rId11"/>
    <p:sldId id="270" r:id="rId12"/>
    <p:sldId id="266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C6292-A8C8-4ABD-AD09-B5960C331312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6AE6C-9179-41B7-A627-63F6B29CB67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017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158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510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491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2122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083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3661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1993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0251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9068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737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669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670FC-C8DB-619F-7C7E-79602B144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259C75-4958-A6FB-13F3-4AB7B09F1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78B9F5-2361-41DF-CEA8-E88F086B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EB5571-630F-851C-65D2-1E28FA52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E5F080-61A8-B48F-340B-BAB82517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349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51C20-7956-3BEC-B7CB-B0C4E6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7A825B-100A-C9DF-6C33-684B5597D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A44335-EB6B-CC92-875F-C58B8A55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12150-B6A0-8882-8A6B-42A75B1C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A109CF-0F53-4146-B73C-B356237B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479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797492-0E7E-98D5-C48B-2F68C502E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C0673D-097B-49BE-EACE-E61EFB9ED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86F4C6-3D2E-9348-4166-B975BAA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E45D51-EB0C-178F-5791-0B9685EC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CB1EE8-2A19-8AED-55C0-CD83F243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357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E2BC5-5A88-56EC-F986-21272775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5AC210-563A-A1B7-1A94-5AFA10D93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3E708-3250-A13B-F271-DBCBF2EF2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441658-1921-7A04-7AB8-8595EF78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81F57F-9285-2A73-45C4-01D7ED7B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268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236F8-E905-70DD-72F7-899CD62E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42027A-86B1-2286-059F-46DC421C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581FCE-0E32-7B3B-8468-1C13D8C0C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51EF81-0B80-B74D-E8E9-5D29CBE9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F4901-1ACF-9046-863E-F56CB077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243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F2F1C-C23D-0B08-57C4-0F72E6D7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7BC46C-23E7-E8A7-F207-55C4B0838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7AB7FC-ADC1-A630-9EAF-3401EBA34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7CD9BC-D27A-295F-FE7F-BB22F6E5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19B50D-055E-D3E9-22E8-0B85A632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DB21CE-B3C6-E77C-6F38-9A133E0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222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35866-E081-4BAF-CC56-FC265F879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DEAF95-5820-F940-46A5-9F1CC463B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8A4215-E209-1291-C576-D2BB00A12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7EFF10-989A-9D47-177B-EE99692A9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582C196-9BD3-4C21-83D6-B52167D11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246D63-127C-6B9F-6F35-FB03C782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A7092C-D114-17DC-1368-677B4B98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20B634-BCF6-FADF-21C4-85060F38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541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76D90-FF26-38BC-2702-6652FC6A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CEF26B-B02B-2209-59FB-29F50344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3C823E-B8D4-1D7A-C448-48C0F6F4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B3F4F6-55CF-98B3-0712-FCF44E26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719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87F399-88CC-4308-5A5D-CCB58BAD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E64E97-EAB2-3D89-3520-9F7635D4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7B6EB9-D35C-34FC-FC07-FC8FF754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473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EA22E-90BF-083E-8C7A-5C64D17E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680A69-DFCB-7D15-701C-7D6B28BC5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7E69D7-4D81-37BF-5845-8326309A0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52D417-7F53-244C-021C-8550123E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7D6539-77A3-AE2C-88DC-0C38AF19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3D4E3D-DF50-2550-9679-14736DCAF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93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B5F5B-2C2A-DEE3-0FA4-0C2C135D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BEE413-3BC1-AB43-FFB5-EE9B927C8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CAEC51-491C-4D8A-612F-BDD78B0AF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E376A2-79AC-D965-1353-732BF3FE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201397-546B-BDDF-3F0E-B7810720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F5CDA-E58E-B648-7428-F225D35A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440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07D7EF-DC86-6C0F-B210-FB6A47AE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E8D2B6-D2C5-EBCB-D7D2-C157B0CBA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4E2C87-08BE-4B2D-7E75-7FC4D7E7E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5493E8-2870-424D-A851-A5FD35E0E10E}" type="datetimeFigureOut">
              <a:rPr lang="es-CL" smtClean="0"/>
              <a:t>09-01-2025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82F975-5EE4-7758-6443-5BF7ADE12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A3AFD8-5ADA-7A2D-5A13-D4DDD2A52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BEB02A-094E-4408-AD5E-EA00E62E50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573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endParaRPr lang="es-CL" sz="520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endParaRPr lang="es-CL"/>
          </a:p>
        </p:txBody>
      </p:sp>
      <p:pic>
        <p:nvPicPr>
          <p:cNvPr id="9" name="Imagen 8" descr="Imagen que contiene Gráfico de embudo&#10;&#10;Descripción generada automáticamente"/>
          <p:cNvPicPr>
            <a:picLocks noChangeAspect="1"/>
          </p:cNvPicPr>
          <p:nvPr/>
        </p:nvPicPr>
        <p:blipFill>
          <a:blip r:embed="rId2"/>
          <a:srcRect l="4774" t="10092" b="363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17FD70D-D61A-39F5-69BA-553E93BB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5861925"/>
            <a:ext cx="3973386" cy="9009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549" y="130767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Conclusiones</a:t>
            </a:r>
            <a:endParaRPr lang="es-CL" b="1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endParaRPr lang="es-ES" b="0" i="0" dirty="0">
              <a:solidFill>
                <a:srgbClr val="4D4D4D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E37CA2-208C-5D30-528F-5AC8AF1AB5B4}"/>
              </a:ext>
            </a:extLst>
          </p:cNvPr>
          <p:cNvSpPr txBox="1"/>
          <p:nvPr/>
        </p:nvSpPr>
        <p:spPr>
          <a:xfrm>
            <a:off x="383624" y="1249927"/>
            <a:ext cx="113947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mpacto positivo del proyecto en los internos y también en los talleristas.</a:t>
            </a:r>
          </a:p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pesar de los desafíos, se logró un aprendizaje que va más allá del aula, sobre todo en términos de compromiso social, empatía y derribar prejuicios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los talleristas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Mejora de la </a:t>
            </a:r>
            <a:r>
              <a:rPr lang="es-C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VcM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 internos 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mostraron muy receptivos y pidieron seguir con los talleres y aumentar la cantidad y la duración de los mismos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I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mportancia de las actividades para su proceso de aprendizaje, escuchar a sus compañeros, respetar a los funcionarios y trabajar la empatía y la autorregulación. </a:t>
            </a:r>
          </a:p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concluye con una visión esperanzadora de que una criminología más positiva y no enfocada en el castigo y el dolor puede resultar en una mejor convivencia carcelaria y en mayores tasas de reinserción.</a:t>
            </a:r>
          </a:p>
          <a:p>
            <a:pPr lvl="2" algn="ct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6B04E3-286C-0E11-C0ED-1BBAFFB31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347" y="28361007"/>
            <a:ext cx="2880000" cy="1620000"/>
          </a:xfrm>
          <a:prstGeom prst="rect">
            <a:avLst/>
          </a:prstGeom>
        </p:spPr>
      </p:pic>
      <p:pic>
        <p:nvPicPr>
          <p:cNvPr id="6" name="Imagen 5" descr="Un grupo de personas sentadas en un sofá&#10;&#10;Descripción generada automáticamente con confianza media">
            <a:extLst>
              <a:ext uri="{FF2B5EF4-FFF2-40B4-BE49-F238E27FC236}">
                <a16:creationId xmlns:a16="http://schemas.microsoft.com/office/drawing/2014/main" id="{74C15889-9C9A-202C-A9F3-9FCA37E2F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88" y="28361007"/>
            <a:ext cx="2880000" cy="1620000"/>
          </a:xfrm>
          <a:prstGeom prst="rect">
            <a:avLst/>
          </a:prstGeom>
        </p:spPr>
      </p:pic>
      <p:pic>
        <p:nvPicPr>
          <p:cNvPr id="2050" name="Picture 2" descr="Aprender a Vivir Desde la Esperanza -">
            <a:extLst>
              <a:ext uri="{FF2B5EF4-FFF2-40B4-BE49-F238E27FC236}">
                <a16:creationId xmlns:a16="http://schemas.microsoft.com/office/drawing/2014/main" id="{DA9B2024-9EAF-C2BE-93AC-FF943854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46" y="5104838"/>
            <a:ext cx="3190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5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00" y="86523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Trabajo a futuro</a:t>
            </a:r>
            <a:endParaRPr lang="es-CL" b="1" dirty="0">
              <a:latin typeface="Century Gothic" panose="020B0502020202020204" pitchFamily="34" charset="0"/>
            </a:endParaRP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s-ES" b="0" i="0" dirty="0">
              <a:solidFill>
                <a:srgbClr val="4D4D4D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582B3A-A651-53CD-3632-C6B45D05E93A}"/>
              </a:ext>
            </a:extLst>
          </p:cNvPr>
          <p:cNvSpPr txBox="1"/>
          <p:nvPr/>
        </p:nvSpPr>
        <p:spPr>
          <a:xfrm>
            <a:off x="234369" y="1286702"/>
            <a:ext cx="11597631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Recopilación de datos inicial</a:t>
            </a:r>
            <a:r>
              <a:rPr lang="es-E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Medir niveles de ansiedad estrés y depresión, control de impulsos y calidad de vida mediante instrumentos validados como el DASS21, PAMA y Ryff en grupo control también.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Implementación del programa</a:t>
            </a:r>
            <a:r>
              <a:rPr lang="es-E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Charlas y talleres.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Recopilación de datos posterior</a:t>
            </a:r>
            <a:r>
              <a:rPr lang="es-E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Después de la implementación del programa, se recopilarían datos nuevamente (a ambos grupos).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Evaluación de resultados a largo plazo:</a:t>
            </a:r>
            <a:r>
              <a:rPr lang="es-E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Evaluar el impacto a largo plazo del proyecto, observando si los cambios logrados se mantienen en el tiempo y se produce una mejora en la reinserción socio-laboral, convivencia, control de impulsos, reducción del consumo, etc.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Todo lo anterior supone un desafío para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Mejorar los proyectos de </a:t>
            </a:r>
            <a:r>
              <a:rPr lang="es-C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VcM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375" y="86523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Bibliografía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FEF266-BB99-4293-4380-1A680430FDA2}"/>
              </a:ext>
            </a:extLst>
          </p:cNvPr>
          <p:cNvSpPr txBox="1"/>
          <p:nvPr/>
        </p:nvSpPr>
        <p:spPr>
          <a:xfrm>
            <a:off x="360000" y="1222476"/>
            <a:ext cx="619941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s-ES" sz="2000" i="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Skowronski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y </a:t>
            </a:r>
            <a:r>
              <a:rPr lang="es-ES" sz="2000" i="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Talik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2023</a:t>
            </a:r>
          </a:p>
          <a:p>
            <a:pPr lvl="0" algn="just"/>
            <a:endParaRPr lang="es-ES" sz="2000" i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s-ES" sz="2000" i="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Mundt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y </a:t>
            </a:r>
            <a:r>
              <a:rPr lang="es-ES" sz="2000" i="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Baranyi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2020</a:t>
            </a:r>
          </a:p>
          <a:p>
            <a:pPr lvl="0" algn="just"/>
            <a:endParaRPr lang="es-ES" sz="2000" i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Montenegro, 2021</a:t>
            </a:r>
          </a:p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s-E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Marmolejo et al., 2020</a:t>
            </a:r>
          </a:p>
          <a:p>
            <a:pPr lvl="0"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[5] Forrester et al., 2023</a:t>
            </a:r>
          </a:p>
          <a:p>
            <a:pPr lvl="0"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[6] 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Gendarmería de Chile, 2021</a:t>
            </a:r>
          </a:p>
          <a:p>
            <a:pPr lvl="0"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[7] </a:t>
            </a:r>
            <a:r>
              <a:rPr lang="es-ES" sz="2000" i="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Scartascini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et al., 2020</a:t>
            </a:r>
          </a:p>
          <a:p>
            <a:pPr lvl="0"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[8] 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Vargas-Videla, 2022</a:t>
            </a:r>
          </a:p>
          <a:p>
            <a:pPr lvl="0" algn="just"/>
            <a:endParaRPr lang="es-ES" sz="2000" i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just"/>
            <a:r>
              <a:rPr lang="es-E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[9] </a:t>
            </a:r>
            <a:r>
              <a:rPr lang="es-ES" sz="2000" i="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Auty</a:t>
            </a:r>
            <a:r>
              <a:rPr lang="es-ES" sz="2000" i="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2017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Logos- Universidad Andrés Bello">
            <a:extLst>
              <a:ext uri="{FF2B5EF4-FFF2-40B4-BE49-F238E27FC236}">
                <a16:creationId xmlns:a16="http://schemas.microsoft.com/office/drawing/2014/main" id="{5BAA3BA8-7AE7-E823-B5B5-10530FEF7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143" y="4501807"/>
            <a:ext cx="1529348" cy="12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E790716-0176-0C77-34A9-7A1FA30FA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319" y="6005191"/>
            <a:ext cx="2914011" cy="6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2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81EAD73-7B64-5C50-465E-CB68A2E4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 descr="Imagen que contiene Gráfico de embudo&#10;&#10;Descripción generada automáticamente">
            <a:extLst>
              <a:ext uri="{FF2B5EF4-FFF2-40B4-BE49-F238E27FC236}">
                <a16:creationId xmlns:a16="http://schemas.microsoft.com/office/drawing/2014/main" id="{9662D53B-D34F-2914-852C-CEDF83DAB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4" t="10092" b="65761"/>
          <a:stretch/>
        </p:blipFill>
        <p:spPr>
          <a:xfrm>
            <a:off x="0" y="0"/>
            <a:ext cx="12192000" cy="3091543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025CAC6-9F72-F198-7D44-7F3853028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319" y="2021041"/>
            <a:ext cx="2914011" cy="660707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E948A58-7990-46EE-6134-78967FAEFA64}"/>
              </a:ext>
            </a:extLst>
          </p:cNvPr>
          <p:cNvSpPr txBox="1">
            <a:spLocks/>
          </p:cNvSpPr>
          <p:nvPr/>
        </p:nvSpPr>
        <p:spPr>
          <a:xfrm>
            <a:off x="234369" y="4458601"/>
            <a:ext cx="11870545" cy="939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Autocuidado y regulación emocional en personas privadas de libertad: una aproximación desde la criminología positiva en Chile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s-E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Isabel María Benjumeda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Wynhoven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Victoria Constanza Valdebenito </a:t>
            </a:r>
            <a:r>
              <a:rPr lang="es-E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MacFarlane</a:t>
            </a:r>
            <a:endParaRPr lang="es-E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Universidad Adolfo Ibáñez, Chile.</a:t>
            </a:r>
            <a:endParaRPr lang="es-E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orte Suprema resuelve que personas privadas de libertad pueden votar –  INDH – Instituto Nacional de Derechos Humanos">
            <a:extLst>
              <a:ext uri="{FF2B5EF4-FFF2-40B4-BE49-F238E27FC236}">
                <a16:creationId xmlns:a16="http://schemas.microsoft.com/office/drawing/2014/main" id="{AE664AB1-A79C-0F4D-5671-6E2C35E0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3" y="5122761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ile – Continúa el debate sobre el Proyecto de Reinserción Social Juvenil">
            <a:extLst>
              <a:ext uri="{FF2B5EF4-FFF2-40B4-BE49-F238E27FC236}">
                <a16:creationId xmlns:a16="http://schemas.microsoft.com/office/drawing/2014/main" id="{360B3697-5321-D443-8C79-002D841F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35" y="5148321"/>
            <a:ext cx="2881679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06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Necesidad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24ECEB-2CF1-F5A9-FB85-9C58D666AB1B}"/>
              </a:ext>
            </a:extLst>
          </p:cNvPr>
          <p:cNvSpPr txBox="1"/>
          <p:nvPr/>
        </p:nvSpPr>
        <p:spPr>
          <a:xfrm>
            <a:off x="360000" y="1136868"/>
            <a:ext cx="113063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 cárceles latinoamericanas son las más violentas del mundo, </a:t>
            </a:r>
          </a:p>
          <a:p>
            <a:pPr algn="just"/>
            <a:endParaRPr lang="es-ES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s-E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cupación penitenciaria en Chile </a:t>
            </a:r>
            <a:r>
              <a:rPr lang="es-E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más del 100% debido a las políticas punitivas contra el delito que </a:t>
            </a:r>
            <a:r>
              <a:rPr lang="es-E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aumentan las tasas de encarcelamiento y el tiempo de permanencia en prisión</a:t>
            </a:r>
            <a:r>
              <a:rPr lang="es-E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algn="just"/>
            <a:endParaRPr lang="es-ES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sobrepoblación carcelaria repercute en la salud y la calidad de vida de los internos 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umenta los niveles de violencia y consumo, lo que daña su salud tanto física como mental y afecta a sus posibilidades de reinserción. 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800" i="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s-ES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Necesidad de implementar una c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riminología más positiva, enfatizando actitudes como la aceptación y la compasión, que ayudan a renunciar a las conductas que llevaron al encarcelamiento. </a:t>
            </a:r>
          </a:p>
          <a:p>
            <a:pPr algn="just"/>
            <a:endParaRPr lang="es-ES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s-ES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os talleres y charlas en personas privadas de libertad fomentan la compasión, la comprensión y el deseo de crecimiento personal, todos ellos factores muy importantes en la rehabilitación de los reclusos. </a:t>
            </a:r>
          </a:p>
          <a:p>
            <a:pPr algn="just"/>
            <a:endParaRPr lang="es-ES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s-E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Logos- Universidad Andrés Bello">
            <a:extLst>
              <a:ext uri="{FF2B5EF4-FFF2-40B4-BE49-F238E27FC236}">
                <a16:creationId xmlns:a16="http://schemas.microsoft.com/office/drawing/2014/main" id="{2305734B-89E6-AFFD-5156-E494C084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880" y="5450373"/>
            <a:ext cx="1529348" cy="12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DC8FB0E-611A-34E8-8262-133F750FE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8" y="6093431"/>
            <a:ext cx="2914011" cy="6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9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687" y="84523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Iniciativa y Objetivos de Desarrollo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4B8E99-B7D3-CB8E-88B8-B385ED1DCA06}"/>
              </a:ext>
            </a:extLst>
          </p:cNvPr>
          <p:cNvSpPr txBox="1"/>
          <p:nvPr/>
        </p:nvSpPr>
        <p:spPr>
          <a:xfrm>
            <a:off x="360000" y="1298282"/>
            <a:ext cx="11363914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Medir el i</a:t>
            </a:r>
            <a:r>
              <a:rPr lang="es-E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mpacto de distintos talleres y charlas sobre una población de 20 internos del Centro Penitenciario de Valparaíso. </a:t>
            </a: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Estudiar </a:t>
            </a:r>
            <a:r>
              <a:rPr lang="es-E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 experiencia de realizar estos talleres en los 9 profesores/estudiantes que los impartieron.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s-E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Objetivo de Desarrollo Sostenible con el que se vincula: OBJETIVO 10: REDUCCIÓN DE LAS DESIGUALDADES.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s-ES" sz="20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Objetivos: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Trabaj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 con los internos distintos aspectos relacionados con la salud física y mental de manera integral desde al arte, el yoga y las charlas temáticas.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Fomentar entre académicos y estudiantes el compromiso social, la empatía, la flexibilidad metodológica y el derribar prejuicios.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8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3041" y="108645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Metodología – actores externos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es-E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ctr"/>
            <a:endParaRPr lang="es-E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s-ES" dirty="0">
                <a:solidFill>
                  <a:srgbClr val="000000"/>
                </a:solidFill>
                <a:latin typeface="Aptos" panose="020B0004020202020204" pitchFamily="34" charset="0"/>
              </a:rPr>
              <a:t>     </a:t>
            </a:r>
          </a:p>
          <a:p>
            <a:pPr algn="ctr"/>
            <a:endParaRPr lang="es-E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es-E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ctr"/>
            <a:endParaRPr lang="es-E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es-E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ctr"/>
            <a:endParaRPr lang="es-E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es-E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ctr"/>
            <a:endParaRPr lang="es-E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es-ES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B7F8FC3-F750-4DE9-D8A4-C395F8BF1B34}"/>
              </a:ext>
            </a:extLst>
          </p:cNvPr>
          <p:cNvSpPr txBox="1"/>
          <p:nvPr/>
        </p:nvSpPr>
        <p:spPr>
          <a:xfrm>
            <a:off x="348727" y="1415847"/>
            <a:ext cx="114945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INTERNOS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20 personas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 Centro Penitenciario de Valparaíso. Promedio de edad: 42 años, solo hombres.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ivel educativo enseñanza media (N=15) y enseñanza técnica (N=5).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TALLERISTAS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5 profesores de Psicología, Ciencias, Filosofía e Historia y 4 alumnos de Psicología, Derecho e Ingeniería Comercial de la Universidad Adolfo Ibáñez (UAI).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TALLERES &amp; CHARLAS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 5 talleres de Deportes (4), arteterapia (4), yoga y meditación (7), autocuidado y regulación emocional (4), 3 charlas sobre el amor, el apego y el trauma.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CÓMO, DÓNDE Y CUÁNDO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PPTs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actividades prácticas. 1 h de duración. 1 o 2 veces po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 semana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Yoga en el piso sobre tatamis y deporte en el gimnasio del centro penitenciario. El resto en el comedor del Centro de Tratamiento de Adicciones (CTA). Marzo a diciembre de 2024.</a:t>
            </a:r>
          </a:p>
          <a:p>
            <a:endParaRPr lang="es-E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CONSENTIMIENTO INFORMADO</a:t>
            </a:r>
            <a:endParaRPr lang="es-E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aos en Gendarmería: Fuga de interno pone en jaque protocolos de la  institución « Diario y Radio Universidad Chile">
            <a:extLst>
              <a:ext uri="{FF2B5EF4-FFF2-40B4-BE49-F238E27FC236}">
                <a16:creationId xmlns:a16="http://schemas.microsoft.com/office/drawing/2014/main" id="{348FC53C-2D31-D717-85A5-0D03AE36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50" y="5004747"/>
            <a:ext cx="2945223" cy="16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2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3041" y="130767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R</a:t>
            </a:r>
            <a:r>
              <a:rPr lang="es-CL" b="1" dirty="0" err="1">
                <a:latin typeface="Century Gothic" panose="020B0502020202020204" pitchFamily="34" charset="0"/>
              </a:rPr>
              <a:t>esultados</a:t>
            </a:r>
            <a:r>
              <a:rPr lang="es-CL" b="1" dirty="0">
                <a:latin typeface="Century Gothic" panose="020B0502020202020204" pitchFamily="34" charset="0"/>
              </a:rPr>
              <a:t> – Evaluación del proyecto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E37CA2-208C-5D30-528F-5AC8AF1AB5B4}"/>
              </a:ext>
            </a:extLst>
          </p:cNvPr>
          <p:cNvSpPr txBox="1"/>
          <p:nvPr/>
        </p:nvSpPr>
        <p:spPr>
          <a:xfrm>
            <a:off x="262025" y="1310232"/>
            <a:ext cx="11597631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utoevaluaciones y reflexiones sobre la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experiencia y aprendizaje de los talleristas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1. ¿Qué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habilidades nuevas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has adquirido durante este proceso?</a:t>
            </a: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scucha</a:t>
            </a:r>
            <a:r>
              <a:rPr lang="es-E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T</a:t>
            </a: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olerancia, </a:t>
            </a:r>
            <a:r>
              <a:rPr lang="es-E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mpatía. </a:t>
            </a:r>
            <a:r>
              <a:rPr lang="es-E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lexibilizar sus metodologías y abrirse a aprender de los internos. 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Testimonios:</a:t>
            </a: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lexibilidad para adaptarme a entornos de aprendizaje diferentes. Escucha y empatía para poder flexibilizar mis metodologías y abrirme a aprender de los internos” Nicole, profesora de Filosofía y tallerista de ciclo de charlas sobre el amor, 39 años.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“Aprendí </a:t>
            </a:r>
            <a:r>
              <a:rPr lang="es-ES" sz="20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ser más flexible con las estructuras y lo programado. También he profundizado en el aprendizaje de competencias socio emocionales como la compasión y a soltar prejuicios. ” Victoria, tallerista de yoga y meditación, 40 años.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4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0000" y="155300"/>
            <a:ext cx="10515600" cy="939309"/>
          </a:xfrm>
        </p:spPr>
        <p:txBody>
          <a:bodyPr>
            <a:normAutofit/>
          </a:bodyPr>
          <a:lstStyle/>
          <a:p>
            <a:r>
              <a:rPr lang="es-ES" b="1" dirty="0">
                <a:latin typeface="Century Gothic" panose="020B0502020202020204" pitchFamily="34" charset="0"/>
              </a:rPr>
              <a:t>R</a:t>
            </a:r>
            <a:r>
              <a:rPr lang="es-CL" b="1" dirty="0" err="1">
                <a:latin typeface="Century Gothic" panose="020B0502020202020204" pitchFamily="34" charset="0"/>
              </a:rPr>
              <a:t>esultados</a:t>
            </a:r>
            <a:r>
              <a:rPr lang="es-CL" b="1" dirty="0">
                <a:latin typeface="Century Gothic" panose="020B0502020202020204" pitchFamily="34" charset="0"/>
              </a:rPr>
              <a:t> – Evaluación del proyecto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E37CA2-208C-5D30-528F-5AC8AF1AB5B4}"/>
              </a:ext>
            </a:extLst>
          </p:cNvPr>
          <p:cNvSpPr txBox="1"/>
          <p:nvPr/>
        </p:nvSpPr>
        <p:spPr>
          <a:xfrm>
            <a:off x="265512" y="1379035"/>
            <a:ext cx="11597631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utoevaluaciones y reflexiones sobre la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experiencia y aprendizaje de los talleristas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¿Qué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desafíos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enfrentaste y cómo los superaste?</a:t>
            </a:r>
          </a:p>
          <a:p>
            <a:pPr lvl="2"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alta de recursos del centro penitenciario, </a:t>
            </a: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 que la población de internos conectara y trabajara en las dinámicas de la propuesta y el miedo a hablar en público (los estudiantes).</a:t>
            </a: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Testimonio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Enfrenté el desafío de pararme frente a 20 personas sola y dar por primera vez un taller. Fue difícil, al inicio estaba muy nerviosa, pero apliqué técnicas de respiración y la confianza en los conocimientos para que saliera todo bien” Mariana, estudiante de Psicología y tallerista de arte terapia, 23 años.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9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8550" y="64401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R</a:t>
            </a:r>
            <a:r>
              <a:rPr lang="es-CL" b="1" dirty="0" err="1">
                <a:latin typeface="Century Gothic" panose="020B0502020202020204" pitchFamily="34" charset="0"/>
              </a:rPr>
              <a:t>esultados</a:t>
            </a:r>
            <a:r>
              <a:rPr lang="es-CL" b="1" dirty="0">
                <a:latin typeface="Century Gothic" panose="020B0502020202020204" pitchFamily="34" charset="0"/>
              </a:rPr>
              <a:t> - Evaluación del proyecto 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endParaRPr lang="es-ES" b="0" i="0" dirty="0">
              <a:solidFill>
                <a:srgbClr val="4D4D4D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E37CA2-208C-5D30-528F-5AC8AF1AB5B4}"/>
              </a:ext>
            </a:extLst>
          </p:cNvPr>
          <p:cNvSpPr txBox="1"/>
          <p:nvPr/>
        </p:nvSpPr>
        <p:spPr>
          <a:xfrm>
            <a:off x="-63344" y="1440568"/>
            <a:ext cx="1159763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s-E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Preguntas de tipo cuantitativo:</a:t>
            </a:r>
          </a:p>
          <a:p>
            <a:pPr lvl="2" algn="ctr"/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¿Cómo evalúas tu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contribución al trabajo del grupo 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 1 al 7? 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promedio 6,5.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¿Qué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crees que tuvo tu proyecto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la comunidad 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 1 al 7?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promedio 6</a:t>
            </a:r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6B04E3-286C-0E11-C0ED-1BBAFFB31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347" y="28361007"/>
            <a:ext cx="2880000" cy="1620000"/>
          </a:xfrm>
          <a:prstGeom prst="rect">
            <a:avLst/>
          </a:prstGeom>
        </p:spPr>
      </p:pic>
      <p:pic>
        <p:nvPicPr>
          <p:cNvPr id="6" name="Imagen 5" descr="Un grupo de personas sentadas en un sofá&#10;&#10;Descripción generada automáticamente con confianza media">
            <a:extLst>
              <a:ext uri="{FF2B5EF4-FFF2-40B4-BE49-F238E27FC236}">
                <a16:creationId xmlns:a16="http://schemas.microsoft.com/office/drawing/2014/main" id="{74C15889-9C9A-202C-A9F3-9FCA37E2F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88" y="28361007"/>
            <a:ext cx="2880000" cy="1620000"/>
          </a:xfrm>
          <a:prstGeom prst="rect">
            <a:avLst/>
          </a:prstGeom>
        </p:spPr>
      </p:pic>
      <p:pic>
        <p:nvPicPr>
          <p:cNvPr id="9" name="Imagen 8" descr="Un grupo de personas sentadas en un sofá&#10;&#10;Descripción generada automáticamente con confianza media">
            <a:extLst>
              <a:ext uri="{FF2B5EF4-FFF2-40B4-BE49-F238E27FC236}">
                <a16:creationId xmlns:a16="http://schemas.microsoft.com/office/drawing/2014/main" id="{5CF638F3-ADAD-2EC7-88E7-774DFA456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3797" r="9279" b="18491"/>
          <a:stretch/>
        </p:blipFill>
        <p:spPr>
          <a:xfrm>
            <a:off x="7947207" y="4443853"/>
            <a:ext cx="3915936" cy="2140322"/>
          </a:xfrm>
          <a:prstGeom prst="rect">
            <a:avLst/>
          </a:prstGeom>
        </p:spPr>
      </p:pic>
      <p:pic>
        <p:nvPicPr>
          <p:cNvPr id="11" name="Imagen 10" descr="Un grupo de personas en una cancha&#10;&#10;Descripción generada automáticamente">
            <a:extLst>
              <a:ext uri="{FF2B5EF4-FFF2-40B4-BE49-F238E27FC236}">
                <a16:creationId xmlns:a16="http://schemas.microsoft.com/office/drawing/2014/main" id="{B28D6785-8D1B-2F04-562A-EF7A006E1B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r="8106" b="15914"/>
          <a:stretch/>
        </p:blipFill>
        <p:spPr>
          <a:xfrm>
            <a:off x="347542" y="4363744"/>
            <a:ext cx="3855657" cy="2107375"/>
          </a:xfrm>
          <a:prstGeom prst="rect">
            <a:avLst/>
          </a:prstGeom>
        </p:spPr>
      </p:pic>
      <p:pic>
        <p:nvPicPr>
          <p:cNvPr id="17" name="Imagen 16" descr="Imagen que contiene interior, persona, cuarto, vivo&#10;&#10;Descripción generada automáticamente">
            <a:extLst>
              <a:ext uri="{FF2B5EF4-FFF2-40B4-BE49-F238E27FC236}">
                <a16:creationId xmlns:a16="http://schemas.microsoft.com/office/drawing/2014/main" id="{0ABEECD9-C6CC-7605-F7C9-D5E1E2FCA4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/>
          <a:stretch/>
        </p:blipFill>
        <p:spPr>
          <a:xfrm>
            <a:off x="4356072" y="3414548"/>
            <a:ext cx="3438261" cy="2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5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549" y="93898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latin typeface="Century Gothic" panose="020B0502020202020204" pitchFamily="34" charset="0"/>
              </a:rPr>
              <a:t>R</a:t>
            </a:r>
            <a:r>
              <a:rPr lang="es-CL" sz="3200" b="1" dirty="0" err="1">
                <a:latin typeface="Century Gothic" panose="020B0502020202020204" pitchFamily="34" charset="0"/>
              </a:rPr>
              <a:t>esultados</a:t>
            </a:r>
            <a:r>
              <a:rPr lang="es-CL" sz="3200" b="1" dirty="0">
                <a:latin typeface="Century Gothic" panose="020B0502020202020204" pitchFamily="34" charset="0"/>
              </a:rPr>
              <a:t> – Análisis de impacto en la Comunidad </a:t>
            </a:r>
          </a:p>
        </p:txBody>
      </p:sp>
      <p:grpSp>
        <p:nvGrpSpPr>
          <p:cNvPr id="130" name="Grupo 129"/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134" name="Marcador de contenido 2"/>
          <p:cNvSpPr txBox="1"/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E37CA2-208C-5D30-528F-5AC8AF1AB5B4}"/>
              </a:ext>
            </a:extLst>
          </p:cNvPr>
          <p:cNvSpPr txBox="1"/>
          <p:nvPr/>
        </p:nvSpPr>
        <p:spPr>
          <a:xfrm>
            <a:off x="234369" y="1294396"/>
            <a:ext cx="115976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s-E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la comunidad 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evaluar el impacto y la efectividad desde su perspectiva.</a:t>
            </a:r>
          </a:p>
          <a:p>
            <a:pPr lvl="2" algn="just"/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mportancia de los talleres para sus necesidades: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promedio 6,7.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laridad y calidad de los talleres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en todos los casos.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les sirve en su día a día: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comunicación, amor, comprensión, empatía, paciencia y diálogo.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 talleres que más gustaron fueron los de 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autocuidado, arte terapia y las charlas temáticas sobre el amor, el apego y el trauma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pues les enseñaban aspectos que no conocían hasta ese momento y les ayudaban a desahogarse.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ugerencias</a:t>
            </a:r>
            <a:r>
              <a:rPr lang="es-E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mejorar los talleres: realizar más y con una mayor duración y que se les permita participar más para que se puedan conocer mejor entre ellos e interactuar más.</a:t>
            </a:r>
          </a:p>
          <a:p>
            <a:pPr lvl="2" algn="just"/>
            <a:endParaRPr lang="es-E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99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88218C-0204-4F3D-9045-247C21ECB6A6}"/>
</file>

<file path=customXml/itemProps2.xml><?xml version="1.0" encoding="utf-8"?>
<ds:datastoreItem xmlns:ds="http://schemas.openxmlformats.org/officeDocument/2006/customXml" ds:itemID="{E4EB2643-D715-48EC-B484-79A3FF31C27E}"/>
</file>

<file path=customXml/itemProps3.xml><?xml version="1.0" encoding="utf-8"?>
<ds:datastoreItem xmlns:ds="http://schemas.openxmlformats.org/officeDocument/2006/customXml" ds:itemID="{EBC9A1DF-E8F7-4569-A9B0-BDB95B44C55B}"/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1256</Words>
  <Application>Microsoft Office PowerPoint</Application>
  <PresentationFormat>Panorámica</PresentationFormat>
  <Paragraphs>143</Paragraphs>
  <Slides>12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Century Gothic</vt:lpstr>
      <vt:lpstr>Poppins</vt:lpstr>
      <vt:lpstr>Wingdings</vt:lpstr>
      <vt:lpstr>Tema de Office</vt:lpstr>
      <vt:lpstr>Presentación de PowerPoint</vt:lpstr>
      <vt:lpstr>Presentación de PowerPoint</vt:lpstr>
      <vt:lpstr>Necesidad</vt:lpstr>
      <vt:lpstr>Iniciativa y Objetivos de Desarrollo</vt:lpstr>
      <vt:lpstr>Metodología – actores externos</vt:lpstr>
      <vt:lpstr>Resultados – Evaluación del proyecto</vt:lpstr>
      <vt:lpstr>Resultados – Evaluación del proyecto</vt:lpstr>
      <vt:lpstr>Resultados - Evaluación del proyecto </vt:lpstr>
      <vt:lpstr>Resultados – Análisis de impacto en la Comunidad </vt:lpstr>
      <vt:lpstr>Conclusiones</vt:lpstr>
      <vt:lpstr>Trabajo a futuro</vt:lpstr>
      <vt:lpstr>Bibliografía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anonimo</dc:creator>
  <cp:lastModifiedBy>anonimo</cp:lastModifiedBy>
  <cp:revision>6</cp:revision>
  <dcterms:created xsi:type="dcterms:W3CDTF">2025-01-09T16:27:11Z</dcterms:created>
  <dcterms:modified xsi:type="dcterms:W3CDTF">2025-01-10T15:37:01Z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