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1" r:id="rId2"/>
    <p:sldId id="2076137245" r:id="rId3"/>
    <p:sldId id="292" r:id="rId4"/>
    <p:sldId id="293" r:id="rId5"/>
    <p:sldId id="295" r:id="rId6"/>
    <p:sldId id="2076137246" r:id="rId7"/>
    <p:sldId id="2076137247" r:id="rId8"/>
    <p:sldId id="2076137248" r:id="rId9"/>
    <p:sldId id="2076137249" r:id="rId10"/>
    <p:sldId id="294" r:id="rId11"/>
    <p:sldId id="2076137250" r:id="rId12"/>
    <p:sldId id="2076137251" r:id="rId13"/>
    <p:sldId id="2076137252" r:id="rId14"/>
    <p:sldId id="289" r:id="rId15"/>
    <p:sldId id="2076137253" r:id="rId16"/>
    <p:sldId id="2076137254" r:id="rId17"/>
    <p:sldId id="2076137255" r:id="rId18"/>
    <p:sldId id="290" r:id="rId19"/>
    <p:sldId id="264" r:id="rId20"/>
    <p:sldId id="2076137256" r:id="rId21"/>
    <p:sldId id="2076137257" r:id="rId22"/>
    <p:sldId id="2076137258" r:id="rId23"/>
    <p:sldId id="2076137259" r:id="rId24"/>
    <p:sldId id="2076137260" r:id="rId25"/>
    <p:sldId id="2076137261" r:id="rId26"/>
    <p:sldId id="286" r:id="rId27"/>
    <p:sldId id="2076137262" r:id="rId28"/>
    <p:sldId id="2076137263" r:id="rId29"/>
    <p:sldId id="2076137264" r:id="rId30"/>
    <p:sldId id="2076137265" r:id="rId31"/>
    <p:sldId id="2076137266" r:id="rId32"/>
    <p:sldId id="2076137267" r:id="rId33"/>
    <p:sldId id="2076137268" r:id="rId34"/>
    <p:sldId id="2076137269" r:id="rId35"/>
    <p:sldId id="2076137270" r:id="rId36"/>
    <p:sldId id="2076137271" r:id="rId37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9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2-22T14:12:10.2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1 3442 0 0,'0'0'5906'0'0,"-4"0"-5778"0"0,1 0-112 0 0,0 0-448 0 0,0 0-288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2-22T14:12:10.8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4 3650 0 0,'0'0'672'0'0,"0"-3"-640"0"0,-3 3-32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2-22T14:12:11.4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 3378 0 0,'0'0'1024'0'0,"0"-11"-1040"0"0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2-22T14:12:11.8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12 1249 0 0,'0'-11'-273'0'0</inkml:trace>
  <inkml:trace contextRef="#ctx0" brushRef="#br0" timeOffset="1">1 11 3185 0 0,'0'0'1169'0'0,"3"1"-1409"0"0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13CC3F-1E76-5324-D2AE-617C21B728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568CD7C-6796-B61F-25EC-673ABF5EB9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C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03F4F58-700C-4CEE-34FA-0F86FE9A7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F030D-2882-8F4B-83C1-DD77D0E80257}" type="datetimeFigureOut">
              <a:rPr lang="es-CR" smtClean="0"/>
              <a:t>27/1/2025</a:t>
            </a:fld>
            <a:endParaRPr lang="es-C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B5FFE99-8443-605B-A1F7-CED6B3FE5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CFEE11E-5633-0B5D-A259-B7134A3E0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5ADCA-55E3-3846-BBF9-F5322454FC0F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077384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D09EB7-E580-2B68-A2E4-D8FE98229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1EF3440-B27D-6254-D79F-34F03B02AE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5074FB8-940A-A603-FAA8-430DBDC9D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F030D-2882-8F4B-83C1-DD77D0E80257}" type="datetimeFigureOut">
              <a:rPr lang="es-CR" smtClean="0"/>
              <a:t>27/1/2025</a:t>
            </a:fld>
            <a:endParaRPr lang="es-C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5395230-99CC-8274-1688-66BF7FDCF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0EC04D0-75AB-3D84-1B16-E904C9071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5ADCA-55E3-3846-BBF9-F5322454FC0F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4586933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F878D16-CBC2-A336-FFAA-0C21DAEC6E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C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143050F-752D-4835-E922-4766F25EA1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A91D392-F913-2515-5155-84EDB184D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F030D-2882-8F4B-83C1-DD77D0E80257}" type="datetimeFigureOut">
              <a:rPr lang="es-CR" smtClean="0"/>
              <a:t>27/1/2025</a:t>
            </a:fld>
            <a:endParaRPr lang="es-C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7CC07C8-05C4-F55E-5A64-93E974D15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DA22AEB-BB26-12CF-5D02-9FF3CBA27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5ADCA-55E3-3846-BBF9-F5322454FC0F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412125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1C1D6F-FE25-4DAE-1091-6E118E6FB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2E15F79-9C8C-A41C-6B7C-84C6A84ADA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CB87C0B-08CC-C6FA-D7CB-2033DD8BA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F030D-2882-8F4B-83C1-DD77D0E80257}" type="datetimeFigureOut">
              <a:rPr lang="es-CR" smtClean="0"/>
              <a:t>27/1/2025</a:t>
            </a:fld>
            <a:endParaRPr lang="es-C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7296665-5E08-93B6-9F44-E282666BE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ECAF39C-04BE-53B8-33CD-3A0323738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5ADCA-55E3-3846-BBF9-F5322454FC0F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967989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0F6B44-6298-A8F9-FFFD-53041733E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BD9E897-FFFE-015C-CCA1-5D4D0173F0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658873F-622E-4FD2-66F4-C86E9D0F8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F030D-2882-8F4B-83C1-DD77D0E80257}" type="datetimeFigureOut">
              <a:rPr lang="es-CR" smtClean="0"/>
              <a:t>27/1/2025</a:t>
            </a:fld>
            <a:endParaRPr lang="es-C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74C4268-B6B9-FA13-A536-536133DD3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CFDA635-90C9-191B-6F4D-46D79EDA1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5ADCA-55E3-3846-BBF9-F5322454FC0F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452776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6DD27E-255A-8F5B-5087-BE99A8973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B58FEE5-FDA5-FBFA-56BE-84660B2AAE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33E45EB-E025-6258-F223-1E6CE3B5A2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96CFBA0-9B47-6B1A-802A-5275CDF2E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F030D-2882-8F4B-83C1-DD77D0E80257}" type="datetimeFigureOut">
              <a:rPr lang="es-CR" smtClean="0"/>
              <a:t>27/1/2025</a:t>
            </a:fld>
            <a:endParaRPr lang="es-C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09B9353-001C-BAFF-6598-DF01D61DC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1940F-583B-E8D9-F3D4-E295C4EEE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5ADCA-55E3-3846-BBF9-F5322454FC0F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733124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444EAD-7238-9827-4777-30ACE3983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C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7C9E79D-52CD-D3A7-CD7A-04E557D688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CA3330F-BE75-F603-A32E-58EC02433B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5563FFE-4BB6-ECC6-7543-681696B22D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507D5D0-65D5-9D06-DA3B-CB99E5AC14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88214B9-882C-9853-A54B-DA8693A56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F030D-2882-8F4B-83C1-DD77D0E80257}" type="datetimeFigureOut">
              <a:rPr lang="es-CR" smtClean="0"/>
              <a:t>27/1/2025</a:t>
            </a:fld>
            <a:endParaRPr lang="es-CR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6434B67-DE9B-D24C-C25F-7B2E30864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8C82E8D-192C-86AF-53BC-E90ABD72F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5ADCA-55E3-3846-BBF9-F5322454FC0F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387316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E45319-1F29-291C-11C3-1B98DB2A4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4862705-F77E-7F3E-57AD-955612C3B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F030D-2882-8F4B-83C1-DD77D0E80257}" type="datetimeFigureOut">
              <a:rPr lang="es-CR" smtClean="0"/>
              <a:t>27/1/2025</a:t>
            </a:fld>
            <a:endParaRPr lang="es-C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34A445E-E823-E3F4-8E1F-1C757611D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4E147DB-9716-D872-72E2-1127F642E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5ADCA-55E3-3846-BBF9-F5322454FC0F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42558921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1127068-CB55-3F58-6BAC-E65B54A41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F030D-2882-8F4B-83C1-DD77D0E80257}" type="datetimeFigureOut">
              <a:rPr lang="es-CR" smtClean="0"/>
              <a:t>27/1/2025</a:t>
            </a:fld>
            <a:endParaRPr lang="es-CR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B708549-C295-5200-5E49-91390F10B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8D1DE3E-8FA4-1CEF-4A96-01C0C3DF6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5ADCA-55E3-3846-BBF9-F5322454FC0F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36534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A095F5-3483-EA90-4356-D7784FBFC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B3A9CD9-2570-49B9-DCA9-F44F02A94F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EB00DAA-D42F-7A98-1ED2-21E0C93BC8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F947A37-E88F-5595-6688-F9DA5A3F6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F030D-2882-8F4B-83C1-DD77D0E80257}" type="datetimeFigureOut">
              <a:rPr lang="es-CR" smtClean="0"/>
              <a:t>27/1/2025</a:t>
            </a:fld>
            <a:endParaRPr lang="es-C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A2A2ED5-7F24-D3DD-2CF8-09EAE6D64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B7EDCFB-444D-B056-6CC4-A47C99E5C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5ADCA-55E3-3846-BBF9-F5322454FC0F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586203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8EF3A1-65C3-31E4-73A3-36FC1B374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8D584B4-96FB-01EE-268B-686D6EE451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F175D4F-0CEF-D8BB-B405-3288180CCB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3327123-056F-1FDC-AEB4-B2995673B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F030D-2882-8F4B-83C1-DD77D0E80257}" type="datetimeFigureOut">
              <a:rPr lang="es-CR" smtClean="0"/>
              <a:t>27/1/2025</a:t>
            </a:fld>
            <a:endParaRPr lang="es-C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B0607AA-9396-B037-4EBD-65C7BD090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8397F69-4DB3-8F0F-5D73-C0318E8C1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5ADCA-55E3-3846-BBF9-F5322454FC0F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070151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5768554-BA90-33A6-0C23-1E6C7BEE9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C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F14C097-D3F2-4048-4AB4-8D0AEED18E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1508611-3E0F-01B0-0EA9-CF82DB2E85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9FF030D-2882-8F4B-83C1-DD77D0E80257}" type="datetimeFigureOut">
              <a:rPr lang="es-CR" smtClean="0"/>
              <a:t>27/1/2025</a:t>
            </a:fld>
            <a:endParaRPr lang="es-C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781B71D-1078-464A-EAE1-2CB24BDE1D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C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6505B1A-1707-2049-2B49-34727F7924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465ADCA-55E3-3846-BBF9-F5322454FC0F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824278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file:///C:\Users\mlara\Downloads\Montaje%20Video%20Aequilibrium.mp4" TargetMode="External"/><Relationship Id="rId1" Type="http://schemas.microsoft.com/office/2007/relationships/media" Target="file:///C:\Users\mlara\Downloads\Montaje%20Video%20Aequilibrium.mp4" TargetMode="Externa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3" Type="http://schemas.openxmlformats.org/officeDocument/2006/relationships/image" Target="../media/image30.png"/><Relationship Id="rId7" Type="http://schemas.openxmlformats.org/officeDocument/2006/relationships/customXml" Target="../ink/ink3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2.xml"/><Relationship Id="rId5" Type="http://schemas.openxmlformats.org/officeDocument/2006/relationships/image" Target="../media/image31.png"/><Relationship Id="rId4" Type="http://schemas.openxmlformats.org/officeDocument/2006/relationships/customXml" Target="../ink/ink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jpeg"/><Relationship Id="rId4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A966F025-93AD-4B8E-B9D3-A459188046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8362B9F-5A7F-4405-A287-5EAB1EF00B62}"/>
              </a:ext>
            </a:extLst>
          </p:cNvPr>
          <p:cNvSpPr txBox="1"/>
          <p:nvPr/>
        </p:nvSpPr>
        <p:spPr>
          <a:xfrm>
            <a:off x="5159979" y="2452791"/>
            <a:ext cx="6321961" cy="24519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4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8vo Congreso</a:t>
            </a:r>
          </a:p>
          <a:p>
            <a:pPr marL="0" marR="0" lvl="0" indent="0" algn="r" defTabSz="914400" rtl="0" eaLnBrk="1" fontAlgn="auto" latinLnBrk="0" hangingPunct="1">
              <a:lnSpc>
                <a:spcPts val="4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Internacional de </a:t>
            </a:r>
          </a:p>
          <a:p>
            <a:pPr marL="0" marR="0" lvl="0" indent="0" algn="r" defTabSz="914400" rtl="0" eaLnBrk="1" fontAlgn="auto" latinLnBrk="0" hangingPunct="1">
              <a:lnSpc>
                <a:spcPts val="4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Vinculación con el </a:t>
            </a:r>
          </a:p>
          <a:p>
            <a:pPr marL="0" marR="0" lvl="0" indent="0" algn="r" defTabSz="914400" rtl="0" eaLnBrk="1" fontAlgn="auto" latinLnBrk="0" hangingPunct="1">
              <a:lnSpc>
                <a:spcPts val="4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Medio UNAB </a:t>
            </a:r>
            <a:r>
              <a:rPr kumimoji="0" lang="es-ES" sz="4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2025</a:t>
            </a:r>
            <a:endParaRPr kumimoji="0" lang="es-CR" sz="46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579A7CFF-0BE7-4E29-8A89-7575100BFC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00874" y="5233219"/>
            <a:ext cx="3276401" cy="109606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A697EFF-B123-4DD9-A69D-55F7B63860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0745" y="5555734"/>
            <a:ext cx="2836779" cy="55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8632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A2CDEDB5-3C77-43D4-BDC1-2A8557A9D3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9646" y="799146"/>
            <a:ext cx="3048000" cy="5991225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5D284A5F-E3D0-4366-AF5C-DF3F4AE1E6CC}"/>
              </a:ext>
            </a:extLst>
          </p:cNvPr>
          <p:cNvSpPr txBox="1"/>
          <p:nvPr/>
        </p:nvSpPr>
        <p:spPr>
          <a:xfrm>
            <a:off x="3507318" y="2142102"/>
            <a:ext cx="7825802" cy="2785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6000" b="1" i="0" u="none" strike="noStrike" kern="1200" cap="none" spc="0" normalizeH="0" baseline="0" noProof="0" dirty="0">
                <a:ln>
                  <a:noFill/>
                </a:ln>
                <a:solidFill>
                  <a:srgbClr val="96D70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Rentabilidad verde </a:t>
            </a:r>
          </a:p>
          <a:p>
            <a:pPr marL="0" marR="0" lvl="0" indent="0" algn="l" defTabSz="914400" rtl="0" eaLnBrk="1" fontAlgn="auto" latinLnBrk="0" hangingPunct="1">
              <a:lnSpc>
                <a:spcPts val="4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4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Reducen costos </a:t>
            </a:r>
          </a:p>
          <a:p>
            <a:pPr marL="0" marR="0" lvl="0" indent="0" algn="l" defTabSz="914400" rtl="0" eaLnBrk="1" fontAlgn="auto" latinLnBrk="0" hangingPunct="1">
              <a:lnSpc>
                <a:spcPts val="4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 optimizar recursos.</a:t>
            </a:r>
            <a:endParaRPr kumimoji="0" lang="es-CR" sz="46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63449DD-55FF-445A-9C41-1839B0739156}"/>
              </a:ext>
            </a:extLst>
          </p:cNvPr>
          <p:cNvSpPr txBox="1"/>
          <p:nvPr/>
        </p:nvSpPr>
        <p:spPr>
          <a:xfrm>
            <a:off x="3507318" y="1611159"/>
            <a:ext cx="750077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Desarrollo Sostenible a nivel Ambiental:</a:t>
            </a:r>
          </a:p>
        </p:txBody>
      </p:sp>
    </p:spTree>
    <p:extLst>
      <p:ext uri="{BB962C8B-B14F-4D97-AF65-F5344CB8AC3E}">
        <p14:creationId xmlns:p14="http://schemas.microsoft.com/office/powerpoint/2010/main" val="8319883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áfico 9">
            <a:extLst>
              <a:ext uri="{FF2B5EF4-FFF2-40B4-BE49-F238E27FC236}">
                <a16:creationId xmlns:a16="http://schemas.microsoft.com/office/drawing/2014/main" id="{B6CB04E8-E7DE-4D65-BBFC-A8022E07C8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4261" y="702892"/>
            <a:ext cx="3048000" cy="5991225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CF143558-301F-487A-813B-C0547A358B81}"/>
              </a:ext>
            </a:extLst>
          </p:cNvPr>
          <p:cNvSpPr txBox="1"/>
          <p:nvPr/>
        </p:nvSpPr>
        <p:spPr>
          <a:xfrm>
            <a:off x="3493507" y="2119114"/>
            <a:ext cx="7825802" cy="2785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6000" b="1" i="0" u="none" strike="noStrike" kern="1200" cap="none" spc="0" normalizeH="0" baseline="0" noProof="0" dirty="0">
                <a:ln>
                  <a:noFill/>
                </a:ln>
                <a:solidFill>
                  <a:srgbClr val="96D70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Adaptación global: </a:t>
            </a:r>
          </a:p>
          <a:p>
            <a:pPr marL="0" marR="0" lvl="0" indent="0" algn="l" defTabSz="914400" rtl="0" eaLnBrk="1" fontAlgn="auto" latinLnBrk="0" hangingPunct="1">
              <a:lnSpc>
                <a:spcPts val="4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6000" b="1" i="0" u="none" strike="noStrike" kern="1200" cap="none" spc="0" normalizeH="0" baseline="0" noProof="0" dirty="0">
              <a:ln>
                <a:noFill/>
              </a:ln>
              <a:solidFill>
                <a:srgbClr val="96D70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4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5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Responden a las </a:t>
            </a:r>
          </a:p>
          <a:p>
            <a:pPr marL="0" marR="0" lvl="0" indent="0" algn="l" defTabSz="914400" rtl="0" eaLnBrk="1" fontAlgn="auto" latinLnBrk="0" hangingPunct="1">
              <a:lnSpc>
                <a:spcPts val="4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5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crisis climáticas.</a:t>
            </a:r>
            <a:endParaRPr kumimoji="0" lang="es-CR" sz="5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0C2237A7-A1C2-4D57-81E5-4C524FCC6566}"/>
              </a:ext>
            </a:extLst>
          </p:cNvPr>
          <p:cNvSpPr txBox="1"/>
          <p:nvPr/>
        </p:nvSpPr>
        <p:spPr>
          <a:xfrm>
            <a:off x="3493508" y="1588171"/>
            <a:ext cx="782580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Desarrollo Sostenible a nivel Ambiental:</a:t>
            </a:r>
          </a:p>
        </p:txBody>
      </p:sp>
    </p:spTree>
    <p:extLst>
      <p:ext uri="{BB962C8B-B14F-4D97-AF65-F5344CB8AC3E}">
        <p14:creationId xmlns:p14="http://schemas.microsoft.com/office/powerpoint/2010/main" val="30419216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EC278268-3A12-4938-BC75-7D4EB9E87CEC}"/>
              </a:ext>
            </a:extLst>
          </p:cNvPr>
          <p:cNvSpPr txBox="1"/>
          <p:nvPr/>
        </p:nvSpPr>
        <p:spPr>
          <a:xfrm>
            <a:off x="4132944" y="1948434"/>
            <a:ext cx="7041343" cy="33752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6000" b="1" i="0" u="none" strike="noStrike" kern="1200" cap="none" spc="0" normalizeH="0" baseline="0" noProof="0" dirty="0">
                <a:ln>
                  <a:noFill/>
                </a:ln>
                <a:solidFill>
                  <a:srgbClr val="96D70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¿Cómo empezar?</a:t>
            </a:r>
          </a:p>
          <a:p>
            <a:pPr marL="0" marR="0" lvl="0" indent="0" algn="l" defTabSz="914400" rtl="0" eaLnBrk="1" fontAlgn="auto" latinLnBrk="0" hangingPunct="1">
              <a:lnSpc>
                <a:spcPts val="4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4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Creando un </a:t>
            </a:r>
          </a:p>
          <a:p>
            <a:pPr marL="0" marR="0" lvl="0" indent="0" algn="l" defTabSz="914400" rtl="0" eaLnBrk="1" fontAlgn="auto" latinLnBrk="0" hangingPunct="1">
              <a:lnSpc>
                <a:spcPts val="4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modelo propio </a:t>
            </a:r>
          </a:p>
          <a:p>
            <a:pPr marL="0" marR="0" lvl="0" indent="0" algn="l" defTabSz="914400" rtl="0" eaLnBrk="1" fontAlgn="auto" latinLnBrk="0" hangingPunct="1">
              <a:lnSpc>
                <a:spcPts val="4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 Desarrollo Sostenible.</a:t>
            </a:r>
            <a:endParaRPr kumimoji="0" lang="es-CR" sz="46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FE05FBB0-E49F-448A-9E94-363D4A4322BF}"/>
              </a:ext>
            </a:extLst>
          </p:cNvPr>
          <p:cNvGrpSpPr/>
          <p:nvPr/>
        </p:nvGrpSpPr>
        <p:grpSpPr>
          <a:xfrm>
            <a:off x="0" y="1314590"/>
            <a:ext cx="12192000" cy="0"/>
            <a:chOff x="0" y="6563032"/>
            <a:chExt cx="12192000" cy="0"/>
          </a:xfrm>
        </p:grpSpPr>
        <p:cxnSp>
          <p:nvCxnSpPr>
            <p:cNvPr id="6" name="Conector recto 5">
              <a:extLst>
                <a:ext uri="{FF2B5EF4-FFF2-40B4-BE49-F238E27FC236}">
                  <a16:creationId xmlns:a16="http://schemas.microsoft.com/office/drawing/2014/main" id="{F9776CCD-DF64-4B6B-BD59-C1B916FB741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563032"/>
              <a:ext cx="720000" cy="0"/>
            </a:xfrm>
            <a:prstGeom prst="line">
              <a:avLst/>
            </a:prstGeom>
            <a:ln w="76200">
              <a:solidFill>
                <a:srgbClr val="EA142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ector recto 6">
              <a:extLst>
                <a:ext uri="{FF2B5EF4-FFF2-40B4-BE49-F238E27FC236}">
                  <a16:creationId xmlns:a16="http://schemas.microsoft.com/office/drawing/2014/main" id="{01891FC4-3B2D-45B2-8012-EC53239547B3}"/>
                </a:ext>
              </a:extLst>
            </p:cNvPr>
            <p:cNvCxnSpPr>
              <a:cxnSpLocks/>
            </p:cNvCxnSpPr>
            <p:nvPr/>
          </p:nvCxnSpPr>
          <p:spPr>
            <a:xfrm>
              <a:off x="720000" y="6563032"/>
              <a:ext cx="720000" cy="0"/>
            </a:xfrm>
            <a:prstGeom prst="line">
              <a:avLst/>
            </a:prstGeom>
            <a:ln w="76200">
              <a:solidFill>
                <a:srgbClr val="D29F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 recto 7">
              <a:extLst>
                <a:ext uri="{FF2B5EF4-FFF2-40B4-BE49-F238E27FC236}">
                  <a16:creationId xmlns:a16="http://schemas.microsoft.com/office/drawing/2014/main" id="{7BC24603-12FA-467D-98FA-E35DA71F25AB}"/>
                </a:ext>
              </a:extLst>
            </p:cNvPr>
            <p:cNvCxnSpPr>
              <a:cxnSpLocks/>
            </p:cNvCxnSpPr>
            <p:nvPr/>
          </p:nvCxnSpPr>
          <p:spPr>
            <a:xfrm>
              <a:off x="1440000" y="6563032"/>
              <a:ext cx="720000" cy="0"/>
            </a:xfrm>
            <a:prstGeom prst="line">
              <a:avLst/>
            </a:prstGeom>
            <a:ln w="76200">
              <a:solidFill>
                <a:srgbClr val="279B4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recto 8">
              <a:extLst>
                <a:ext uri="{FF2B5EF4-FFF2-40B4-BE49-F238E27FC236}">
                  <a16:creationId xmlns:a16="http://schemas.microsoft.com/office/drawing/2014/main" id="{D6641439-942E-4A9C-993D-75CDB6105F9A}"/>
                </a:ext>
              </a:extLst>
            </p:cNvPr>
            <p:cNvCxnSpPr>
              <a:cxnSpLocks/>
            </p:cNvCxnSpPr>
            <p:nvPr/>
          </p:nvCxnSpPr>
          <p:spPr>
            <a:xfrm>
              <a:off x="2163175" y="6563032"/>
              <a:ext cx="720000" cy="0"/>
            </a:xfrm>
            <a:prstGeom prst="line">
              <a:avLst/>
            </a:prstGeom>
            <a:ln w="76200">
              <a:solidFill>
                <a:srgbClr val="C31F3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recto 9">
              <a:extLst>
                <a:ext uri="{FF2B5EF4-FFF2-40B4-BE49-F238E27FC236}">
                  <a16:creationId xmlns:a16="http://schemas.microsoft.com/office/drawing/2014/main" id="{E173DC57-C3E0-4B54-ACB4-352AA7D8DC61}"/>
                </a:ext>
              </a:extLst>
            </p:cNvPr>
            <p:cNvCxnSpPr>
              <a:cxnSpLocks/>
            </p:cNvCxnSpPr>
            <p:nvPr/>
          </p:nvCxnSpPr>
          <p:spPr>
            <a:xfrm>
              <a:off x="2883175" y="6563032"/>
              <a:ext cx="720000" cy="0"/>
            </a:xfrm>
            <a:prstGeom prst="line">
              <a:avLst/>
            </a:prstGeom>
            <a:ln w="76200">
              <a:solidFill>
                <a:srgbClr val="EF402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ctor recto 10">
              <a:extLst>
                <a:ext uri="{FF2B5EF4-FFF2-40B4-BE49-F238E27FC236}">
                  <a16:creationId xmlns:a16="http://schemas.microsoft.com/office/drawing/2014/main" id="{24DC5F20-D754-4E34-9F17-1615C22949CB}"/>
                </a:ext>
              </a:extLst>
            </p:cNvPr>
            <p:cNvCxnSpPr>
              <a:cxnSpLocks/>
            </p:cNvCxnSpPr>
            <p:nvPr/>
          </p:nvCxnSpPr>
          <p:spPr>
            <a:xfrm>
              <a:off x="3603175" y="6563032"/>
              <a:ext cx="720000" cy="0"/>
            </a:xfrm>
            <a:prstGeom prst="line">
              <a:avLst/>
            </a:prstGeom>
            <a:ln w="76200">
              <a:solidFill>
                <a:srgbClr val="00ADD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cto 11">
              <a:extLst>
                <a:ext uri="{FF2B5EF4-FFF2-40B4-BE49-F238E27FC236}">
                  <a16:creationId xmlns:a16="http://schemas.microsoft.com/office/drawing/2014/main" id="{2AE62D84-F796-4E05-888A-57BDC725B123}"/>
                </a:ext>
              </a:extLst>
            </p:cNvPr>
            <p:cNvCxnSpPr>
              <a:cxnSpLocks/>
            </p:cNvCxnSpPr>
            <p:nvPr/>
          </p:nvCxnSpPr>
          <p:spPr>
            <a:xfrm>
              <a:off x="4323175" y="6563032"/>
              <a:ext cx="720000" cy="0"/>
            </a:xfrm>
            <a:prstGeom prst="line">
              <a:avLst/>
            </a:prstGeom>
            <a:ln w="76200">
              <a:solidFill>
                <a:srgbClr val="FCB61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cto 12">
              <a:extLst>
                <a:ext uri="{FF2B5EF4-FFF2-40B4-BE49-F238E27FC236}">
                  <a16:creationId xmlns:a16="http://schemas.microsoft.com/office/drawing/2014/main" id="{9312588E-7644-4FEB-98FD-CF96E915C3B7}"/>
                </a:ext>
              </a:extLst>
            </p:cNvPr>
            <p:cNvCxnSpPr>
              <a:cxnSpLocks/>
            </p:cNvCxnSpPr>
            <p:nvPr/>
          </p:nvCxnSpPr>
          <p:spPr>
            <a:xfrm>
              <a:off x="5043175" y="6563032"/>
              <a:ext cx="720000" cy="0"/>
            </a:xfrm>
            <a:prstGeom prst="line">
              <a:avLst/>
            </a:prstGeom>
            <a:ln w="76200">
              <a:solidFill>
                <a:srgbClr val="A3194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recto 13">
              <a:extLst>
                <a:ext uri="{FF2B5EF4-FFF2-40B4-BE49-F238E27FC236}">
                  <a16:creationId xmlns:a16="http://schemas.microsoft.com/office/drawing/2014/main" id="{DE1C0EC0-C7D4-4689-96D1-9D6ECE0592DA}"/>
                </a:ext>
              </a:extLst>
            </p:cNvPr>
            <p:cNvCxnSpPr>
              <a:cxnSpLocks/>
            </p:cNvCxnSpPr>
            <p:nvPr/>
          </p:nvCxnSpPr>
          <p:spPr>
            <a:xfrm>
              <a:off x="5766350" y="6563032"/>
              <a:ext cx="720000" cy="0"/>
            </a:xfrm>
            <a:prstGeom prst="line">
              <a:avLst/>
            </a:prstGeom>
            <a:ln w="76200">
              <a:solidFill>
                <a:srgbClr val="F36D2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cto 14">
              <a:extLst>
                <a:ext uri="{FF2B5EF4-FFF2-40B4-BE49-F238E27FC236}">
                  <a16:creationId xmlns:a16="http://schemas.microsoft.com/office/drawing/2014/main" id="{9A797ABA-496C-497E-A5C4-FA56C8FCECA8}"/>
                </a:ext>
              </a:extLst>
            </p:cNvPr>
            <p:cNvCxnSpPr>
              <a:cxnSpLocks/>
            </p:cNvCxnSpPr>
            <p:nvPr/>
          </p:nvCxnSpPr>
          <p:spPr>
            <a:xfrm>
              <a:off x="6486350" y="6563032"/>
              <a:ext cx="720000" cy="0"/>
            </a:xfrm>
            <a:prstGeom prst="line">
              <a:avLst/>
            </a:prstGeom>
            <a:ln w="76200">
              <a:solidFill>
                <a:srgbClr val="E00C7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recto 15">
              <a:extLst>
                <a:ext uri="{FF2B5EF4-FFF2-40B4-BE49-F238E27FC236}">
                  <a16:creationId xmlns:a16="http://schemas.microsoft.com/office/drawing/2014/main" id="{47760CB5-116F-40FC-B996-601D1920DF77}"/>
                </a:ext>
              </a:extLst>
            </p:cNvPr>
            <p:cNvCxnSpPr>
              <a:cxnSpLocks/>
            </p:cNvCxnSpPr>
            <p:nvPr/>
          </p:nvCxnSpPr>
          <p:spPr>
            <a:xfrm>
              <a:off x="7206350" y="6563032"/>
              <a:ext cx="720000" cy="0"/>
            </a:xfrm>
            <a:prstGeom prst="line">
              <a:avLst/>
            </a:prstGeom>
            <a:ln w="76200">
              <a:solidFill>
                <a:srgbClr val="F99C2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cto 16">
              <a:extLst>
                <a:ext uri="{FF2B5EF4-FFF2-40B4-BE49-F238E27FC236}">
                  <a16:creationId xmlns:a16="http://schemas.microsoft.com/office/drawing/2014/main" id="{EEB416F9-6676-4945-B06E-EEF2DEC796CE}"/>
                </a:ext>
              </a:extLst>
            </p:cNvPr>
            <p:cNvCxnSpPr>
              <a:cxnSpLocks/>
            </p:cNvCxnSpPr>
            <p:nvPr/>
          </p:nvCxnSpPr>
          <p:spPr>
            <a:xfrm>
              <a:off x="7926350" y="6563032"/>
              <a:ext cx="720000" cy="0"/>
            </a:xfrm>
            <a:prstGeom prst="line">
              <a:avLst/>
            </a:prstGeom>
            <a:ln w="76200">
              <a:solidFill>
                <a:srgbClr val="CF8D2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cto 17">
              <a:extLst>
                <a:ext uri="{FF2B5EF4-FFF2-40B4-BE49-F238E27FC236}">
                  <a16:creationId xmlns:a16="http://schemas.microsoft.com/office/drawing/2014/main" id="{3FD406FA-77F6-42B9-8B0B-3C44F0553E6C}"/>
                </a:ext>
              </a:extLst>
            </p:cNvPr>
            <p:cNvCxnSpPr>
              <a:cxnSpLocks/>
            </p:cNvCxnSpPr>
            <p:nvPr/>
          </p:nvCxnSpPr>
          <p:spPr>
            <a:xfrm>
              <a:off x="8646350" y="6563032"/>
              <a:ext cx="720000" cy="0"/>
            </a:xfrm>
            <a:prstGeom prst="line">
              <a:avLst/>
            </a:prstGeom>
            <a:ln w="76200">
              <a:solidFill>
                <a:srgbClr val="42733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cto 18">
              <a:extLst>
                <a:ext uri="{FF2B5EF4-FFF2-40B4-BE49-F238E27FC236}">
                  <a16:creationId xmlns:a16="http://schemas.microsoft.com/office/drawing/2014/main" id="{9B56D52E-4A48-4BE9-9069-290C8CA49D70}"/>
                </a:ext>
              </a:extLst>
            </p:cNvPr>
            <p:cNvCxnSpPr>
              <a:cxnSpLocks/>
            </p:cNvCxnSpPr>
            <p:nvPr/>
          </p:nvCxnSpPr>
          <p:spPr>
            <a:xfrm>
              <a:off x="9369525" y="6563032"/>
              <a:ext cx="720000" cy="0"/>
            </a:xfrm>
            <a:prstGeom prst="line">
              <a:avLst/>
            </a:prstGeom>
            <a:ln w="76200">
              <a:solidFill>
                <a:srgbClr val="007BB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recto 19">
              <a:extLst>
                <a:ext uri="{FF2B5EF4-FFF2-40B4-BE49-F238E27FC236}">
                  <a16:creationId xmlns:a16="http://schemas.microsoft.com/office/drawing/2014/main" id="{6AEE3944-3CB5-40F4-8069-D3D038CD1393}"/>
                </a:ext>
              </a:extLst>
            </p:cNvPr>
            <p:cNvCxnSpPr>
              <a:cxnSpLocks/>
            </p:cNvCxnSpPr>
            <p:nvPr/>
          </p:nvCxnSpPr>
          <p:spPr>
            <a:xfrm>
              <a:off x="10091906" y="6563032"/>
              <a:ext cx="720000" cy="0"/>
            </a:xfrm>
            <a:prstGeom prst="line">
              <a:avLst/>
            </a:prstGeom>
            <a:ln w="76200">
              <a:solidFill>
                <a:srgbClr val="3EB04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90412F32-7A56-4C08-89F0-C415A6EBCE39}"/>
                </a:ext>
              </a:extLst>
            </p:cNvPr>
            <p:cNvCxnSpPr>
              <a:cxnSpLocks/>
            </p:cNvCxnSpPr>
            <p:nvPr/>
          </p:nvCxnSpPr>
          <p:spPr>
            <a:xfrm>
              <a:off x="10814287" y="6563032"/>
              <a:ext cx="720000" cy="0"/>
            </a:xfrm>
            <a:prstGeom prst="line">
              <a:avLst/>
            </a:prstGeom>
            <a:ln w="76200">
              <a:solidFill>
                <a:srgbClr val="004E8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cto 21">
              <a:extLst>
                <a:ext uri="{FF2B5EF4-FFF2-40B4-BE49-F238E27FC236}">
                  <a16:creationId xmlns:a16="http://schemas.microsoft.com/office/drawing/2014/main" id="{8813B50C-2E24-48C2-9BA9-CF49E172A5F1}"/>
                </a:ext>
              </a:extLst>
            </p:cNvPr>
            <p:cNvCxnSpPr>
              <a:cxnSpLocks/>
            </p:cNvCxnSpPr>
            <p:nvPr/>
          </p:nvCxnSpPr>
          <p:spPr>
            <a:xfrm>
              <a:off x="11534287" y="6563032"/>
              <a:ext cx="657713" cy="0"/>
            </a:xfrm>
            <a:prstGeom prst="line">
              <a:avLst/>
            </a:prstGeom>
            <a:ln w="76200">
              <a:solidFill>
                <a:srgbClr val="1532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Imagen 22">
            <a:extLst>
              <a:ext uri="{FF2B5EF4-FFF2-40B4-BE49-F238E27FC236}">
                <a16:creationId xmlns:a16="http://schemas.microsoft.com/office/drawing/2014/main" id="{0F6A23B5-E403-4E3E-9103-6F8C68C1D5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1" y="0"/>
            <a:ext cx="3665115" cy="6858000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8DD6AA79-B49C-4000-9073-12E542717A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916" r="1"/>
          <a:stretch/>
        </p:blipFill>
        <p:spPr>
          <a:xfrm>
            <a:off x="1601" y="0"/>
            <a:ext cx="26167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1019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EE62F85-B221-3935-050A-6854F6A093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486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ontaje Video Aequilibrium">
            <a:hlinkClick r:id="" action="ppaction://media"/>
            <a:extLst>
              <a:ext uri="{FF2B5EF4-FFF2-40B4-BE49-F238E27FC236}">
                <a16:creationId xmlns:a16="http://schemas.microsoft.com/office/drawing/2014/main" id="{0368AE48-5F0D-4CA7-B2DB-7B064EB530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7233" y="521569"/>
            <a:ext cx="10337533" cy="581486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27BA7E5-E515-4AB1-A161-51A288AE950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75000"/>
          </a:blip>
          <a:srcRect t="54316"/>
          <a:stretch/>
        </p:blipFill>
        <p:spPr>
          <a:xfrm>
            <a:off x="8640566" y="719623"/>
            <a:ext cx="2223841" cy="6014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86454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0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EE62F85-B221-3935-050A-6854F6A093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23029EF3-090E-1E4A-7E39-8D16735FBD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1300" y="1458431"/>
            <a:ext cx="7772400" cy="155448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404835BF-6A8D-3A8A-F7E9-7C0EE0FF16C6}"/>
              </a:ext>
            </a:extLst>
          </p:cNvPr>
          <p:cNvSpPr txBox="1"/>
          <p:nvPr/>
        </p:nvSpPr>
        <p:spPr>
          <a:xfrm>
            <a:off x="1838427" y="3438472"/>
            <a:ext cx="836114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 nuestro 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ideal </a:t>
            </a: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que procura un 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desarrollo sostenible </a:t>
            </a: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para el 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bienestar</a:t>
            </a: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 todas las personas,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tanto de esta como de las 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siguientes </a:t>
            </a: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generaciones.</a:t>
            </a: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5F1F5354-5E9C-4892-86E8-CABAD75AD965}"/>
              </a:ext>
            </a:extLst>
          </p:cNvPr>
          <p:cNvGrpSpPr/>
          <p:nvPr/>
        </p:nvGrpSpPr>
        <p:grpSpPr>
          <a:xfrm>
            <a:off x="2325388" y="3646991"/>
            <a:ext cx="22680" cy="11520"/>
            <a:chOff x="2325388" y="3646991"/>
            <a:chExt cx="22680" cy="115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">
              <p14:nvContentPartPr>
                <p14:cNvPr id="2" name="Entrada de lápiz 1">
                  <a:extLst>
                    <a:ext uri="{FF2B5EF4-FFF2-40B4-BE49-F238E27FC236}">
                      <a16:creationId xmlns:a16="http://schemas.microsoft.com/office/drawing/2014/main" id="{9AE6D088-3E94-49FB-ADD1-9908D779282C}"/>
                    </a:ext>
                  </a:extLst>
                </p14:cNvPr>
                <p14:cNvContentPartPr/>
                <p14:nvPr/>
              </p14:nvContentPartPr>
              <p14:xfrm>
                <a:off x="2343388" y="3646991"/>
                <a:ext cx="4680" cy="360"/>
              </p14:xfrm>
            </p:contentPart>
          </mc:Choice>
          <mc:Fallback>
            <p:pic>
              <p:nvPicPr>
                <p:cNvPr id="2" name="Entrada de lápiz 1">
                  <a:extLst>
                    <a:ext uri="{FF2B5EF4-FFF2-40B4-BE49-F238E27FC236}">
                      <a16:creationId xmlns:a16="http://schemas.microsoft.com/office/drawing/2014/main" id="{9AE6D088-3E94-49FB-ADD1-9908D779282C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335031" y="3637991"/>
                  <a:ext cx="210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">
              <p14:nvContentPartPr>
                <p14:cNvPr id="6" name="Entrada de lápiz 5">
                  <a:extLst>
                    <a:ext uri="{FF2B5EF4-FFF2-40B4-BE49-F238E27FC236}">
                      <a16:creationId xmlns:a16="http://schemas.microsoft.com/office/drawing/2014/main" id="{4A34860B-436F-4B0B-B4D6-81BFE839C5CD}"/>
                    </a:ext>
                  </a:extLst>
                </p14:cNvPr>
                <p14:cNvContentPartPr/>
                <p14:nvPr/>
              </p14:nvContentPartPr>
              <p14:xfrm>
                <a:off x="2325388" y="3657071"/>
                <a:ext cx="1440" cy="1440"/>
              </p14:xfrm>
            </p:contentPart>
          </mc:Choice>
          <mc:Fallback>
            <p:pic>
              <p:nvPicPr>
                <p:cNvPr id="6" name="Entrada de lápiz 5">
                  <a:extLst>
                    <a:ext uri="{FF2B5EF4-FFF2-40B4-BE49-F238E27FC236}">
                      <a16:creationId xmlns:a16="http://schemas.microsoft.com/office/drawing/2014/main" id="{4A34860B-436F-4B0B-B4D6-81BFE839C5CD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316388" y="3648071"/>
                  <a:ext cx="19080" cy="19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" name="Grupo 8">
            <a:extLst>
              <a:ext uri="{FF2B5EF4-FFF2-40B4-BE49-F238E27FC236}">
                <a16:creationId xmlns:a16="http://schemas.microsoft.com/office/drawing/2014/main" id="{5AD9E80C-0037-4B6E-AB5E-52D55B5E1310}"/>
              </a:ext>
            </a:extLst>
          </p:cNvPr>
          <p:cNvGrpSpPr/>
          <p:nvPr/>
        </p:nvGrpSpPr>
        <p:grpSpPr>
          <a:xfrm>
            <a:off x="2336548" y="3701711"/>
            <a:ext cx="2520" cy="4680"/>
            <a:chOff x="2336548" y="3701711"/>
            <a:chExt cx="2520" cy="46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7">
              <p14:nvContentPartPr>
                <p14:cNvPr id="7" name="Entrada de lápiz 6">
                  <a:extLst>
                    <a:ext uri="{FF2B5EF4-FFF2-40B4-BE49-F238E27FC236}">
                      <a16:creationId xmlns:a16="http://schemas.microsoft.com/office/drawing/2014/main" id="{81EDEAB8-042D-40C6-A4E0-EFEF9C1C2266}"/>
                    </a:ext>
                  </a:extLst>
                </p14:cNvPr>
                <p14:cNvContentPartPr/>
                <p14:nvPr/>
              </p14:nvContentPartPr>
              <p14:xfrm>
                <a:off x="2338708" y="3701711"/>
                <a:ext cx="360" cy="4680"/>
              </p14:xfrm>
            </p:contentPart>
          </mc:Choice>
          <mc:Fallback>
            <p:pic>
              <p:nvPicPr>
                <p:cNvPr id="7" name="Entrada de lápiz 6">
                  <a:extLst>
                    <a:ext uri="{FF2B5EF4-FFF2-40B4-BE49-F238E27FC236}">
                      <a16:creationId xmlns:a16="http://schemas.microsoft.com/office/drawing/2014/main" id="{81EDEAB8-042D-40C6-A4E0-EFEF9C1C2266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329708" y="3691961"/>
                  <a:ext cx="18000" cy="2379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">
              <p14:nvContentPartPr>
                <p14:cNvPr id="8" name="Entrada de lápiz 7">
                  <a:extLst>
                    <a:ext uri="{FF2B5EF4-FFF2-40B4-BE49-F238E27FC236}">
                      <a16:creationId xmlns:a16="http://schemas.microsoft.com/office/drawing/2014/main" id="{EE5801D8-2FDE-4C40-9276-D46D719B660E}"/>
                    </a:ext>
                  </a:extLst>
                </p14:cNvPr>
                <p14:cNvContentPartPr/>
                <p14:nvPr/>
              </p14:nvContentPartPr>
              <p14:xfrm>
                <a:off x="2336548" y="3701711"/>
                <a:ext cx="2520" cy="4680"/>
              </p14:xfrm>
            </p:contentPart>
          </mc:Choice>
          <mc:Fallback>
            <p:pic>
              <p:nvPicPr>
                <p:cNvPr id="8" name="Entrada de lápiz 7">
                  <a:extLst>
                    <a:ext uri="{FF2B5EF4-FFF2-40B4-BE49-F238E27FC236}">
                      <a16:creationId xmlns:a16="http://schemas.microsoft.com/office/drawing/2014/main" id="{EE5801D8-2FDE-4C40-9276-D46D719B660E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327548" y="3691961"/>
                  <a:ext cx="20160" cy="2379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41002601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7E63FAA-0421-4944-AEC2-47F907DB27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3518" y="2209137"/>
            <a:ext cx="6099313" cy="1219863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6726DB9A-37DC-4C5D-8D8E-C12BE5007C42}"/>
              </a:ext>
            </a:extLst>
          </p:cNvPr>
          <p:cNvSpPr txBox="1"/>
          <p:nvPr/>
        </p:nvSpPr>
        <p:spPr>
          <a:xfrm>
            <a:off x="299039" y="759485"/>
            <a:ext cx="5150052" cy="4514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2800" b="1" i="0" u="none" strike="noStrike" kern="1200" cap="none" spc="0" normalizeH="0" baseline="0" noProof="0" dirty="0">
                <a:ln>
                  <a:noFill/>
                </a:ln>
                <a:solidFill>
                  <a:srgbClr val="96D70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Concepto integral:</a:t>
            </a:r>
            <a:endParaRPr kumimoji="0" lang="es-419" sz="2800" b="1" i="0" u="none" strike="noStrike" kern="1200" cap="none" spc="0" normalizeH="0" baseline="0" noProof="0" dirty="0">
              <a:ln>
                <a:noFill/>
              </a:ln>
              <a:solidFill>
                <a:srgbClr val="96D70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DDF262C-703D-4305-BD0B-AEDD2EC7977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481843" y="3794068"/>
            <a:ext cx="3392738" cy="7239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FEA07BD-B205-4A99-8A48-86B58D4AE7D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123459" y="3850414"/>
            <a:ext cx="3320434" cy="66755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39563A3-1551-426E-BF23-37C61F0F9FF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912531" y="3809496"/>
            <a:ext cx="3320434" cy="708472"/>
          </a:xfrm>
          <a:prstGeom prst="rect">
            <a:avLst/>
          </a:prstGeom>
        </p:spPr>
      </p:pic>
      <p:grpSp>
        <p:nvGrpSpPr>
          <p:cNvPr id="10" name="Grupo 9">
            <a:extLst>
              <a:ext uri="{FF2B5EF4-FFF2-40B4-BE49-F238E27FC236}">
                <a16:creationId xmlns:a16="http://schemas.microsoft.com/office/drawing/2014/main" id="{00FD2F1A-28D8-4CAA-BDFB-4D401EB7CA9F}"/>
              </a:ext>
            </a:extLst>
          </p:cNvPr>
          <p:cNvGrpSpPr/>
          <p:nvPr/>
        </p:nvGrpSpPr>
        <p:grpSpPr>
          <a:xfrm>
            <a:off x="0" y="1314590"/>
            <a:ext cx="12192000" cy="0"/>
            <a:chOff x="0" y="6563032"/>
            <a:chExt cx="12192000" cy="0"/>
          </a:xfrm>
        </p:grpSpPr>
        <p:cxnSp>
          <p:nvCxnSpPr>
            <p:cNvPr id="11" name="Conector recto 10">
              <a:extLst>
                <a:ext uri="{FF2B5EF4-FFF2-40B4-BE49-F238E27FC236}">
                  <a16:creationId xmlns:a16="http://schemas.microsoft.com/office/drawing/2014/main" id="{3A67FC41-3A4D-4C69-A120-9CB75EE2223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563032"/>
              <a:ext cx="720000" cy="0"/>
            </a:xfrm>
            <a:prstGeom prst="line">
              <a:avLst/>
            </a:prstGeom>
            <a:ln w="76200">
              <a:solidFill>
                <a:srgbClr val="EA142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cto 11">
              <a:extLst>
                <a:ext uri="{FF2B5EF4-FFF2-40B4-BE49-F238E27FC236}">
                  <a16:creationId xmlns:a16="http://schemas.microsoft.com/office/drawing/2014/main" id="{DC18C6E5-A989-4CC7-A5B4-41D6C70963AC}"/>
                </a:ext>
              </a:extLst>
            </p:cNvPr>
            <p:cNvCxnSpPr>
              <a:cxnSpLocks/>
            </p:cNvCxnSpPr>
            <p:nvPr/>
          </p:nvCxnSpPr>
          <p:spPr>
            <a:xfrm>
              <a:off x="720000" y="6563032"/>
              <a:ext cx="720000" cy="0"/>
            </a:xfrm>
            <a:prstGeom prst="line">
              <a:avLst/>
            </a:prstGeom>
            <a:ln w="76200">
              <a:solidFill>
                <a:srgbClr val="D29F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cto 12">
              <a:extLst>
                <a:ext uri="{FF2B5EF4-FFF2-40B4-BE49-F238E27FC236}">
                  <a16:creationId xmlns:a16="http://schemas.microsoft.com/office/drawing/2014/main" id="{5A68E293-1C00-4A2F-A4F7-E254F8851331}"/>
                </a:ext>
              </a:extLst>
            </p:cNvPr>
            <p:cNvCxnSpPr>
              <a:cxnSpLocks/>
            </p:cNvCxnSpPr>
            <p:nvPr/>
          </p:nvCxnSpPr>
          <p:spPr>
            <a:xfrm>
              <a:off x="1440000" y="6563032"/>
              <a:ext cx="720000" cy="0"/>
            </a:xfrm>
            <a:prstGeom prst="line">
              <a:avLst/>
            </a:prstGeom>
            <a:ln w="76200">
              <a:solidFill>
                <a:srgbClr val="279B4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recto 13">
              <a:extLst>
                <a:ext uri="{FF2B5EF4-FFF2-40B4-BE49-F238E27FC236}">
                  <a16:creationId xmlns:a16="http://schemas.microsoft.com/office/drawing/2014/main" id="{28C9214E-42D9-4A0F-BD8C-20638CAEA24A}"/>
                </a:ext>
              </a:extLst>
            </p:cNvPr>
            <p:cNvCxnSpPr>
              <a:cxnSpLocks/>
            </p:cNvCxnSpPr>
            <p:nvPr/>
          </p:nvCxnSpPr>
          <p:spPr>
            <a:xfrm>
              <a:off x="2163175" y="6563032"/>
              <a:ext cx="720000" cy="0"/>
            </a:xfrm>
            <a:prstGeom prst="line">
              <a:avLst/>
            </a:prstGeom>
            <a:ln w="76200">
              <a:solidFill>
                <a:srgbClr val="C31F3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cto 14">
              <a:extLst>
                <a:ext uri="{FF2B5EF4-FFF2-40B4-BE49-F238E27FC236}">
                  <a16:creationId xmlns:a16="http://schemas.microsoft.com/office/drawing/2014/main" id="{F9080B59-709D-4BCB-AFFD-A79604BBB593}"/>
                </a:ext>
              </a:extLst>
            </p:cNvPr>
            <p:cNvCxnSpPr>
              <a:cxnSpLocks/>
            </p:cNvCxnSpPr>
            <p:nvPr/>
          </p:nvCxnSpPr>
          <p:spPr>
            <a:xfrm>
              <a:off x="2883175" y="6563032"/>
              <a:ext cx="720000" cy="0"/>
            </a:xfrm>
            <a:prstGeom prst="line">
              <a:avLst/>
            </a:prstGeom>
            <a:ln w="76200">
              <a:solidFill>
                <a:srgbClr val="EF402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recto 15">
              <a:extLst>
                <a:ext uri="{FF2B5EF4-FFF2-40B4-BE49-F238E27FC236}">
                  <a16:creationId xmlns:a16="http://schemas.microsoft.com/office/drawing/2014/main" id="{8E3D9CBE-808B-4864-B643-7DEEA3F20498}"/>
                </a:ext>
              </a:extLst>
            </p:cNvPr>
            <p:cNvCxnSpPr>
              <a:cxnSpLocks/>
            </p:cNvCxnSpPr>
            <p:nvPr/>
          </p:nvCxnSpPr>
          <p:spPr>
            <a:xfrm>
              <a:off x="3603175" y="6563032"/>
              <a:ext cx="720000" cy="0"/>
            </a:xfrm>
            <a:prstGeom prst="line">
              <a:avLst/>
            </a:prstGeom>
            <a:ln w="76200">
              <a:solidFill>
                <a:srgbClr val="00ADD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cto 16">
              <a:extLst>
                <a:ext uri="{FF2B5EF4-FFF2-40B4-BE49-F238E27FC236}">
                  <a16:creationId xmlns:a16="http://schemas.microsoft.com/office/drawing/2014/main" id="{0519E14B-C629-455F-A612-763736CD42CF}"/>
                </a:ext>
              </a:extLst>
            </p:cNvPr>
            <p:cNvCxnSpPr>
              <a:cxnSpLocks/>
            </p:cNvCxnSpPr>
            <p:nvPr/>
          </p:nvCxnSpPr>
          <p:spPr>
            <a:xfrm>
              <a:off x="4323175" y="6563032"/>
              <a:ext cx="720000" cy="0"/>
            </a:xfrm>
            <a:prstGeom prst="line">
              <a:avLst/>
            </a:prstGeom>
            <a:ln w="76200">
              <a:solidFill>
                <a:srgbClr val="FCB61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cto 17">
              <a:extLst>
                <a:ext uri="{FF2B5EF4-FFF2-40B4-BE49-F238E27FC236}">
                  <a16:creationId xmlns:a16="http://schemas.microsoft.com/office/drawing/2014/main" id="{8D30D0F9-5E1D-42D3-9900-116EC3C9A709}"/>
                </a:ext>
              </a:extLst>
            </p:cNvPr>
            <p:cNvCxnSpPr>
              <a:cxnSpLocks/>
            </p:cNvCxnSpPr>
            <p:nvPr/>
          </p:nvCxnSpPr>
          <p:spPr>
            <a:xfrm>
              <a:off x="5043175" y="6563032"/>
              <a:ext cx="720000" cy="0"/>
            </a:xfrm>
            <a:prstGeom prst="line">
              <a:avLst/>
            </a:prstGeom>
            <a:ln w="76200">
              <a:solidFill>
                <a:srgbClr val="A3194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cto 18">
              <a:extLst>
                <a:ext uri="{FF2B5EF4-FFF2-40B4-BE49-F238E27FC236}">
                  <a16:creationId xmlns:a16="http://schemas.microsoft.com/office/drawing/2014/main" id="{9575D664-5234-4C8B-9207-C232D793ADD3}"/>
                </a:ext>
              </a:extLst>
            </p:cNvPr>
            <p:cNvCxnSpPr>
              <a:cxnSpLocks/>
            </p:cNvCxnSpPr>
            <p:nvPr/>
          </p:nvCxnSpPr>
          <p:spPr>
            <a:xfrm>
              <a:off x="5766350" y="6563032"/>
              <a:ext cx="720000" cy="0"/>
            </a:xfrm>
            <a:prstGeom prst="line">
              <a:avLst/>
            </a:prstGeom>
            <a:ln w="76200">
              <a:solidFill>
                <a:srgbClr val="F36D2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recto 19">
              <a:extLst>
                <a:ext uri="{FF2B5EF4-FFF2-40B4-BE49-F238E27FC236}">
                  <a16:creationId xmlns:a16="http://schemas.microsoft.com/office/drawing/2014/main" id="{2CB48D4F-C300-4A6A-85FD-16162DAEF390}"/>
                </a:ext>
              </a:extLst>
            </p:cNvPr>
            <p:cNvCxnSpPr>
              <a:cxnSpLocks/>
            </p:cNvCxnSpPr>
            <p:nvPr/>
          </p:nvCxnSpPr>
          <p:spPr>
            <a:xfrm>
              <a:off x="6486350" y="6563032"/>
              <a:ext cx="720000" cy="0"/>
            </a:xfrm>
            <a:prstGeom prst="line">
              <a:avLst/>
            </a:prstGeom>
            <a:ln w="76200">
              <a:solidFill>
                <a:srgbClr val="E00C7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DFDDF77F-C55F-4AE1-A499-9F3CD464B1C9}"/>
                </a:ext>
              </a:extLst>
            </p:cNvPr>
            <p:cNvCxnSpPr>
              <a:cxnSpLocks/>
            </p:cNvCxnSpPr>
            <p:nvPr/>
          </p:nvCxnSpPr>
          <p:spPr>
            <a:xfrm>
              <a:off x="7206350" y="6563032"/>
              <a:ext cx="720000" cy="0"/>
            </a:xfrm>
            <a:prstGeom prst="line">
              <a:avLst/>
            </a:prstGeom>
            <a:ln w="76200">
              <a:solidFill>
                <a:srgbClr val="F99C2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cto 21">
              <a:extLst>
                <a:ext uri="{FF2B5EF4-FFF2-40B4-BE49-F238E27FC236}">
                  <a16:creationId xmlns:a16="http://schemas.microsoft.com/office/drawing/2014/main" id="{F4A03EA9-5D75-4913-ABF7-59EB561387B9}"/>
                </a:ext>
              </a:extLst>
            </p:cNvPr>
            <p:cNvCxnSpPr>
              <a:cxnSpLocks/>
            </p:cNvCxnSpPr>
            <p:nvPr/>
          </p:nvCxnSpPr>
          <p:spPr>
            <a:xfrm>
              <a:off x="7926350" y="6563032"/>
              <a:ext cx="720000" cy="0"/>
            </a:xfrm>
            <a:prstGeom prst="line">
              <a:avLst/>
            </a:prstGeom>
            <a:ln w="76200">
              <a:solidFill>
                <a:srgbClr val="CF8D2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cto 22">
              <a:extLst>
                <a:ext uri="{FF2B5EF4-FFF2-40B4-BE49-F238E27FC236}">
                  <a16:creationId xmlns:a16="http://schemas.microsoft.com/office/drawing/2014/main" id="{2A3CD09A-852B-468E-BE40-DA0F4AEC1F1C}"/>
                </a:ext>
              </a:extLst>
            </p:cNvPr>
            <p:cNvCxnSpPr>
              <a:cxnSpLocks/>
            </p:cNvCxnSpPr>
            <p:nvPr/>
          </p:nvCxnSpPr>
          <p:spPr>
            <a:xfrm>
              <a:off x="8646350" y="6563032"/>
              <a:ext cx="720000" cy="0"/>
            </a:xfrm>
            <a:prstGeom prst="line">
              <a:avLst/>
            </a:prstGeom>
            <a:ln w="76200">
              <a:solidFill>
                <a:srgbClr val="42733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cto 23">
              <a:extLst>
                <a:ext uri="{FF2B5EF4-FFF2-40B4-BE49-F238E27FC236}">
                  <a16:creationId xmlns:a16="http://schemas.microsoft.com/office/drawing/2014/main" id="{7D2937B4-D0B0-4F3F-BD75-793BFAECB59E}"/>
                </a:ext>
              </a:extLst>
            </p:cNvPr>
            <p:cNvCxnSpPr>
              <a:cxnSpLocks/>
            </p:cNvCxnSpPr>
            <p:nvPr/>
          </p:nvCxnSpPr>
          <p:spPr>
            <a:xfrm>
              <a:off x="9369525" y="6563032"/>
              <a:ext cx="720000" cy="0"/>
            </a:xfrm>
            <a:prstGeom prst="line">
              <a:avLst/>
            </a:prstGeom>
            <a:ln w="76200">
              <a:solidFill>
                <a:srgbClr val="007BB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ector recto 24">
              <a:extLst>
                <a:ext uri="{FF2B5EF4-FFF2-40B4-BE49-F238E27FC236}">
                  <a16:creationId xmlns:a16="http://schemas.microsoft.com/office/drawing/2014/main" id="{559298E9-AE96-4EB2-A57B-512244C589E9}"/>
                </a:ext>
              </a:extLst>
            </p:cNvPr>
            <p:cNvCxnSpPr>
              <a:cxnSpLocks/>
            </p:cNvCxnSpPr>
            <p:nvPr/>
          </p:nvCxnSpPr>
          <p:spPr>
            <a:xfrm>
              <a:off x="10091906" y="6563032"/>
              <a:ext cx="720000" cy="0"/>
            </a:xfrm>
            <a:prstGeom prst="line">
              <a:avLst/>
            </a:prstGeom>
            <a:ln w="76200">
              <a:solidFill>
                <a:srgbClr val="3EB04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ector recto 25">
              <a:extLst>
                <a:ext uri="{FF2B5EF4-FFF2-40B4-BE49-F238E27FC236}">
                  <a16:creationId xmlns:a16="http://schemas.microsoft.com/office/drawing/2014/main" id="{FD7751D1-8A14-421B-9C26-33395B55C020}"/>
                </a:ext>
              </a:extLst>
            </p:cNvPr>
            <p:cNvCxnSpPr>
              <a:cxnSpLocks/>
            </p:cNvCxnSpPr>
            <p:nvPr/>
          </p:nvCxnSpPr>
          <p:spPr>
            <a:xfrm>
              <a:off x="10814287" y="6563032"/>
              <a:ext cx="720000" cy="0"/>
            </a:xfrm>
            <a:prstGeom prst="line">
              <a:avLst/>
            </a:prstGeom>
            <a:ln w="76200">
              <a:solidFill>
                <a:srgbClr val="004E8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ector recto 26">
              <a:extLst>
                <a:ext uri="{FF2B5EF4-FFF2-40B4-BE49-F238E27FC236}">
                  <a16:creationId xmlns:a16="http://schemas.microsoft.com/office/drawing/2014/main" id="{F3101570-34F2-4AD8-9F50-1443EA314F7F}"/>
                </a:ext>
              </a:extLst>
            </p:cNvPr>
            <p:cNvCxnSpPr>
              <a:cxnSpLocks/>
            </p:cNvCxnSpPr>
            <p:nvPr/>
          </p:nvCxnSpPr>
          <p:spPr>
            <a:xfrm>
              <a:off x="11534287" y="6563032"/>
              <a:ext cx="657713" cy="0"/>
            </a:xfrm>
            <a:prstGeom prst="line">
              <a:avLst/>
            </a:prstGeom>
            <a:ln w="76200">
              <a:solidFill>
                <a:srgbClr val="1532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28877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B1AEF6F7-8384-4249-8672-9D8439C9FC8C}"/>
              </a:ext>
            </a:extLst>
          </p:cNvPr>
          <p:cNvSpPr txBox="1"/>
          <p:nvPr/>
        </p:nvSpPr>
        <p:spPr>
          <a:xfrm>
            <a:off x="351333" y="2827414"/>
            <a:ext cx="2302415" cy="8104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2800" b="1" i="0" u="none" strike="noStrike" kern="1200" cap="none" spc="0" normalizeH="0" baseline="0" noProof="0" dirty="0">
                <a:ln>
                  <a:noFill/>
                </a:ln>
                <a:solidFill>
                  <a:srgbClr val="96D70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Partes</a:t>
            </a:r>
          </a:p>
          <a:p>
            <a:pPr marL="0" marR="0" lvl="0" indent="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2800" b="1" i="0" u="none" strike="noStrike" kern="1200" cap="none" spc="0" normalizeH="0" baseline="0" noProof="0" dirty="0">
                <a:ln>
                  <a:noFill/>
                </a:ln>
                <a:solidFill>
                  <a:srgbClr val="96D70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interesadas:</a:t>
            </a:r>
            <a:endParaRPr kumimoji="0" lang="es-419" sz="2800" b="1" i="0" u="none" strike="noStrike" kern="1200" cap="none" spc="0" normalizeH="0" baseline="0" noProof="0" dirty="0">
              <a:ln>
                <a:noFill/>
              </a:ln>
              <a:solidFill>
                <a:srgbClr val="96D70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2C27A629-2181-4520-A0B9-759E3E99EC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762" t="23722" r="3881" b="10066"/>
          <a:stretch/>
        </p:blipFill>
        <p:spPr>
          <a:xfrm>
            <a:off x="5943601" y="1792356"/>
            <a:ext cx="6001188" cy="396589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83B9CCA8-3AA9-4D14-A802-A54554A238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02" t="23722" r="3881" b="4965"/>
          <a:stretch/>
        </p:blipFill>
        <p:spPr>
          <a:xfrm>
            <a:off x="4871291" y="4568981"/>
            <a:ext cx="4139387" cy="1767962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487550F3-234E-468D-AF16-06A5399D4C22}"/>
              </a:ext>
            </a:extLst>
          </p:cNvPr>
          <p:cNvSpPr/>
          <p:nvPr/>
        </p:nvSpPr>
        <p:spPr>
          <a:xfrm>
            <a:off x="3952239" y="652976"/>
            <a:ext cx="2988746" cy="3660606"/>
          </a:xfrm>
          <a:prstGeom prst="rect">
            <a:avLst/>
          </a:prstGeom>
          <a:solidFill>
            <a:srgbClr val="4D4D4D">
              <a:alpha val="8588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46DA0DED-C3C6-4BEE-8796-94ADD848EFE6}"/>
              </a:ext>
            </a:extLst>
          </p:cNvPr>
          <p:cNvSpPr txBox="1"/>
          <p:nvPr/>
        </p:nvSpPr>
        <p:spPr>
          <a:xfrm>
            <a:off x="3952239" y="835723"/>
            <a:ext cx="2669262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R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Inversionistas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R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Cuerpo docente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R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Entes reguladores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R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Servicios internos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R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Proveedores de servicios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R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Entidades estatales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R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Comunicación y medios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R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Proveedores operativos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R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Aliados estratégicos nacionales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R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Estudiantes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R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Empleadores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R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Aliados estratégicos internacionales</a:t>
            </a:r>
          </a:p>
        </p:txBody>
      </p:sp>
    </p:spTree>
    <p:extLst>
      <p:ext uri="{BB962C8B-B14F-4D97-AF65-F5344CB8AC3E}">
        <p14:creationId xmlns:p14="http://schemas.microsoft.com/office/powerpoint/2010/main" val="8438513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47BFCC7-C133-4B8E-A190-CE3BD2EE7D22}"/>
              </a:ext>
            </a:extLst>
          </p:cNvPr>
          <p:cNvSpPr txBox="1"/>
          <p:nvPr/>
        </p:nvSpPr>
        <p:spPr>
          <a:xfrm>
            <a:off x="351333" y="2827414"/>
            <a:ext cx="2302415" cy="8104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2800" b="1" i="0" u="none" strike="noStrike" kern="1200" cap="none" spc="0" normalizeH="0" baseline="0" noProof="0" dirty="0">
                <a:ln>
                  <a:noFill/>
                </a:ln>
                <a:solidFill>
                  <a:srgbClr val="96D70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Temas </a:t>
            </a:r>
          </a:p>
          <a:p>
            <a:pPr marL="0" marR="0" lvl="0" indent="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2800" b="1" i="0" u="none" strike="noStrike" kern="1200" cap="none" spc="0" normalizeH="0" baseline="0" noProof="0" dirty="0">
                <a:ln>
                  <a:noFill/>
                </a:ln>
                <a:solidFill>
                  <a:srgbClr val="96D70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materiales:</a:t>
            </a:r>
            <a:endParaRPr kumimoji="0" lang="es-419" sz="2800" b="1" i="0" u="none" strike="noStrike" kern="1200" cap="none" spc="0" normalizeH="0" baseline="0" noProof="0" dirty="0">
              <a:ln>
                <a:noFill/>
              </a:ln>
              <a:solidFill>
                <a:srgbClr val="96D70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566DAF17-8DF6-4810-AB11-840DCD0579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3529" y="199724"/>
            <a:ext cx="3484117" cy="6439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1697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B319474-6847-A7E9-0426-BA60A2E7C5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34375303-A258-9041-8E10-BBAC2DA92E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988" y="1623317"/>
            <a:ext cx="3681212" cy="523468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A6BA425-BA4F-75B8-D793-4D2F56C24B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2723" y="542632"/>
            <a:ext cx="2574341" cy="931666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E1971BDD-4C44-892C-2ACF-C11AA35C2EB0}"/>
              </a:ext>
            </a:extLst>
          </p:cNvPr>
          <p:cNvSpPr txBox="1"/>
          <p:nvPr/>
        </p:nvSpPr>
        <p:spPr>
          <a:xfrm>
            <a:off x="3829126" y="5422357"/>
            <a:ext cx="43249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 resultado obtenido no solo impacta </a:t>
            </a:r>
            <a:r>
              <a:rPr kumimoji="0" lang="es-419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individuos</a:t>
            </a:r>
            <a:r>
              <a:rPr kumimoji="0" lang="es-419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trasciende a sus </a:t>
            </a:r>
            <a:r>
              <a:rPr kumimoji="0" lang="es-419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familias</a:t>
            </a:r>
            <a:r>
              <a:rPr kumimoji="0" lang="es-419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s-419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152E420F-2F14-FD82-E396-F7768671A3C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179691" y="1623317"/>
            <a:ext cx="3430329" cy="5234683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C2184AAD-ACCC-2D82-3AF0-3F339A404575}"/>
              </a:ext>
            </a:extLst>
          </p:cNvPr>
          <p:cNvSpPr txBox="1"/>
          <p:nvPr/>
        </p:nvSpPr>
        <p:spPr>
          <a:xfrm>
            <a:off x="3619093" y="1697020"/>
            <a:ext cx="454160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Para ULATINA: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 la 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suma de todas las acciones  procesos 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que hacen posible que una 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persona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se eduque de forma 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excelente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bajo el modelo educativo de la </a:t>
            </a:r>
            <a:b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Universidad Latina de Costa Rica.</a:t>
            </a: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D09EA525-6150-2EAC-85E3-97F36D876ED7}"/>
              </a:ext>
            </a:extLst>
          </p:cNvPr>
          <p:cNvSpPr/>
          <p:nvPr/>
        </p:nvSpPr>
        <p:spPr>
          <a:xfrm>
            <a:off x="5847914" y="4240658"/>
            <a:ext cx="452063" cy="4520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79B294C9-3DB6-F491-0A60-7598556A5476}"/>
              </a:ext>
            </a:extLst>
          </p:cNvPr>
          <p:cNvSpPr/>
          <p:nvPr/>
        </p:nvSpPr>
        <p:spPr>
          <a:xfrm>
            <a:off x="9556885" y="4240658"/>
            <a:ext cx="452063" cy="4520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CD66E978-4F4C-8214-3D65-76D927370D8F}"/>
              </a:ext>
            </a:extLst>
          </p:cNvPr>
          <p:cNvSpPr/>
          <p:nvPr/>
        </p:nvSpPr>
        <p:spPr>
          <a:xfrm>
            <a:off x="2118395" y="4240658"/>
            <a:ext cx="452063" cy="45206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FEB96FDE-3322-F5D6-4066-22ECFC44B3F7}"/>
              </a:ext>
            </a:extLst>
          </p:cNvPr>
          <p:cNvSpPr/>
          <p:nvPr/>
        </p:nvSpPr>
        <p:spPr>
          <a:xfrm>
            <a:off x="3351294" y="4240658"/>
            <a:ext cx="452063" cy="4520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21E5C58C-A19B-1071-EE50-5DC973360FA1}"/>
              </a:ext>
            </a:extLst>
          </p:cNvPr>
          <p:cNvSpPr/>
          <p:nvPr/>
        </p:nvSpPr>
        <p:spPr>
          <a:xfrm>
            <a:off x="4522547" y="4240658"/>
            <a:ext cx="452063" cy="4520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371A8D9E-A280-883E-EEDD-ADCFEFCB18BD}"/>
              </a:ext>
            </a:extLst>
          </p:cNvPr>
          <p:cNvSpPr/>
          <p:nvPr/>
        </p:nvSpPr>
        <p:spPr>
          <a:xfrm>
            <a:off x="7080814" y="4240658"/>
            <a:ext cx="452063" cy="4520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A4B44E19-8090-7920-2617-276FC81E3431}"/>
              </a:ext>
            </a:extLst>
          </p:cNvPr>
          <p:cNvSpPr/>
          <p:nvPr/>
        </p:nvSpPr>
        <p:spPr>
          <a:xfrm>
            <a:off x="8252067" y="4240658"/>
            <a:ext cx="452063" cy="4520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A2EC08E8-04CF-63C6-369E-77AF80164B24}"/>
              </a:ext>
            </a:extLst>
          </p:cNvPr>
          <p:cNvSpPr/>
          <p:nvPr/>
        </p:nvSpPr>
        <p:spPr>
          <a:xfrm>
            <a:off x="2047320" y="4169697"/>
            <a:ext cx="593983" cy="593983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id="{EB783FA5-6D70-1D8E-836F-40832887E4D9}"/>
              </a:ext>
            </a:extLst>
          </p:cNvPr>
          <p:cNvSpPr/>
          <p:nvPr/>
        </p:nvSpPr>
        <p:spPr>
          <a:xfrm>
            <a:off x="3280219" y="4169697"/>
            <a:ext cx="593983" cy="593983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id="{C7B8FCB6-3858-CC5E-B9CF-6039A46CD309}"/>
              </a:ext>
            </a:extLst>
          </p:cNvPr>
          <p:cNvSpPr/>
          <p:nvPr/>
        </p:nvSpPr>
        <p:spPr>
          <a:xfrm>
            <a:off x="4451473" y="4169697"/>
            <a:ext cx="593983" cy="593983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DF811DB2-A93F-37F1-2CCA-F61FA85A7810}"/>
              </a:ext>
            </a:extLst>
          </p:cNvPr>
          <p:cNvSpPr/>
          <p:nvPr/>
        </p:nvSpPr>
        <p:spPr>
          <a:xfrm>
            <a:off x="5776839" y="4169697"/>
            <a:ext cx="593983" cy="593983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3" name="Elipse 32">
            <a:extLst>
              <a:ext uri="{FF2B5EF4-FFF2-40B4-BE49-F238E27FC236}">
                <a16:creationId xmlns:a16="http://schemas.microsoft.com/office/drawing/2014/main" id="{4E35CD94-9F64-B840-C838-84C01D3B305E}"/>
              </a:ext>
            </a:extLst>
          </p:cNvPr>
          <p:cNvSpPr/>
          <p:nvPr/>
        </p:nvSpPr>
        <p:spPr>
          <a:xfrm>
            <a:off x="7009738" y="4169697"/>
            <a:ext cx="593983" cy="593983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DAE01058-F3B1-3CFD-3D03-03D35B6F4BB6}"/>
              </a:ext>
            </a:extLst>
          </p:cNvPr>
          <p:cNvSpPr/>
          <p:nvPr/>
        </p:nvSpPr>
        <p:spPr>
          <a:xfrm>
            <a:off x="8180991" y="4169697"/>
            <a:ext cx="593983" cy="593983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5" name="Elipse 34">
            <a:extLst>
              <a:ext uri="{FF2B5EF4-FFF2-40B4-BE49-F238E27FC236}">
                <a16:creationId xmlns:a16="http://schemas.microsoft.com/office/drawing/2014/main" id="{02B7423B-A438-391B-8D17-1D3CAF6BA746}"/>
              </a:ext>
            </a:extLst>
          </p:cNvPr>
          <p:cNvSpPr/>
          <p:nvPr/>
        </p:nvSpPr>
        <p:spPr>
          <a:xfrm>
            <a:off x="9475534" y="4169697"/>
            <a:ext cx="593983" cy="593983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40" name="Conector recto 39">
            <a:extLst>
              <a:ext uri="{FF2B5EF4-FFF2-40B4-BE49-F238E27FC236}">
                <a16:creationId xmlns:a16="http://schemas.microsoft.com/office/drawing/2014/main" id="{A94E9ECA-B6F1-525B-4311-BA7A5E8DD4B4}"/>
              </a:ext>
            </a:extLst>
          </p:cNvPr>
          <p:cNvCxnSpPr/>
          <p:nvPr/>
        </p:nvCxnSpPr>
        <p:spPr>
          <a:xfrm>
            <a:off x="2732926" y="4466688"/>
            <a:ext cx="44178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cto 40">
            <a:extLst>
              <a:ext uri="{FF2B5EF4-FFF2-40B4-BE49-F238E27FC236}">
                <a16:creationId xmlns:a16="http://schemas.microsoft.com/office/drawing/2014/main" id="{8086C3E0-112D-A7E1-3338-41EA88806302}"/>
              </a:ext>
            </a:extLst>
          </p:cNvPr>
          <p:cNvCxnSpPr/>
          <p:nvPr/>
        </p:nvCxnSpPr>
        <p:spPr>
          <a:xfrm>
            <a:off x="3935003" y="4466688"/>
            <a:ext cx="44178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ector recto 41">
            <a:extLst>
              <a:ext uri="{FF2B5EF4-FFF2-40B4-BE49-F238E27FC236}">
                <a16:creationId xmlns:a16="http://schemas.microsoft.com/office/drawing/2014/main" id="{A7BBD486-C923-8F70-CFE5-A9B57F1CE600}"/>
              </a:ext>
            </a:extLst>
          </p:cNvPr>
          <p:cNvCxnSpPr/>
          <p:nvPr/>
        </p:nvCxnSpPr>
        <p:spPr>
          <a:xfrm>
            <a:off x="5188451" y="4466688"/>
            <a:ext cx="44178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cto 42">
            <a:extLst>
              <a:ext uri="{FF2B5EF4-FFF2-40B4-BE49-F238E27FC236}">
                <a16:creationId xmlns:a16="http://schemas.microsoft.com/office/drawing/2014/main" id="{3469FC9C-1CD3-739D-28EB-CA42F420A74D}"/>
              </a:ext>
            </a:extLst>
          </p:cNvPr>
          <p:cNvCxnSpPr/>
          <p:nvPr/>
        </p:nvCxnSpPr>
        <p:spPr>
          <a:xfrm>
            <a:off x="6472721" y="4466688"/>
            <a:ext cx="44178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Conector recto 43">
            <a:extLst>
              <a:ext uri="{FF2B5EF4-FFF2-40B4-BE49-F238E27FC236}">
                <a16:creationId xmlns:a16="http://schemas.microsoft.com/office/drawing/2014/main" id="{43293D10-F239-B2E2-4124-946E8D806292}"/>
              </a:ext>
            </a:extLst>
          </p:cNvPr>
          <p:cNvCxnSpPr/>
          <p:nvPr/>
        </p:nvCxnSpPr>
        <p:spPr>
          <a:xfrm>
            <a:off x="7664523" y="4466688"/>
            <a:ext cx="44178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Conector recto 44">
            <a:extLst>
              <a:ext uri="{FF2B5EF4-FFF2-40B4-BE49-F238E27FC236}">
                <a16:creationId xmlns:a16="http://schemas.microsoft.com/office/drawing/2014/main" id="{A9D300E0-91FF-B3FD-BEF5-83A7F286821F}"/>
              </a:ext>
            </a:extLst>
          </p:cNvPr>
          <p:cNvCxnSpPr/>
          <p:nvPr/>
        </p:nvCxnSpPr>
        <p:spPr>
          <a:xfrm>
            <a:off x="8897422" y="4466688"/>
            <a:ext cx="44178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6373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98E38740-EC52-E091-D2B7-7CD7E566CB86}"/>
              </a:ext>
            </a:extLst>
          </p:cNvPr>
          <p:cNvSpPr txBox="1"/>
          <p:nvPr/>
        </p:nvSpPr>
        <p:spPr>
          <a:xfrm>
            <a:off x="4975246" y="3280948"/>
            <a:ext cx="52046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2600" b="1" i="0" u="none" strike="noStrike" kern="1200" cap="none" spc="0" normalizeH="0" baseline="0" noProof="0" dirty="0">
                <a:ln>
                  <a:noFill/>
                </a:ln>
                <a:solidFill>
                  <a:srgbClr val="96D70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Enrique Ugalde </a:t>
            </a:r>
            <a:r>
              <a:rPr kumimoji="0" lang="es-CR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MSc</a:t>
            </a:r>
            <a:r>
              <a:rPr kumimoji="0" lang="es-CR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                   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D180A3B-5B7F-B547-88B3-0A65CB14173B}"/>
              </a:ext>
            </a:extLst>
          </p:cNvPr>
          <p:cNvSpPr txBox="1"/>
          <p:nvPr/>
        </p:nvSpPr>
        <p:spPr>
          <a:xfrm>
            <a:off x="4975246" y="3687049"/>
            <a:ext cx="40447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Estrategias de Desarrollo sostenible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Coordinador de Extensión Académica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Universidad Latina de Costa Rica</a:t>
            </a:r>
          </a:p>
        </p:txBody>
      </p:sp>
      <p:pic>
        <p:nvPicPr>
          <p:cNvPr id="27" name="Gráfico 26">
            <a:extLst>
              <a:ext uri="{FF2B5EF4-FFF2-40B4-BE49-F238E27FC236}">
                <a16:creationId xmlns:a16="http://schemas.microsoft.com/office/drawing/2014/main" id="{82F6F42F-2799-4CF0-9AFF-B28DF61782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49572" y="5084308"/>
            <a:ext cx="3276401" cy="1096062"/>
          </a:xfrm>
          <a:prstGeom prst="rect">
            <a:avLst/>
          </a:prstGeom>
        </p:spPr>
      </p:pic>
      <p:sp>
        <p:nvSpPr>
          <p:cNvPr id="49" name="CuadroTexto 48">
            <a:extLst>
              <a:ext uri="{FF2B5EF4-FFF2-40B4-BE49-F238E27FC236}">
                <a16:creationId xmlns:a16="http://schemas.microsoft.com/office/drawing/2014/main" id="{D6F4567C-37E9-4C80-8FD1-C8FD2EB6E6B7}"/>
              </a:ext>
            </a:extLst>
          </p:cNvPr>
          <p:cNvSpPr txBox="1"/>
          <p:nvPr/>
        </p:nvSpPr>
        <p:spPr>
          <a:xfrm>
            <a:off x="4975246" y="1484934"/>
            <a:ext cx="632196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Aequilibrium</a:t>
            </a: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Sostenible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 la extensión académica en la Universidad Latina de Costa Rica </a:t>
            </a:r>
            <a:endParaRPr kumimoji="0" lang="es-CR" sz="3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0" name="Grupo 49">
            <a:extLst>
              <a:ext uri="{FF2B5EF4-FFF2-40B4-BE49-F238E27FC236}">
                <a16:creationId xmlns:a16="http://schemas.microsoft.com/office/drawing/2014/main" id="{F5B2C489-9237-43F3-86FD-72D0E15AB4D0}"/>
              </a:ext>
            </a:extLst>
          </p:cNvPr>
          <p:cNvGrpSpPr/>
          <p:nvPr/>
        </p:nvGrpSpPr>
        <p:grpSpPr>
          <a:xfrm>
            <a:off x="0" y="1025832"/>
            <a:ext cx="12192000" cy="0"/>
            <a:chOff x="0" y="6563032"/>
            <a:chExt cx="12192000" cy="0"/>
          </a:xfrm>
        </p:grpSpPr>
        <p:cxnSp>
          <p:nvCxnSpPr>
            <p:cNvPr id="51" name="Conector recto 50">
              <a:extLst>
                <a:ext uri="{FF2B5EF4-FFF2-40B4-BE49-F238E27FC236}">
                  <a16:creationId xmlns:a16="http://schemas.microsoft.com/office/drawing/2014/main" id="{D8839AB9-69BD-441E-95A2-237FB7DD9F4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563032"/>
              <a:ext cx="720000" cy="0"/>
            </a:xfrm>
            <a:prstGeom prst="line">
              <a:avLst/>
            </a:prstGeom>
            <a:ln w="76200">
              <a:solidFill>
                <a:srgbClr val="EA142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ector recto 51">
              <a:extLst>
                <a:ext uri="{FF2B5EF4-FFF2-40B4-BE49-F238E27FC236}">
                  <a16:creationId xmlns:a16="http://schemas.microsoft.com/office/drawing/2014/main" id="{AC03FD12-839C-40A2-9B31-AAA65EAC6BA6}"/>
                </a:ext>
              </a:extLst>
            </p:cNvPr>
            <p:cNvCxnSpPr>
              <a:cxnSpLocks/>
            </p:cNvCxnSpPr>
            <p:nvPr/>
          </p:nvCxnSpPr>
          <p:spPr>
            <a:xfrm>
              <a:off x="720000" y="6563032"/>
              <a:ext cx="720000" cy="0"/>
            </a:xfrm>
            <a:prstGeom prst="line">
              <a:avLst/>
            </a:prstGeom>
            <a:ln w="76200">
              <a:solidFill>
                <a:srgbClr val="D29F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ector recto 52">
              <a:extLst>
                <a:ext uri="{FF2B5EF4-FFF2-40B4-BE49-F238E27FC236}">
                  <a16:creationId xmlns:a16="http://schemas.microsoft.com/office/drawing/2014/main" id="{7693D79D-8364-4340-BEC2-5BA23FC67DB9}"/>
                </a:ext>
              </a:extLst>
            </p:cNvPr>
            <p:cNvCxnSpPr>
              <a:cxnSpLocks/>
            </p:cNvCxnSpPr>
            <p:nvPr/>
          </p:nvCxnSpPr>
          <p:spPr>
            <a:xfrm>
              <a:off x="1440000" y="6563032"/>
              <a:ext cx="720000" cy="0"/>
            </a:xfrm>
            <a:prstGeom prst="line">
              <a:avLst/>
            </a:prstGeom>
            <a:ln w="76200">
              <a:solidFill>
                <a:srgbClr val="279B4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ector recto 53">
              <a:extLst>
                <a:ext uri="{FF2B5EF4-FFF2-40B4-BE49-F238E27FC236}">
                  <a16:creationId xmlns:a16="http://schemas.microsoft.com/office/drawing/2014/main" id="{CA19A0AD-99DB-4F73-95E9-15F4C56D423C}"/>
                </a:ext>
              </a:extLst>
            </p:cNvPr>
            <p:cNvCxnSpPr>
              <a:cxnSpLocks/>
            </p:cNvCxnSpPr>
            <p:nvPr/>
          </p:nvCxnSpPr>
          <p:spPr>
            <a:xfrm>
              <a:off x="2163175" y="6563032"/>
              <a:ext cx="720000" cy="0"/>
            </a:xfrm>
            <a:prstGeom prst="line">
              <a:avLst/>
            </a:prstGeom>
            <a:ln w="76200">
              <a:solidFill>
                <a:srgbClr val="C31F3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ector recto 54">
              <a:extLst>
                <a:ext uri="{FF2B5EF4-FFF2-40B4-BE49-F238E27FC236}">
                  <a16:creationId xmlns:a16="http://schemas.microsoft.com/office/drawing/2014/main" id="{A404842A-118B-46A3-87EB-CA48FB352F6A}"/>
                </a:ext>
              </a:extLst>
            </p:cNvPr>
            <p:cNvCxnSpPr>
              <a:cxnSpLocks/>
            </p:cNvCxnSpPr>
            <p:nvPr/>
          </p:nvCxnSpPr>
          <p:spPr>
            <a:xfrm>
              <a:off x="2883175" y="6563032"/>
              <a:ext cx="720000" cy="0"/>
            </a:xfrm>
            <a:prstGeom prst="line">
              <a:avLst/>
            </a:prstGeom>
            <a:ln w="76200">
              <a:solidFill>
                <a:srgbClr val="EF402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ector recto 55">
              <a:extLst>
                <a:ext uri="{FF2B5EF4-FFF2-40B4-BE49-F238E27FC236}">
                  <a16:creationId xmlns:a16="http://schemas.microsoft.com/office/drawing/2014/main" id="{33EE5C15-94C4-40D8-BE2F-D521DBEFA393}"/>
                </a:ext>
              </a:extLst>
            </p:cNvPr>
            <p:cNvCxnSpPr>
              <a:cxnSpLocks/>
            </p:cNvCxnSpPr>
            <p:nvPr/>
          </p:nvCxnSpPr>
          <p:spPr>
            <a:xfrm>
              <a:off x="3603175" y="6563032"/>
              <a:ext cx="720000" cy="0"/>
            </a:xfrm>
            <a:prstGeom prst="line">
              <a:avLst/>
            </a:prstGeom>
            <a:ln w="76200">
              <a:solidFill>
                <a:srgbClr val="00ADD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ector recto 56">
              <a:extLst>
                <a:ext uri="{FF2B5EF4-FFF2-40B4-BE49-F238E27FC236}">
                  <a16:creationId xmlns:a16="http://schemas.microsoft.com/office/drawing/2014/main" id="{7E081966-C00C-4B66-B40F-335856F69F12}"/>
                </a:ext>
              </a:extLst>
            </p:cNvPr>
            <p:cNvCxnSpPr>
              <a:cxnSpLocks/>
            </p:cNvCxnSpPr>
            <p:nvPr/>
          </p:nvCxnSpPr>
          <p:spPr>
            <a:xfrm>
              <a:off x="4323175" y="6563032"/>
              <a:ext cx="720000" cy="0"/>
            </a:xfrm>
            <a:prstGeom prst="line">
              <a:avLst/>
            </a:prstGeom>
            <a:ln w="76200">
              <a:solidFill>
                <a:srgbClr val="FCB61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ector recto 57">
              <a:extLst>
                <a:ext uri="{FF2B5EF4-FFF2-40B4-BE49-F238E27FC236}">
                  <a16:creationId xmlns:a16="http://schemas.microsoft.com/office/drawing/2014/main" id="{2FB123D7-9773-4C85-8055-FFA425D6595B}"/>
                </a:ext>
              </a:extLst>
            </p:cNvPr>
            <p:cNvCxnSpPr>
              <a:cxnSpLocks/>
            </p:cNvCxnSpPr>
            <p:nvPr/>
          </p:nvCxnSpPr>
          <p:spPr>
            <a:xfrm>
              <a:off x="5043175" y="6563032"/>
              <a:ext cx="720000" cy="0"/>
            </a:xfrm>
            <a:prstGeom prst="line">
              <a:avLst/>
            </a:prstGeom>
            <a:ln w="76200">
              <a:solidFill>
                <a:srgbClr val="A3194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ector recto 58">
              <a:extLst>
                <a:ext uri="{FF2B5EF4-FFF2-40B4-BE49-F238E27FC236}">
                  <a16:creationId xmlns:a16="http://schemas.microsoft.com/office/drawing/2014/main" id="{6116EA85-ACFD-4F63-B0D3-06E46B02FEC7}"/>
                </a:ext>
              </a:extLst>
            </p:cNvPr>
            <p:cNvCxnSpPr>
              <a:cxnSpLocks/>
            </p:cNvCxnSpPr>
            <p:nvPr/>
          </p:nvCxnSpPr>
          <p:spPr>
            <a:xfrm>
              <a:off x="5766350" y="6563032"/>
              <a:ext cx="720000" cy="0"/>
            </a:xfrm>
            <a:prstGeom prst="line">
              <a:avLst/>
            </a:prstGeom>
            <a:ln w="76200">
              <a:solidFill>
                <a:srgbClr val="F36D2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ector recto 59">
              <a:extLst>
                <a:ext uri="{FF2B5EF4-FFF2-40B4-BE49-F238E27FC236}">
                  <a16:creationId xmlns:a16="http://schemas.microsoft.com/office/drawing/2014/main" id="{104F2ECB-B6B5-4A00-B1C2-71ACBF3BDBBA}"/>
                </a:ext>
              </a:extLst>
            </p:cNvPr>
            <p:cNvCxnSpPr>
              <a:cxnSpLocks/>
            </p:cNvCxnSpPr>
            <p:nvPr/>
          </p:nvCxnSpPr>
          <p:spPr>
            <a:xfrm>
              <a:off x="6486350" y="6563032"/>
              <a:ext cx="720000" cy="0"/>
            </a:xfrm>
            <a:prstGeom prst="line">
              <a:avLst/>
            </a:prstGeom>
            <a:ln w="76200">
              <a:solidFill>
                <a:srgbClr val="E00C7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ector recto 60">
              <a:extLst>
                <a:ext uri="{FF2B5EF4-FFF2-40B4-BE49-F238E27FC236}">
                  <a16:creationId xmlns:a16="http://schemas.microsoft.com/office/drawing/2014/main" id="{53598860-47EE-4728-9B58-43A201A7C06A}"/>
                </a:ext>
              </a:extLst>
            </p:cNvPr>
            <p:cNvCxnSpPr>
              <a:cxnSpLocks/>
            </p:cNvCxnSpPr>
            <p:nvPr/>
          </p:nvCxnSpPr>
          <p:spPr>
            <a:xfrm>
              <a:off x="7206350" y="6563032"/>
              <a:ext cx="720000" cy="0"/>
            </a:xfrm>
            <a:prstGeom prst="line">
              <a:avLst/>
            </a:prstGeom>
            <a:ln w="76200">
              <a:solidFill>
                <a:srgbClr val="F99C2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ector recto 61">
              <a:extLst>
                <a:ext uri="{FF2B5EF4-FFF2-40B4-BE49-F238E27FC236}">
                  <a16:creationId xmlns:a16="http://schemas.microsoft.com/office/drawing/2014/main" id="{A955E8F6-8EB1-4AB7-891D-EBC05BFF7F0F}"/>
                </a:ext>
              </a:extLst>
            </p:cNvPr>
            <p:cNvCxnSpPr>
              <a:cxnSpLocks/>
            </p:cNvCxnSpPr>
            <p:nvPr/>
          </p:nvCxnSpPr>
          <p:spPr>
            <a:xfrm>
              <a:off x="7926350" y="6563032"/>
              <a:ext cx="720000" cy="0"/>
            </a:xfrm>
            <a:prstGeom prst="line">
              <a:avLst/>
            </a:prstGeom>
            <a:ln w="76200">
              <a:solidFill>
                <a:srgbClr val="CF8D2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ector recto 62">
              <a:extLst>
                <a:ext uri="{FF2B5EF4-FFF2-40B4-BE49-F238E27FC236}">
                  <a16:creationId xmlns:a16="http://schemas.microsoft.com/office/drawing/2014/main" id="{CCC1E370-0631-4F89-A3BB-CE04E182C181}"/>
                </a:ext>
              </a:extLst>
            </p:cNvPr>
            <p:cNvCxnSpPr>
              <a:cxnSpLocks/>
            </p:cNvCxnSpPr>
            <p:nvPr/>
          </p:nvCxnSpPr>
          <p:spPr>
            <a:xfrm>
              <a:off x="8646350" y="6563032"/>
              <a:ext cx="720000" cy="0"/>
            </a:xfrm>
            <a:prstGeom prst="line">
              <a:avLst/>
            </a:prstGeom>
            <a:ln w="76200">
              <a:solidFill>
                <a:srgbClr val="42733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ector recto 63">
              <a:extLst>
                <a:ext uri="{FF2B5EF4-FFF2-40B4-BE49-F238E27FC236}">
                  <a16:creationId xmlns:a16="http://schemas.microsoft.com/office/drawing/2014/main" id="{294ED034-E562-427A-BC8F-B4D03A4E3E67}"/>
                </a:ext>
              </a:extLst>
            </p:cNvPr>
            <p:cNvCxnSpPr>
              <a:cxnSpLocks/>
            </p:cNvCxnSpPr>
            <p:nvPr/>
          </p:nvCxnSpPr>
          <p:spPr>
            <a:xfrm>
              <a:off x="9369525" y="6563032"/>
              <a:ext cx="720000" cy="0"/>
            </a:xfrm>
            <a:prstGeom prst="line">
              <a:avLst/>
            </a:prstGeom>
            <a:ln w="76200">
              <a:solidFill>
                <a:srgbClr val="007BB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ector recto 64">
              <a:extLst>
                <a:ext uri="{FF2B5EF4-FFF2-40B4-BE49-F238E27FC236}">
                  <a16:creationId xmlns:a16="http://schemas.microsoft.com/office/drawing/2014/main" id="{6B9896E9-0C07-4D2B-93B8-6EF6AA464FB5}"/>
                </a:ext>
              </a:extLst>
            </p:cNvPr>
            <p:cNvCxnSpPr>
              <a:cxnSpLocks/>
            </p:cNvCxnSpPr>
            <p:nvPr/>
          </p:nvCxnSpPr>
          <p:spPr>
            <a:xfrm>
              <a:off x="10091906" y="6563032"/>
              <a:ext cx="720000" cy="0"/>
            </a:xfrm>
            <a:prstGeom prst="line">
              <a:avLst/>
            </a:prstGeom>
            <a:ln w="76200">
              <a:solidFill>
                <a:srgbClr val="3EB04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ector recto 65">
              <a:extLst>
                <a:ext uri="{FF2B5EF4-FFF2-40B4-BE49-F238E27FC236}">
                  <a16:creationId xmlns:a16="http://schemas.microsoft.com/office/drawing/2014/main" id="{68FE1B85-F26D-495A-BD8D-B7662E2B10B8}"/>
                </a:ext>
              </a:extLst>
            </p:cNvPr>
            <p:cNvCxnSpPr>
              <a:cxnSpLocks/>
            </p:cNvCxnSpPr>
            <p:nvPr/>
          </p:nvCxnSpPr>
          <p:spPr>
            <a:xfrm>
              <a:off x="10814287" y="6563032"/>
              <a:ext cx="720000" cy="0"/>
            </a:xfrm>
            <a:prstGeom prst="line">
              <a:avLst/>
            </a:prstGeom>
            <a:ln w="76200">
              <a:solidFill>
                <a:srgbClr val="004E8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ector recto 66">
              <a:extLst>
                <a:ext uri="{FF2B5EF4-FFF2-40B4-BE49-F238E27FC236}">
                  <a16:creationId xmlns:a16="http://schemas.microsoft.com/office/drawing/2014/main" id="{C83FCB0E-048E-41F1-869A-99CC72559515}"/>
                </a:ext>
              </a:extLst>
            </p:cNvPr>
            <p:cNvCxnSpPr>
              <a:cxnSpLocks/>
            </p:cNvCxnSpPr>
            <p:nvPr/>
          </p:nvCxnSpPr>
          <p:spPr>
            <a:xfrm>
              <a:off x="11534287" y="6563032"/>
              <a:ext cx="657713" cy="0"/>
            </a:xfrm>
            <a:prstGeom prst="line">
              <a:avLst/>
            </a:prstGeom>
            <a:ln w="76200">
              <a:solidFill>
                <a:srgbClr val="1532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8" name="Imagen 67">
            <a:extLst>
              <a:ext uri="{FF2B5EF4-FFF2-40B4-BE49-F238E27FC236}">
                <a16:creationId xmlns:a16="http://schemas.microsoft.com/office/drawing/2014/main" id="{377A92D1-03E3-42E8-BD7E-F3106C9EC2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01" y="0"/>
            <a:ext cx="3665115" cy="6858000"/>
          </a:xfrm>
          <a:prstGeom prst="rect">
            <a:avLst/>
          </a:prstGeom>
        </p:spPr>
      </p:pic>
      <p:pic>
        <p:nvPicPr>
          <p:cNvPr id="70" name="Imagen 69">
            <a:extLst>
              <a:ext uri="{FF2B5EF4-FFF2-40B4-BE49-F238E27FC236}">
                <a16:creationId xmlns:a16="http://schemas.microsoft.com/office/drawing/2014/main" id="{AD86943D-CD0A-4F4E-84B1-FBE5DEA7A66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916" r="1"/>
          <a:stretch/>
        </p:blipFill>
        <p:spPr>
          <a:xfrm>
            <a:off x="-27274" y="0"/>
            <a:ext cx="2616764" cy="6858000"/>
          </a:xfrm>
          <a:prstGeom prst="rect">
            <a:avLst/>
          </a:prstGeom>
        </p:spPr>
      </p:pic>
      <p:pic>
        <p:nvPicPr>
          <p:cNvPr id="72" name="Imagen 71">
            <a:extLst>
              <a:ext uri="{FF2B5EF4-FFF2-40B4-BE49-F238E27FC236}">
                <a16:creationId xmlns:a16="http://schemas.microsoft.com/office/drawing/2014/main" id="{2FBCBB30-638A-4359-9B18-4561AD16F9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75246" y="5354828"/>
            <a:ext cx="2836779" cy="55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674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B319474-6847-A7E9-0426-BA60A2E7C5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2294AE9C-8FE2-13E7-0E10-9EF19065676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58056" y="1431421"/>
            <a:ext cx="5704778" cy="1217215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0A294A4-EF8D-1CB2-3D49-9C54FD38EB3C}"/>
              </a:ext>
            </a:extLst>
          </p:cNvPr>
          <p:cNvSpPr txBox="1"/>
          <p:nvPr/>
        </p:nvSpPr>
        <p:spPr>
          <a:xfrm>
            <a:off x="593759" y="2841256"/>
            <a:ext cx="667331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"</a:t>
            </a:r>
            <a:r>
              <a:rPr kumimoji="0" lang="es-E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Socialis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" refiere a las personas, los grupos,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 comunidad y a la 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interacción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entre individuos.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 construcción de un futuro sostenible no puede lograrse sin una perspectiva social 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sólida y equitativa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srgbClr val="F8B41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F8B41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 términos de sostenibilidad significa 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F8B41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promover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F8B41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la justicia social, la 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F8B41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igualdad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F8B41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 oportunidades, el 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F8B41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respeto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F8B41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por los derechos humanos y la construcción de relaciones inclusivas, solidarias y colaborativas. </a:t>
            </a:r>
            <a:endParaRPr kumimoji="0" lang="es-419" sz="2000" b="0" i="0" u="none" strike="noStrike" kern="1200" cap="none" spc="0" normalizeH="0" baseline="0" noProof="0" dirty="0">
              <a:ln>
                <a:noFill/>
              </a:ln>
              <a:solidFill>
                <a:srgbClr val="F8B41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3427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2131E664-8E75-67ED-C4A6-0813ABFC9635}"/>
              </a:ext>
            </a:extLst>
          </p:cNvPr>
          <p:cNvSpPr txBox="1"/>
          <p:nvPr/>
        </p:nvSpPr>
        <p:spPr>
          <a:xfrm>
            <a:off x="501628" y="410723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Dimensión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87F57D5-C881-DC6B-9DE6-6DC1A000BF4B}"/>
              </a:ext>
            </a:extLst>
          </p:cNvPr>
          <p:cNvSpPr txBox="1"/>
          <p:nvPr/>
        </p:nvSpPr>
        <p:spPr>
          <a:xfrm>
            <a:off x="462718" y="658061"/>
            <a:ext cx="13468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2400" b="1" i="0" u="none" strike="noStrike" kern="1200" cap="none" spc="0" normalizeH="0" baseline="0" noProof="0" dirty="0">
                <a:ln>
                  <a:noFill/>
                </a:ln>
                <a:solidFill>
                  <a:srgbClr val="FDC32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SOCIAL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8C361E4-FC9B-CA57-E231-D765B6223206}"/>
              </a:ext>
            </a:extLst>
          </p:cNvPr>
          <p:cNvSpPr txBox="1"/>
          <p:nvPr/>
        </p:nvSpPr>
        <p:spPr>
          <a:xfrm>
            <a:off x="482173" y="1003952"/>
            <a:ext cx="2747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Zapf Dingbats" panose="02000500000000000000" pitchFamily="2" charset="0"/>
                <a:ea typeface="+mn-ea"/>
                <a:cs typeface="Arial" panose="020B0604020202020204" pitchFamily="34" charset="0"/>
              </a:rPr>
              <a:t>w</a:t>
            </a:r>
            <a:r>
              <a:rPr kumimoji="0" lang="es-419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Educación de Calidad</a:t>
            </a:r>
            <a:endParaRPr kumimoji="0" lang="es-419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F7C9884-A507-A2DC-F551-D9A714FD2BEB}"/>
              </a:ext>
            </a:extLst>
          </p:cNvPr>
          <p:cNvSpPr txBox="1"/>
          <p:nvPr/>
        </p:nvSpPr>
        <p:spPr>
          <a:xfrm>
            <a:off x="5054941" y="372223"/>
            <a:ext cx="32640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2200" b="1" i="0" u="none" strike="noStrike" kern="1200" cap="none" spc="0" normalizeH="0" baseline="0" noProof="0" dirty="0">
                <a:ln>
                  <a:noFill/>
                </a:ln>
                <a:solidFill>
                  <a:srgbClr val="FDC32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Acciones a corto plazo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CE83C5AF-2220-3BF7-EDD6-A3D37DA20608}"/>
              </a:ext>
            </a:extLst>
          </p:cNvPr>
          <p:cNvSpPr txBox="1"/>
          <p:nvPr/>
        </p:nvSpPr>
        <p:spPr>
          <a:xfrm>
            <a:off x="5054941" y="817420"/>
            <a:ext cx="6639048" cy="29456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" marR="0" lvl="0" indent="-180000" algn="l" defTabSz="914400" rtl="0" eaLnBrk="1" fontAlgn="t" latinLnBrk="0" hangingPunct="1">
              <a:lnSpc>
                <a:spcPts val="2200"/>
              </a:lnSpc>
              <a:spcBef>
                <a:spcPts val="0"/>
              </a:spcBef>
              <a:spcAft>
                <a:spcPts val="800"/>
              </a:spcAft>
              <a:buClr>
                <a:srgbClr val="FFC000"/>
              </a:buClr>
              <a:buSzPts val="1800"/>
              <a:buFont typeface="Arial" panose="020B0604020202020204" pitchFamily="34" charset="0"/>
              <a:buChar char="•"/>
              <a:tabLst/>
              <a:defRPr/>
            </a:pPr>
            <a:r>
              <a:rPr kumimoji="0" lang="es-P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Asegurar que los </a:t>
            </a:r>
            <a:r>
              <a:rPr kumimoji="0" lang="es-PE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programas de estudios sean flexibles y pertinentes </a:t>
            </a:r>
            <a:r>
              <a:rPr kumimoji="0" lang="es-P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las necesidades del mercado.</a:t>
            </a:r>
            <a:endParaRPr kumimoji="0" lang="es-C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36000" marR="0" lvl="0" indent="-180000" algn="l" defTabSz="914400" rtl="0" eaLnBrk="1" fontAlgn="t" latinLnBrk="0" hangingPunct="1">
              <a:lnSpc>
                <a:spcPts val="2200"/>
              </a:lnSpc>
              <a:spcBef>
                <a:spcPts val="0"/>
              </a:spcBef>
              <a:spcAft>
                <a:spcPts val="80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P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Mantener el </a:t>
            </a:r>
            <a:r>
              <a:rPr kumimoji="0" lang="es-PE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compromiso con la calidad </a:t>
            </a:r>
            <a:r>
              <a:rPr kumimoji="0" lang="es-P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académica institucional, mediante las </a:t>
            </a:r>
            <a:r>
              <a:rPr kumimoji="0" lang="es-PE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acreditaciones</a:t>
            </a:r>
            <a:r>
              <a:rPr kumimoji="0" lang="es-P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ante entes nacionales e </a:t>
            </a:r>
            <a:r>
              <a:rPr kumimoji="0" lang="es-PE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internacionales</a:t>
            </a:r>
            <a:r>
              <a:rPr kumimoji="0" lang="es-P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kumimoji="0" lang="es-C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36000" marR="0" lvl="0" indent="-180000" algn="l" defTabSz="914400" rtl="0" eaLnBrk="1" fontAlgn="t" latinLnBrk="0" hangingPunct="1">
              <a:lnSpc>
                <a:spcPts val="2200"/>
              </a:lnSpc>
              <a:spcBef>
                <a:spcPts val="0"/>
              </a:spcBef>
              <a:spcAft>
                <a:spcPts val="80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P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Evaluación a </a:t>
            </a:r>
            <a:r>
              <a:rPr kumimoji="0" lang="es-PE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nivel vocacional </a:t>
            </a:r>
            <a:r>
              <a:rPr kumimoji="0" lang="es-P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los estudiantes </a:t>
            </a:r>
            <a:br>
              <a:rPr kumimoji="0" lang="es-P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s-P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nuevo ingreso.</a:t>
            </a:r>
            <a:endParaRPr kumimoji="0" lang="es-C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36000" marR="0" lvl="0" indent="-180000" algn="l" defTabSz="914400" rtl="0" eaLnBrk="1" fontAlgn="t" latinLnBrk="0" hangingPunct="1">
              <a:lnSpc>
                <a:spcPts val="2200"/>
              </a:lnSpc>
              <a:spcBef>
                <a:spcPts val="0"/>
              </a:spcBef>
              <a:spcAft>
                <a:spcPts val="80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P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Desarrollo del </a:t>
            </a:r>
            <a:r>
              <a:rPr kumimoji="0" lang="es-PE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programa integral de tutorías </a:t>
            </a:r>
            <a:r>
              <a:rPr kumimoji="0" lang="es-P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 </a:t>
            </a:r>
            <a:br>
              <a:rPr kumimoji="0" lang="es-P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s-P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comunidad estudiantil.</a:t>
            </a:r>
            <a:endParaRPr kumimoji="0" lang="es-C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3C8271F2-8FDB-D0C2-A7AB-A78BE2D510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744078" y="0"/>
            <a:ext cx="2080381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53CD7344-1603-F0BE-3B19-0984A7689A0A}"/>
              </a:ext>
            </a:extLst>
          </p:cNvPr>
          <p:cNvSpPr txBox="1"/>
          <p:nvPr/>
        </p:nvSpPr>
        <p:spPr>
          <a:xfrm>
            <a:off x="5054941" y="3869603"/>
            <a:ext cx="324800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2200" b="1" i="0" u="none" strike="noStrike" kern="1200" cap="none" spc="0" normalizeH="0" baseline="0" noProof="0" dirty="0">
                <a:ln>
                  <a:noFill/>
                </a:ln>
                <a:solidFill>
                  <a:srgbClr val="FDC32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Acciones a largo plazo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3337399-77EE-BAE2-75F2-1DD0691BF56D}"/>
              </a:ext>
            </a:extLst>
          </p:cNvPr>
          <p:cNvSpPr txBox="1"/>
          <p:nvPr/>
        </p:nvSpPr>
        <p:spPr>
          <a:xfrm>
            <a:off x="5054941" y="4349709"/>
            <a:ext cx="6516593" cy="1996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" marR="0" lvl="0" indent="-180000" algn="l" defTabSz="914400" rtl="0" eaLnBrk="1" fontAlgn="t" latinLnBrk="0" hangingPunct="1">
              <a:lnSpc>
                <a:spcPts val="2200"/>
              </a:lnSpc>
              <a:spcBef>
                <a:spcPts val="0"/>
              </a:spcBef>
              <a:spcAft>
                <a:spcPts val="800"/>
              </a:spcAft>
              <a:buClr>
                <a:srgbClr val="FFC000"/>
              </a:buClr>
              <a:buSzPts val="1800"/>
              <a:buFont typeface="Arial" panose="020B0604020202020204" pitchFamily="34" charset="0"/>
              <a:buChar char="•"/>
              <a:tabLst/>
              <a:defRPr/>
            </a:pPr>
            <a:r>
              <a:rPr kumimoji="0" lang="es-P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Implementación de los </a:t>
            </a:r>
            <a:r>
              <a:rPr kumimoji="0" lang="es-PE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'Cursos Sello'</a:t>
            </a:r>
            <a:r>
              <a:rPr kumimoji="0" lang="es-P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basados </a:t>
            </a:r>
            <a:br>
              <a:rPr kumimoji="0" lang="es-P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s-P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el modelo de Desarrollo sostenible.</a:t>
            </a:r>
            <a:endParaRPr kumimoji="0" lang="es-C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36000" marR="0" lvl="0" indent="-180000" algn="l" defTabSz="914400" rtl="0" eaLnBrk="1" fontAlgn="t" latinLnBrk="0" hangingPunct="1">
              <a:lnSpc>
                <a:spcPts val="2200"/>
              </a:lnSpc>
              <a:spcBef>
                <a:spcPts val="0"/>
              </a:spcBef>
              <a:spcAft>
                <a:spcPts val="80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P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Evaluación efectiva del logro de los estudiantes </a:t>
            </a:r>
            <a:br>
              <a:rPr kumimoji="0" lang="es-P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s-P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través de la medición del </a:t>
            </a:r>
            <a:r>
              <a:rPr kumimoji="0" lang="es-PE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perfil de egreso</a:t>
            </a:r>
            <a:r>
              <a:rPr kumimoji="0" lang="es-P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s-C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36000" marR="0" lvl="0" indent="-180000" algn="l" defTabSz="914400" rtl="0" eaLnBrk="1" fontAlgn="t" latinLnBrk="0" hangingPunct="1">
              <a:lnSpc>
                <a:spcPts val="2200"/>
              </a:lnSpc>
              <a:spcBef>
                <a:spcPts val="0"/>
              </a:spcBef>
              <a:spcAft>
                <a:spcPts val="800"/>
              </a:spcAft>
              <a:buClr>
                <a:srgbClr val="FFC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P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Programa de </a:t>
            </a:r>
            <a:r>
              <a:rPr kumimoji="0" lang="es-PE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desarrollo profesional continuo </a:t>
            </a:r>
            <a:br>
              <a:rPr kumimoji="0" lang="es-PE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s-P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 el personal docente y administrativo.</a:t>
            </a:r>
            <a:endParaRPr kumimoji="0" lang="es-C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69676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>
            <a:extLst>
              <a:ext uri="{FF2B5EF4-FFF2-40B4-BE49-F238E27FC236}">
                <a16:creationId xmlns:a16="http://schemas.microsoft.com/office/drawing/2014/main" id="{CF7C9884-A507-A2DC-F551-D9A714FD2BEB}"/>
              </a:ext>
            </a:extLst>
          </p:cNvPr>
          <p:cNvSpPr txBox="1"/>
          <p:nvPr/>
        </p:nvSpPr>
        <p:spPr>
          <a:xfrm>
            <a:off x="5144806" y="904282"/>
            <a:ext cx="32640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2200" b="1" i="0" u="none" strike="noStrike" kern="1200" cap="none" spc="0" normalizeH="0" baseline="0" noProof="0" dirty="0">
                <a:ln>
                  <a:noFill/>
                </a:ln>
                <a:solidFill>
                  <a:srgbClr val="FDC32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Acciones a corto plazo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CE83C5AF-2220-3BF7-EDD6-A3D37DA20608}"/>
              </a:ext>
            </a:extLst>
          </p:cNvPr>
          <p:cNvSpPr txBox="1"/>
          <p:nvPr/>
        </p:nvSpPr>
        <p:spPr>
          <a:xfrm>
            <a:off x="5210217" y="1291722"/>
            <a:ext cx="624708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" marR="0" lvl="0" indent="-18000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800"/>
              </a:spcAft>
              <a:buClr>
                <a:srgbClr val="FDC32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P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Desarrollo del </a:t>
            </a:r>
            <a:r>
              <a:rPr kumimoji="0" lang="es-PE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nuevo programa de becas</a:t>
            </a:r>
            <a:r>
              <a:rPr kumimoji="0" lang="es-P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que incluye acompañamiento, mentorías y guía de ruta.</a:t>
            </a:r>
            <a:endParaRPr kumimoji="0" lang="es-C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6000" marR="0" lvl="0" indent="-18000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800"/>
              </a:spcAft>
              <a:buClr>
                <a:srgbClr val="FDC32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P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Conexión con las comunidades de la </a:t>
            </a:r>
            <a:r>
              <a:rPr kumimoji="0" lang="es-PE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Cuenca del Sixaola.</a:t>
            </a:r>
            <a:endParaRPr kumimoji="0" lang="es-C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3CD7344-1603-F0BE-3B19-0984A7689A0A}"/>
              </a:ext>
            </a:extLst>
          </p:cNvPr>
          <p:cNvSpPr txBox="1"/>
          <p:nvPr/>
        </p:nvSpPr>
        <p:spPr>
          <a:xfrm>
            <a:off x="5144806" y="2908628"/>
            <a:ext cx="324800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2200" b="1" i="0" u="none" strike="noStrike" kern="1200" cap="none" spc="0" normalizeH="0" baseline="0" noProof="0" dirty="0">
                <a:ln>
                  <a:noFill/>
                </a:ln>
                <a:solidFill>
                  <a:srgbClr val="FDC32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Acciones a largo plazo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3337399-77EE-BAE2-75F2-1DD0691BF56D}"/>
              </a:ext>
            </a:extLst>
          </p:cNvPr>
          <p:cNvSpPr txBox="1"/>
          <p:nvPr/>
        </p:nvSpPr>
        <p:spPr>
          <a:xfrm>
            <a:off x="5210217" y="3392125"/>
            <a:ext cx="6381840" cy="22610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" marR="0" lvl="0" indent="-18000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800"/>
              </a:spcAft>
              <a:buClr>
                <a:srgbClr val="FDC32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P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Implementación del </a:t>
            </a:r>
            <a:r>
              <a:rPr kumimoji="0" lang="es-PE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nuevo modelo de Escuelas Socio Deportivas </a:t>
            </a:r>
            <a:r>
              <a:rPr kumimoji="0" lang="es-P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 Real Madrid y la ULatina.</a:t>
            </a:r>
          </a:p>
          <a:p>
            <a:pPr marL="36000" marR="0" lvl="0" indent="-18000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800"/>
              </a:spcAft>
              <a:buClr>
                <a:srgbClr val="FDC32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P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Creación del programa </a:t>
            </a:r>
            <a:r>
              <a:rPr kumimoji="0" lang="es-PE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Ruta Vocacional</a:t>
            </a:r>
            <a:r>
              <a:rPr kumimoji="0" lang="es-P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como instrumento de guía y acompañamiento a estudiantes de nivel secundaria.</a:t>
            </a:r>
          </a:p>
          <a:p>
            <a:pPr marL="36000" marR="0" lvl="0" indent="-18000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800"/>
              </a:spcAft>
              <a:buClr>
                <a:srgbClr val="FDC32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P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Implementación del programa de </a:t>
            </a:r>
            <a:r>
              <a:rPr kumimoji="0" lang="es-PE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Salud mental </a:t>
            </a:r>
            <a:r>
              <a:rPr kumimoji="0" lang="es-P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2023-2025.</a:t>
            </a:r>
            <a:endParaRPr kumimoji="0" lang="es-C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084B7AE-CC33-4830-9060-7A2584BE0A95}"/>
              </a:ext>
            </a:extLst>
          </p:cNvPr>
          <p:cNvSpPr txBox="1"/>
          <p:nvPr/>
        </p:nvSpPr>
        <p:spPr>
          <a:xfrm>
            <a:off x="501628" y="410723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Dimensión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0232A7F-4829-42C3-A474-FFCE7E910831}"/>
              </a:ext>
            </a:extLst>
          </p:cNvPr>
          <p:cNvSpPr txBox="1"/>
          <p:nvPr/>
        </p:nvSpPr>
        <p:spPr>
          <a:xfrm>
            <a:off x="462718" y="658061"/>
            <a:ext cx="13468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2400" b="1" i="0" u="none" strike="noStrike" kern="1200" cap="none" spc="0" normalizeH="0" baseline="0" noProof="0" dirty="0">
                <a:ln>
                  <a:noFill/>
                </a:ln>
                <a:solidFill>
                  <a:srgbClr val="FDC32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SOCIAL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C8975B0-BADB-4342-B999-C070604D9DCA}"/>
              </a:ext>
            </a:extLst>
          </p:cNvPr>
          <p:cNvSpPr txBox="1"/>
          <p:nvPr/>
        </p:nvSpPr>
        <p:spPr>
          <a:xfrm>
            <a:off x="482173" y="1003952"/>
            <a:ext cx="19415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Zapf Dingbats" panose="02000500000000000000" pitchFamily="2" charset="0"/>
                <a:ea typeface="+mn-ea"/>
                <a:cs typeface="Arial" panose="020B0604020202020204" pitchFamily="34" charset="0"/>
              </a:rPr>
              <a:t>w</a:t>
            </a:r>
            <a:r>
              <a:rPr kumimoji="0" lang="es-419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Inclusión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 la Educación</a:t>
            </a:r>
            <a:endParaRPr kumimoji="0" lang="es-419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2A1642B6-9950-4B76-A89F-87FC06532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744078" y="0"/>
            <a:ext cx="20803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7321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A7D3059-D6F3-54A8-157C-80BFEA18F1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EADF4E2-EC3F-47AD-837B-BE270749DD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00514" y="-10160"/>
            <a:ext cx="12192000" cy="6858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E2EEA7F6-D9BC-00D5-3BB7-0B37FE20C715}"/>
              </a:ext>
            </a:extLst>
          </p:cNvPr>
          <p:cNvSpPr txBox="1"/>
          <p:nvPr/>
        </p:nvSpPr>
        <p:spPr>
          <a:xfrm>
            <a:off x="4903658" y="2881967"/>
            <a:ext cx="699648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"</a:t>
            </a:r>
            <a:r>
              <a:rPr kumimoji="0" lang="es-E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Divitia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" significa riqueza o recursos, en este contexto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resalta la importancia de administrar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 utilizar los recursos de manera responsable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 equitativa procurando un futuro sostenible.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srgbClr val="43A3D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43A3D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 término cobra relevancia al recordarnos que la riqueza debe estar al servicio de los que más ayuda requieren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43A3D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 que debemos gestionarla con sabiduría y consideración, según las necesidades de toda la comunidad global.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57A8B1F-7547-15DE-C746-D64F42E0F39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374775" y="1401026"/>
            <a:ext cx="6054250" cy="1217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6998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44DAA54-F554-A589-1ADD-867AC46AAF43}"/>
              </a:ext>
            </a:extLst>
          </p:cNvPr>
          <p:cNvSpPr txBox="1"/>
          <p:nvPr/>
        </p:nvSpPr>
        <p:spPr>
          <a:xfrm>
            <a:off x="466928" y="505838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Dimensión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486FF41-CD16-2292-0311-6C85528B8D11}"/>
              </a:ext>
            </a:extLst>
          </p:cNvPr>
          <p:cNvSpPr txBox="1"/>
          <p:nvPr/>
        </p:nvSpPr>
        <p:spPr>
          <a:xfrm>
            <a:off x="428018" y="753176"/>
            <a:ext cx="21002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2400" b="1" i="0" u="none" strike="noStrike" kern="1200" cap="none" spc="0" normalizeH="0" baseline="0" noProof="0" dirty="0">
                <a:ln>
                  <a:noFill/>
                </a:ln>
                <a:solidFill>
                  <a:srgbClr val="5DAED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ECONÓMICA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F276FF2-A29B-5F30-8576-6311F604CD3A}"/>
              </a:ext>
            </a:extLst>
          </p:cNvPr>
          <p:cNvSpPr txBox="1"/>
          <p:nvPr/>
        </p:nvSpPr>
        <p:spPr>
          <a:xfrm>
            <a:off x="447473" y="1099067"/>
            <a:ext cx="2568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Zapf Dingbats" panose="02000500000000000000" pitchFamily="2" charset="0"/>
                <a:ea typeface="+mn-ea"/>
                <a:cs typeface="Arial" panose="020B0604020202020204" pitchFamily="34" charset="0"/>
              </a:rPr>
              <a:t>w</a:t>
            </a:r>
            <a:r>
              <a:rPr kumimoji="0" lang="es-419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419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Ética y Anticorrupción</a:t>
            </a:r>
            <a:endParaRPr kumimoji="0" lang="es-419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CF5DDD8-7564-F488-2009-0E4B70411BEE}"/>
              </a:ext>
            </a:extLst>
          </p:cNvPr>
          <p:cNvSpPr txBox="1"/>
          <p:nvPr/>
        </p:nvSpPr>
        <p:spPr>
          <a:xfrm>
            <a:off x="5305193" y="699430"/>
            <a:ext cx="311816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2100" b="1" i="0" u="none" strike="noStrike" kern="1200" cap="none" spc="0" normalizeH="0" baseline="0" noProof="0" dirty="0">
                <a:ln>
                  <a:noFill/>
                </a:ln>
                <a:solidFill>
                  <a:srgbClr val="5DAED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Acciones a corto plazo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220A5F1D-0F71-4059-59CD-E8D98446DEAD}"/>
              </a:ext>
            </a:extLst>
          </p:cNvPr>
          <p:cNvSpPr txBox="1"/>
          <p:nvPr/>
        </p:nvSpPr>
        <p:spPr>
          <a:xfrm>
            <a:off x="5305193" y="1156820"/>
            <a:ext cx="5879361" cy="2836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" marR="0" lvl="0" indent="-18000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800"/>
              </a:spcAft>
              <a:buClr>
                <a:srgbClr val="00B0F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Creación del </a:t>
            </a:r>
            <a:r>
              <a:rPr kumimoji="0" lang="es-C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curso de inducción</a:t>
            </a:r>
            <a:r>
              <a:rPr kumimoji="0" lang="es-C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la Ética </a:t>
            </a:r>
            <a:br>
              <a:rPr kumimoji="0" lang="es-C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es-C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 Anticorrupción, para </a:t>
            </a:r>
            <a:r>
              <a:rPr kumimoji="0" lang="es-C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nuevo</a:t>
            </a:r>
            <a:r>
              <a:rPr kumimoji="0" lang="es-C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personal y funcionarios </a:t>
            </a:r>
            <a:r>
              <a:rPr kumimoji="0" lang="es-C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regulares</a:t>
            </a:r>
            <a:r>
              <a:rPr kumimoji="0" lang="es-C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kumimoji="0" lang="es-C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6000" marR="0" lvl="0" indent="-18000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800"/>
              </a:spcAft>
              <a:buClr>
                <a:srgbClr val="00B0F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Implementación de un </a:t>
            </a:r>
            <a:r>
              <a:rPr kumimoji="0" lang="es-C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espacio abierto de participación</a:t>
            </a:r>
            <a:r>
              <a:rPr kumimoji="0" lang="es-C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para que toda persona que presta servicios a la institución manifieste su preocupación sobre posibles prácticas ilegales.</a:t>
            </a:r>
            <a:r>
              <a:rPr kumimoji="0" lang="es-C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36000" marR="0" lvl="0" indent="-18000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800"/>
              </a:spcAft>
              <a:buClr>
                <a:srgbClr val="00B0F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Aplicación y análisis de la encuesta sobre </a:t>
            </a:r>
            <a:r>
              <a:rPr kumimoji="0" lang="es-C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cumplimiento de la ética,</a:t>
            </a:r>
            <a:r>
              <a:rPr kumimoji="0" lang="es-C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nivel institucional.</a:t>
            </a:r>
            <a:endParaRPr kumimoji="0" lang="es-C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E9400B6C-25E8-44F8-6A00-FDFE092E78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3778" y="0"/>
            <a:ext cx="1790700" cy="68580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6B32763-7D88-D77A-03EB-62FA0364EB6B}"/>
              </a:ext>
            </a:extLst>
          </p:cNvPr>
          <p:cNvSpPr txBox="1"/>
          <p:nvPr/>
        </p:nvSpPr>
        <p:spPr>
          <a:xfrm>
            <a:off x="5305193" y="4357901"/>
            <a:ext cx="310373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2100" b="1" i="0" u="none" strike="noStrike" kern="1200" cap="none" spc="0" normalizeH="0" baseline="0" noProof="0" dirty="0">
                <a:ln>
                  <a:noFill/>
                </a:ln>
                <a:solidFill>
                  <a:srgbClr val="5DAED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Acciones a largo plazo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FAAB2D90-19A3-5C07-8AFD-2139D031C6AF}"/>
              </a:ext>
            </a:extLst>
          </p:cNvPr>
          <p:cNvSpPr txBox="1"/>
          <p:nvPr/>
        </p:nvSpPr>
        <p:spPr>
          <a:xfrm>
            <a:off x="5305193" y="4798412"/>
            <a:ext cx="622587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" marR="0" lvl="0" indent="-18000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800"/>
              </a:spcAft>
              <a:buClr>
                <a:srgbClr val="00B0F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Publicación del informe anual sobre la </a:t>
            </a:r>
            <a:r>
              <a:rPr kumimoji="0" lang="es-C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rendición </a:t>
            </a:r>
            <a:br>
              <a:rPr kumimoji="0" lang="es-C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es-C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 cuentas</a:t>
            </a:r>
            <a:r>
              <a:rPr kumimoji="0" lang="es-C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institucional, por medio del “</a:t>
            </a:r>
            <a:r>
              <a:rPr kumimoji="0" lang="es-C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Reporte </a:t>
            </a:r>
            <a:br>
              <a:rPr kumimoji="0" lang="es-C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es-C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 Sostenibilidad 2024”</a:t>
            </a:r>
            <a:r>
              <a:rPr kumimoji="0" lang="es-C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kumimoji="0" lang="es-C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73179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D082586F-98FB-2D08-671B-4E4EE4360E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3AF99CB5-39ED-EDA0-58F3-F6B5BB0A063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232598" y="1113163"/>
            <a:ext cx="6054255" cy="1291781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A64D0702-131E-8C7E-2555-0FAF519C97BB}"/>
              </a:ext>
            </a:extLst>
          </p:cNvPr>
          <p:cNvSpPr txBox="1"/>
          <p:nvPr/>
        </p:nvSpPr>
        <p:spPr>
          <a:xfrm>
            <a:off x="5134465" y="2627374"/>
            <a:ext cx="6616282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"</a:t>
            </a:r>
            <a:r>
              <a:rPr kumimoji="0" lang="es-E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Natura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" es el término en latín que describe a la naturaleza en su sentido más amplio, abarcando todos los elementos y seres vivos que conforman el ámbito natural y esencial para la vida.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srgbClr val="9CBC1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97D7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 sostenibilidad, busca establecer un equilibrio duradero entre las 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97D7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actividades humanas y la naturaleza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97D7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de modo que los recursos naturales sean utilizados de manera 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97D7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responsable y renovable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97D7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garantizando el bienestar de las generaciones futuras.</a:t>
            </a:r>
            <a:endParaRPr kumimoji="0" lang="es-419" sz="2000" b="0" i="0" u="none" strike="noStrike" kern="1200" cap="none" spc="0" normalizeH="0" baseline="0" noProof="0" dirty="0">
              <a:ln>
                <a:noFill/>
              </a:ln>
              <a:solidFill>
                <a:srgbClr val="97D7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3881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E9400B6C-25E8-44F8-6A00-FDFE092E78C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907450" y="-88166"/>
            <a:ext cx="2126676" cy="6976987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1CF9FE7-EFFD-26C0-5697-F1BA782A0EE2}"/>
              </a:ext>
            </a:extLst>
          </p:cNvPr>
          <p:cNvSpPr txBox="1"/>
          <p:nvPr/>
        </p:nvSpPr>
        <p:spPr>
          <a:xfrm>
            <a:off x="466928" y="505838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Dimensión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0054B0D-6E08-8B43-FDA6-CC70764F4222}"/>
              </a:ext>
            </a:extLst>
          </p:cNvPr>
          <p:cNvSpPr txBox="1"/>
          <p:nvPr/>
        </p:nvSpPr>
        <p:spPr>
          <a:xfrm>
            <a:off x="428018" y="753176"/>
            <a:ext cx="1974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2400" b="1" i="0" u="none" strike="noStrike" kern="1200" cap="none" spc="0" normalizeH="0" baseline="0" noProof="0" dirty="0">
                <a:ln>
                  <a:noFill/>
                </a:ln>
                <a:solidFill>
                  <a:srgbClr val="97D7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AMBIENTAL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117A638-D218-6255-5F18-B2A51FA7E2E7}"/>
              </a:ext>
            </a:extLst>
          </p:cNvPr>
          <p:cNvSpPr txBox="1"/>
          <p:nvPr/>
        </p:nvSpPr>
        <p:spPr>
          <a:xfrm>
            <a:off x="447473" y="1099067"/>
            <a:ext cx="3017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Zapf Dingbats" panose="02000500000000000000" pitchFamily="2" charset="0"/>
                <a:ea typeface="+mn-ea"/>
                <a:cs typeface="Arial" panose="020B0604020202020204" pitchFamily="34" charset="0"/>
              </a:rPr>
              <a:t>w</a:t>
            </a:r>
            <a:r>
              <a:rPr kumimoji="0" lang="es-419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419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Ecoeficiencia Operacional</a:t>
            </a:r>
            <a:endParaRPr kumimoji="0" lang="es-419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37F6BC1-FE71-152F-F226-806B7EA065DF}"/>
              </a:ext>
            </a:extLst>
          </p:cNvPr>
          <p:cNvSpPr txBox="1"/>
          <p:nvPr/>
        </p:nvSpPr>
        <p:spPr>
          <a:xfrm>
            <a:off x="5287496" y="687436"/>
            <a:ext cx="32640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2200" b="1" i="0" u="none" strike="noStrike" kern="1200" cap="none" spc="0" normalizeH="0" baseline="0" noProof="0" dirty="0">
                <a:ln>
                  <a:noFill/>
                </a:ln>
                <a:solidFill>
                  <a:srgbClr val="96D70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Acciones a corto plazo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811222D-0C9C-B47B-0451-A9C568D80E0D}"/>
              </a:ext>
            </a:extLst>
          </p:cNvPr>
          <p:cNvSpPr txBox="1"/>
          <p:nvPr/>
        </p:nvSpPr>
        <p:spPr>
          <a:xfrm>
            <a:off x="5287496" y="1084503"/>
            <a:ext cx="6653619" cy="23750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" marR="0" lvl="0" indent="-18000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800"/>
              </a:spcAft>
              <a:buClr>
                <a:srgbClr val="97D7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Automatización y digitalización de los </a:t>
            </a:r>
            <a:r>
              <a:rPr kumimoji="0" lang="es-C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procesos </a:t>
            </a:r>
            <a:br>
              <a:rPr kumimoji="0" lang="es-C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s-C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gestión académica</a:t>
            </a:r>
            <a:r>
              <a:rPr kumimoji="0" lang="es-C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para el período 2023-2026.</a:t>
            </a:r>
          </a:p>
          <a:p>
            <a:pPr marL="36000" marR="0" lvl="0" indent="-18000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800"/>
              </a:spcAft>
              <a:buClr>
                <a:srgbClr val="97D7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C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Fortalecimiento del </a:t>
            </a:r>
            <a:r>
              <a:rPr kumimoji="0" lang="es-C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Programa Bandera Azul Ecológica </a:t>
            </a:r>
            <a:r>
              <a:rPr kumimoji="0" lang="es-C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 las nuestras 7 sedes.	</a:t>
            </a:r>
          </a:p>
          <a:p>
            <a:pPr marL="36000" marR="0" lvl="0" indent="-18000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800"/>
              </a:spcAft>
              <a:buClr>
                <a:srgbClr val="97D7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P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Incorporación de la distinción de Marca País: </a:t>
            </a:r>
            <a:br>
              <a:rPr kumimoji="0" lang="es-P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s-P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kumimoji="0" lang="es-PE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Esencial Costa Rica” </a:t>
            </a:r>
            <a:r>
              <a:rPr kumimoji="0" lang="es-P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actividades académicas.</a:t>
            </a:r>
          </a:p>
          <a:p>
            <a:pPr marL="36000" marR="0" lvl="0" indent="-18000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800"/>
              </a:spcAft>
              <a:buClr>
                <a:srgbClr val="97D7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P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Conversión de la Sede Heredia en un Campus Verde.</a:t>
            </a:r>
            <a:endParaRPr kumimoji="0" lang="es-C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506A865-7F69-1344-65DD-B7EB531E722B}"/>
              </a:ext>
            </a:extLst>
          </p:cNvPr>
          <p:cNvSpPr txBox="1"/>
          <p:nvPr/>
        </p:nvSpPr>
        <p:spPr>
          <a:xfrm>
            <a:off x="5287496" y="3918433"/>
            <a:ext cx="324800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2200" b="1" i="0" u="none" strike="noStrike" kern="1200" cap="none" spc="0" normalizeH="0" baseline="0" noProof="0" dirty="0">
                <a:ln>
                  <a:noFill/>
                </a:ln>
                <a:solidFill>
                  <a:srgbClr val="96D70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Acciones a largo plazo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710FEC1-B25F-2201-D863-295F6E84EA8D}"/>
              </a:ext>
            </a:extLst>
          </p:cNvPr>
          <p:cNvSpPr txBox="1"/>
          <p:nvPr/>
        </p:nvSpPr>
        <p:spPr>
          <a:xfrm>
            <a:off x="5287496" y="4334750"/>
            <a:ext cx="6653619" cy="16055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" marR="0" lvl="0" indent="-18000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800"/>
              </a:spcAft>
              <a:buClr>
                <a:srgbClr val="97D7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P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Reorganización del Simposio Institucional de </a:t>
            </a:r>
            <a:r>
              <a:rPr kumimoji="0" lang="es-PE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Ciencia para el Desarrollo Sostenible</a:t>
            </a:r>
            <a:r>
              <a:rPr kumimoji="0" lang="es-P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 la Universidad Latina de Costa Rica.</a:t>
            </a:r>
            <a:endParaRPr kumimoji="0" lang="es-C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6000" marR="0" lvl="0" indent="-180000" algn="l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800"/>
              </a:spcAft>
              <a:buClr>
                <a:srgbClr val="97D7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P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Fortalecimiento de la </a:t>
            </a:r>
            <a:r>
              <a:rPr kumimoji="0" lang="es-PE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Feria Ambiental </a:t>
            </a:r>
            <a:r>
              <a:rPr kumimoji="0" lang="es-P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las 6 sedes de Universidad Latina.</a:t>
            </a:r>
            <a:endParaRPr kumimoji="0" lang="es-C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4997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>
            <a:extLst>
              <a:ext uri="{FF2B5EF4-FFF2-40B4-BE49-F238E27FC236}">
                <a16:creationId xmlns:a16="http://schemas.microsoft.com/office/drawing/2014/main" id="{9360EF1A-0222-48D6-9631-34A478ACD331}"/>
              </a:ext>
            </a:extLst>
          </p:cNvPr>
          <p:cNvGrpSpPr/>
          <p:nvPr/>
        </p:nvGrpSpPr>
        <p:grpSpPr>
          <a:xfrm>
            <a:off x="0" y="1314590"/>
            <a:ext cx="12192000" cy="0"/>
            <a:chOff x="0" y="6563032"/>
            <a:chExt cx="12192000" cy="0"/>
          </a:xfrm>
        </p:grpSpPr>
        <p:cxnSp>
          <p:nvCxnSpPr>
            <p:cNvPr id="10" name="Conector recto 9">
              <a:extLst>
                <a:ext uri="{FF2B5EF4-FFF2-40B4-BE49-F238E27FC236}">
                  <a16:creationId xmlns:a16="http://schemas.microsoft.com/office/drawing/2014/main" id="{DE70E3E2-9463-442A-9CE5-BD5DD93593E4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563032"/>
              <a:ext cx="720000" cy="0"/>
            </a:xfrm>
            <a:prstGeom prst="line">
              <a:avLst/>
            </a:prstGeom>
            <a:ln w="76200">
              <a:solidFill>
                <a:srgbClr val="EA142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ctor recto 10">
              <a:extLst>
                <a:ext uri="{FF2B5EF4-FFF2-40B4-BE49-F238E27FC236}">
                  <a16:creationId xmlns:a16="http://schemas.microsoft.com/office/drawing/2014/main" id="{199AE1FE-5AB1-4163-9122-5BEFA054AAD5}"/>
                </a:ext>
              </a:extLst>
            </p:cNvPr>
            <p:cNvCxnSpPr>
              <a:cxnSpLocks/>
            </p:cNvCxnSpPr>
            <p:nvPr/>
          </p:nvCxnSpPr>
          <p:spPr>
            <a:xfrm>
              <a:off x="720000" y="6563032"/>
              <a:ext cx="720000" cy="0"/>
            </a:xfrm>
            <a:prstGeom prst="line">
              <a:avLst/>
            </a:prstGeom>
            <a:ln w="76200">
              <a:solidFill>
                <a:srgbClr val="D29F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cto 11">
              <a:extLst>
                <a:ext uri="{FF2B5EF4-FFF2-40B4-BE49-F238E27FC236}">
                  <a16:creationId xmlns:a16="http://schemas.microsoft.com/office/drawing/2014/main" id="{55F5C790-7907-486C-A3A7-5D5BB1EF5C69}"/>
                </a:ext>
              </a:extLst>
            </p:cNvPr>
            <p:cNvCxnSpPr>
              <a:cxnSpLocks/>
            </p:cNvCxnSpPr>
            <p:nvPr/>
          </p:nvCxnSpPr>
          <p:spPr>
            <a:xfrm>
              <a:off x="1440000" y="6563032"/>
              <a:ext cx="720000" cy="0"/>
            </a:xfrm>
            <a:prstGeom prst="line">
              <a:avLst/>
            </a:prstGeom>
            <a:ln w="76200">
              <a:solidFill>
                <a:srgbClr val="279B4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cto 12">
              <a:extLst>
                <a:ext uri="{FF2B5EF4-FFF2-40B4-BE49-F238E27FC236}">
                  <a16:creationId xmlns:a16="http://schemas.microsoft.com/office/drawing/2014/main" id="{5D456ED5-BB59-457A-B0CC-4C994EEE20FF}"/>
                </a:ext>
              </a:extLst>
            </p:cNvPr>
            <p:cNvCxnSpPr>
              <a:cxnSpLocks/>
            </p:cNvCxnSpPr>
            <p:nvPr/>
          </p:nvCxnSpPr>
          <p:spPr>
            <a:xfrm>
              <a:off x="2163175" y="6563032"/>
              <a:ext cx="720000" cy="0"/>
            </a:xfrm>
            <a:prstGeom prst="line">
              <a:avLst/>
            </a:prstGeom>
            <a:ln w="76200">
              <a:solidFill>
                <a:srgbClr val="C31F3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recto 13">
              <a:extLst>
                <a:ext uri="{FF2B5EF4-FFF2-40B4-BE49-F238E27FC236}">
                  <a16:creationId xmlns:a16="http://schemas.microsoft.com/office/drawing/2014/main" id="{105067A7-FC28-4313-A9B4-6D9EC4ACBAB6}"/>
                </a:ext>
              </a:extLst>
            </p:cNvPr>
            <p:cNvCxnSpPr>
              <a:cxnSpLocks/>
            </p:cNvCxnSpPr>
            <p:nvPr/>
          </p:nvCxnSpPr>
          <p:spPr>
            <a:xfrm>
              <a:off x="2883175" y="6563032"/>
              <a:ext cx="720000" cy="0"/>
            </a:xfrm>
            <a:prstGeom prst="line">
              <a:avLst/>
            </a:prstGeom>
            <a:ln w="76200">
              <a:solidFill>
                <a:srgbClr val="EF402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cto 14">
              <a:extLst>
                <a:ext uri="{FF2B5EF4-FFF2-40B4-BE49-F238E27FC236}">
                  <a16:creationId xmlns:a16="http://schemas.microsoft.com/office/drawing/2014/main" id="{9F0677A9-3B2E-4758-9806-33CC43E82538}"/>
                </a:ext>
              </a:extLst>
            </p:cNvPr>
            <p:cNvCxnSpPr>
              <a:cxnSpLocks/>
            </p:cNvCxnSpPr>
            <p:nvPr/>
          </p:nvCxnSpPr>
          <p:spPr>
            <a:xfrm>
              <a:off x="3603175" y="6563032"/>
              <a:ext cx="720000" cy="0"/>
            </a:xfrm>
            <a:prstGeom prst="line">
              <a:avLst/>
            </a:prstGeom>
            <a:ln w="76200">
              <a:solidFill>
                <a:srgbClr val="00ADD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recto 15">
              <a:extLst>
                <a:ext uri="{FF2B5EF4-FFF2-40B4-BE49-F238E27FC236}">
                  <a16:creationId xmlns:a16="http://schemas.microsoft.com/office/drawing/2014/main" id="{3495DEE5-6D2D-4FDE-B660-243413122E95}"/>
                </a:ext>
              </a:extLst>
            </p:cNvPr>
            <p:cNvCxnSpPr>
              <a:cxnSpLocks/>
            </p:cNvCxnSpPr>
            <p:nvPr/>
          </p:nvCxnSpPr>
          <p:spPr>
            <a:xfrm>
              <a:off x="4323175" y="6563032"/>
              <a:ext cx="720000" cy="0"/>
            </a:xfrm>
            <a:prstGeom prst="line">
              <a:avLst/>
            </a:prstGeom>
            <a:ln w="76200">
              <a:solidFill>
                <a:srgbClr val="FCB61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cto 16">
              <a:extLst>
                <a:ext uri="{FF2B5EF4-FFF2-40B4-BE49-F238E27FC236}">
                  <a16:creationId xmlns:a16="http://schemas.microsoft.com/office/drawing/2014/main" id="{A82CBA9E-45D5-4637-BFAD-4F8DABCB4878}"/>
                </a:ext>
              </a:extLst>
            </p:cNvPr>
            <p:cNvCxnSpPr>
              <a:cxnSpLocks/>
            </p:cNvCxnSpPr>
            <p:nvPr/>
          </p:nvCxnSpPr>
          <p:spPr>
            <a:xfrm>
              <a:off x="5043175" y="6563032"/>
              <a:ext cx="720000" cy="0"/>
            </a:xfrm>
            <a:prstGeom prst="line">
              <a:avLst/>
            </a:prstGeom>
            <a:ln w="76200">
              <a:solidFill>
                <a:srgbClr val="A3194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cto 17">
              <a:extLst>
                <a:ext uri="{FF2B5EF4-FFF2-40B4-BE49-F238E27FC236}">
                  <a16:creationId xmlns:a16="http://schemas.microsoft.com/office/drawing/2014/main" id="{9E096099-B407-4273-824C-F078D9C2C947}"/>
                </a:ext>
              </a:extLst>
            </p:cNvPr>
            <p:cNvCxnSpPr>
              <a:cxnSpLocks/>
            </p:cNvCxnSpPr>
            <p:nvPr/>
          </p:nvCxnSpPr>
          <p:spPr>
            <a:xfrm>
              <a:off x="5766350" y="6563032"/>
              <a:ext cx="720000" cy="0"/>
            </a:xfrm>
            <a:prstGeom prst="line">
              <a:avLst/>
            </a:prstGeom>
            <a:ln w="76200">
              <a:solidFill>
                <a:srgbClr val="F36D2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cto 18">
              <a:extLst>
                <a:ext uri="{FF2B5EF4-FFF2-40B4-BE49-F238E27FC236}">
                  <a16:creationId xmlns:a16="http://schemas.microsoft.com/office/drawing/2014/main" id="{A9BA3A92-4A43-4FBD-9611-B1B7198C9DE3}"/>
                </a:ext>
              </a:extLst>
            </p:cNvPr>
            <p:cNvCxnSpPr>
              <a:cxnSpLocks/>
            </p:cNvCxnSpPr>
            <p:nvPr/>
          </p:nvCxnSpPr>
          <p:spPr>
            <a:xfrm>
              <a:off x="6486350" y="6563032"/>
              <a:ext cx="720000" cy="0"/>
            </a:xfrm>
            <a:prstGeom prst="line">
              <a:avLst/>
            </a:prstGeom>
            <a:ln w="76200">
              <a:solidFill>
                <a:srgbClr val="E00C7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recto 19">
              <a:extLst>
                <a:ext uri="{FF2B5EF4-FFF2-40B4-BE49-F238E27FC236}">
                  <a16:creationId xmlns:a16="http://schemas.microsoft.com/office/drawing/2014/main" id="{218E8BC8-08B6-432A-86E0-AE81D6DDA788}"/>
                </a:ext>
              </a:extLst>
            </p:cNvPr>
            <p:cNvCxnSpPr>
              <a:cxnSpLocks/>
            </p:cNvCxnSpPr>
            <p:nvPr/>
          </p:nvCxnSpPr>
          <p:spPr>
            <a:xfrm>
              <a:off x="7206350" y="6563032"/>
              <a:ext cx="720000" cy="0"/>
            </a:xfrm>
            <a:prstGeom prst="line">
              <a:avLst/>
            </a:prstGeom>
            <a:ln w="76200">
              <a:solidFill>
                <a:srgbClr val="F99C2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EE65F06D-E63A-4F4B-A9C0-82571CD72F61}"/>
                </a:ext>
              </a:extLst>
            </p:cNvPr>
            <p:cNvCxnSpPr>
              <a:cxnSpLocks/>
            </p:cNvCxnSpPr>
            <p:nvPr/>
          </p:nvCxnSpPr>
          <p:spPr>
            <a:xfrm>
              <a:off x="7926350" y="6563032"/>
              <a:ext cx="720000" cy="0"/>
            </a:xfrm>
            <a:prstGeom prst="line">
              <a:avLst/>
            </a:prstGeom>
            <a:ln w="76200">
              <a:solidFill>
                <a:srgbClr val="CF8D2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cto 21">
              <a:extLst>
                <a:ext uri="{FF2B5EF4-FFF2-40B4-BE49-F238E27FC236}">
                  <a16:creationId xmlns:a16="http://schemas.microsoft.com/office/drawing/2014/main" id="{DB877139-FC7D-41DC-A4B9-D1269624D349}"/>
                </a:ext>
              </a:extLst>
            </p:cNvPr>
            <p:cNvCxnSpPr>
              <a:cxnSpLocks/>
            </p:cNvCxnSpPr>
            <p:nvPr/>
          </p:nvCxnSpPr>
          <p:spPr>
            <a:xfrm>
              <a:off x="8646350" y="6563032"/>
              <a:ext cx="720000" cy="0"/>
            </a:xfrm>
            <a:prstGeom prst="line">
              <a:avLst/>
            </a:prstGeom>
            <a:ln w="76200">
              <a:solidFill>
                <a:srgbClr val="42733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cto 22">
              <a:extLst>
                <a:ext uri="{FF2B5EF4-FFF2-40B4-BE49-F238E27FC236}">
                  <a16:creationId xmlns:a16="http://schemas.microsoft.com/office/drawing/2014/main" id="{B87607DC-13FE-41F7-A72E-A5DE259D6397}"/>
                </a:ext>
              </a:extLst>
            </p:cNvPr>
            <p:cNvCxnSpPr>
              <a:cxnSpLocks/>
            </p:cNvCxnSpPr>
            <p:nvPr/>
          </p:nvCxnSpPr>
          <p:spPr>
            <a:xfrm>
              <a:off x="9369525" y="6563032"/>
              <a:ext cx="720000" cy="0"/>
            </a:xfrm>
            <a:prstGeom prst="line">
              <a:avLst/>
            </a:prstGeom>
            <a:ln w="76200">
              <a:solidFill>
                <a:srgbClr val="007BB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cto 23">
              <a:extLst>
                <a:ext uri="{FF2B5EF4-FFF2-40B4-BE49-F238E27FC236}">
                  <a16:creationId xmlns:a16="http://schemas.microsoft.com/office/drawing/2014/main" id="{7AF0218E-2EE0-47BA-93CE-718E2B030C82}"/>
                </a:ext>
              </a:extLst>
            </p:cNvPr>
            <p:cNvCxnSpPr>
              <a:cxnSpLocks/>
            </p:cNvCxnSpPr>
            <p:nvPr/>
          </p:nvCxnSpPr>
          <p:spPr>
            <a:xfrm>
              <a:off x="10091906" y="6563032"/>
              <a:ext cx="720000" cy="0"/>
            </a:xfrm>
            <a:prstGeom prst="line">
              <a:avLst/>
            </a:prstGeom>
            <a:ln w="76200">
              <a:solidFill>
                <a:srgbClr val="3EB04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ector recto 24">
              <a:extLst>
                <a:ext uri="{FF2B5EF4-FFF2-40B4-BE49-F238E27FC236}">
                  <a16:creationId xmlns:a16="http://schemas.microsoft.com/office/drawing/2014/main" id="{C1698C9B-F9AA-42A6-ADB3-CC778F99AD0C}"/>
                </a:ext>
              </a:extLst>
            </p:cNvPr>
            <p:cNvCxnSpPr>
              <a:cxnSpLocks/>
            </p:cNvCxnSpPr>
            <p:nvPr/>
          </p:nvCxnSpPr>
          <p:spPr>
            <a:xfrm>
              <a:off x="10814287" y="6563032"/>
              <a:ext cx="720000" cy="0"/>
            </a:xfrm>
            <a:prstGeom prst="line">
              <a:avLst/>
            </a:prstGeom>
            <a:ln w="76200">
              <a:solidFill>
                <a:srgbClr val="004E8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ector recto 25">
              <a:extLst>
                <a:ext uri="{FF2B5EF4-FFF2-40B4-BE49-F238E27FC236}">
                  <a16:creationId xmlns:a16="http://schemas.microsoft.com/office/drawing/2014/main" id="{97C79FDD-2549-4BFB-89D4-3C512D5046DF}"/>
                </a:ext>
              </a:extLst>
            </p:cNvPr>
            <p:cNvCxnSpPr>
              <a:cxnSpLocks/>
            </p:cNvCxnSpPr>
            <p:nvPr/>
          </p:nvCxnSpPr>
          <p:spPr>
            <a:xfrm>
              <a:off x="11534287" y="6563032"/>
              <a:ext cx="657713" cy="0"/>
            </a:xfrm>
            <a:prstGeom prst="line">
              <a:avLst/>
            </a:prstGeom>
            <a:ln w="76200">
              <a:solidFill>
                <a:srgbClr val="1532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CuadroTexto 5">
            <a:extLst>
              <a:ext uri="{FF2B5EF4-FFF2-40B4-BE49-F238E27FC236}">
                <a16:creationId xmlns:a16="http://schemas.microsoft.com/office/drawing/2014/main" id="{EE40E30A-3331-45AE-AEFD-7F1E500B24B8}"/>
              </a:ext>
            </a:extLst>
          </p:cNvPr>
          <p:cNvSpPr txBox="1"/>
          <p:nvPr/>
        </p:nvSpPr>
        <p:spPr>
          <a:xfrm>
            <a:off x="3917021" y="1646110"/>
            <a:ext cx="791242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Vinculación con el M. y Desarrollo Sostenible: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F6E7AFE-5E06-4522-A40C-FFD630ACDDFA}"/>
              </a:ext>
            </a:extLst>
          </p:cNvPr>
          <p:cNvSpPr txBox="1"/>
          <p:nvPr/>
        </p:nvSpPr>
        <p:spPr>
          <a:xfrm>
            <a:off x="3917021" y="2354569"/>
            <a:ext cx="7787299" cy="25930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6000" b="1" i="0" u="none" strike="noStrike" kern="1200" cap="none" spc="0" normalizeH="0" baseline="0" noProof="0" dirty="0">
                <a:ln>
                  <a:noFill/>
                </a:ln>
                <a:solidFill>
                  <a:srgbClr val="96D70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¿Porqué </a:t>
            </a:r>
          </a:p>
          <a:p>
            <a:pPr marL="0" marR="0" lvl="0" indent="0" algn="l" defTabSz="914400" rtl="0" eaLnBrk="1" fontAlgn="auto" latinLnBrk="0" hangingPunct="1">
              <a:lnSpc>
                <a:spcPts val="6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6000" b="1" i="0" u="none" strike="noStrike" kern="1200" cap="none" spc="0" normalizeH="0" baseline="0" noProof="0" dirty="0">
                <a:ln>
                  <a:noFill/>
                </a:ln>
                <a:solidFill>
                  <a:srgbClr val="96D70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Vinculación </a:t>
            </a:r>
          </a:p>
          <a:p>
            <a:pPr marL="0" marR="0" lvl="0" indent="0" algn="l" defTabSz="914400" rtl="0" eaLnBrk="1" fontAlgn="auto" latinLnBrk="0" hangingPunct="1">
              <a:lnSpc>
                <a:spcPts val="6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6000" b="1" i="0" u="none" strike="noStrike" kern="1200" cap="none" spc="0" normalizeH="0" baseline="0" noProof="0" dirty="0">
                <a:ln>
                  <a:noFill/>
                </a:ln>
                <a:solidFill>
                  <a:srgbClr val="96D70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 el Medio?</a:t>
            </a:r>
            <a:endParaRPr kumimoji="0" lang="es-CR" sz="6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16B4050F-832B-4EEF-B8A7-F7D1003799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1" y="0"/>
            <a:ext cx="3665115" cy="6858000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0660ACB1-3490-4FD9-BCE9-4ED6BE1AEE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916" r="1"/>
          <a:stretch/>
        </p:blipFill>
        <p:spPr>
          <a:xfrm>
            <a:off x="-17649" y="0"/>
            <a:ext cx="26167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5037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áfico 26">
            <a:extLst>
              <a:ext uri="{FF2B5EF4-FFF2-40B4-BE49-F238E27FC236}">
                <a16:creationId xmlns:a16="http://schemas.microsoft.com/office/drawing/2014/main" id="{3C7BC1D8-1042-4BB9-8574-8103724CA2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9600" y="770272"/>
            <a:ext cx="3048000" cy="5991225"/>
          </a:xfrm>
          <a:prstGeom prst="rect">
            <a:avLst/>
          </a:prstGeom>
        </p:spPr>
      </p:pic>
      <p:sp>
        <p:nvSpPr>
          <p:cNvPr id="29" name="CuadroTexto 28">
            <a:extLst>
              <a:ext uri="{FF2B5EF4-FFF2-40B4-BE49-F238E27FC236}">
                <a16:creationId xmlns:a16="http://schemas.microsoft.com/office/drawing/2014/main" id="{3B59D8D9-48B7-4379-A60B-2057B0878E9E}"/>
              </a:ext>
            </a:extLst>
          </p:cNvPr>
          <p:cNvSpPr txBox="1"/>
          <p:nvPr/>
        </p:nvSpPr>
        <p:spPr>
          <a:xfrm>
            <a:off x="3464632" y="2199170"/>
            <a:ext cx="7585170" cy="26571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6000" b="1" i="0" u="none" strike="noStrike" kern="1200" cap="none" spc="0" normalizeH="0" baseline="0" noProof="0" dirty="0">
                <a:ln>
                  <a:noFill/>
                </a:ln>
                <a:solidFill>
                  <a:srgbClr val="96D70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Pertinencia social: </a:t>
            </a:r>
            <a:r>
              <a:rPr kumimoji="0" lang="es-ES" sz="5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Responde a </a:t>
            </a:r>
          </a:p>
          <a:p>
            <a:pPr marL="0" marR="0" lvl="0" indent="0" algn="l" defTabSz="914400" rtl="0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5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necesidades reales </a:t>
            </a:r>
          </a:p>
          <a:p>
            <a:pPr marL="0" marR="0" lvl="0" indent="0" algn="l" defTabSz="914400" rtl="0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5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 las comunidades.</a:t>
            </a:r>
            <a:endParaRPr kumimoji="0" lang="es-CR" sz="5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5814B5A8-0E24-4253-A476-C1BDEC7C6855}"/>
              </a:ext>
            </a:extLst>
          </p:cNvPr>
          <p:cNvSpPr txBox="1"/>
          <p:nvPr/>
        </p:nvSpPr>
        <p:spPr>
          <a:xfrm>
            <a:off x="3474259" y="1434354"/>
            <a:ext cx="791242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Vinculación con el M. y Desarrollo Sostenible:</a:t>
            </a:r>
          </a:p>
        </p:txBody>
      </p:sp>
    </p:spTree>
    <p:extLst>
      <p:ext uri="{BB962C8B-B14F-4D97-AF65-F5344CB8AC3E}">
        <p14:creationId xmlns:p14="http://schemas.microsoft.com/office/powerpoint/2010/main" val="7508159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780F0621-6A59-4C3F-ACCA-1670DFDA3D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6016" y="741398"/>
            <a:ext cx="3048000" cy="5991225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CDF247AB-7D82-497E-AB8E-356073A9094F}"/>
              </a:ext>
            </a:extLst>
          </p:cNvPr>
          <p:cNvSpPr txBox="1"/>
          <p:nvPr/>
        </p:nvSpPr>
        <p:spPr>
          <a:xfrm>
            <a:off x="3464632" y="2093292"/>
            <a:ext cx="8393692" cy="26571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6000" b="1" i="0" u="none" strike="noStrike" kern="1200" cap="none" spc="0" normalizeH="0" baseline="0" noProof="0" dirty="0">
                <a:ln>
                  <a:noFill/>
                </a:ln>
                <a:solidFill>
                  <a:srgbClr val="96D70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Interdisciplinariedad: </a:t>
            </a:r>
          </a:p>
          <a:p>
            <a:pPr marL="0" marR="0" lvl="0" indent="0" algn="l" defTabSz="914400" rtl="0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6000" b="1" i="0" u="none" strike="noStrike" kern="1200" cap="none" spc="0" normalizeH="0" baseline="0" noProof="0" dirty="0">
              <a:ln>
                <a:noFill/>
              </a:ln>
              <a:solidFill>
                <a:srgbClr val="96D70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5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Ofrece </a:t>
            </a:r>
          </a:p>
          <a:p>
            <a:pPr marL="0" marR="0" lvl="0" indent="0" algn="l" defTabSz="914400" rtl="0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5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soluciones integrales.</a:t>
            </a:r>
            <a:endParaRPr kumimoji="0" lang="es-CR" sz="5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8081D8E-5D87-4504-9C91-72114FD0F701}"/>
              </a:ext>
            </a:extLst>
          </p:cNvPr>
          <p:cNvSpPr txBox="1"/>
          <p:nvPr/>
        </p:nvSpPr>
        <p:spPr>
          <a:xfrm>
            <a:off x="3474259" y="1395853"/>
            <a:ext cx="791242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Vinculación con el M. y Desarrollo Sostenible:</a:t>
            </a:r>
          </a:p>
        </p:txBody>
      </p:sp>
    </p:spTree>
    <p:extLst>
      <p:ext uri="{BB962C8B-B14F-4D97-AF65-F5344CB8AC3E}">
        <p14:creationId xmlns:p14="http://schemas.microsoft.com/office/powerpoint/2010/main" val="19838374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EE40E30A-3331-45AE-AEFD-7F1E500B24B8}"/>
              </a:ext>
            </a:extLst>
          </p:cNvPr>
          <p:cNvSpPr txBox="1"/>
          <p:nvPr/>
        </p:nvSpPr>
        <p:spPr>
          <a:xfrm>
            <a:off x="3474259" y="1830332"/>
            <a:ext cx="689215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Esencia del Desarrollo Sostenible: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F6E7AFE-5E06-4522-A40C-FFD630ACDDFA}"/>
              </a:ext>
            </a:extLst>
          </p:cNvPr>
          <p:cNvSpPr txBox="1"/>
          <p:nvPr/>
        </p:nvSpPr>
        <p:spPr>
          <a:xfrm>
            <a:off x="3474259" y="2738187"/>
            <a:ext cx="7230979" cy="17594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6000" b="1" i="0" u="none" strike="noStrike" kern="1200" cap="none" spc="0" normalizeH="0" baseline="0" noProof="0" dirty="0">
                <a:ln>
                  <a:noFill/>
                </a:ln>
                <a:solidFill>
                  <a:srgbClr val="96D70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¿Porqué </a:t>
            </a:r>
          </a:p>
          <a:p>
            <a:pPr marL="0" marR="0" lvl="0" indent="0" algn="l" defTabSz="914400" rtl="0" eaLnBrk="1" fontAlgn="auto" latinLnBrk="0" hangingPunct="1">
              <a:lnSpc>
                <a:spcPts val="6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6000" b="1" i="0" u="none" strike="noStrike" kern="1200" cap="none" spc="0" normalizeH="0" baseline="0" noProof="0" dirty="0">
                <a:ln>
                  <a:noFill/>
                </a:ln>
                <a:solidFill>
                  <a:srgbClr val="96D70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 sostenibilidad?</a:t>
            </a:r>
            <a:endParaRPr kumimoji="0" lang="es-CR" sz="6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5" name="Grupo 24">
            <a:extLst>
              <a:ext uri="{FF2B5EF4-FFF2-40B4-BE49-F238E27FC236}">
                <a16:creationId xmlns:a16="http://schemas.microsoft.com/office/drawing/2014/main" id="{3B10335D-8D31-4872-88BC-3EE30907823E}"/>
              </a:ext>
            </a:extLst>
          </p:cNvPr>
          <p:cNvGrpSpPr/>
          <p:nvPr/>
        </p:nvGrpSpPr>
        <p:grpSpPr>
          <a:xfrm>
            <a:off x="0" y="1025832"/>
            <a:ext cx="12192000" cy="0"/>
            <a:chOff x="0" y="6563032"/>
            <a:chExt cx="12192000" cy="0"/>
          </a:xfrm>
        </p:grpSpPr>
        <p:cxnSp>
          <p:nvCxnSpPr>
            <p:cNvPr id="26" name="Conector recto 25">
              <a:extLst>
                <a:ext uri="{FF2B5EF4-FFF2-40B4-BE49-F238E27FC236}">
                  <a16:creationId xmlns:a16="http://schemas.microsoft.com/office/drawing/2014/main" id="{C08F6227-058F-4308-8085-4DCBE52A9196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563032"/>
              <a:ext cx="720000" cy="0"/>
            </a:xfrm>
            <a:prstGeom prst="line">
              <a:avLst/>
            </a:prstGeom>
            <a:ln w="76200">
              <a:solidFill>
                <a:srgbClr val="EA142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ector recto 44">
              <a:extLst>
                <a:ext uri="{FF2B5EF4-FFF2-40B4-BE49-F238E27FC236}">
                  <a16:creationId xmlns:a16="http://schemas.microsoft.com/office/drawing/2014/main" id="{0B2F7F29-3B54-4A4E-9EDF-8D2BE0703B51}"/>
                </a:ext>
              </a:extLst>
            </p:cNvPr>
            <p:cNvCxnSpPr>
              <a:cxnSpLocks/>
            </p:cNvCxnSpPr>
            <p:nvPr/>
          </p:nvCxnSpPr>
          <p:spPr>
            <a:xfrm>
              <a:off x="720000" y="6563032"/>
              <a:ext cx="720000" cy="0"/>
            </a:xfrm>
            <a:prstGeom prst="line">
              <a:avLst/>
            </a:prstGeom>
            <a:ln w="76200">
              <a:solidFill>
                <a:srgbClr val="D29F2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ector recto 45">
              <a:extLst>
                <a:ext uri="{FF2B5EF4-FFF2-40B4-BE49-F238E27FC236}">
                  <a16:creationId xmlns:a16="http://schemas.microsoft.com/office/drawing/2014/main" id="{BAD162C9-EE43-429A-87F5-C35B7DD2C2F5}"/>
                </a:ext>
              </a:extLst>
            </p:cNvPr>
            <p:cNvCxnSpPr>
              <a:cxnSpLocks/>
            </p:cNvCxnSpPr>
            <p:nvPr/>
          </p:nvCxnSpPr>
          <p:spPr>
            <a:xfrm>
              <a:off x="1440000" y="6563032"/>
              <a:ext cx="720000" cy="0"/>
            </a:xfrm>
            <a:prstGeom prst="line">
              <a:avLst/>
            </a:prstGeom>
            <a:ln w="76200">
              <a:solidFill>
                <a:srgbClr val="279B4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ector recto 46">
              <a:extLst>
                <a:ext uri="{FF2B5EF4-FFF2-40B4-BE49-F238E27FC236}">
                  <a16:creationId xmlns:a16="http://schemas.microsoft.com/office/drawing/2014/main" id="{043385D2-9690-4B54-B45C-AE884C349773}"/>
                </a:ext>
              </a:extLst>
            </p:cNvPr>
            <p:cNvCxnSpPr>
              <a:cxnSpLocks/>
            </p:cNvCxnSpPr>
            <p:nvPr/>
          </p:nvCxnSpPr>
          <p:spPr>
            <a:xfrm>
              <a:off x="2163175" y="6563032"/>
              <a:ext cx="720000" cy="0"/>
            </a:xfrm>
            <a:prstGeom prst="line">
              <a:avLst/>
            </a:prstGeom>
            <a:ln w="76200">
              <a:solidFill>
                <a:srgbClr val="C31F3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ector recto 47">
              <a:extLst>
                <a:ext uri="{FF2B5EF4-FFF2-40B4-BE49-F238E27FC236}">
                  <a16:creationId xmlns:a16="http://schemas.microsoft.com/office/drawing/2014/main" id="{2BB862C7-8456-4E27-AE8E-0C8FE740EFCC}"/>
                </a:ext>
              </a:extLst>
            </p:cNvPr>
            <p:cNvCxnSpPr>
              <a:cxnSpLocks/>
            </p:cNvCxnSpPr>
            <p:nvPr/>
          </p:nvCxnSpPr>
          <p:spPr>
            <a:xfrm>
              <a:off x="2883175" y="6563032"/>
              <a:ext cx="720000" cy="0"/>
            </a:xfrm>
            <a:prstGeom prst="line">
              <a:avLst/>
            </a:prstGeom>
            <a:ln w="76200">
              <a:solidFill>
                <a:srgbClr val="EF402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ector recto 48">
              <a:extLst>
                <a:ext uri="{FF2B5EF4-FFF2-40B4-BE49-F238E27FC236}">
                  <a16:creationId xmlns:a16="http://schemas.microsoft.com/office/drawing/2014/main" id="{FB75495D-1042-4969-9ADC-912D43572EBE}"/>
                </a:ext>
              </a:extLst>
            </p:cNvPr>
            <p:cNvCxnSpPr>
              <a:cxnSpLocks/>
            </p:cNvCxnSpPr>
            <p:nvPr/>
          </p:nvCxnSpPr>
          <p:spPr>
            <a:xfrm>
              <a:off x="3603175" y="6563032"/>
              <a:ext cx="720000" cy="0"/>
            </a:xfrm>
            <a:prstGeom prst="line">
              <a:avLst/>
            </a:prstGeom>
            <a:ln w="76200">
              <a:solidFill>
                <a:srgbClr val="00ADD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ector recto 49">
              <a:extLst>
                <a:ext uri="{FF2B5EF4-FFF2-40B4-BE49-F238E27FC236}">
                  <a16:creationId xmlns:a16="http://schemas.microsoft.com/office/drawing/2014/main" id="{187B498E-C7AF-4854-A78A-48F4177229E5}"/>
                </a:ext>
              </a:extLst>
            </p:cNvPr>
            <p:cNvCxnSpPr>
              <a:cxnSpLocks/>
            </p:cNvCxnSpPr>
            <p:nvPr/>
          </p:nvCxnSpPr>
          <p:spPr>
            <a:xfrm>
              <a:off x="4323175" y="6563032"/>
              <a:ext cx="720000" cy="0"/>
            </a:xfrm>
            <a:prstGeom prst="line">
              <a:avLst/>
            </a:prstGeom>
            <a:ln w="76200">
              <a:solidFill>
                <a:srgbClr val="FCB61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ector recto 50">
              <a:extLst>
                <a:ext uri="{FF2B5EF4-FFF2-40B4-BE49-F238E27FC236}">
                  <a16:creationId xmlns:a16="http://schemas.microsoft.com/office/drawing/2014/main" id="{FF2142AD-63D2-4768-9531-CDAC5470E660}"/>
                </a:ext>
              </a:extLst>
            </p:cNvPr>
            <p:cNvCxnSpPr>
              <a:cxnSpLocks/>
            </p:cNvCxnSpPr>
            <p:nvPr/>
          </p:nvCxnSpPr>
          <p:spPr>
            <a:xfrm>
              <a:off x="5043175" y="6563032"/>
              <a:ext cx="720000" cy="0"/>
            </a:xfrm>
            <a:prstGeom prst="line">
              <a:avLst/>
            </a:prstGeom>
            <a:ln w="76200">
              <a:solidFill>
                <a:srgbClr val="A3194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ector recto 51">
              <a:extLst>
                <a:ext uri="{FF2B5EF4-FFF2-40B4-BE49-F238E27FC236}">
                  <a16:creationId xmlns:a16="http://schemas.microsoft.com/office/drawing/2014/main" id="{E2ADCE5A-2B9E-497C-AA62-225A2C465CF3}"/>
                </a:ext>
              </a:extLst>
            </p:cNvPr>
            <p:cNvCxnSpPr>
              <a:cxnSpLocks/>
            </p:cNvCxnSpPr>
            <p:nvPr/>
          </p:nvCxnSpPr>
          <p:spPr>
            <a:xfrm>
              <a:off x="5766350" y="6563032"/>
              <a:ext cx="720000" cy="0"/>
            </a:xfrm>
            <a:prstGeom prst="line">
              <a:avLst/>
            </a:prstGeom>
            <a:ln w="76200">
              <a:solidFill>
                <a:srgbClr val="F36D2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ector recto 52">
              <a:extLst>
                <a:ext uri="{FF2B5EF4-FFF2-40B4-BE49-F238E27FC236}">
                  <a16:creationId xmlns:a16="http://schemas.microsoft.com/office/drawing/2014/main" id="{80CD339E-9D48-4573-A4DC-2D1E3C9E88E0}"/>
                </a:ext>
              </a:extLst>
            </p:cNvPr>
            <p:cNvCxnSpPr>
              <a:cxnSpLocks/>
            </p:cNvCxnSpPr>
            <p:nvPr/>
          </p:nvCxnSpPr>
          <p:spPr>
            <a:xfrm>
              <a:off x="6486350" y="6563032"/>
              <a:ext cx="720000" cy="0"/>
            </a:xfrm>
            <a:prstGeom prst="line">
              <a:avLst/>
            </a:prstGeom>
            <a:ln w="76200">
              <a:solidFill>
                <a:srgbClr val="E00C7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ector recto 53">
              <a:extLst>
                <a:ext uri="{FF2B5EF4-FFF2-40B4-BE49-F238E27FC236}">
                  <a16:creationId xmlns:a16="http://schemas.microsoft.com/office/drawing/2014/main" id="{4C500987-C4DD-4499-9711-13759CAFA658}"/>
                </a:ext>
              </a:extLst>
            </p:cNvPr>
            <p:cNvCxnSpPr>
              <a:cxnSpLocks/>
            </p:cNvCxnSpPr>
            <p:nvPr/>
          </p:nvCxnSpPr>
          <p:spPr>
            <a:xfrm>
              <a:off x="7206350" y="6563032"/>
              <a:ext cx="720000" cy="0"/>
            </a:xfrm>
            <a:prstGeom prst="line">
              <a:avLst/>
            </a:prstGeom>
            <a:ln w="76200">
              <a:solidFill>
                <a:srgbClr val="F99C2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ector recto 54">
              <a:extLst>
                <a:ext uri="{FF2B5EF4-FFF2-40B4-BE49-F238E27FC236}">
                  <a16:creationId xmlns:a16="http://schemas.microsoft.com/office/drawing/2014/main" id="{6479D72A-4C2E-49B9-B124-E7DBC904EA6A}"/>
                </a:ext>
              </a:extLst>
            </p:cNvPr>
            <p:cNvCxnSpPr>
              <a:cxnSpLocks/>
            </p:cNvCxnSpPr>
            <p:nvPr/>
          </p:nvCxnSpPr>
          <p:spPr>
            <a:xfrm>
              <a:off x="7926350" y="6563032"/>
              <a:ext cx="720000" cy="0"/>
            </a:xfrm>
            <a:prstGeom prst="line">
              <a:avLst/>
            </a:prstGeom>
            <a:ln w="76200">
              <a:solidFill>
                <a:srgbClr val="CF8D2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ector recto 55">
              <a:extLst>
                <a:ext uri="{FF2B5EF4-FFF2-40B4-BE49-F238E27FC236}">
                  <a16:creationId xmlns:a16="http://schemas.microsoft.com/office/drawing/2014/main" id="{2762530F-CBAA-4D5F-BED3-A6C897B4416B}"/>
                </a:ext>
              </a:extLst>
            </p:cNvPr>
            <p:cNvCxnSpPr>
              <a:cxnSpLocks/>
            </p:cNvCxnSpPr>
            <p:nvPr/>
          </p:nvCxnSpPr>
          <p:spPr>
            <a:xfrm>
              <a:off x="8646350" y="6563032"/>
              <a:ext cx="720000" cy="0"/>
            </a:xfrm>
            <a:prstGeom prst="line">
              <a:avLst/>
            </a:prstGeom>
            <a:ln w="76200">
              <a:solidFill>
                <a:srgbClr val="42733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ector recto 56">
              <a:extLst>
                <a:ext uri="{FF2B5EF4-FFF2-40B4-BE49-F238E27FC236}">
                  <a16:creationId xmlns:a16="http://schemas.microsoft.com/office/drawing/2014/main" id="{67AC929A-9262-4862-9F33-67DD93A8A8D5}"/>
                </a:ext>
              </a:extLst>
            </p:cNvPr>
            <p:cNvCxnSpPr>
              <a:cxnSpLocks/>
            </p:cNvCxnSpPr>
            <p:nvPr/>
          </p:nvCxnSpPr>
          <p:spPr>
            <a:xfrm>
              <a:off x="9369525" y="6563032"/>
              <a:ext cx="720000" cy="0"/>
            </a:xfrm>
            <a:prstGeom prst="line">
              <a:avLst/>
            </a:prstGeom>
            <a:ln w="76200">
              <a:solidFill>
                <a:srgbClr val="007BB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ector recto 57">
              <a:extLst>
                <a:ext uri="{FF2B5EF4-FFF2-40B4-BE49-F238E27FC236}">
                  <a16:creationId xmlns:a16="http://schemas.microsoft.com/office/drawing/2014/main" id="{45349CDC-DF5F-471A-9CA9-9E407E0B0888}"/>
                </a:ext>
              </a:extLst>
            </p:cNvPr>
            <p:cNvCxnSpPr>
              <a:cxnSpLocks/>
            </p:cNvCxnSpPr>
            <p:nvPr/>
          </p:nvCxnSpPr>
          <p:spPr>
            <a:xfrm>
              <a:off x="10091906" y="6563032"/>
              <a:ext cx="720000" cy="0"/>
            </a:xfrm>
            <a:prstGeom prst="line">
              <a:avLst/>
            </a:prstGeom>
            <a:ln w="76200">
              <a:solidFill>
                <a:srgbClr val="3EB04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ector recto 58">
              <a:extLst>
                <a:ext uri="{FF2B5EF4-FFF2-40B4-BE49-F238E27FC236}">
                  <a16:creationId xmlns:a16="http://schemas.microsoft.com/office/drawing/2014/main" id="{7E0C32B2-6A7B-4D7A-B867-9F2D8D0F5DFF}"/>
                </a:ext>
              </a:extLst>
            </p:cNvPr>
            <p:cNvCxnSpPr>
              <a:cxnSpLocks/>
            </p:cNvCxnSpPr>
            <p:nvPr/>
          </p:nvCxnSpPr>
          <p:spPr>
            <a:xfrm>
              <a:off x="10814287" y="6563032"/>
              <a:ext cx="720000" cy="0"/>
            </a:xfrm>
            <a:prstGeom prst="line">
              <a:avLst/>
            </a:prstGeom>
            <a:ln w="76200">
              <a:solidFill>
                <a:srgbClr val="004E8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ector recto 59">
              <a:extLst>
                <a:ext uri="{FF2B5EF4-FFF2-40B4-BE49-F238E27FC236}">
                  <a16:creationId xmlns:a16="http://schemas.microsoft.com/office/drawing/2014/main" id="{22A536D3-399A-4B02-BE21-57C98DC66398}"/>
                </a:ext>
              </a:extLst>
            </p:cNvPr>
            <p:cNvCxnSpPr>
              <a:cxnSpLocks/>
            </p:cNvCxnSpPr>
            <p:nvPr/>
          </p:nvCxnSpPr>
          <p:spPr>
            <a:xfrm>
              <a:off x="11534287" y="6563032"/>
              <a:ext cx="657713" cy="0"/>
            </a:xfrm>
            <a:prstGeom prst="line">
              <a:avLst/>
            </a:prstGeom>
            <a:ln w="76200">
              <a:solidFill>
                <a:srgbClr val="1532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1" name="Imagen 60">
            <a:extLst>
              <a:ext uri="{FF2B5EF4-FFF2-40B4-BE49-F238E27FC236}">
                <a16:creationId xmlns:a16="http://schemas.microsoft.com/office/drawing/2014/main" id="{DECBBAD3-1C19-4E15-AE1E-93A640C373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748"/>
          <a:stretch/>
        </p:blipFill>
        <p:spPr>
          <a:xfrm>
            <a:off x="0" y="0"/>
            <a:ext cx="26481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5300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>
            <a:extLst>
              <a:ext uri="{FF2B5EF4-FFF2-40B4-BE49-F238E27FC236}">
                <a16:creationId xmlns:a16="http://schemas.microsoft.com/office/drawing/2014/main" id="{2F4480EE-EFE3-4529-91C9-60B4CEF1CF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8523" y="760645"/>
            <a:ext cx="3048000" cy="5991225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DF612F76-3D4E-460F-A911-FBC58403BF33}"/>
              </a:ext>
            </a:extLst>
          </p:cNvPr>
          <p:cNvSpPr txBox="1"/>
          <p:nvPr/>
        </p:nvSpPr>
        <p:spPr>
          <a:xfrm>
            <a:off x="3464631" y="2084350"/>
            <a:ext cx="7132783" cy="29392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6000" b="1" i="0" u="none" strike="noStrike" kern="1200" cap="none" spc="0" normalizeH="0" baseline="0" noProof="0" dirty="0">
                <a:ln>
                  <a:noFill/>
                </a:ln>
                <a:solidFill>
                  <a:srgbClr val="96D70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Cocreación: </a:t>
            </a:r>
          </a:p>
          <a:p>
            <a:pPr marL="0" marR="0" lvl="0" indent="0" algn="l" defTabSz="914400" rtl="0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5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5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Impacto tangible entre academia y comunidad.</a:t>
            </a:r>
            <a:endParaRPr kumimoji="0" lang="es-CR" sz="5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4088A3F-1327-4688-9A6E-5578130D975F}"/>
              </a:ext>
            </a:extLst>
          </p:cNvPr>
          <p:cNvSpPr txBox="1"/>
          <p:nvPr/>
        </p:nvSpPr>
        <p:spPr>
          <a:xfrm>
            <a:off x="3474259" y="1435036"/>
            <a:ext cx="791242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Vinculación con el M. y Desarrollo Sostenible:</a:t>
            </a:r>
          </a:p>
        </p:txBody>
      </p:sp>
    </p:spTree>
    <p:extLst>
      <p:ext uri="{BB962C8B-B14F-4D97-AF65-F5344CB8AC3E}">
        <p14:creationId xmlns:p14="http://schemas.microsoft.com/office/powerpoint/2010/main" val="16070461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D3158102-906B-411E-91B1-51666F12A9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8132" y="751022"/>
            <a:ext cx="3048000" cy="5991225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B364A2CA-0D0A-4B7E-A989-3A916AC12EA1}"/>
              </a:ext>
            </a:extLst>
          </p:cNvPr>
          <p:cNvSpPr txBox="1"/>
          <p:nvPr/>
        </p:nvSpPr>
        <p:spPr>
          <a:xfrm>
            <a:off x="3464632" y="2141418"/>
            <a:ext cx="8393692" cy="32983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6000" b="1" i="0" u="none" strike="noStrike" kern="1200" cap="none" spc="0" normalizeH="0" baseline="0" noProof="0" dirty="0">
                <a:ln>
                  <a:noFill/>
                </a:ln>
                <a:solidFill>
                  <a:srgbClr val="96D70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Educación transformadora: </a:t>
            </a:r>
          </a:p>
          <a:p>
            <a:pPr marL="0" marR="0" lvl="0" indent="0" algn="l" defTabSz="914400" rtl="0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5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5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Crea líderes sostenibles </a:t>
            </a:r>
          </a:p>
          <a:p>
            <a:pPr marL="0" marR="0" lvl="0" indent="0" algn="l" defTabSz="914400" rtl="0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5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 conscientes.</a:t>
            </a:r>
            <a:endParaRPr kumimoji="0" lang="es-CR" sz="5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8B0D615-58A3-4883-948B-64636CA307D1}"/>
              </a:ext>
            </a:extLst>
          </p:cNvPr>
          <p:cNvSpPr txBox="1"/>
          <p:nvPr/>
        </p:nvSpPr>
        <p:spPr>
          <a:xfrm>
            <a:off x="3474259" y="1443979"/>
            <a:ext cx="791242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Vinculación con el M. y Desarrollo Sostenible:</a:t>
            </a:r>
          </a:p>
        </p:txBody>
      </p:sp>
    </p:spTree>
    <p:extLst>
      <p:ext uri="{BB962C8B-B14F-4D97-AF65-F5344CB8AC3E}">
        <p14:creationId xmlns:p14="http://schemas.microsoft.com/office/powerpoint/2010/main" val="16379172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2A27720F-164E-49C2-BD55-9560884CDF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8896" y="779895"/>
            <a:ext cx="3048000" cy="5991225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95479AD4-A5DE-4A91-8FD3-BCD5A4D0C3F6}"/>
              </a:ext>
            </a:extLst>
          </p:cNvPr>
          <p:cNvSpPr txBox="1"/>
          <p:nvPr/>
        </p:nvSpPr>
        <p:spPr>
          <a:xfrm>
            <a:off x="3464632" y="2151043"/>
            <a:ext cx="8393692" cy="3554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6000" b="1" i="0" u="none" strike="noStrike" kern="1200" cap="none" spc="0" normalizeH="0" baseline="0" noProof="0" dirty="0">
                <a:ln>
                  <a:noFill/>
                </a:ln>
                <a:solidFill>
                  <a:srgbClr val="96D70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Economía regenerativa:</a:t>
            </a:r>
          </a:p>
          <a:p>
            <a:pPr marL="0" marR="0" lvl="0" indent="0" algn="l" defTabSz="914400" rtl="0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5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5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Restaura más </a:t>
            </a:r>
          </a:p>
          <a:p>
            <a:pPr marL="0" marR="0" lvl="0" indent="0" algn="l" defTabSz="914400" rtl="0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5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 lo que consume.</a:t>
            </a:r>
            <a:endParaRPr kumimoji="0" lang="es-CR" sz="5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74F836E-7D23-4CA4-A793-A4D38C3CFB61}"/>
              </a:ext>
            </a:extLst>
          </p:cNvPr>
          <p:cNvSpPr txBox="1"/>
          <p:nvPr/>
        </p:nvSpPr>
        <p:spPr>
          <a:xfrm>
            <a:off x="3474259" y="1453604"/>
            <a:ext cx="791242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Vinculación con el M. y Desarrollo Sostenible:</a:t>
            </a:r>
          </a:p>
        </p:txBody>
      </p:sp>
    </p:spTree>
    <p:extLst>
      <p:ext uri="{BB962C8B-B14F-4D97-AF65-F5344CB8AC3E}">
        <p14:creationId xmlns:p14="http://schemas.microsoft.com/office/powerpoint/2010/main" val="29304085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áfico 9">
            <a:extLst>
              <a:ext uri="{FF2B5EF4-FFF2-40B4-BE49-F238E27FC236}">
                <a16:creationId xmlns:a16="http://schemas.microsoft.com/office/drawing/2014/main" id="{CA6E3C64-C3D2-4E57-A945-20C12C4944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80522" y="513522"/>
            <a:ext cx="5830956" cy="583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2035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EE62F85-B221-3935-050A-6854F6A0933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23029EF3-090E-1E4A-7E39-8D16735FBD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9425" y="719414"/>
            <a:ext cx="7772400" cy="155448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2D9A5522-C1E9-6DA5-1FD6-D264C3BD4757}"/>
              </a:ext>
            </a:extLst>
          </p:cNvPr>
          <p:cNvSpPr txBox="1"/>
          <p:nvPr/>
        </p:nvSpPr>
        <p:spPr>
          <a:xfrm>
            <a:off x="2869446" y="2279515"/>
            <a:ext cx="6472358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Ya está publicado el programa de desarrollo sostenible de la Universidad Latina de Costa Rica. 2023-2028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FC8AEE8B-1F71-2104-7F5B-AA51F2EAE20C}"/>
              </a:ext>
            </a:extLst>
          </p:cNvPr>
          <p:cNvSpPr/>
          <p:nvPr/>
        </p:nvSpPr>
        <p:spPr>
          <a:xfrm>
            <a:off x="4678456" y="3439897"/>
            <a:ext cx="2854338" cy="2890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5BF2A1E-5B57-658B-B5F5-147A81E1D4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4823" y="3507272"/>
            <a:ext cx="2721604" cy="273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3646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uadroTexto 27">
            <a:extLst>
              <a:ext uri="{FF2B5EF4-FFF2-40B4-BE49-F238E27FC236}">
                <a16:creationId xmlns:a16="http://schemas.microsoft.com/office/drawing/2014/main" id="{34A6E80A-9244-4D3B-A172-B4BF42FF7C4C}"/>
              </a:ext>
            </a:extLst>
          </p:cNvPr>
          <p:cNvSpPr txBox="1"/>
          <p:nvPr/>
        </p:nvSpPr>
        <p:spPr>
          <a:xfrm>
            <a:off x="827774" y="2189029"/>
            <a:ext cx="10536452" cy="2015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Vincularnos con el medio </a:t>
            </a:r>
          </a:p>
          <a:p>
            <a:pPr marL="0" marR="0" lvl="0" indent="0" algn="ctr" defTabSz="914400" rtl="0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 apostar por lo sostenible </a:t>
            </a:r>
          </a:p>
          <a:p>
            <a:pPr marL="0" marR="0" lvl="0" indent="0" algn="ctr" defTabSz="914400" rtl="0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 elegir </a:t>
            </a:r>
            <a:r>
              <a:rPr kumimoji="0" lang="es-ES" sz="50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ser parte de la solución.</a:t>
            </a:r>
            <a:endParaRPr kumimoji="0" lang="es-CR" sz="50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9084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536477EB-CA3C-4220-8D8E-0C2F09D6CF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0136" y="751679"/>
            <a:ext cx="2691864" cy="610632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810833B9-6E96-4ED2-A99C-3A71C95FE9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4316"/>
          <a:stretch/>
        </p:blipFill>
        <p:spPr>
          <a:xfrm>
            <a:off x="5994410" y="5488780"/>
            <a:ext cx="3505726" cy="948086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3FB57648-6037-4C25-B727-4AB0BBEF1800}"/>
              </a:ext>
            </a:extLst>
          </p:cNvPr>
          <p:cNvSpPr txBox="1"/>
          <p:nvPr/>
        </p:nvSpPr>
        <p:spPr>
          <a:xfrm>
            <a:off x="2814067" y="4735631"/>
            <a:ext cx="2854958" cy="1701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8vo Congreso</a:t>
            </a:r>
          </a:p>
          <a:p>
            <a:pPr marL="0" marR="0" lvl="0" indent="0" algn="r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Internacional de </a:t>
            </a:r>
          </a:p>
          <a:p>
            <a:pPr marL="0" marR="0" lvl="0" indent="0" algn="r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Vinculación con el </a:t>
            </a:r>
          </a:p>
          <a:p>
            <a:pPr marL="0" marR="0" lvl="0" indent="0" algn="r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Medio UNAB 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2025</a:t>
            </a:r>
            <a:endParaRPr kumimoji="0" lang="es-C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Gráfico 15">
            <a:extLst>
              <a:ext uri="{FF2B5EF4-FFF2-40B4-BE49-F238E27FC236}">
                <a16:creationId xmlns:a16="http://schemas.microsoft.com/office/drawing/2014/main" id="{A849DBF1-C15C-46F8-8C3B-1671418AF9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994409" y="4292867"/>
            <a:ext cx="3038731" cy="101655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DAA4F73-A933-4EA0-88D7-7C55688F30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6652" y="1215400"/>
            <a:ext cx="2972039" cy="2961965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6DAC4F6-A06C-448D-AF55-79D7107EB846}"/>
              </a:ext>
            </a:extLst>
          </p:cNvPr>
          <p:cNvSpPr txBox="1"/>
          <p:nvPr/>
        </p:nvSpPr>
        <p:spPr>
          <a:xfrm>
            <a:off x="4314835" y="1322807"/>
            <a:ext cx="4232992" cy="8342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4000" b="1" i="0" u="none" strike="noStrike" kern="1200" cap="none" spc="0" normalizeH="0" baseline="0" noProof="0" dirty="0">
                <a:ln>
                  <a:noFill/>
                </a:ln>
                <a:solidFill>
                  <a:srgbClr val="96D70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Muchas gracias!</a:t>
            </a:r>
            <a:endParaRPr kumimoji="0" lang="es-CR" sz="4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2AA3B21-5E7E-430C-B0E7-1A4A73B2C86D}"/>
              </a:ext>
            </a:extLst>
          </p:cNvPr>
          <p:cNvSpPr txBox="1"/>
          <p:nvPr/>
        </p:nvSpPr>
        <p:spPr>
          <a:xfrm>
            <a:off x="4314835" y="1891353"/>
            <a:ext cx="4232992" cy="8050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Thank</a:t>
            </a:r>
            <a:r>
              <a:rPr kumimoji="0" lang="es-CR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CR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you</a:t>
            </a:r>
            <a:r>
              <a:rPr kumimoji="0" lang="es-CR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so </a:t>
            </a:r>
            <a:r>
              <a:rPr kumimoji="0" lang="es-CR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much</a:t>
            </a:r>
            <a:r>
              <a:rPr kumimoji="0" lang="es-CR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528011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áfico 26">
            <a:extLst>
              <a:ext uri="{FF2B5EF4-FFF2-40B4-BE49-F238E27FC236}">
                <a16:creationId xmlns:a16="http://schemas.microsoft.com/office/drawing/2014/main" id="{3C7BC1D8-1042-4BB9-8574-8103724CA2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9600" y="770272"/>
            <a:ext cx="3048000" cy="5991225"/>
          </a:xfrm>
          <a:prstGeom prst="rect">
            <a:avLst/>
          </a:prstGeom>
        </p:spPr>
      </p:pic>
      <p:sp>
        <p:nvSpPr>
          <p:cNvPr id="28" name="CuadroTexto 27">
            <a:extLst>
              <a:ext uri="{FF2B5EF4-FFF2-40B4-BE49-F238E27FC236}">
                <a16:creationId xmlns:a16="http://schemas.microsoft.com/office/drawing/2014/main" id="{4FD34272-DBA7-4E2D-8797-B68A0E0A2CA7}"/>
              </a:ext>
            </a:extLst>
          </p:cNvPr>
          <p:cNvSpPr txBox="1"/>
          <p:nvPr/>
        </p:nvSpPr>
        <p:spPr>
          <a:xfrm>
            <a:off x="3498949" y="2369529"/>
            <a:ext cx="7230979" cy="26571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6000" b="1" i="0" u="none" strike="noStrike" kern="1200" cap="none" spc="0" normalizeH="0" baseline="0" noProof="0" dirty="0">
                <a:ln>
                  <a:noFill/>
                </a:ln>
                <a:solidFill>
                  <a:srgbClr val="96D70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Impacto duradero</a:t>
            </a:r>
            <a:r>
              <a:rPr kumimoji="0" lang="es-ES" sz="1000" b="0" i="0" u="none" strike="noStrike" kern="1200" cap="none" spc="0" normalizeH="0" baseline="0" noProof="0" dirty="0">
                <a:ln>
                  <a:noFill/>
                </a:ln>
                <a:solidFill>
                  <a:srgbClr val="96D70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Resuelven problemas </a:t>
            </a:r>
          </a:p>
          <a:p>
            <a:pPr marL="0" marR="0" lvl="0" indent="0" algn="l" defTabSz="914400" rtl="0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sin crear nuevos.</a:t>
            </a:r>
            <a:endParaRPr kumimoji="0" lang="es-CR" sz="46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487F6F3E-C378-4033-856A-E2AB4B97B5BE}"/>
              </a:ext>
            </a:extLst>
          </p:cNvPr>
          <p:cNvSpPr txBox="1"/>
          <p:nvPr/>
        </p:nvSpPr>
        <p:spPr>
          <a:xfrm>
            <a:off x="3498949" y="1637923"/>
            <a:ext cx="789601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Desarrollo Sostenible a nivel Institucional:</a:t>
            </a:r>
          </a:p>
        </p:txBody>
      </p:sp>
    </p:spTree>
    <p:extLst>
      <p:ext uri="{BB962C8B-B14F-4D97-AF65-F5344CB8AC3E}">
        <p14:creationId xmlns:p14="http://schemas.microsoft.com/office/powerpoint/2010/main" val="14192635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780F0621-6A59-4C3F-ACCA-1670DFDA3D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5642" y="741864"/>
            <a:ext cx="3048000" cy="5991225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3D98A90D-4124-44AD-A87D-D9DD86A3947D}"/>
              </a:ext>
            </a:extLst>
          </p:cNvPr>
          <p:cNvSpPr txBox="1"/>
          <p:nvPr/>
        </p:nvSpPr>
        <p:spPr>
          <a:xfrm>
            <a:off x="3509549" y="2280668"/>
            <a:ext cx="7623672" cy="340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6000" b="1" i="0" u="none" strike="noStrike" kern="1200" cap="none" spc="0" normalizeH="0" baseline="0" noProof="0" dirty="0">
                <a:ln>
                  <a:noFill/>
                </a:ln>
                <a:solidFill>
                  <a:srgbClr val="96D70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Imagen </a:t>
            </a:r>
          </a:p>
          <a:p>
            <a:pPr marL="0" marR="0" lvl="0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6000" b="1" i="0" u="none" strike="noStrike" kern="1200" cap="none" spc="0" normalizeH="0" baseline="0" noProof="0" dirty="0">
                <a:ln>
                  <a:noFill/>
                </a:ln>
                <a:solidFill>
                  <a:srgbClr val="96D70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 propósito: </a:t>
            </a:r>
          </a:p>
          <a:p>
            <a:pPr marL="0" marR="0" lvl="0" indent="0" algn="l" defTabSz="914400" rtl="0" eaLnBrk="1" fontAlgn="auto" latinLnBrk="0" hangingPunct="1">
              <a:lnSpc>
                <a:spcPts val="4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4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Potencia la reputación organizacional.</a:t>
            </a:r>
            <a:endParaRPr kumimoji="0" lang="es-CR" sz="46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AB5277D4-6DD9-4419-A6A3-FFF83C2DFC68}"/>
              </a:ext>
            </a:extLst>
          </p:cNvPr>
          <p:cNvSpPr txBox="1"/>
          <p:nvPr/>
        </p:nvSpPr>
        <p:spPr>
          <a:xfrm>
            <a:off x="3509549" y="1617824"/>
            <a:ext cx="77135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Desarrollo Sostenible a nivel Institucional:</a:t>
            </a:r>
          </a:p>
        </p:txBody>
      </p:sp>
    </p:spTree>
    <p:extLst>
      <p:ext uri="{BB962C8B-B14F-4D97-AF65-F5344CB8AC3E}">
        <p14:creationId xmlns:p14="http://schemas.microsoft.com/office/powerpoint/2010/main" val="6119968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>
            <a:extLst>
              <a:ext uri="{FF2B5EF4-FFF2-40B4-BE49-F238E27FC236}">
                <a16:creationId xmlns:a16="http://schemas.microsoft.com/office/drawing/2014/main" id="{2F4480EE-EFE3-4529-91C9-60B4CEF1CF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8523" y="760645"/>
            <a:ext cx="3048000" cy="5991225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FFFC76F0-804C-4C98-9BB9-75AB269FF4B2}"/>
              </a:ext>
            </a:extLst>
          </p:cNvPr>
          <p:cNvSpPr txBox="1"/>
          <p:nvPr/>
        </p:nvSpPr>
        <p:spPr>
          <a:xfrm>
            <a:off x="3426132" y="2247297"/>
            <a:ext cx="7662172" cy="39908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6000" b="1" i="0" u="none" strike="noStrike" kern="1200" cap="none" spc="0" normalizeH="0" baseline="0" noProof="0" dirty="0">
                <a:ln>
                  <a:noFill/>
                </a:ln>
                <a:solidFill>
                  <a:srgbClr val="96D70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Empoderamiento </a:t>
            </a:r>
          </a:p>
          <a:p>
            <a:pPr marL="0" marR="0" lvl="0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6000" b="1" i="0" u="none" strike="noStrike" kern="1200" cap="none" spc="0" normalizeH="0" baseline="0" noProof="0" dirty="0">
                <a:ln>
                  <a:noFill/>
                </a:ln>
                <a:solidFill>
                  <a:srgbClr val="96D70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local: </a:t>
            </a:r>
          </a:p>
          <a:p>
            <a:pPr marL="0" marR="0" lvl="0" indent="0" algn="l" defTabSz="914400" rtl="0" eaLnBrk="1" fontAlgn="auto" latinLnBrk="0" hangingPunct="1">
              <a:lnSpc>
                <a:spcPts val="4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4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Ofrece aprendizaje práctico </a:t>
            </a:r>
          </a:p>
          <a:p>
            <a:pPr marL="0" marR="0" lvl="0" indent="0" algn="l" defTabSz="914400" rtl="0" eaLnBrk="1" fontAlgn="auto" latinLnBrk="0" hangingPunct="1">
              <a:lnSpc>
                <a:spcPts val="4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 gestión de recursos </a:t>
            </a:r>
          </a:p>
          <a:p>
            <a:pPr marL="0" marR="0" lvl="0" indent="0" algn="l" defTabSz="914400" rtl="0" eaLnBrk="1" fontAlgn="auto" latinLnBrk="0" hangingPunct="1">
              <a:lnSpc>
                <a:spcPts val="4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 proyectos.</a:t>
            </a:r>
            <a:endParaRPr kumimoji="0" lang="es-CR" sz="46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0E247949-1EE4-45DD-90F2-17C8A5B441BC}"/>
              </a:ext>
            </a:extLst>
          </p:cNvPr>
          <p:cNvSpPr txBox="1"/>
          <p:nvPr/>
        </p:nvSpPr>
        <p:spPr>
          <a:xfrm>
            <a:off x="3493510" y="1621568"/>
            <a:ext cx="797980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Desarrollo Sostenible a nivel Social:</a:t>
            </a:r>
          </a:p>
        </p:txBody>
      </p:sp>
    </p:spTree>
    <p:extLst>
      <p:ext uri="{BB962C8B-B14F-4D97-AF65-F5344CB8AC3E}">
        <p14:creationId xmlns:p14="http://schemas.microsoft.com/office/powerpoint/2010/main" val="17778817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6F6E7AFE-5E06-4522-A40C-FFD630ACDDFA}"/>
              </a:ext>
            </a:extLst>
          </p:cNvPr>
          <p:cNvSpPr txBox="1"/>
          <p:nvPr/>
        </p:nvSpPr>
        <p:spPr>
          <a:xfrm>
            <a:off x="3464633" y="2256922"/>
            <a:ext cx="7719924" cy="39908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6000" b="1" i="0" u="none" strike="noStrike" kern="1200" cap="none" spc="0" normalizeH="0" baseline="0" noProof="0" dirty="0">
                <a:ln>
                  <a:noFill/>
                </a:ln>
                <a:solidFill>
                  <a:srgbClr val="96D70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Forma agentes </a:t>
            </a:r>
          </a:p>
          <a:p>
            <a:pPr marL="0" marR="0" lvl="0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6000" b="1" i="0" u="none" strike="noStrike" kern="1200" cap="none" spc="0" normalizeH="0" baseline="0" noProof="0" dirty="0">
                <a:ln>
                  <a:noFill/>
                </a:ln>
                <a:solidFill>
                  <a:srgbClr val="96D70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 cambio:</a:t>
            </a:r>
          </a:p>
          <a:p>
            <a:pPr marL="0" marR="0" lvl="0" indent="0" algn="l" defTabSz="914400" rtl="0" eaLnBrk="1" fontAlgn="auto" latinLnBrk="0" hangingPunct="1">
              <a:lnSpc>
                <a:spcPts val="4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4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Crea líderes conscientes </a:t>
            </a:r>
          </a:p>
          <a:p>
            <a:pPr marL="0" marR="0" lvl="0" indent="0" algn="l" defTabSz="914400" rtl="0" eaLnBrk="1" fontAlgn="auto" latinLnBrk="0" hangingPunct="1">
              <a:lnSpc>
                <a:spcPts val="4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 preparados para </a:t>
            </a:r>
          </a:p>
          <a:p>
            <a:pPr marL="0" marR="0" lvl="0" indent="0" algn="l" defTabSz="914400" rtl="0" eaLnBrk="1" fontAlgn="auto" latinLnBrk="0" hangingPunct="1">
              <a:lnSpc>
                <a:spcPts val="4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soluciones sostenibles.</a:t>
            </a:r>
            <a:endParaRPr kumimoji="0" lang="es-CR" sz="4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D3158102-906B-411E-91B1-51666F12A9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8132" y="751022"/>
            <a:ext cx="3048000" cy="5991225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A6E1BB46-13B2-4480-96D4-5E1EB458468D}"/>
              </a:ext>
            </a:extLst>
          </p:cNvPr>
          <p:cNvSpPr txBox="1"/>
          <p:nvPr/>
        </p:nvSpPr>
        <p:spPr>
          <a:xfrm>
            <a:off x="3503132" y="1631193"/>
            <a:ext cx="788722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Desarrollo Sostenible a nivel Social:</a:t>
            </a:r>
          </a:p>
        </p:txBody>
      </p:sp>
    </p:spTree>
    <p:extLst>
      <p:ext uri="{BB962C8B-B14F-4D97-AF65-F5344CB8AC3E}">
        <p14:creationId xmlns:p14="http://schemas.microsoft.com/office/powerpoint/2010/main" val="4733432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2A27720F-164E-49C2-BD55-9560884CDF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8896" y="700383"/>
            <a:ext cx="3048000" cy="5991225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84B1E343-017F-4654-9E0D-73743F1B911B}"/>
              </a:ext>
            </a:extLst>
          </p:cNvPr>
          <p:cNvSpPr txBox="1"/>
          <p:nvPr/>
        </p:nvSpPr>
        <p:spPr>
          <a:xfrm>
            <a:off x="3493508" y="2160672"/>
            <a:ext cx="7614046" cy="2785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6000" b="1" i="0" u="none" strike="noStrike" kern="1200" cap="none" spc="0" normalizeH="0" baseline="0" noProof="0" dirty="0">
                <a:ln>
                  <a:noFill/>
                </a:ln>
                <a:solidFill>
                  <a:srgbClr val="96D70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Legitimidad social:</a:t>
            </a:r>
          </a:p>
          <a:p>
            <a:pPr marL="0" marR="0" lvl="0" indent="0" algn="l" defTabSz="914400" rtl="0" eaLnBrk="1" fontAlgn="auto" latinLnBrk="0" hangingPunct="1">
              <a:lnSpc>
                <a:spcPts val="4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4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Construye confianza </a:t>
            </a:r>
          </a:p>
          <a:p>
            <a:pPr marL="0" marR="0" lvl="0" indent="0" algn="l" defTabSz="914400" rtl="0" eaLnBrk="1" fontAlgn="auto" latinLnBrk="0" hangingPunct="1">
              <a:lnSpc>
                <a:spcPts val="4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 las instituciones.</a:t>
            </a:r>
            <a:endParaRPr kumimoji="0" lang="es-CR" sz="46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1E037EB-5006-4372-86F5-4D58A12ABB93}"/>
              </a:ext>
            </a:extLst>
          </p:cNvPr>
          <p:cNvSpPr txBox="1"/>
          <p:nvPr/>
        </p:nvSpPr>
        <p:spPr>
          <a:xfrm>
            <a:off x="3493508" y="1629729"/>
            <a:ext cx="781617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Desarrollo Sostenible a nivel de Gobernanza:</a:t>
            </a:r>
          </a:p>
        </p:txBody>
      </p:sp>
    </p:spTree>
    <p:extLst>
      <p:ext uri="{BB962C8B-B14F-4D97-AF65-F5344CB8AC3E}">
        <p14:creationId xmlns:p14="http://schemas.microsoft.com/office/powerpoint/2010/main" val="29447966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6F6E7AFE-5E06-4522-A40C-FFD630ACDDFA}"/>
              </a:ext>
            </a:extLst>
          </p:cNvPr>
          <p:cNvSpPr txBox="1"/>
          <p:nvPr/>
        </p:nvSpPr>
        <p:spPr>
          <a:xfrm>
            <a:off x="3519639" y="2153870"/>
            <a:ext cx="8032000" cy="340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6000" b="1" i="0" u="none" strike="noStrike" kern="1200" cap="none" spc="0" normalizeH="0" baseline="0" noProof="0" dirty="0">
                <a:ln>
                  <a:noFill/>
                </a:ln>
                <a:solidFill>
                  <a:srgbClr val="96D70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Atractivo para inversores: </a:t>
            </a:r>
          </a:p>
          <a:p>
            <a:pPr marL="0" marR="0" lvl="0" indent="0" algn="l" defTabSz="914400" rtl="0" eaLnBrk="1" fontAlgn="auto" latinLnBrk="0" hangingPunct="1">
              <a:lnSpc>
                <a:spcPts val="4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5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4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5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Mayor interés en </a:t>
            </a:r>
          </a:p>
          <a:p>
            <a:pPr marL="0" marR="0" lvl="0" indent="0" algn="l" defTabSz="914400" rtl="0" eaLnBrk="1" fontAlgn="auto" latinLnBrk="0" hangingPunct="1">
              <a:lnSpc>
                <a:spcPts val="4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5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empresas con propósito.</a:t>
            </a:r>
            <a:endParaRPr kumimoji="0" lang="es-CR" sz="5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451255E-A53B-4984-A625-E3A6F031704C}"/>
              </a:ext>
            </a:extLst>
          </p:cNvPr>
          <p:cNvSpPr txBox="1"/>
          <p:nvPr/>
        </p:nvSpPr>
        <p:spPr>
          <a:xfrm>
            <a:off x="3519639" y="1622927"/>
            <a:ext cx="771021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Desarrollo Sostenible a nivel de Gobernanza:</a:t>
            </a: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BE8CBB4C-EF3E-4C61-9487-B1451C5850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6768" y="751021"/>
            <a:ext cx="3048000" cy="599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639663"/>
      </p:ext>
    </p:extLst>
  </p:cSld>
  <p:clrMapOvr>
    <a:masterClrMapping/>
  </p:clrMapOvr>
</p:sld>
</file>

<file path=ppt/theme/theme1.xml><?xml version="1.0" encoding="utf-8"?>
<a:theme xmlns:a="http://schemas.openxmlformats.org/drawingml/2006/main" name="3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1073</Words>
  <Application>Microsoft Office PowerPoint</Application>
  <PresentationFormat>Panorámica</PresentationFormat>
  <Paragraphs>179</Paragraphs>
  <Slides>36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36</vt:i4>
      </vt:variant>
    </vt:vector>
  </HeadingPairs>
  <TitlesOfParts>
    <vt:vector size="42" baseType="lpstr">
      <vt:lpstr>Aptos</vt:lpstr>
      <vt:lpstr>Aptos Display</vt:lpstr>
      <vt:lpstr>Arial</vt:lpstr>
      <vt:lpstr>Calibri</vt:lpstr>
      <vt:lpstr>Zapf Dingbats</vt:lpstr>
      <vt:lpstr>3_Tema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Francisca Belen Arias Ovalle</dc:creator>
  <cp:lastModifiedBy>Francisca Belen Arias Ovalle</cp:lastModifiedBy>
  <cp:revision>1</cp:revision>
  <dcterms:created xsi:type="dcterms:W3CDTF">2025-01-27T14:43:26Z</dcterms:created>
  <dcterms:modified xsi:type="dcterms:W3CDTF">2025-01-27T14:43:47Z</dcterms:modified>
</cp:coreProperties>
</file>