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2" r:id="rId3"/>
  </p:sldMasterIdLst>
  <p:notesMasterIdLst>
    <p:notesMasterId r:id="rId41"/>
  </p:notesMasterIdLst>
  <p:sldIdLst>
    <p:sldId id="7312" r:id="rId4"/>
    <p:sldId id="2076137239" r:id="rId5"/>
    <p:sldId id="7313" r:id="rId6"/>
    <p:sldId id="628" r:id="rId7"/>
    <p:sldId id="627" r:id="rId8"/>
    <p:sldId id="629" r:id="rId9"/>
    <p:sldId id="630" r:id="rId10"/>
    <p:sldId id="631" r:id="rId11"/>
    <p:sldId id="632" r:id="rId12"/>
    <p:sldId id="633" r:id="rId13"/>
    <p:sldId id="634" r:id="rId14"/>
    <p:sldId id="401" r:id="rId15"/>
    <p:sldId id="7310" r:id="rId16"/>
    <p:sldId id="7311" r:id="rId17"/>
    <p:sldId id="2076137240" r:id="rId18"/>
    <p:sldId id="403" r:id="rId19"/>
    <p:sldId id="2076137241" r:id="rId20"/>
    <p:sldId id="2095" r:id="rId21"/>
    <p:sldId id="7332" r:id="rId22"/>
    <p:sldId id="7315" r:id="rId23"/>
    <p:sldId id="7321" r:id="rId24"/>
    <p:sldId id="7324" r:id="rId25"/>
    <p:sldId id="7325" r:id="rId26"/>
    <p:sldId id="7326" r:id="rId27"/>
    <p:sldId id="7327" r:id="rId28"/>
    <p:sldId id="7322" r:id="rId29"/>
    <p:sldId id="7331" r:id="rId30"/>
    <p:sldId id="2213" r:id="rId31"/>
    <p:sldId id="2067" r:id="rId32"/>
    <p:sldId id="2204" r:id="rId33"/>
    <p:sldId id="2212" r:id="rId34"/>
    <p:sldId id="7328" r:id="rId35"/>
    <p:sldId id="7330" r:id="rId36"/>
    <p:sldId id="2076137242" r:id="rId37"/>
    <p:sldId id="343" r:id="rId38"/>
    <p:sldId id="2076137243" r:id="rId39"/>
    <p:sldId id="2076137244" r:id="rId4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unabportal365.sharepoint.com/sites/vinculacion/Documentos%20compartidos/PLANIFICACION/2023/Planes%20de%20VcM/Resumen%20Planes%20VcM_Pregrado%202023-202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nabportal365-my.sharepoint.com/personal/francisca_arias_unab_cl/Documents/Documentos/Planes%20VcM%202023-2027%20(Pregrado_16.1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nabportal365.sharepoint.com/sites/vinculacion/Documentos%20compartidos/PLANIFICACION/2023/Planes%20de%20VcM/Resumen%20Planes%20VcM_Pregrado%202023-2027.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976744286274561E-2"/>
          <c:y val="0.19868796313538142"/>
          <c:w val="0.54193205016039658"/>
          <c:h val="0.79826195277366674"/>
        </c:manualLayout>
      </c:layout>
      <c:pie3DChart>
        <c:varyColors val="1"/>
        <c:dLbls>
          <c:showLegendKey val="0"/>
          <c:showVal val="0"/>
          <c:showCatName val="0"/>
          <c:showSerName val="0"/>
          <c:showPercent val="1"/>
          <c:showBubbleSize val="0"/>
          <c:showLeaderLines val="0"/>
        </c:dLbls>
      </c:pie3DChart>
      <c:spPr>
        <a:noFill/>
        <a:ln>
          <a:noFill/>
        </a:ln>
        <a:effectLst/>
      </c:spPr>
    </c:plotArea>
    <c:legend>
      <c:legendPos val="r"/>
      <c:layout>
        <c:manualLayout>
          <c:xMode val="edge"/>
          <c:yMode val="edge"/>
          <c:x val="0.58049424856375709"/>
          <c:y val="7.5368080422175437E-2"/>
          <c:w val="0.40196751268160447"/>
          <c:h val="0.8544772389313037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Century Gothic" panose="020B0502020202020204" pitchFamily="34" charset="0"/>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Century Gothic" panose="020B0502020202020204" pitchFamily="34" charset="0"/>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8909204183811746E-2"/>
          <c:y val="0.22116143659504303"/>
          <c:w val="0.51846344828454205"/>
          <c:h val="0.77737866194196381"/>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7ED-4E9C-9C4E-F86168D890D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7ED-4E9C-9C4E-F86168D890D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7ED-4E9C-9C4E-F86168D890D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7ED-4E9C-9C4E-F86168D890D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B7ED-4E9C-9C4E-F86168D890DC}"/>
              </c:ext>
            </c:extLst>
          </c:dPt>
          <c:dLbls>
            <c:dLbl>
              <c:idx val="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Century Gothic" panose="020B0502020202020204" pitchFamily="34" charset="0"/>
                      <a:ea typeface="+mn-ea"/>
                      <a:cs typeface="+mn-cs"/>
                    </a:defRPr>
                  </a:pPr>
                  <a:endParaRPr lang="es-CL"/>
                </a:p>
              </c:txPr>
              <c:dLblPos val="ctr"/>
              <c:showLegendKey val="0"/>
              <c:showVal val="1"/>
              <c:showCatName val="0"/>
              <c:showSerName val="0"/>
              <c:showPercent val="0"/>
              <c:showBubbleSize val="0"/>
              <c:extLst>
                <c:ext xmlns:c16="http://schemas.microsoft.com/office/drawing/2014/chart" uri="{C3380CC4-5D6E-409C-BE32-E72D297353CC}">
                  <c16:uniqueId val="{00000001-B7ED-4E9C-9C4E-F86168D890DC}"/>
                </c:ext>
              </c:extLst>
            </c:dLbl>
            <c:dLbl>
              <c:idx val="1"/>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Century Gothic" panose="020B0502020202020204" pitchFamily="34" charset="0"/>
                      <a:ea typeface="+mn-ea"/>
                      <a:cs typeface="+mn-cs"/>
                    </a:defRPr>
                  </a:pPr>
                  <a:endParaRPr lang="es-CL"/>
                </a:p>
              </c:txPr>
              <c:dLblPos val="ctr"/>
              <c:showLegendKey val="0"/>
              <c:showVal val="1"/>
              <c:showCatName val="0"/>
              <c:showSerName val="0"/>
              <c:showPercent val="0"/>
              <c:showBubbleSize val="0"/>
              <c:extLst>
                <c:ext xmlns:c16="http://schemas.microsoft.com/office/drawing/2014/chart" uri="{C3380CC4-5D6E-409C-BE32-E72D297353CC}">
                  <c16:uniqueId val="{00000003-B7ED-4E9C-9C4E-F86168D890DC}"/>
                </c:ext>
              </c:extLst>
            </c:dLbl>
            <c:dLbl>
              <c:idx val="2"/>
              <c:layout>
                <c:manualLayout>
                  <c:x val="-4.1401579258816187E-7"/>
                  <c:y val="-0.19707353809688033"/>
                </c:manualLayout>
              </c:layout>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Century Gothic" panose="020B0502020202020204" pitchFamily="34" charset="0"/>
                      <a:ea typeface="+mn-ea"/>
                      <a:cs typeface="+mn-cs"/>
                    </a:defRPr>
                  </a:pPr>
                  <a:endParaRPr lang="es-CL"/>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7ED-4E9C-9C4E-F86168D890DC}"/>
                </c:ext>
              </c:extLst>
            </c:dLbl>
            <c:dLbl>
              <c:idx val="3"/>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Century Gothic" panose="020B0502020202020204" pitchFamily="34" charset="0"/>
                      <a:ea typeface="+mn-ea"/>
                      <a:cs typeface="+mn-cs"/>
                    </a:defRPr>
                  </a:pPr>
                  <a:endParaRPr lang="es-CL"/>
                </a:p>
              </c:txPr>
              <c:dLblPos val="ctr"/>
              <c:showLegendKey val="0"/>
              <c:showVal val="1"/>
              <c:showCatName val="0"/>
              <c:showSerName val="0"/>
              <c:showPercent val="0"/>
              <c:showBubbleSize val="0"/>
              <c:extLst>
                <c:ext xmlns:c16="http://schemas.microsoft.com/office/drawing/2014/chart" uri="{C3380CC4-5D6E-409C-BE32-E72D297353CC}">
                  <c16:uniqueId val="{00000007-B7ED-4E9C-9C4E-F86168D890DC}"/>
                </c:ext>
              </c:extLst>
            </c:dLbl>
            <c:dLbl>
              <c:idx val="4"/>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Century Gothic" panose="020B0502020202020204" pitchFamily="34" charset="0"/>
                      <a:ea typeface="+mn-ea"/>
                      <a:cs typeface="+mn-cs"/>
                    </a:defRPr>
                  </a:pPr>
                  <a:endParaRPr lang="es-CL"/>
                </a:p>
              </c:txPr>
              <c:dLblPos val="ctr"/>
              <c:showLegendKey val="0"/>
              <c:showVal val="1"/>
              <c:showCatName val="0"/>
              <c:showSerName val="0"/>
              <c:showPercent val="0"/>
              <c:showBubbleSize val="0"/>
              <c:extLst>
                <c:ext xmlns:c16="http://schemas.microsoft.com/office/drawing/2014/chart" uri="{C3380CC4-5D6E-409C-BE32-E72D297353CC}">
                  <c16:uniqueId val="{00000009-B7ED-4E9C-9C4E-F86168D890DC}"/>
                </c:ext>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'[Planes VcM 2023-2027 (Pregrado_16.10).xlsx]Hoja1'!$L$73:$L$77</c:f>
              <c:strCache>
                <c:ptCount val="5"/>
                <c:pt idx="0">
                  <c:v>Promover el acceso a la educación inclusiva, equitativa y de calidad</c:v>
                </c:pt>
                <c:pt idx="1">
                  <c:v>Fomentar la vida saludable y promover el bienestar de las personas</c:v>
                </c:pt>
                <c:pt idx="2">
                  <c:v>Contribuir con la vida de ecosistemas terrestres y submarinos.</c:v>
                </c:pt>
                <c:pt idx="3">
                  <c:v>Contribuir a la reducción de las desigualdades, con la paz, la Justicia y el fortalecimiento de las instituciones</c:v>
                </c:pt>
                <c:pt idx="4">
                  <c:v>Contribuir a fortalecer la Industria, la Innovación, el Trabajo, el Crecimiento Económico y las Comunidades Sostenibles</c:v>
                </c:pt>
              </c:strCache>
            </c:strRef>
          </c:cat>
          <c:val>
            <c:numRef>
              <c:f>'[Planes VcM 2023-2027 (Pregrado_16.10).xlsx]Hoja1'!$M$73:$M$77</c:f>
              <c:numCache>
                <c:formatCode>0%</c:formatCode>
                <c:ptCount val="5"/>
                <c:pt idx="0">
                  <c:v>0.26829268292682928</c:v>
                </c:pt>
                <c:pt idx="1">
                  <c:v>0.21951219512195122</c:v>
                </c:pt>
                <c:pt idx="2">
                  <c:v>2.4390243902439025E-2</c:v>
                </c:pt>
                <c:pt idx="3">
                  <c:v>0.10975609756097561</c:v>
                </c:pt>
                <c:pt idx="4">
                  <c:v>0.37804878048780488</c:v>
                </c:pt>
              </c:numCache>
            </c:numRef>
          </c:val>
          <c:extLst>
            <c:ext xmlns:c16="http://schemas.microsoft.com/office/drawing/2014/chart" uri="{C3380CC4-5D6E-409C-BE32-E72D297353CC}">
              <c16:uniqueId val="{0000000A-B7ED-4E9C-9C4E-F86168D890DC}"/>
            </c:ext>
          </c:extLst>
        </c:ser>
        <c:dLbls>
          <c:dLblPos val="ctr"/>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60724184831885575"/>
          <c:y val="5.6379339730707793E-2"/>
          <c:w val="0.38329375066346033"/>
          <c:h val="0.87157434080087892"/>
        </c:manualLayout>
      </c:layout>
      <c:overlay val="0"/>
      <c:spPr>
        <a:noFill/>
        <a:ln>
          <a:noFill/>
        </a:ln>
        <a:effectLst/>
      </c:spPr>
      <c:txPr>
        <a:bodyPr rot="0" spcFirstLastPara="1" vertOverflow="ellipsis" vert="horz" wrap="square" anchor="ctr" anchorCtr="1"/>
        <a:lstStyle/>
        <a:p>
          <a:pPr algn="just">
            <a:defRPr sz="1600" b="0" i="0" u="none" strike="noStrike" kern="1200" baseline="0">
              <a:solidFill>
                <a:schemeClr val="tx1"/>
              </a:solidFill>
              <a:latin typeface="Century Gothic" panose="020B0502020202020204" pitchFamily="34" charset="0"/>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567169677149154E-2"/>
          <c:y val="0.29956725102712989"/>
          <c:w val="0.47316144388996328"/>
          <c:h val="0.69851393211133761"/>
        </c:manualLayout>
      </c:layout>
      <c:pie3DChart>
        <c:varyColors val="1"/>
        <c:ser>
          <c:idx val="0"/>
          <c:order val="0"/>
          <c:tx>
            <c:strRef>
              <c:f>Hoja4!$B$1</c:f>
              <c:strCache>
                <c:ptCount val="1"/>
                <c:pt idx="0">
                  <c:v>N Aignaturas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FB03-4F2A-9A7E-E7C0E730F70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FB03-4F2A-9A7E-E7C0E730F70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FB03-4F2A-9A7E-E7C0E730F70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7-FB03-4F2A-9A7E-E7C0E730F707}"/>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9-FB03-4F2A-9A7E-E7C0E730F707}"/>
              </c:ext>
            </c:extLst>
          </c:dPt>
          <c:dLbls>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Century Gothic" panose="020B0502020202020204" pitchFamily="34" charset="0"/>
                    <a:ea typeface="+mn-ea"/>
                    <a:cs typeface="+mn-cs"/>
                  </a:defRPr>
                </a:pPr>
                <a:endParaRPr lang="es-CL"/>
              </a:p>
            </c:txPr>
            <c:showLegendKey val="0"/>
            <c:showVal val="0"/>
            <c:showCatName val="0"/>
            <c:showSerName val="0"/>
            <c:showPercent val="1"/>
            <c:showBubbleSize val="0"/>
            <c:separator>
</c:separator>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Hoja4!$A$2:$A$6</c:f>
              <c:strCache>
                <c:ptCount val="5"/>
                <c:pt idx="0">
                  <c:v>Contribuir a fortalecer la Industria, la Innovación, el Trabajo, el Crecimiento Económico y las Comunidades Sostenibles.</c:v>
                </c:pt>
                <c:pt idx="1">
                  <c:v>Promover el acceso a la educación inclusiva, equitativa y de calidad.</c:v>
                </c:pt>
                <c:pt idx="2">
                  <c:v>Fomentar la vida saludable y promover el bienestar de las personas.</c:v>
                </c:pt>
                <c:pt idx="3">
                  <c:v>Contribuir con la vida de ecosistemas terrestres y submarinos.</c:v>
                </c:pt>
                <c:pt idx="4">
                  <c:v>Contribuir a la reducción de las desigualdades, con la paz, la Justicia y el fortalecimiento de las instituciones.
Fortalecer la industria, la innovación, el trabajo y las comunidades sostenibles.</c:v>
                </c:pt>
              </c:strCache>
            </c:strRef>
          </c:cat>
          <c:val>
            <c:numRef>
              <c:f>Hoja4!$B$2:$B$6</c:f>
              <c:numCache>
                <c:formatCode>General</c:formatCode>
                <c:ptCount val="5"/>
                <c:pt idx="0">
                  <c:v>69</c:v>
                </c:pt>
                <c:pt idx="1">
                  <c:v>35</c:v>
                </c:pt>
                <c:pt idx="2">
                  <c:v>34</c:v>
                </c:pt>
                <c:pt idx="3">
                  <c:v>3</c:v>
                </c:pt>
                <c:pt idx="4">
                  <c:v>16</c:v>
                </c:pt>
              </c:numCache>
            </c:numRef>
          </c:val>
          <c:extLst>
            <c:ext xmlns:c16="http://schemas.microsoft.com/office/drawing/2014/chart" uri="{C3380CC4-5D6E-409C-BE32-E72D297353CC}">
              <c16:uniqueId val="{0000000A-FB03-4F2A-9A7E-E7C0E730F707}"/>
            </c:ext>
          </c:extLst>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5980324585755461"/>
          <c:y val="1.7407964383579014E-2"/>
          <c:w val="0.40196751268160447"/>
          <c:h val="0.9543040934931050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Century Gothic" panose="020B0502020202020204" pitchFamily="34" charset="0"/>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Century Gothic" panose="020B0502020202020204" pitchFamily="34" charset="0"/>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48D26-5E59-472B-AB65-C1981A5BA7D2}" type="datetimeFigureOut">
              <a:rPr lang="es-CL" smtClean="0"/>
              <a:t>27-01-2025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010E9-DB45-4052-935D-6CF756579E52}" type="slidenum">
              <a:rPr lang="es-CL" smtClean="0"/>
              <a:t>‹Nº›</a:t>
            </a:fld>
            <a:endParaRPr lang="es-CL"/>
          </a:p>
        </p:txBody>
      </p:sp>
    </p:spTree>
    <p:extLst>
      <p:ext uri="{BB962C8B-B14F-4D97-AF65-F5344CB8AC3E}">
        <p14:creationId xmlns:p14="http://schemas.microsoft.com/office/powerpoint/2010/main" val="927155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6F5EFB-F138-4D41-926C-A55F66A858C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73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NO MODIFICAR!!!</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8225B-EB36-428F-9EF7-2D140B7B69F9}"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343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FRAN</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8225B-EB36-428F-9EF7-2D140B7B69F9}"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5386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Listo</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8225B-EB36-428F-9EF7-2D140B7B69F9}"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928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La sección de postgrado se puede revisar en enero 2025, cuando los planes estén cerrados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8225B-EB36-428F-9EF7-2D140B7B69F9}"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5976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87F6C7-B546-07E3-4360-7D99A322B3C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A9A4FD3C-87EC-3B54-057B-1E8B345C33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C999B74E-7BAF-5ED7-2C0D-E17757C17A8A}"/>
              </a:ext>
            </a:extLst>
          </p:cNvPr>
          <p:cNvSpPr>
            <a:spLocks noGrp="1"/>
          </p:cNvSpPr>
          <p:nvPr>
            <p:ph type="dt" sz="half" idx="10"/>
          </p:nvPr>
        </p:nvSpPr>
        <p:spPr/>
        <p:txBody>
          <a:bodyPr/>
          <a:lstStyle/>
          <a:p>
            <a:fld id="{29EA1339-5724-4DE8-9F4E-834E9037F5DB}" type="datetimeFigureOut">
              <a:rPr lang="es-CL" smtClean="0"/>
              <a:t>27-01-2025</a:t>
            </a:fld>
            <a:endParaRPr lang="es-CL"/>
          </a:p>
        </p:txBody>
      </p:sp>
      <p:sp>
        <p:nvSpPr>
          <p:cNvPr id="5" name="Marcador de pie de página 4">
            <a:extLst>
              <a:ext uri="{FF2B5EF4-FFF2-40B4-BE49-F238E27FC236}">
                <a16:creationId xmlns:a16="http://schemas.microsoft.com/office/drawing/2014/main" id="{4062282D-6E90-BD75-EC7C-AB04814BF4D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7FBCCFC-412B-976C-9DAA-AF1AA8D9EC34}"/>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2977566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5D756-F1DD-710F-93A3-D27CDF8DD2B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D600F302-A980-99E8-8C73-1EBF1B0FC8C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985619E-1263-F2FD-6E5B-96AB3B63903B}"/>
              </a:ext>
            </a:extLst>
          </p:cNvPr>
          <p:cNvSpPr>
            <a:spLocks noGrp="1"/>
          </p:cNvSpPr>
          <p:nvPr>
            <p:ph type="dt" sz="half" idx="10"/>
          </p:nvPr>
        </p:nvSpPr>
        <p:spPr/>
        <p:txBody>
          <a:bodyPr/>
          <a:lstStyle/>
          <a:p>
            <a:fld id="{29EA1339-5724-4DE8-9F4E-834E9037F5DB}" type="datetimeFigureOut">
              <a:rPr lang="es-CL" smtClean="0"/>
              <a:t>27-01-2025</a:t>
            </a:fld>
            <a:endParaRPr lang="es-CL"/>
          </a:p>
        </p:txBody>
      </p:sp>
      <p:sp>
        <p:nvSpPr>
          <p:cNvPr id="5" name="Marcador de pie de página 4">
            <a:extLst>
              <a:ext uri="{FF2B5EF4-FFF2-40B4-BE49-F238E27FC236}">
                <a16:creationId xmlns:a16="http://schemas.microsoft.com/office/drawing/2014/main" id="{F8276540-242F-C128-EF86-6FC586807BC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BC467E7-C0CA-8C9F-8B4B-8CA49A166223}"/>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128932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BCCCC37-AD0F-960B-F777-BA187F0DEEB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EDACCC2E-99BB-4039-308B-3DD59841CF5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5D24C77-AF71-3F38-8460-2EAA36266BFC}"/>
              </a:ext>
            </a:extLst>
          </p:cNvPr>
          <p:cNvSpPr>
            <a:spLocks noGrp="1"/>
          </p:cNvSpPr>
          <p:nvPr>
            <p:ph type="dt" sz="half" idx="10"/>
          </p:nvPr>
        </p:nvSpPr>
        <p:spPr/>
        <p:txBody>
          <a:bodyPr/>
          <a:lstStyle/>
          <a:p>
            <a:fld id="{29EA1339-5724-4DE8-9F4E-834E9037F5DB}" type="datetimeFigureOut">
              <a:rPr lang="es-CL" smtClean="0"/>
              <a:t>27-01-2025</a:t>
            </a:fld>
            <a:endParaRPr lang="es-CL"/>
          </a:p>
        </p:txBody>
      </p:sp>
      <p:sp>
        <p:nvSpPr>
          <p:cNvPr id="5" name="Marcador de pie de página 4">
            <a:extLst>
              <a:ext uri="{FF2B5EF4-FFF2-40B4-BE49-F238E27FC236}">
                <a16:creationId xmlns:a16="http://schemas.microsoft.com/office/drawing/2014/main" id="{228CA007-B2CA-8D5B-1F9A-AB31FA08E11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0F580DD-9BCB-695C-F68C-E3B163D99959}"/>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3540059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pPr defTabSz="1218987"/>
            <a:fld id="{C5D9F1CF-305B-458C-AB84-B0021760FBC8}" type="datetime1">
              <a:rPr lang="en-US" smtClean="0">
                <a:solidFill>
                  <a:prstClr val="black">
                    <a:tint val="75000"/>
                  </a:prstClr>
                </a:solidFill>
              </a:rPr>
              <a:t>1/27/2025</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625182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1218987"/>
            <a:fld id="{3C8C8B12-52EF-4123-A3DF-FF6C907BF7B9}" type="datetime1">
              <a:rPr lang="en-US" smtClean="0">
                <a:solidFill>
                  <a:prstClr val="black">
                    <a:tint val="75000"/>
                  </a:prstClr>
                </a:solidFill>
              </a:rPr>
              <a:t>1/27/2025</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313798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defTabSz="1218987"/>
            <a:fld id="{8EE429B1-C50B-4A62-9697-4C8FA6D55A68}" type="datetime1">
              <a:rPr lang="en-US" smtClean="0">
                <a:solidFill>
                  <a:prstClr val="black">
                    <a:tint val="75000"/>
                  </a:prstClr>
                </a:solidFill>
              </a:rPr>
              <a:t>1/27/2025</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1227757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pPr defTabSz="1218987"/>
            <a:fld id="{07A0768E-57D2-4D62-9DA5-1FAF5E74A724}" type="datetime1">
              <a:rPr lang="en-US" smtClean="0">
                <a:solidFill>
                  <a:prstClr val="black">
                    <a:tint val="75000"/>
                  </a:prstClr>
                </a:solidFill>
              </a:rPr>
              <a:t>1/27/2025</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1218987"/>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1586670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pPr defTabSz="1218987"/>
            <a:fld id="{5DFB505D-549E-440F-B71A-EE08D79DA2B8}" type="datetime1">
              <a:rPr lang="en-US" smtClean="0">
                <a:solidFill>
                  <a:prstClr val="black">
                    <a:tint val="75000"/>
                  </a:prstClr>
                </a:solidFill>
              </a:rPr>
              <a:t>1/27/2025</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pPr defTabSz="1218987"/>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31954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pPr defTabSz="1218987"/>
            <a:fld id="{0B5502A2-0B16-4B8B-BC5A-91F564B01E49}" type="datetime1">
              <a:rPr lang="en-US" smtClean="0">
                <a:solidFill>
                  <a:prstClr val="black">
                    <a:tint val="75000"/>
                  </a:prstClr>
                </a:solidFill>
              </a:rPr>
              <a:t>1/27/2025</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pPr defTabSz="1218987"/>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582291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1218987"/>
            <a:fld id="{1E962D59-E9FB-4C02-B940-271DCB90238B}" type="datetime1">
              <a:rPr lang="en-US" smtClean="0">
                <a:solidFill>
                  <a:prstClr val="black">
                    <a:tint val="75000"/>
                  </a:prstClr>
                </a:solidFill>
              </a:rPr>
              <a:t>1/27/2025</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pPr defTabSz="1218987"/>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411924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1218987"/>
            <a:fld id="{56F587B7-76AB-4F42-8BD6-1F773AD46273}" type="datetime1">
              <a:rPr lang="en-US" smtClean="0">
                <a:solidFill>
                  <a:prstClr val="black">
                    <a:tint val="75000"/>
                  </a:prstClr>
                </a:solidFill>
              </a:rPr>
              <a:t>1/27/2025</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1218987"/>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250747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1B122-AAED-D834-4C7A-3E037710360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6C007140-A658-E1EF-CE38-1352C557265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6B42BA4-17DC-41BB-63B6-30E2611D5190}"/>
              </a:ext>
            </a:extLst>
          </p:cNvPr>
          <p:cNvSpPr>
            <a:spLocks noGrp="1"/>
          </p:cNvSpPr>
          <p:nvPr>
            <p:ph type="dt" sz="half" idx="10"/>
          </p:nvPr>
        </p:nvSpPr>
        <p:spPr/>
        <p:txBody>
          <a:bodyPr/>
          <a:lstStyle/>
          <a:p>
            <a:fld id="{29EA1339-5724-4DE8-9F4E-834E9037F5DB}" type="datetimeFigureOut">
              <a:rPr lang="es-CL" smtClean="0"/>
              <a:t>27-01-2025</a:t>
            </a:fld>
            <a:endParaRPr lang="es-CL"/>
          </a:p>
        </p:txBody>
      </p:sp>
      <p:sp>
        <p:nvSpPr>
          <p:cNvPr id="5" name="Marcador de pie de página 4">
            <a:extLst>
              <a:ext uri="{FF2B5EF4-FFF2-40B4-BE49-F238E27FC236}">
                <a16:creationId xmlns:a16="http://schemas.microsoft.com/office/drawing/2014/main" id="{D9EFB7F6-AD00-7ADC-1E9E-F3DC5C0C664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A4253E-73FB-D0B1-1F58-5C4E9150BA5F}"/>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2339228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1218987"/>
            <a:fld id="{CFEB8639-39D8-4914-B2A0-2BCD08AAC030}" type="datetime1">
              <a:rPr lang="en-US" smtClean="0">
                <a:solidFill>
                  <a:prstClr val="black">
                    <a:tint val="75000"/>
                  </a:prstClr>
                </a:solidFill>
              </a:rPr>
              <a:t>1/27/2025</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1218987"/>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3380647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1218987"/>
            <a:fld id="{93169A0A-A3F4-492D-B76D-330B1A2DA7F4}" type="datetime1">
              <a:rPr lang="en-US" smtClean="0">
                <a:solidFill>
                  <a:prstClr val="black">
                    <a:tint val="75000"/>
                  </a:prstClr>
                </a:solidFill>
              </a:rPr>
              <a:t>1/27/2025</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2965939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1218987"/>
            <a:fld id="{FAD98E70-4A98-4FCA-B314-499C2CFFEA37}" type="datetime1">
              <a:rPr lang="en-US" smtClean="0">
                <a:solidFill>
                  <a:prstClr val="black">
                    <a:tint val="75000"/>
                  </a:prstClr>
                </a:solidFill>
              </a:rPr>
              <a:t>1/27/2025</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1136963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pPr defTabSz="1218987"/>
            <a:fld id="{D581C251-47D5-4809-A185-C271FFD4731A}" type="datetime1">
              <a:rPr lang="en-US" smtClean="0">
                <a:solidFill>
                  <a:prstClr val="black">
                    <a:tint val="75000"/>
                  </a:prstClr>
                </a:solidFill>
              </a:rPr>
              <a:t>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prstClr val="black">
                    <a:tint val="75000"/>
                  </a:prstClr>
                </a:solidFill>
              </a:rPr>
              <a:pPr defTabSz="1218987"/>
              <a:t>‹Nº›</a:t>
            </a:fld>
            <a:endParaRPr lang="en-US">
              <a:solidFill>
                <a:prstClr val="black">
                  <a:tint val="75000"/>
                </a:prstClr>
              </a:solidFill>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089362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pPr defTabSz="1218987"/>
            <a:fld id="{A7611462-D784-4824-B5B0-B446A88D6717}" type="datetime1">
              <a:rPr lang="en-US" smtClean="0">
                <a:solidFill>
                  <a:srgbClr val="000000">
                    <a:tint val="75000"/>
                  </a:srgbClr>
                </a:solidFill>
              </a:rPr>
              <a:t>1/27/2025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defTabSz="1218987"/>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srgbClr val="000000">
                    <a:tint val="75000"/>
                  </a:srgbClr>
                </a:solidFill>
              </a:rPr>
              <a:pPr defTabSz="1218987"/>
              <a:t>‹Nº›</a:t>
            </a:fld>
            <a:endParaRPr lang="en-US">
              <a:solidFill>
                <a:srgbClr val="000000">
                  <a:tint val="75000"/>
                </a:srgbClr>
              </a:solidFill>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504054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model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1218987"/>
            <a:fld id="{45D96454-78BB-4C77-A822-00DA0A7D7D68}" type="datetime1">
              <a:rPr lang="en-US" smtClean="0">
                <a:solidFill>
                  <a:srgbClr val="000000">
                    <a:tint val="75000"/>
                  </a:srgbClr>
                </a:solidFill>
              </a:rPr>
              <a:t>1/27/2025</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defTabSz="1218987"/>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defTabSz="1218987"/>
            <a:fld id="{96E69268-9C8B-4EBF-A9EE-DC5DC2D48DC3}" type="slidenum">
              <a:rPr lang="en-US" smtClean="0">
                <a:solidFill>
                  <a:srgbClr val="000000">
                    <a:tint val="75000"/>
                  </a:srgbClr>
                </a:solidFill>
              </a:rPr>
              <a:pPr defTabSz="1218987"/>
              <a:t>‹Nº›</a:t>
            </a:fld>
            <a:endParaRPr lang="en-US">
              <a:solidFill>
                <a:srgbClr val="000000">
                  <a:tint val="75000"/>
                </a:srgbClr>
              </a:solidFill>
            </a:endParaRPr>
          </a:p>
        </p:txBody>
      </p:sp>
    </p:spTree>
    <p:extLst>
      <p:ext uri="{BB962C8B-B14F-4D97-AF65-F5344CB8AC3E}">
        <p14:creationId xmlns:p14="http://schemas.microsoft.com/office/powerpoint/2010/main" val="1114157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descr="Imagen que contiene rojo, grande, blanco, tabla&#10;&#10;Descripción generada automáticamente">
            <a:extLst>
              <a:ext uri="{FF2B5EF4-FFF2-40B4-BE49-F238E27FC236}">
                <a16:creationId xmlns:a16="http://schemas.microsoft.com/office/drawing/2014/main" id="{76BCA5CA-6021-49F9-9178-C9F3D2E9D5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868" b="21868"/>
          <a:stretch/>
        </p:blipFill>
        <p:spPr>
          <a:xfrm>
            <a:off x="1" y="-1"/>
            <a:ext cx="12191999" cy="6858001"/>
          </a:xfrm>
          <a:prstGeom prst="rect">
            <a:avLst/>
          </a:prstGeom>
        </p:spPr>
      </p:pic>
    </p:spTree>
    <p:extLst>
      <p:ext uri="{BB962C8B-B14F-4D97-AF65-F5344CB8AC3E}">
        <p14:creationId xmlns:p14="http://schemas.microsoft.com/office/powerpoint/2010/main" val="1944518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87"/>
            <a:fld id="{F9D81508-7883-4909-9C11-F5ECDD83904C}" type="datetime1">
              <a:rPr lang="en-US" smtClean="0">
                <a:solidFill>
                  <a:prstClr val="black">
                    <a:tint val="75000"/>
                  </a:prstClr>
                </a:solidFill>
              </a:rPr>
              <a:t>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98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987"/>
            <a:fld id="{E5EDE275-BE14-4364-AEA2-5F5667C0FD49}" type="slidenum">
              <a:rPr lang="en-US" smtClean="0">
                <a:solidFill>
                  <a:prstClr val="black">
                    <a:tint val="75000"/>
                  </a:prstClr>
                </a:solidFill>
              </a:rPr>
              <a:pPr defTabSz="1218987"/>
              <a:t>‹Nº›</a:t>
            </a:fld>
            <a:endParaRPr lang="en-US">
              <a:solidFill>
                <a:prstClr val="black">
                  <a:tint val="75000"/>
                </a:prstClr>
              </a:solidFill>
            </a:endParaRPr>
          </a:p>
        </p:txBody>
      </p:sp>
      <p:sp>
        <p:nvSpPr>
          <p:cNvPr id="7"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8"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334044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782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3" name="Imagen 2" descr="Imagen que contiene rojo, grande, blanco, tabla&#10;&#10;Descripción generada automáticamente">
            <a:extLst>
              <a:ext uri="{FF2B5EF4-FFF2-40B4-BE49-F238E27FC236}">
                <a16:creationId xmlns:a16="http://schemas.microsoft.com/office/drawing/2014/main" id="{360C27CC-A5E4-4B3B-B536-D7DC47BEADE3}"/>
              </a:ext>
            </a:extLst>
          </p:cNvPr>
          <p:cNvPicPr>
            <a:picLocks noChangeAspect="1"/>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21868" b="21868"/>
          <a:stretch/>
        </p:blipFill>
        <p:spPr>
          <a:xfrm>
            <a:off x="1" y="-1"/>
            <a:ext cx="12191999" cy="6858001"/>
          </a:xfrm>
          <a:prstGeom prst="rect">
            <a:avLst/>
          </a:prstGeom>
        </p:spPr>
      </p:pic>
    </p:spTree>
    <p:extLst>
      <p:ext uri="{BB962C8B-B14F-4D97-AF65-F5344CB8AC3E}">
        <p14:creationId xmlns:p14="http://schemas.microsoft.com/office/powerpoint/2010/main" val="301672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3160AE-A0FE-A515-F5C4-4CEDD2F8E49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FDD6B61-BEBD-3FC7-3B4B-32EFF61AAC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C79AEF7-ED58-67CE-2305-A9107065021E}"/>
              </a:ext>
            </a:extLst>
          </p:cNvPr>
          <p:cNvSpPr>
            <a:spLocks noGrp="1"/>
          </p:cNvSpPr>
          <p:nvPr>
            <p:ph type="dt" sz="half" idx="10"/>
          </p:nvPr>
        </p:nvSpPr>
        <p:spPr/>
        <p:txBody>
          <a:bodyPr/>
          <a:lstStyle/>
          <a:p>
            <a:fld id="{29EA1339-5724-4DE8-9F4E-834E9037F5DB}" type="datetimeFigureOut">
              <a:rPr lang="es-CL" smtClean="0"/>
              <a:t>27-01-2025</a:t>
            </a:fld>
            <a:endParaRPr lang="es-CL"/>
          </a:p>
        </p:txBody>
      </p:sp>
      <p:sp>
        <p:nvSpPr>
          <p:cNvPr id="5" name="Marcador de pie de página 4">
            <a:extLst>
              <a:ext uri="{FF2B5EF4-FFF2-40B4-BE49-F238E27FC236}">
                <a16:creationId xmlns:a16="http://schemas.microsoft.com/office/drawing/2014/main" id="{17C97DA9-99D1-9AE0-AC8C-417155E2800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D848AA1-8EF1-C2A6-D9EE-F4B7392A3704}"/>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3257160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20" name="Shape 20"/>
          <p:cNvSpPr txBox="1">
            <a:spLocks noGrp="1"/>
          </p:cNvSpPr>
          <p:nvPr>
            <p:ph type="title"/>
          </p:nvPr>
        </p:nvSpPr>
        <p:spPr>
          <a:xfrm>
            <a:off x="609600" y="274638"/>
            <a:ext cx="10972801" cy="550117"/>
          </a:xfrm>
          <a:prstGeom prst="rect">
            <a:avLst/>
          </a:prstGeom>
        </p:spPr>
        <p:txBody>
          <a:bodyPr vert="horz" lIns="91440" tIns="45720" rIns="91440" bIns="45720" rtlCol="0" anchor="ctr">
            <a:noAutofit/>
          </a:bodyPr>
          <a:lstStyle>
            <a:lvl1pPr>
              <a:defRPr/>
            </a:lvl1pPr>
          </a:lstStyle>
          <a:p>
            <a:pPr lvl="0"/>
            <a:endParaRPr/>
          </a:p>
        </p:txBody>
      </p:sp>
      <p:sp>
        <p:nvSpPr>
          <p:cNvPr id="21" name="Shape 21"/>
          <p:cNvSpPr txBox="1">
            <a:spLocks noGrp="1"/>
          </p:cNvSpPr>
          <p:nvPr>
            <p:ph type="body" idx="1"/>
          </p:nvPr>
        </p:nvSpPr>
        <p:spPr>
          <a:xfrm>
            <a:off x="609600" y="1600203"/>
            <a:ext cx="10972801" cy="496763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599" b="0" i="0" u="none" strike="noStrike" cap="none">
                <a:solidFill>
                  <a:schemeClr val="dk1"/>
                </a:solidFill>
                <a:latin typeface="Arial"/>
                <a:ea typeface="Arial"/>
                <a:cs typeface="Arial"/>
                <a:sym typeface="Arial"/>
              </a:defRPr>
            </a:lvl1pPr>
            <a:lvl2pPr marL="548475" marR="0" lvl="1" indent="0" algn="l" rtl="0">
              <a:lnSpc>
                <a:spcPct val="100000"/>
              </a:lnSpc>
              <a:spcBef>
                <a:spcPts val="0"/>
              </a:spcBef>
              <a:spcAft>
                <a:spcPts val="0"/>
              </a:spcAft>
              <a:buClr>
                <a:schemeClr val="dk1"/>
              </a:buClr>
              <a:buFont typeface="Arial"/>
              <a:buNone/>
              <a:defRPr sz="2879" b="0" i="0" u="none" strike="noStrike" cap="none">
                <a:solidFill>
                  <a:schemeClr val="dk1"/>
                </a:solidFill>
                <a:latin typeface="Arial"/>
                <a:ea typeface="Arial"/>
                <a:cs typeface="Arial"/>
                <a:sym typeface="Arial"/>
              </a:defRPr>
            </a:lvl2pPr>
            <a:lvl3pPr marL="1096951" marR="0" lvl="2" indent="0" algn="l" rtl="0">
              <a:lnSpc>
                <a:spcPct val="100000"/>
              </a:lnSpc>
              <a:spcBef>
                <a:spcPts val="0"/>
              </a:spcBef>
              <a:spcAft>
                <a:spcPts val="0"/>
              </a:spcAft>
              <a:buClr>
                <a:schemeClr val="dk1"/>
              </a:buClr>
              <a:buFont typeface="Arial"/>
              <a:buNone/>
              <a:defRPr sz="2879" b="0" i="0" u="none" strike="noStrike" cap="none">
                <a:solidFill>
                  <a:schemeClr val="dk1"/>
                </a:solidFill>
                <a:latin typeface="Arial"/>
                <a:ea typeface="Arial"/>
                <a:cs typeface="Arial"/>
                <a:sym typeface="Arial"/>
              </a:defRPr>
            </a:lvl3pPr>
            <a:lvl4pPr marL="1645426" marR="0" lvl="3" indent="0" algn="l" rtl="0">
              <a:lnSpc>
                <a:spcPct val="100000"/>
              </a:lnSpc>
              <a:spcBef>
                <a:spcPts val="0"/>
              </a:spcBef>
              <a:spcAft>
                <a:spcPts val="0"/>
              </a:spcAft>
              <a:buClr>
                <a:schemeClr val="dk1"/>
              </a:buClr>
              <a:buFont typeface="Arial"/>
              <a:buNone/>
              <a:defRPr sz="2159" b="0" i="0" u="none" strike="noStrike" cap="none">
                <a:solidFill>
                  <a:schemeClr val="dk1"/>
                </a:solidFill>
                <a:latin typeface="Arial"/>
                <a:ea typeface="Arial"/>
                <a:cs typeface="Arial"/>
                <a:sym typeface="Arial"/>
              </a:defRPr>
            </a:lvl4pPr>
            <a:lvl5pPr marL="2193902" marR="0" lvl="4" indent="0" algn="l" rtl="0">
              <a:lnSpc>
                <a:spcPct val="100000"/>
              </a:lnSpc>
              <a:spcBef>
                <a:spcPts val="0"/>
              </a:spcBef>
              <a:spcAft>
                <a:spcPts val="0"/>
              </a:spcAft>
              <a:buClr>
                <a:schemeClr val="dk1"/>
              </a:buClr>
              <a:buFont typeface="Arial"/>
              <a:buNone/>
              <a:defRPr sz="2159" b="0" i="0" u="none" strike="noStrike" cap="none">
                <a:solidFill>
                  <a:schemeClr val="dk1"/>
                </a:solidFill>
                <a:latin typeface="Arial"/>
                <a:ea typeface="Arial"/>
                <a:cs typeface="Arial"/>
                <a:sym typeface="Arial"/>
              </a:defRPr>
            </a:lvl5pPr>
            <a:lvl6pPr marL="2742377" marR="0" lvl="5" indent="0" algn="l" rtl="0">
              <a:lnSpc>
                <a:spcPct val="100000"/>
              </a:lnSpc>
              <a:spcBef>
                <a:spcPts val="0"/>
              </a:spcBef>
              <a:spcAft>
                <a:spcPts val="0"/>
              </a:spcAft>
              <a:buClr>
                <a:schemeClr val="dk1"/>
              </a:buClr>
              <a:buFont typeface="Arial"/>
              <a:buNone/>
              <a:defRPr sz="2159" b="0" i="0" u="none" strike="noStrike" cap="none">
                <a:solidFill>
                  <a:schemeClr val="dk1"/>
                </a:solidFill>
                <a:latin typeface="Arial"/>
                <a:ea typeface="Arial"/>
                <a:cs typeface="Arial"/>
                <a:sym typeface="Arial"/>
              </a:defRPr>
            </a:lvl6pPr>
            <a:lvl7pPr marL="3290852" marR="0" lvl="6" indent="0" algn="l" rtl="0">
              <a:lnSpc>
                <a:spcPct val="100000"/>
              </a:lnSpc>
              <a:spcBef>
                <a:spcPts val="0"/>
              </a:spcBef>
              <a:spcAft>
                <a:spcPts val="0"/>
              </a:spcAft>
              <a:buClr>
                <a:schemeClr val="dk1"/>
              </a:buClr>
              <a:buFont typeface="Arial"/>
              <a:buNone/>
              <a:defRPr sz="2159" b="0" i="0" u="none" strike="noStrike" cap="none">
                <a:solidFill>
                  <a:schemeClr val="dk1"/>
                </a:solidFill>
                <a:latin typeface="Arial"/>
                <a:ea typeface="Arial"/>
                <a:cs typeface="Arial"/>
                <a:sym typeface="Arial"/>
              </a:defRPr>
            </a:lvl7pPr>
            <a:lvl8pPr marL="3839328" marR="0" lvl="7" indent="0" algn="l" rtl="0">
              <a:lnSpc>
                <a:spcPct val="100000"/>
              </a:lnSpc>
              <a:spcBef>
                <a:spcPts val="0"/>
              </a:spcBef>
              <a:spcAft>
                <a:spcPts val="0"/>
              </a:spcAft>
              <a:buClr>
                <a:schemeClr val="dk1"/>
              </a:buClr>
              <a:buFont typeface="Arial"/>
              <a:buNone/>
              <a:defRPr sz="2159" b="0" i="0" u="none" strike="noStrike" cap="none">
                <a:solidFill>
                  <a:schemeClr val="dk1"/>
                </a:solidFill>
                <a:latin typeface="Arial"/>
                <a:ea typeface="Arial"/>
                <a:cs typeface="Arial"/>
                <a:sym typeface="Arial"/>
              </a:defRPr>
            </a:lvl8pPr>
            <a:lvl9pPr marL="4387803" marR="0" lvl="8" indent="0" algn="l" rtl="0">
              <a:lnSpc>
                <a:spcPct val="100000"/>
              </a:lnSpc>
              <a:spcBef>
                <a:spcPts val="0"/>
              </a:spcBef>
              <a:spcAft>
                <a:spcPts val="0"/>
              </a:spcAft>
              <a:buClr>
                <a:schemeClr val="dk1"/>
              </a:buClr>
              <a:buFont typeface="Arial"/>
              <a:buNone/>
              <a:defRPr sz="2159"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11409055" y="6333137"/>
            <a:ext cx="731599" cy="524519"/>
          </a:xfrm>
          <a:prstGeom prst="rect">
            <a:avLst/>
          </a:prstGeom>
          <a:noFill/>
          <a:ln>
            <a:noFill/>
          </a:ln>
        </p:spPr>
        <p:txBody>
          <a:bodyPr lIns="91425" tIns="91425" rIns="91425" bIns="91425" anchor="ctr" anchorCtr="0">
            <a:noAutofit/>
          </a:bodyPr>
          <a:lstStyle/>
          <a:p>
            <a:pPr algn="r">
              <a:buClr>
                <a:schemeClr val="dk2"/>
              </a:buClr>
              <a:buSzPct val="25000"/>
            </a:pPr>
            <a:fld id="{00000000-1234-1234-1234-123412341234}" type="slidenum">
              <a:rPr lang="es-CL" sz="1560" smtClean="0">
                <a:solidFill>
                  <a:schemeClr val="dk2"/>
                </a:solidFill>
                <a:latin typeface="Arial"/>
                <a:ea typeface="Arial"/>
                <a:cs typeface="Arial"/>
                <a:sym typeface="Arial"/>
              </a:rPr>
              <a:pPr algn="r">
                <a:buClr>
                  <a:schemeClr val="dk2"/>
                </a:buClr>
                <a:buSzPct val="25000"/>
              </a:pPr>
              <a:t>‹Nº›</a:t>
            </a:fld>
            <a:endParaRPr lang="es-CL" sz="1560">
              <a:solidFill>
                <a:schemeClr val="dk2"/>
              </a:solidFill>
              <a:latin typeface="Arial"/>
              <a:ea typeface="Arial"/>
              <a:cs typeface="Arial"/>
              <a:sym typeface="Arial"/>
            </a:endParaRPr>
          </a:p>
        </p:txBody>
      </p:sp>
    </p:spTree>
    <p:extLst>
      <p:ext uri="{BB962C8B-B14F-4D97-AF65-F5344CB8AC3E}">
        <p14:creationId xmlns:p14="http://schemas.microsoft.com/office/powerpoint/2010/main" val="83840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Poppins" panose="00000500000000000000" pitchFamily="2" charset="0"/>
                <a:ea typeface="+mj-ea"/>
                <a:cs typeface="Poppins" panose="00000500000000000000" pitchFamily="2" charset="0"/>
              </a:defRPr>
            </a:lvl1pPr>
          </a:lstStyle>
          <a:p>
            <a:r>
              <a:rPr lang="en-US" dirty="0"/>
              <a:t>CLICK TO EDIT</a:t>
            </a:r>
          </a:p>
        </p:txBody>
      </p:sp>
      <p:sp>
        <p:nvSpPr>
          <p:cNvPr id="4" name="Date Placeholder 3"/>
          <p:cNvSpPr>
            <a:spLocks noGrp="1"/>
          </p:cNvSpPr>
          <p:nvPr>
            <p:ph type="dt" sz="half" idx="10"/>
          </p:nvPr>
        </p:nvSpPr>
        <p:spPr/>
        <p:txBody>
          <a:bodyPr/>
          <a:lstStyle>
            <a:lvl1pPr>
              <a:defRPr>
                <a:latin typeface="Poppins" panose="00000500000000000000" pitchFamily="2" charset="0"/>
                <a:cs typeface="Poppins" panose="00000500000000000000" pitchFamily="2" charset="0"/>
              </a:defRPr>
            </a:lvl1pPr>
          </a:lstStyle>
          <a:p>
            <a:fld id="{8A671398-34CC-4941-8494-C3019E56AA3D}" type="datetime1">
              <a:rPr lang="en-US" smtClean="0"/>
              <a:t>1/27/2025</a:t>
            </a:fld>
            <a:endParaRPr lang="en-US"/>
          </a:p>
        </p:txBody>
      </p:sp>
      <p:sp>
        <p:nvSpPr>
          <p:cNvPr id="5" name="Footer Placeholder 4"/>
          <p:cNvSpPr>
            <a:spLocks noGrp="1"/>
          </p:cNvSpPr>
          <p:nvPr>
            <p:ph type="ftr" sz="quarter" idx="11"/>
          </p:nvPr>
        </p:nvSpPr>
        <p:spPr/>
        <p:txBody>
          <a:bodyPr/>
          <a:lstStyle>
            <a:lvl1pPr>
              <a:defRPr>
                <a:latin typeface="Poppins" panose="00000500000000000000" pitchFamily="2" charset="0"/>
                <a:cs typeface="Poppins" panose="00000500000000000000" pitchFamily="2" charset="0"/>
              </a:defRPr>
            </a:lvl1pPr>
          </a:lstStyle>
          <a:p>
            <a:endParaRPr lang="en-US"/>
          </a:p>
        </p:txBody>
      </p:sp>
      <p:sp>
        <p:nvSpPr>
          <p:cNvPr id="6" name="Slide Number Placeholder 5"/>
          <p:cNvSpPr>
            <a:spLocks noGrp="1"/>
          </p:cNvSpPr>
          <p:nvPr>
            <p:ph type="sldNum" sz="quarter" idx="12"/>
          </p:nvPr>
        </p:nvSpPr>
        <p:spPr/>
        <p:txBody>
          <a:bodyPr/>
          <a:lstStyle>
            <a:lvl1pPr>
              <a:defRPr>
                <a:latin typeface="Poppins" panose="00000500000000000000" pitchFamily="2" charset="0"/>
                <a:cs typeface="Poppins" panose="00000500000000000000" pitchFamily="2" charset="0"/>
              </a:defRPr>
            </a:lvl1pPr>
          </a:lstStyle>
          <a:p>
            <a:fld id="{E5EDE275-BE14-4364-AEA2-5F5667C0FD49}" type="slidenum">
              <a:rPr lang="en-US" smtClean="0"/>
              <a:pPr/>
              <a:t>‹Nº›</a:t>
            </a:fld>
            <a:endParaRPr lang="en-US"/>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Poppins" panose="00000500000000000000" pitchFamily="2" charset="0"/>
                <a:cs typeface="Poppins" panose="000005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695645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4" name="Date Placeholder 3"/>
          <p:cNvSpPr>
            <a:spLocks noGrp="1"/>
          </p:cNvSpPr>
          <p:nvPr>
            <p:ph type="dt" sz="half" idx="10"/>
          </p:nvPr>
        </p:nvSpPr>
        <p:spPr/>
        <p:txBody>
          <a:bodyPr/>
          <a:lstStyle/>
          <a:p>
            <a:fld id="{B98790C5-42B8-4548-B315-21E93C3F5060}" type="datetime1">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‹Nº›</a:t>
            </a:fld>
            <a:endParaRPr lang="en-US"/>
          </a:p>
        </p:txBody>
      </p:sp>
    </p:spTree>
    <p:extLst>
      <p:ext uri="{BB962C8B-B14F-4D97-AF65-F5344CB8AC3E}">
        <p14:creationId xmlns:p14="http://schemas.microsoft.com/office/powerpoint/2010/main" val="3118103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a:t>Click to edit Master text styles</a:t>
            </a:r>
          </a:p>
        </p:txBody>
      </p:sp>
      <p:sp>
        <p:nvSpPr>
          <p:cNvPr id="4" name="Content Placeholder 3"/>
          <p:cNvSpPr>
            <a:spLocks noGrp="1"/>
          </p:cNvSpPr>
          <p:nvPr>
            <p:ph sz="half" idx="2"/>
          </p:nvPr>
        </p:nvSpPr>
        <p:spPr>
          <a:xfrm>
            <a:off x="6197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FD4FBA6A-B8A2-492D-859B-1F401E07D51F}" type="datetime1">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‹Nº›</a:t>
            </a:fld>
            <a:endParaRPr lang="en-US"/>
          </a:p>
        </p:txBody>
      </p:sp>
    </p:spTree>
    <p:extLst>
      <p:ext uri="{BB962C8B-B14F-4D97-AF65-F5344CB8AC3E}">
        <p14:creationId xmlns:p14="http://schemas.microsoft.com/office/powerpoint/2010/main" val="2892507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Date Placeholder 2"/>
          <p:cNvSpPr>
            <a:spLocks noGrp="1"/>
          </p:cNvSpPr>
          <p:nvPr>
            <p:ph type="dt" sz="half" idx="10"/>
          </p:nvPr>
        </p:nvSpPr>
        <p:spPr/>
        <p:txBody>
          <a:bodyPr/>
          <a:lstStyle/>
          <a:p>
            <a:fld id="{88C6367A-43AF-4BD2-8064-47AD2B779D66}" type="datetime1">
              <a:rPr lang="en-US" smtClean="0"/>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‹Nº›</a:t>
            </a:fld>
            <a:endParaRPr lang="en-US"/>
          </a:p>
        </p:txBody>
      </p:sp>
    </p:spTree>
    <p:extLst>
      <p:ext uri="{BB962C8B-B14F-4D97-AF65-F5344CB8AC3E}">
        <p14:creationId xmlns:p14="http://schemas.microsoft.com/office/powerpoint/2010/main" val="1223752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4D048-D24A-4070-9317-A3ABA41547CE}" type="datetime1">
              <a:rPr lang="en-US" smtClean="0"/>
              <a:t>1/27/2025</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‹Nº›</a:t>
            </a:fld>
            <a:endParaRPr lang="en-US"/>
          </a:p>
        </p:txBody>
      </p:sp>
    </p:spTree>
    <p:extLst>
      <p:ext uri="{BB962C8B-B14F-4D97-AF65-F5344CB8AC3E}">
        <p14:creationId xmlns:p14="http://schemas.microsoft.com/office/powerpoint/2010/main" val="3262474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Poppins" panose="00000500000000000000" pitchFamily="2" charset="0"/>
                <a:ea typeface="+mj-ea"/>
                <a:cs typeface="Poppins" panose="00000500000000000000" pitchFamily="2" charset="0"/>
              </a:defRPr>
            </a:lvl1pPr>
          </a:lstStyle>
          <a:p>
            <a:r>
              <a:rPr lang="en-US" dirty="0"/>
              <a:t>CLICK TO EDIT</a:t>
            </a:r>
          </a:p>
        </p:txBody>
      </p:sp>
      <p:sp>
        <p:nvSpPr>
          <p:cNvPr id="4" name="Date Placeholder 3"/>
          <p:cNvSpPr>
            <a:spLocks noGrp="1"/>
          </p:cNvSpPr>
          <p:nvPr>
            <p:ph type="dt" sz="half" idx="10"/>
          </p:nvPr>
        </p:nvSpPr>
        <p:spPr/>
        <p:txBody>
          <a:bodyPr/>
          <a:lstStyle>
            <a:lvl1pPr>
              <a:defRPr>
                <a:latin typeface="Poppins" panose="00000500000000000000" pitchFamily="2" charset="0"/>
                <a:cs typeface="Poppins" panose="00000500000000000000" pitchFamily="2" charset="0"/>
              </a:defRPr>
            </a:lvl1pPr>
          </a:lstStyle>
          <a:p>
            <a:fld id="{FAD50B6A-E7D5-4656-A155-08C47337B87E}" type="datetime1">
              <a:rPr lang="en-US" smtClean="0">
                <a:solidFill>
                  <a:srgbClr val="000000">
                    <a:tint val="75000"/>
                  </a:srgbClr>
                </a:solidFill>
              </a:rPr>
              <a:t>1/27/2025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atin typeface="Poppins" panose="00000500000000000000" pitchFamily="2" charset="0"/>
                <a:cs typeface="Poppins" panose="00000500000000000000" pitchFamily="2" charset="0"/>
              </a:defRPr>
            </a:lvl1p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atin typeface="Poppins" panose="00000500000000000000" pitchFamily="2" charset="0"/>
                <a:cs typeface="Poppins" panose="00000500000000000000" pitchFamily="2" charset="0"/>
              </a:defRPr>
            </a:lvl1pPr>
          </a:lstStyle>
          <a:p>
            <a:fld id="{E5EDE275-BE14-4364-AEA2-5F5667C0FD49}" type="slidenum">
              <a:rPr lang="en-US" smtClean="0">
                <a:solidFill>
                  <a:srgbClr val="000000">
                    <a:tint val="75000"/>
                  </a:srgbClr>
                </a:solidFill>
              </a:rPr>
              <a:pPr/>
              <a:t>‹Nº›</a:t>
            </a:fld>
            <a:endParaRPr lang="en-US">
              <a:solidFill>
                <a:srgbClr val="000000">
                  <a:tint val="75000"/>
                </a:srgbClr>
              </a:solidFill>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Poppins" panose="00000500000000000000" pitchFamily="2" charset="0"/>
                <a:cs typeface="Poppins" panose="000005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979936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EF4C878-9A29-41CD-8CD6-3DBB0F4C7C30}" type="datetime1">
              <a:rPr lang="en-US" smtClean="0">
                <a:solidFill>
                  <a:srgbClr val="000000">
                    <a:tint val="75000"/>
                  </a:srgbClr>
                </a:solidFill>
              </a:rPr>
              <a:t>1/27/2025</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00000">
                    <a:tint val="75000"/>
                  </a:srgbClr>
                </a:solidFill>
              </a:rPr>
              <a:pPr/>
              <a:t>‹Nº›</a:t>
            </a:fld>
            <a:endParaRPr lang="en-US">
              <a:solidFill>
                <a:srgbClr val="000000">
                  <a:tint val="75000"/>
                </a:srgbClr>
              </a:solidFill>
            </a:endParaRPr>
          </a:p>
        </p:txBody>
      </p:sp>
    </p:spTree>
    <p:extLst>
      <p:ext uri="{BB962C8B-B14F-4D97-AF65-F5344CB8AC3E}">
        <p14:creationId xmlns:p14="http://schemas.microsoft.com/office/powerpoint/2010/main" val="2834825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descr="Imagen que contiene rojo, grande, blanco, tabla&#10;&#10;Descripción generada automáticamente">
            <a:extLst>
              <a:ext uri="{FF2B5EF4-FFF2-40B4-BE49-F238E27FC236}">
                <a16:creationId xmlns:a16="http://schemas.microsoft.com/office/drawing/2014/main" id="{76BCA5CA-6021-49F9-9178-C9F3D2E9D5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868" b="21868"/>
          <a:stretch/>
        </p:blipFill>
        <p:spPr>
          <a:xfrm>
            <a:off x="1" y="-1"/>
            <a:ext cx="12191999" cy="6858001"/>
          </a:xfrm>
          <a:prstGeom prst="rect">
            <a:avLst/>
          </a:prstGeom>
        </p:spPr>
      </p:pic>
    </p:spTree>
    <p:extLst>
      <p:ext uri="{BB962C8B-B14F-4D97-AF65-F5344CB8AC3E}">
        <p14:creationId xmlns:p14="http://schemas.microsoft.com/office/powerpoint/2010/main" val="2048282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3" name="Imagen 2" descr="Imagen que contiene rojo, grande, blanco, tabla&#10;&#10;Descripción generada automáticamente">
            <a:extLst>
              <a:ext uri="{FF2B5EF4-FFF2-40B4-BE49-F238E27FC236}">
                <a16:creationId xmlns:a16="http://schemas.microsoft.com/office/drawing/2014/main" id="{360C27CC-A5E4-4B3B-B536-D7DC47BEADE3}"/>
              </a:ext>
            </a:extLst>
          </p:cNvPr>
          <p:cNvPicPr>
            <a:picLocks noChangeAspect="1"/>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21868" b="21868"/>
          <a:stretch/>
        </p:blipFill>
        <p:spPr>
          <a:xfrm>
            <a:off x="1" y="-1"/>
            <a:ext cx="12191999" cy="6858001"/>
          </a:xfrm>
          <a:prstGeom prst="rect">
            <a:avLst/>
          </a:prstGeom>
        </p:spPr>
      </p:pic>
    </p:spTree>
    <p:extLst>
      <p:ext uri="{BB962C8B-B14F-4D97-AF65-F5344CB8AC3E}">
        <p14:creationId xmlns:p14="http://schemas.microsoft.com/office/powerpoint/2010/main" val="245077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FCFBD2-9968-EEBE-41D3-3203C7D8A0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AFA1509-227C-4727-F95B-508628A4223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82DBE3B-CAF9-6454-7851-7F663F84EC5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DB9FAAC6-3B01-8BCB-CCB6-7EEA1EB0B4F5}"/>
              </a:ext>
            </a:extLst>
          </p:cNvPr>
          <p:cNvSpPr>
            <a:spLocks noGrp="1"/>
          </p:cNvSpPr>
          <p:nvPr>
            <p:ph type="dt" sz="half" idx="10"/>
          </p:nvPr>
        </p:nvSpPr>
        <p:spPr/>
        <p:txBody>
          <a:bodyPr/>
          <a:lstStyle/>
          <a:p>
            <a:fld id="{29EA1339-5724-4DE8-9F4E-834E9037F5DB}" type="datetimeFigureOut">
              <a:rPr lang="es-CL" smtClean="0"/>
              <a:t>27-01-2025</a:t>
            </a:fld>
            <a:endParaRPr lang="es-CL"/>
          </a:p>
        </p:txBody>
      </p:sp>
      <p:sp>
        <p:nvSpPr>
          <p:cNvPr id="6" name="Marcador de pie de página 5">
            <a:extLst>
              <a:ext uri="{FF2B5EF4-FFF2-40B4-BE49-F238E27FC236}">
                <a16:creationId xmlns:a16="http://schemas.microsoft.com/office/drawing/2014/main" id="{506E7050-BE95-A57C-BD3C-90D177183F2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1E387FB-03D8-DD68-43CB-ABFFAA9D513D}"/>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2417056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Poppins" panose="00000500000000000000" pitchFamily="2" charset="0"/>
                <a:cs typeface="Poppins" panose="00000500000000000000" pitchFamily="2" charset="0"/>
              </a:defRPr>
            </a:lvl1pPr>
          </a:lstStyle>
          <a:p>
            <a:fld id="{A9624FF5-9C5D-47CE-B1ED-02E43D35CFB1}" type="datetime1">
              <a:rPr lang="en-US" smtClean="0"/>
              <a:t>1/27/2025</a:t>
            </a:fld>
            <a:endParaRPr lang="en-US"/>
          </a:p>
        </p:txBody>
      </p:sp>
      <p:sp>
        <p:nvSpPr>
          <p:cNvPr id="5" name="Footer Placeholder 4"/>
          <p:cNvSpPr>
            <a:spLocks noGrp="1"/>
          </p:cNvSpPr>
          <p:nvPr>
            <p:ph type="ftr" sz="quarter" idx="11"/>
          </p:nvPr>
        </p:nvSpPr>
        <p:spPr/>
        <p:txBody>
          <a:bodyPr/>
          <a:lstStyle>
            <a:lvl1pPr>
              <a:defRPr>
                <a:latin typeface="Poppins" panose="00000500000000000000" pitchFamily="2" charset="0"/>
                <a:cs typeface="Poppins" panose="00000500000000000000" pitchFamily="2" charset="0"/>
              </a:defRPr>
            </a:lvl1pPr>
          </a:lstStyle>
          <a:p>
            <a:endParaRPr lang="en-US"/>
          </a:p>
        </p:txBody>
      </p:sp>
      <p:sp>
        <p:nvSpPr>
          <p:cNvPr id="6" name="Slide Number Placeholder 5"/>
          <p:cNvSpPr>
            <a:spLocks noGrp="1"/>
          </p:cNvSpPr>
          <p:nvPr>
            <p:ph type="sldNum" sz="quarter" idx="12"/>
          </p:nvPr>
        </p:nvSpPr>
        <p:spPr/>
        <p:txBody>
          <a:bodyPr/>
          <a:lstStyle>
            <a:lvl1pPr>
              <a:defRPr>
                <a:latin typeface="Poppins" panose="00000500000000000000" pitchFamily="2" charset="0"/>
                <a:cs typeface="Poppins" panose="00000500000000000000" pitchFamily="2" charset="0"/>
              </a:defRPr>
            </a:lvl1pPr>
          </a:lstStyle>
          <a:p>
            <a:fld id="{E5EDE275-BE14-4364-AEA2-5F5667C0FD49}" type="slidenum">
              <a:rPr lang="en-US" smtClean="0"/>
              <a:pPr/>
              <a:t>‹Nº›</a:t>
            </a:fld>
            <a:endParaRPr lang="en-US"/>
          </a:p>
        </p:txBody>
      </p:sp>
      <p:sp>
        <p:nvSpPr>
          <p:cNvPr id="7"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Poppins" panose="00000500000000000000" pitchFamily="2" charset="0"/>
                <a:ea typeface="+mj-ea"/>
                <a:cs typeface="Poppins" panose="00000500000000000000" pitchFamily="2" charset="0"/>
              </a:defRPr>
            </a:lvl1pPr>
          </a:lstStyle>
          <a:p>
            <a:r>
              <a:rPr lang="en-US" dirty="0"/>
              <a:t>CLICK TO EDIT</a:t>
            </a:r>
          </a:p>
        </p:txBody>
      </p:sp>
      <p:sp>
        <p:nvSpPr>
          <p:cNvPr id="8"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Poppins" panose="00000500000000000000" pitchFamily="2" charset="0"/>
                <a:cs typeface="Poppins" panose="000005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414044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01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3" name="Imagen 2" descr="Imagen que contiene rojo, grande, blanco, tabla&#10;&#10;Descripción generada automáticamente">
            <a:extLst>
              <a:ext uri="{FF2B5EF4-FFF2-40B4-BE49-F238E27FC236}">
                <a16:creationId xmlns:a16="http://schemas.microsoft.com/office/drawing/2014/main" id="{360C27CC-A5E4-4B3B-B536-D7DC47BEADE3}"/>
              </a:ext>
            </a:extLst>
          </p:cNvPr>
          <p:cNvPicPr>
            <a:picLocks noChangeAspect="1"/>
          </p:cNvPicPr>
          <p:nvPr userDrawn="1"/>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t="21868" b="21868"/>
          <a:stretch/>
        </p:blipFill>
        <p:spPr>
          <a:xfrm>
            <a:off x="1" y="-1"/>
            <a:ext cx="12191999" cy="6858001"/>
          </a:xfrm>
          <a:prstGeom prst="rect">
            <a:avLst/>
          </a:prstGeom>
        </p:spPr>
      </p:pic>
    </p:spTree>
    <p:extLst>
      <p:ext uri="{BB962C8B-B14F-4D97-AF65-F5344CB8AC3E}">
        <p14:creationId xmlns:p14="http://schemas.microsoft.com/office/powerpoint/2010/main" val="282041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3D6967-9CE3-5539-F224-5781DBB6DC7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44E54C5-6192-0883-5392-A8A7F6D890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4412DA8-4ECF-9CB1-40FD-35C7ABC1F3B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FBEE1FA7-780B-F9F9-52C4-422745B6F0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B9F0AB-89EA-980E-7738-E985C448860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3BBB5E88-5FCA-025D-6B79-8BC42818FDB9}"/>
              </a:ext>
            </a:extLst>
          </p:cNvPr>
          <p:cNvSpPr>
            <a:spLocks noGrp="1"/>
          </p:cNvSpPr>
          <p:nvPr>
            <p:ph type="dt" sz="half" idx="10"/>
          </p:nvPr>
        </p:nvSpPr>
        <p:spPr/>
        <p:txBody>
          <a:bodyPr/>
          <a:lstStyle/>
          <a:p>
            <a:fld id="{29EA1339-5724-4DE8-9F4E-834E9037F5DB}" type="datetimeFigureOut">
              <a:rPr lang="es-CL" smtClean="0"/>
              <a:t>27-01-2025</a:t>
            </a:fld>
            <a:endParaRPr lang="es-CL"/>
          </a:p>
        </p:txBody>
      </p:sp>
      <p:sp>
        <p:nvSpPr>
          <p:cNvPr id="8" name="Marcador de pie de página 7">
            <a:extLst>
              <a:ext uri="{FF2B5EF4-FFF2-40B4-BE49-F238E27FC236}">
                <a16:creationId xmlns:a16="http://schemas.microsoft.com/office/drawing/2014/main" id="{E3520F46-D09A-F746-CE93-F96C9DBEE830}"/>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81ABCBE-0DA7-F2E8-6072-500C71D28F6D}"/>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2333306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1F85B-D94C-B56E-0934-C1BE4471C38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220B2160-1491-6C24-B21F-45C1E3D126AA}"/>
              </a:ext>
            </a:extLst>
          </p:cNvPr>
          <p:cNvSpPr>
            <a:spLocks noGrp="1"/>
          </p:cNvSpPr>
          <p:nvPr>
            <p:ph type="dt" sz="half" idx="10"/>
          </p:nvPr>
        </p:nvSpPr>
        <p:spPr/>
        <p:txBody>
          <a:bodyPr/>
          <a:lstStyle/>
          <a:p>
            <a:fld id="{29EA1339-5724-4DE8-9F4E-834E9037F5DB}" type="datetimeFigureOut">
              <a:rPr lang="es-CL" smtClean="0"/>
              <a:t>27-01-2025</a:t>
            </a:fld>
            <a:endParaRPr lang="es-CL"/>
          </a:p>
        </p:txBody>
      </p:sp>
      <p:sp>
        <p:nvSpPr>
          <p:cNvPr id="4" name="Marcador de pie de página 3">
            <a:extLst>
              <a:ext uri="{FF2B5EF4-FFF2-40B4-BE49-F238E27FC236}">
                <a16:creationId xmlns:a16="http://schemas.microsoft.com/office/drawing/2014/main" id="{5C116B69-E68D-953F-D90C-DBF9294358A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368B2146-7974-32B8-9E7C-4C06A5BCE698}"/>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1294421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8E2ED7E-6E05-68CF-A7C1-6A75AA362887}"/>
              </a:ext>
            </a:extLst>
          </p:cNvPr>
          <p:cNvSpPr>
            <a:spLocks noGrp="1"/>
          </p:cNvSpPr>
          <p:nvPr>
            <p:ph type="dt" sz="half" idx="10"/>
          </p:nvPr>
        </p:nvSpPr>
        <p:spPr/>
        <p:txBody>
          <a:bodyPr/>
          <a:lstStyle/>
          <a:p>
            <a:fld id="{29EA1339-5724-4DE8-9F4E-834E9037F5DB}" type="datetimeFigureOut">
              <a:rPr lang="es-CL" smtClean="0"/>
              <a:t>27-01-2025</a:t>
            </a:fld>
            <a:endParaRPr lang="es-CL"/>
          </a:p>
        </p:txBody>
      </p:sp>
      <p:sp>
        <p:nvSpPr>
          <p:cNvPr id="3" name="Marcador de pie de página 2">
            <a:extLst>
              <a:ext uri="{FF2B5EF4-FFF2-40B4-BE49-F238E27FC236}">
                <a16:creationId xmlns:a16="http://schemas.microsoft.com/office/drawing/2014/main" id="{574D6EBF-DFAB-0854-13EB-9DC0747FBDAE}"/>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382C17FD-4891-30D3-DA16-D07D7A235F3B}"/>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30185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C1A26A-E607-E9A2-69F2-F716440FF5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EDCFF7B-56EF-EF90-C228-735C3C14BD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CC842604-7B41-AEC7-C5F2-FF24EF4EC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4ACC63-EC6B-AE8F-1877-FD76D7896000}"/>
              </a:ext>
            </a:extLst>
          </p:cNvPr>
          <p:cNvSpPr>
            <a:spLocks noGrp="1"/>
          </p:cNvSpPr>
          <p:nvPr>
            <p:ph type="dt" sz="half" idx="10"/>
          </p:nvPr>
        </p:nvSpPr>
        <p:spPr/>
        <p:txBody>
          <a:bodyPr/>
          <a:lstStyle/>
          <a:p>
            <a:fld id="{29EA1339-5724-4DE8-9F4E-834E9037F5DB}" type="datetimeFigureOut">
              <a:rPr lang="es-CL" smtClean="0"/>
              <a:t>27-01-2025</a:t>
            </a:fld>
            <a:endParaRPr lang="es-CL"/>
          </a:p>
        </p:txBody>
      </p:sp>
      <p:sp>
        <p:nvSpPr>
          <p:cNvPr id="6" name="Marcador de pie de página 5">
            <a:extLst>
              <a:ext uri="{FF2B5EF4-FFF2-40B4-BE49-F238E27FC236}">
                <a16:creationId xmlns:a16="http://schemas.microsoft.com/office/drawing/2014/main" id="{D824167B-A82C-82DB-B8B1-D4363B77F30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C683E02-EF2A-69EC-39CB-C38AE7F2B7DE}"/>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38226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F90EAD-3D4E-8DA0-A685-5A9F03E833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7E3DDC2D-33E4-6214-31E2-893EEA8479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AFD1DF7A-3A5A-1D32-77B8-22E238504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230F26-89A6-DD7E-FD89-D8B73CB0CC47}"/>
              </a:ext>
            </a:extLst>
          </p:cNvPr>
          <p:cNvSpPr>
            <a:spLocks noGrp="1"/>
          </p:cNvSpPr>
          <p:nvPr>
            <p:ph type="dt" sz="half" idx="10"/>
          </p:nvPr>
        </p:nvSpPr>
        <p:spPr/>
        <p:txBody>
          <a:bodyPr/>
          <a:lstStyle/>
          <a:p>
            <a:fld id="{29EA1339-5724-4DE8-9F4E-834E9037F5DB}" type="datetimeFigureOut">
              <a:rPr lang="es-CL" smtClean="0"/>
              <a:t>27-01-2025</a:t>
            </a:fld>
            <a:endParaRPr lang="es-CL"/>
          </a:p>
        </p:txBody>
      </p:sp>
      <p:sp>
        <p:nvSpPr>
          <p:cNvPr id="6" name="Marcador de pie de página 5">
            <a:extLst>
              <a:ext uri="{FF2B5EF4-FFF2-40B4-BE49-F238E27FC236}">
                <a16:creationId xmlns:a16="http://schemas.microsoft.com/office/drawing/2014/main" id="{8E58479F-E5A3-D18B-B35D-99057443708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0F72511-BEA2-6C8A-BA42-84C99B337C77}"/>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2094145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6D09701-EFC7-15E7-28C9-89CBFC08ADA7}"/>
              </a:ext>
            </a:extLst>
          </p:cNvPr>
          <p:cNvSpPr>
            <a:spLocks noGrp="1"/>
          </p:cNvSpPr>
          <p:nvPr>
            <p:ph type="title"/>
          </p:nvPr>
        </p:nvSpPr>
        <p:spPr>
          <a:xfrm>
            <a:off x="342900" y="107950"/>
            <a:ext cx="1156335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71874979-21D7-581B-6ABF-E8349F154F42}"/>
              </a:ext>
            </a:extLst>
          </p:cNvPr>
          <p:cNvSpPr>
            <a:spLocks noGrp="1"/>
          </p:cNvSpPr>
          <p:nvPr>
            <p:ph type="body" idx="1"/>
          </p:nvPr>
        </p:nvSpPr>
        <p:spPr>
          <a:xfrm>
            <a:off x="342900" y="1433513"/>
            <a:ext cx="11563350" cy="4743450"/>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
        <p:nvSpPr>
          <p:cNvPr id="4" name="Marcador de fecha 3">
            <a:extLst>
              <a:ext uri="{FF2B5EF4-FFF2-40B4-BE49-F238E27FC236}">
                <a16:creationId xmlns:a16="http://schemas.microsoft.com/office/drawing/2014/main" id="{77DA5D6F-B7BC-0870-F641-FE33CB0FC159}"/>
              </a:ext>
            </a:extLst>
          </p:cNvPr>
          <p:cNvSpPr>
            <a:spLocks noGrp="1"/>
          </p:cNvSpPr>
          <p:nvPr>
            <p:ph type="dt" sz="half" idx="2"/>
          </p:nvPr>
        </p:nvSpPr>
        <p:spPr>
          <a:xfrm>
            <a:off x="342900" y="6299200"/>
            <a:ext cx="3238500" cy="365125"/>
          </a:xfrm>
          <a:prstGeom prst="rect">
            <a:avLst/>
          </a:prstGeom>
        </p:spPr>
        <p:txBody>
          <a:bodyPr vert="horz" lIns="91440" tIns="45720" rIns="91440" bIns="45720" rtlCol="0" anchor="ctr"/>
          <a:lstStyle>
            <a:lvl1pPr algn="l">
              <a:defRPr sz="1200">
                <a:solidFill>
                  <a:schemeClr val="tx1">
                    <a:tint val="82000"/>
                  </a:schemeClr>
                </a:solidFill>
                <a:latin typeface="Century Gothic" panose="020B0502020202020204" pitchFamily="34" charset="0"/>
              </a:defRPr>
            </a:lvl1pPr>
          </a:lstStyle>
          <a:p>
            <a:fld id="{29EA1339-5724-4DE8-9F4E-834E9037F5DB}" type="datetimeFigureOut">
              <a:rPr lang="es-CL" smtClean="0"/>
              <a:pPr/>
              <a:t>27-01-2025</a:t>
            </a:fld>
            <a:endParaRPr lang="es-CL" dirty="0"/>
          </a:p>
        </p:txBody>
      </p:sp>
      <p:sp>
        <p:nvSpPr>
          <p:cNvPr id="5" name="Marcador de pie de página 4">
            <a:extLst>
              <a:ext uri="{FF2B5EF4-FFF2-40B4-BE49-F238E27FC236}">
                <a16:creationId xmlns:a16="http://schemas.microsoft.com/office/drawing/2014/main" id="{4BA8C9B9-7A2B-0B39-CAB6-72A9C868A91E}"/>
              </a:ext>
            </a:extLst>
          </p:cNvPr>
          <p:cNvSpPr>
            <a:spLocks noGrp="1"/>
          </p:cNvSpPr>
          <p:nvPr>
            <p:ph type="ftr" sz="quarter" idx="3"/>
          </p:nvPr>
        </p:nvSpPr>
        <p:spPr>
          <a:xfrm>
            <a:off x="4038600" y="629920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entury Gothic" panose="020B0502020202020204" pitchFamily="34" charset="0"/>
              </a:defRPr>
            </a:lvl1pPr>
          </a:lstStyle>
          <a:p>
            <a:endParaRPr lang="es-CL"/>
          </a:p>
        </p:txBody>
      </p:sp>
      <p:sp>
        <p:nvSpPr>
          <p:cNvPr id="6" name="Marcador de número de diapositiva 5">
            <a:extLst>
              <a:ext uri="{FF2B5EF4-FFF2-40B4-BE49-F238E27FC236}">
                <a16:creationId xmlns:a16="http://schemas.microsoft.com/office/drawing/2014/main" id="{002D40CF-1C0F-AFC0-6585-E7BE969B36EA}"/>
              </a:ext>
            </a:extLst>
          </p:cNvPr>
          <p:cNvSpPr>
            <a:spLocks noGrp="1"/>
          </p:cNvSpPr>
          <p:nvPr>
            <p:ph type="sldNum" sz="quarter" idx="4"/>
          </p:nvPr>
        </p:nvSpPr>
        <p:spPr>
          <a:xfrm>
            <a:off x="8610600" y="6299200"/>
            <a:ext cx="3295650" cy="365125"/>
          </a:xfrm>
          <a:prstGeom prst="rect">
            <a:avLst/>
          </a:prstGeom>
        </p:spPr>
        <p:txBody>
          <a:bodyPr vert="horz" lIns="91440" tIns="45720" rIns="91440" bIns="45720" rtlCol="0" anchor="ctr"/>
          <a:lstStyle>
            <a:lvl1pPr algn="r">
              <a:defRPr sz="1200">
                <a:solidFill>
                  <a:schemeClr val="tx1">
                    <a:tint val="82000"/>
                  </a:schemeClr>
                </a:solidFill>
                <a:latin typeface="Century Gothic" panose="020B0502020202020204" pitchFamily="34" charset="0"/>
              </a:defRPr>
            </a:lvl1pPr>
          </a:lstStyle>
          <a:p>
            <a:fld id="{B41B04FE-9298-40B2-A79D-32FB840C7D30}" type="slidenum">
              <a:rPr lang="es-CL" smtClean="0"/>
              <a:pPr/>
              <a:t>‹Nº›</a:t>
            </a:fld>
            <a:endParaRPr lang="es-CL"/>
          </a:p>
        </p:txBody>
      </p:sp>
      <p:grpSp>
        <p:nvGrpSpPr>
          <p:cNvPr id="8" name="Grupo 7">
            <a:extLst>
              <a:ext uri="{FF2B5EF4-FFF2-40B4-BE49-F238E27FC236}">
                <a16:creationId xmlns:a16="http://schemas.microsoft.com/office/drawing/2014/main" id="{7B8E23E8-8814-BF61-7DC0-5C82BD960B11}"/>
              </a:ext>
            </a:extLst>
          </p:cNvPr>
          <p:cNvGrpSpPr/>
          <p:nvPr userDrawn="1"/>
        </p:nvGrpSpPr>
        <p:grpSpPr>
          <a:xfrm>
            <a:off x="0" y="6816725"/>
            <a:ext cx="12192000" cy="0"/>
            <a:chOff x="0" y="6563032"/>
            <a:chExt cx="12192000" cy="0"/>
          </a:xfrm>
        </p:grpSpPr>
        <p:cxnSp>
          <p:nvCxnSpPr>
            <p:cNvPr id="9" name="Conector recto 8">
              <a:extLst>
                <a:ext uri="{FF2B5EF4-FFF2-40B4-BE49-F238E27FC236}">
                  <a16:creationId xmlns:a16="http://schemas.microsoft.com/office/drawing/2014/main" id="{A6A9806D-45AC-B1E5-B798-D1364BF0178B}"/>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0" name="Conector recto 9">
              <a:extLst>
                <a:ext uri="{FF2B5EF4-FFF2-40B4-BE49-F238E27FC236}">
                  <a16:creationId xmlns:a16="http://schemas.microsoft.com/office/drawing/2014/main" id="{B0770067-09CC-F557-6E2E-F67D6F38DDD2}"/>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0F2B8DCC-71D3-CC73-0462-2BDCDF4748C7}"/>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2" name="Conector recto 11">
              <a:extLst>
                <a:ext uri="{FF2B5EF4-FFF2-40B4-BE49-F238E27FC236}">
                  <a16:creationId xmlns:a16="http://schemas.microsoft.com/office/drawing/2014/main" id="{6A0C5BF4-A492-724B-D6C0-46168D72B15F}"/>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3" name="Conector recto 12">
              <a:extLst>
                <a:ext uri="{FF2B5EF4-FFF2-40B4-BE49-F238E27FC236}">
                  <a16:creationId xmlns:a16="http://schemas.microsoft.com/office/drawing/2014/main" id="{7914DDAD-D450-F8FF-F960-58CC521A5FB9}"/>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4" name="Conector recto 13">
              <a:extLst>
                <a:ext uri="{FF2B5EF4-FFF2-40B4-BE49-F238E27FC236}">
                  <a16:creationId xmlns:a16="http://schemas.microsoft.com/office/drawing/2014/main" id="{91C43412-A6A2-C4EF-53E8-95820EFE0C8B}"/>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5" name="Conector recto 14">
              <a:extLst>
                <a:ext uri="{FF2B5EF4-FFF2-40B4-BE49-F238E27FC236}">
                  <a16:creationId xmlns:a16="http://schemas.microsoft.com/office/drawing/2014/main" id="{3B1460B9-D52F-BED3-DD63-E9D6A03CE28C}"/>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6" name="Conector recto 15">
              <a:extLst>
                <a:ext uri="{FF2B5EF4-FFF2-40B4-BE49-F238E27FC236}">
                  <a16:creationId xmlns:a16="http://schemas.microsoft.com/office/drawing/2014/main" id="{2ACB8356-948B-793C-F5D8-52C7BE833AD8}"/>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7" name="Conector recto 16">
              <a:extLst>
                <a:ext uri="{FF2B5EF4-FFF2-40B4-BE49-F238E27FC236}">
                  <a16:creationId xmlns:a16="http://schemas.microsoft.com/office/drawing/2014/main" id="{6F7FB25A-33D3-6D41-CA89-949CFB85B40D}"/>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8" name="Conector recto 17">
              <a:extLst>
                <a:ext uri="{FF2B5EF4-FFF2-40B4-BE49-F238E27FC236}">
                  <a16:creationId xmlns:a16="http://schemas.microsoft.com/office/drawing/2014/main" id="{A8C40B75-844E-F340-AEC6-5BD88CBF2B9F}"/>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9" name="Conector recto 18">
              <a:extLst>
                <a:ext uri="{FF2B5EF4-FFF2-40B4-BE49-F238E27FC236}">
                  <a16:creationId xmlns:a16="http://schemas.microsoft.com/office/drawing/2014/main" id="{4096ACE7-4295-4327-8561-571861E05ABC}"/>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20" name="Conector recto 19">
              <a:extLst>
                <a:ext uri="{FF2B5EF4-FFF2-40B4-BE49-F238E27FC236}">
                  <a16:creationId xmlns:a16="http://schemas.microsoft.com/office/drawing/2014/main" id="{0114B066-9C95-B768-DEAD-398D91A05E32}"/>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5070930F-6DA0-AA25-37C5-22AB52103F90}"/>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22" name="Conector recto 21">
              <a:extLst>
                <a:ext uri="{FF2B5EF4-FFF2-40B4-BE49-F238E27FC236}">
                  <a16:creationId xmlns:a16="http://schemas.microsoft.com/office/drawing/2014/main" id="{A74433CE-513B-BDDA-5286-371B6A629B64}"/>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23" name="Conector recto 22">
              <a:extLst>
                <a:ext uri="{FF2B5EF4-FFF2-40B4-BE49-F238E27FC236}">
                  <a16:creationId xmlns:a16="http://schemas.microsoft.com/office/drawing/2014/main" id="{28828894-7445-9879-AEAB-B1AC76CE5298}"/>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57A9F6EA-E951-74DE-98DE-9D866774DDD3}"/>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25" name="Conector recto 24">
              <a:extLst>
                <a:ext uri="{FF2B5EF4-FFF2-40B4-BE49-F238E27FC236}">
                  <a16:creationId xmlns:a16="http://schemas.microsoft.com/office/drawing/2014/main" id="{471B979A-6BC2-DD11-95F4-03BE790C10C9}"/>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85883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s-CL" sz="4400" b="1" kern="1200" dirty="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pPr defTabSz="1218987"/>
            <a:fld id="{9F8E4191-FCCB-400D-B5B5-28D3FB83701C}" type="datetime1">
              <a:rPr lang="en-US" smtClean="0">
                <a:solidFill>
                  <a:prstClr val="black">
                    <a:tint val="75000"/>
                  </a:prstClr>
                </a:solidFill>
              </a:rPr>
              <a:t>1/27/2025</a:t>
            </a:fld>
            <a:endParaRPr lang="en-US">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cs typeface="Poppins" panose="00000500000000000000" pitchFamily="2" charset="0"/>
              </a:defRPr>
            </a:lvl1pPr>
          </a:lstStyle>
          <a:p>
            <a:pPr defTabSz="1218987"/>
            <a:endParaRPr lang="en-US">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cs typeface="Poppins" panose="00000500000000000000" pitchFamily="2" charset="0"/>
              </a:defRPr>
            </a:lvl1pPr>
          </a:lstStyle>
          <a:p>
            <a:pPr defTabSz="1218987"/>
            <a:fld id="{96E69268-9C8B-4EBF-A9EE-DC5DC2D48DC3}" type="slidenum">
              <a:rPr lang="en-US" smtClean="0">
                <a:solidFill>
                  <a:prstClr val="black">
                    <a:tint val="75000"/>
                  </a:prstClr>
                </a:solidFill>
              </a:rPr>
              <a:pPr defTabSz="1218987"/>
              <a:t>‹Nº›</a:t>
            </a:fld>
            <a:endParaRPr lang="en-US">
              <a:solidFill>
                <a:prstClr val="black">
                  <a:tint val="75000"/>
                </a:prstClr>
              </a:solidFill>
            </a:endParaRPr>
          </a:p>
        </p:txBody>
      </p:sp>
    </p:spTree>
    <p:extLst>
      <p:ext uri="{BB962C8B-B14F-4D97-AF65-F5344CB8AC3E}">
        <p14:creationId xmlns:p14="http://schemas.microsoft.com/office/powerpoint/2010/main" val="1927440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Poppins" panose="000005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0" tIns="60949" rIns="0" bIns="60949" rtlCol="0" anchor="ctr">
            <a:normAutofit/>
          </a:bodyPr>
          <a:lstStyle/>
          <a:p>
            <a:r>
              <a:rPr lang="en-US" dirty="0"/>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0" tIns="60949" rIns="0" bIns="60949" rtlCol="0">
            <a:normAutofit/>
          </a:bodyPr>
          <a:lstStyle/>
          <a:p>
            <a:pPr lvl="0"/>
            <a:r>
              <a:rPr lang="en-US" dirty="0"/>
              <a:t>Click to edit Master text styles</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latin typeface="Poppins" panose="00000500000000000000" pitchFamily="2" charset="0"/>
                <a:cs typeface="Poppins" panose="00000500000000000000" pitchFamily="2" charset="0"/>
              </a:defRPr>
            </a:lvl1pPr>
          </a:lstStyle>
          <a:p>
            <a:fld id="{EA6B9A30-373D-4E04-8584-3A220B2E5671}" type="datetime1">
              <a:rPr lang="en-US" smtClean="0"/>
              <a:t>1/27/2025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latin typeface="Poppins" panose="00000500000000000000" pitchFamily="2" charset="0"/>
                <a:cs typeface="Poppins" panose="00000500000000000000" pitchFamily="2" charset="0"/>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latin typeface="Poppins" panose="00000500000000000000" pitchFamily="2" charset="0"/>
                <a:cs typeface="Poppins" panose="00000500000000000000" pitchFamily="2" charset="0"/>
              </a:defRPr>
            </a:lvl1pPr>
          </a:lstStyle>
          <a:p>
            <a:fld id="{96E69268-9C8B-4EBF-A9EE-DC5DC2D48DC3}" type="slidenum">
              <a:rPr lang="en-US" smtClean="0"/>
              <a:pPr/>
              <a:t>‹Nº›</a:t>
            </a:fld>
            <a:endParaRPr lang="en-US"/>
          </a:p>
        </p:txBody>
      </p:sp>
    </p:spTree>
    <p:extLst>
      <p:ext uri="{BB962C8B-B14F-4D97-AF65-F5344CB8AC3E}">
        <p14:creationId xmlns:p14="http://schemas.microsoft.com/office/powerpoint/2010/main" val="227197544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lvl1pPr algn="l" defTabSz="1218987" rtl="0" eaLnBrk="1" latinLnBrk="0" hangingPunct="1">
        <a:spcBef>
          <a:spcPct val="0"/>
        </a:spcBef>
        <a:buNone/>
        <a:defRPr sz="3600" b="1" kern="1200">
          <a:solidFill>
            <a:schemeClr val="accent5"/>
          </a:solidFill>
          <a:latin typeface="Poppins" panose="00000500000000000000" pitchFamily="2" charset="0"/>
          <a:ea typeface="+mj-ea"/>
          <a:cs typeface="Poppins" panose="00000500000000000000" pitchFamily="2" charset="0"/>
        </a:defRPr>
      </a:lvl1pPr>
    </p:titleStyle>
    <p:bodyStyle>
      <a:lvl1pPr marL="0" indent="0" algn="l" defTabSz="1218987" rtl="0" eaLnBrk="1" latinLnBrk="0" hangingPunct="1">
        <a:spcBef>
          <a:spcPct val="20000"/>
        </a:spcBef>
        <a:buFontTx/>
        <a:buNone/>
        <a:defRPr sz="1800" kern="1200">
          <a:solidFill>
            <a:schemeClr val="tx1">
              <a:lumMod val="75000"/>
              <a:lumOff val="25000"/>
            </a:schemeClr>
          </a:solidFill>
          <a:latin typeface="Poppins" panose="00000500000000000000" pitchFamily="2" charset="0"/>
          <a:ea typeface="+mn-ea"/>
          <a:cs typeface="Poppins" panose="00000500000000000000" pitchFamily="2"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nachile.cl/"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image" Target="../media/image19.jpeg"/><Relationship Id="rId16" Type="http://schemas.openxmlformats.org/officeDocument/2006/relationships/image" Target="../media/image33.sv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5.jpeg"/><Relationship Id="rId3" Type="http://schemas.openxmlformats.org/officeDocument/2006/relationships/image" Target="../media/image20.png"/><Relationship Id="rId21" Type="http://schemas.openxmlformats.org/officeDocument/2006/relationships/image" Target="../media/image40.jpe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image" Target="../media/image44.jpeg"/><Relationship Id="rId2" Type="http://schemas.openxmlformats.org/officeDocument/2006/relationships/image" Target="../media/image19.jpeg"/><Relationship Id="rId16" Type="http://schemas.openxmlformats.org/officeDocument/2006/relationships/image" Target="../media/image33.svg"/><Relationship Id="rId20" Type="http://schemas.openxmlformats.org/officeDocument/2006/relationships/image" Target="../media/image37.png"/><Relationship Id="rId29"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3.jpe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2.jpeg"/><Relationship Id="rId28" Type="http://schemas.openxmlformats.org/officeDocument/2006/relationships/image" Target="../media/image47.jpeg"/><Relationship Id="rId10" Type="http://schemas.openxmlformats.org/officeDocument/2006/relationships/image" Target="../media/image27.jpeg"/><Relationship Id="rId19" Type="http://schemas.openxmlformats.org/officeDocument/2006/relationships/image" Target="../media/image36.jpeg"/><Relationship Id="rId31" Type="http://schemas.openxmlformats.org/officeDocument/2006/relationships/image" Target="../media/image50.jpe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41.jpeg"/><Relationship Id="rId27" Type="http://schemas.openxmlformats.org/officeDocument/2006/relationships/image" Target="../media/image46.jpeg"/><Relationship Id="rId30"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47.jpeg"/><Relationship Id="rId3" Type="http://schemas.openxmlformats.org/officeDocument/2006/relationships/image" Target="../media/image40.jpeg"/><Relationship Id="rId7" Type="http://schemas.openxmlformats.org/officeDocument/2006/relationships/image" Target="../media/image49.jpeg"/><Relationship Id="rId12"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45.jpeg"/><Relationship Id="rId5" Type="http://schemas.openxmlformats.org/officeDocument/2006/relationships/image" Target="../media/image42.jpeg"/><Relationship Id="rId10" Type="http://schemas.openxmlformats.org/officeDocument/2006/relationships/image" Target="../media/image44.jpeg"/><Relationship Id="rId4" Type="http://schemas.openxmlformats.org/officeDocument/2006/relationships/image" Target="../media/image41.jpeg"/><Relationship Id="rId9"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76429F-EEB8-5B50-82F0-92388885F962}"/>
            </a:ext>
          </a:extLst>
        </p:cNvPr>
        <p:cNvGrpSpPr/>
        <p:nvPr/>
      </p:nvGrpSpPr>
      <p:grpSpPr>
        <a:xfrm>
          <a:off x="0" y="0"/>
          <a:ext cx="0" cy="0"/>
          <a:chOff x="0" y="0"/>
          <a:chExt cx="0" cy="0"/>
        </a:xfrm>
      </p:grpSpPr>
      <p:sp>
        <p:nvSpPr>
          <p:cNvPr id="24" name="Título 23">
            <a:extLst>
              <a:ext uri="{FF2B5EF4-FFF2-40B4-BE49-F238E27FC236}">
                <a16:creationId xmlns:a16="http://schemas.microsoft.com/office/drawing/2014/main" id="{E9EF64D9-5EC1-C8B2-07D1-45621BC4E277}"/>
              </a:ext>
            </a:extLst>
          </p:cNvPr>
          <p:cNvSpPr>
            <a:spLocks noGrp="1"/>
          </p:cNvSpPr>
          <p:nvPr>
            <p:ph type="ctrTitle"/>
          </p:nvPr>
        </p:nvSpPr>
        <p:spPr>
          <a:xfrm>
            <a:off x="5038724" y="1122363"/>
            <a:ext cx="6686348" cy="2387600"/>
          </a:xfrm>
        </p:spPr>
        <p:txBody>
          <a:bodyPr>
            <a:normAutofit/>
          </a:bodyPr>
          <a:lstStyle/>
          <a:p>
            <a:r>
              <a:rPr lang="es-CL" sz="4800" dirty="0"/>
              <a:t>¡Hágalo usted mismo!</a:t>
            </a:r>
          </a:p>
        </p:txBody>
      </p:sp>
      <p:sp>
        <p:nvSpPr>
          <p:cNvPr id="25" name="Subtítulo 24">
            <a:extLst>
              <a:ext uri="{FF2B5EF4-FFF2-40B4-BE49-F238E27FC236}">
                <a16:creationId xmlns:a16="http://schemas.microsoft.com/office/drawing/2014/main" id="{7A12A12B-A3A0-040B-2211-34BB43BCCAA4}"/>
              </a:ext>
            </a:extLst>
          </p:cNvPr>
          <p:cNvSpPr>
            <a:spLocks noGrp="1"/>
          </p:cNvSpPr>
          <p:nvPr>
            <p:ph type="subTitle" idx="1"/>
          </p:nvPr>
        </p:nvSpPr>
        <p:spPr>
          <a:xfrm>
            <a:off x="4781550" y="3602038"/>
            <a:ext cx="7191172" cy="1655762"/>
          </a:xfrm>
        </p:spPr>
        <p:txBody>
          <a:bodyPr>
            <a:normAutofit fontScale="92500" lnSpcReduction="20000"/>
          </a:bodyPr>
          <a:lstStyle/>
          <a:p>
            <a:r>
              <a:rPr lang="es-CL" dirty="0"/>
              <a:t>Ideas para la incorporación e institucionalización de la sostenibilidad en la Vinculación con el Medio</a:t>
            </a:r>
          </a:p>
          <a:p>
            <a:endParaRPr lang="es-CL" dirty="0"/>
          </a:p>
          <a:p>
            <a:r>
              <a:rPr lang="es-CL" sz="1900" dirty="0"/>
              <a:t>Héctor Hidalgo Sepúlveda</a:t>
            </a:r>
          </a:p>
          <a:p>
            <a:r>
              <a:rPr lang="es-CL" sz="1900" b="1" dirty="0"/>
              <a:t>Universidad Andrés Bello - Chile</a:t>
            </a:r>
          </a:p>
        </p:txBody>
      </p:sp>
      <p:pic>
        <p:nvPicPr>
          <p:cNvPr id="1026" name="Picture 2" descr="Objetivos de Desarrollo Sostenible | Fazla">
            <a:extLst>
              <a:ext uri="{FF2B5EF4-FFF2-40B4-BE49-F238E27FC236}">
                <a16:creationId xmlns:a16="http://schemas.microsoft.com/office/drawing/2014/main" id="{77117256-6477-DFE2-EC2D-C505DC1ED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78" y="1328737"/>
            <a:ext cx="4416385"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903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0C78A46-83F2-4B11-9C18-1B7F07BB1ADD}"/>
              </a:ext>
            </a:extLst>
          </p:cNvPr>
          <p:cNvSpPr/>
          <p:nvPr/>
        </p:nvSpPr>
        <p:spPr>
          <a:xfrm>
            <a:off x="1589" y="1670136"/>
            <a:ext cx="1741261" cy="1036583"/>
          </a:xfrm>
          <a:prstGeom prst="rect">
            <a:avLst/>
          </a:prstGeom>
          <a:solidFill>
            <a:srgbClr val="EA3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4" name="Rectángulo 3">
            <a:extLst>
              <a:ext uri="{FF2B5EF4-FFF2-40B4-BE49-F238E27FC236}">
                <a16:creationId xmlns:a16="http://schemas.microsoft.com/office/drawing/2014/main" id="{9E4BF9E0-49E9-49B7-85C2-453B9BF48BDD}"/>
              </a:ext>
            </a:extLst>
          </p:cNvPr>
          <p:cNvSpPr/>
          <p:nvPr/>
        </p:nvSpPr>
        <p:spPr>
          <a:xfrm>
            <a:off x="1589" y="2700478"/>
            <a:ext cx="1741261" cy="1036583"/>
          </a:xfrm>
          <a:prstGeom prst="rect">
            <a:avLst/>
          </a:prstGeom>
          <a:solidFill>
            <a:srgbClr val="AF2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CALIDAD</a:t>
            </a:r>
          </a:p>
        </p:txBody>
      </p:sp>
      <p:sp>
        <p:nvSpPr>
          <p:cNvPr id="6" name="Rectángulo 5">
            <a:extLst>
              <a:ext uri="{FF2B5EF4-FFF2-40B4-BE49-F238E27FC236}">
                <a16:creationId xmlns:a16="http://schemas.microsoft.com/office/drawing/2014/main" id="{28F642CF-225E-448A-A6E5-4BF0F1F71D2F}"/>
              </a:ext>
            </a:extLst>
          </p:cNvPr>
          <p:cNvSpPr/>
          <p:nvPr/>
        </p:nvSpPr>
        <p:spPr>
          <a:xfrm>
            <a:off x="5225370" y="1670136"/>
            <a:ext cx="1741261" cy="1036583"/>
          </a:xfrm>
          <a:prstGeom prst="rect">
            <a:avLst/>
          </a:prstGeom>
          <a:solidFill>
            <a:srgbClr val="D16E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COOPERACIÓN Y COLABORACIÓN</a:t>
            </a:r>
          </a:p>
        </p:txBody>
      </p:sp>
      <p:sp>
        <p:nvSpPr>
          <p:cNvPr id="8" name="Rectángulo 7">
            <a:extLst>
              <a:ext uri="{FF2B5EF4-FFF2-40B4-BE49-F238E27FC236}">
                <a16:creationId xmlns:a16="http://schemas.microsoft.com/office/drawing/2014/main" id="{CA1FBCFA-F899-46D0-B9B1-5CEFD88A7475}"/>
              </a:ext>
            </a:extLst>
          </p:cNvPr>
          <p:cNvSpPr/>
          <p:nvPr/>
        </p:nvSpPr>
        <p:spPr>
          <a:xfrm>
            <a:off x="5225370" y="2700478"/>
            <a:ext cx="1741261" cy="1036583"/>
          </a:xfrm>
          <a:prstGeom prst="rect">
            <a:avLst/>
          </a:prstGeom>
          <a:solidFill>
            <a:srgbClr val="F9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0" name="Rectángulo 9">
            <a:extLst>
              <a:ext uri="{FF2B5EF4-FFF2-40B4-BE49-F238E27FC236}">
                <a16:creationId xmlns:a16="http://schemas.microsoft.com/office/drawing/2014/main" id="{98F97228-2FCB-4557-9E96-010D7E356ED7}"/>
              </a:ext>
            </a:extLst>
          </p:cNvPr>
          <p:cNvSpPr/>
          <p:nvPr/>
        </p:nvSpPr>
        <p:spPr>
          <a:xfrm>
            <a:off x="3484110" y="1670136"/>
            <a:ext cx="1741261" cy="1036583"/>
          </a:xfrm>
          <a:prstGeom prst="rect">
            <a:avLst/>
          </a:prstGeom>
          <a:solidFill>
            <a:srgbClr val="6DA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2" name="Rectángulo 11">
            <a:extLst>
              <a:ext uri="{FF2B5EF4-FFF2-40B4-BE49-F238E27FC236}">
                <a16:creationId xmlns:a16="http://schemas.microsoft.com/office/drawing/2014/main" id="{98702A98-A485-416F-994D-836E375D28FB}"/>
              </a:ext>
            </a:extLst>
          </p:cNvPr>
          <p:cNvSpPr/>
          <p:nvPr/>
        </p:nvSpPr>
        <p:spPr>
          <a:xfrm>
            <a:off x="3484110" y="2700478"/>
            <a:ext cx="1741261" cy="1036583"/>
          </a:xfrm>
          <a:prstGeom prst="rect">
            <a:avLst/>
          </a:prstGeom>
          <a:solidFill>
            <a:srgbClr val="538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PERTINENCIA</a:t>
            </a:r>
          </a:p>
        </p:txBody>
      </p:sp>
      <p:sp>
        <p:nvSpPr>
          <p:cNvPr id="14" name="Rectángulo 13">
            <a:extLst>
              <a:ext uri="{FF2B5EF4-FFF2-40B4-BE49-F238E27FC236}">
                <a16:creationId xmlns:a16="http://schemas.microsoft.com/office/drawing/2014/main" id="{1885B6D0-37F1-4EFB-886C-DF3CE215AEEE}"/>
              </a:ext>
            </a:extLst>
          </p:cNvPr>
          <p:cNvSpPr/>
          <p:nvPr/>
        </p:nvSpPr>
        <p:spPr>
          <a:xfrm>
            <a:off x="1742849" y="1670136"/>
            <a:ext cx="1741261" cy="1036583"/>
          </a:xfrm>
          <a:prstGeom prst="rect">
            <a:avLst/>
          </a:prstGeom>
          <a:solidFill>
            <a:srgbClr val="136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ACCESO AL CONOCIMIENTO</a:t>
            </a:r>
          </a:p>
        </p:txBody>
      </p:sp>
      <p:sp>
        <p:nvSpPr>
          <p:cNvPr id="16" name="Rectángulo 15">
            <a:extLst>
              <a:ext uri="{FF2B5EF4-FFF2-40B4-BE49-F238E27FC236}">
                <a16:creationId xmlns:a16="http://schemas.microsoft.com/office/drawing/2014/main" id="{1AD2886B-024C-4AAA-BA1D-0914B405ABBF}"/>
              </a:ext>
            </a:extLst>
          </p:cNvPr>
          <p:cNvSpPr/>
          <p:nvPr/>
        </p:nvSpPr>
        <p:spPr>
          <a:xfrm>
            <a:off x="1742849" y="2700478"/>
            <a:ext cx="1741261" cy="1036583"/>
          </a:xfrm>
          <a:prstGeom prst="rect">
            <a:avLst/>
          </a:prstGeom>
          <a:solidFill>
            <a:srgbClr val="188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8" name="Rectángulo 17">
            <a:extLst>
              <a:ext uri="{FF2B5EF4-FFF2-40B4-BE49-F238E27FC236}">
                <a16:creationId xmlns:a16="http://schemas.microsoft.com/office/drawing/2014/main" id="{E998A155-141C-422C-8943-640AE8B8199E}"/>
              </a:ext>
            </a:extLst>
          </p:cNvPr>
          <p:cNvSpPr/>
          <p:nvPr/>
        </p:nvSpPr>
        <p:spPr>
          <a:xfrm>
            <a:off x="8707893" y="2700478"/>
            <a:ext cx="1741261" cy="103658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0" name="Rectángulo 19">
            <a:extLst>
              <a:ext uri="{FF2B5EF4-FFF2-40B4-BE49-F238E27FC236}">
                <a16:creationId xmlns:a16="http://schemas.microsoft.com/office/drawing/2014/main" id="{84B2B73D-0897-465A-84A4-BD6C46CACDD2}"/>
              </a:ext>
            </a:extLst>
          </p:cNvPr>
          <p:cNvSpPr/>
          <p:nvPr/>
        </p:nvSpPr>
        <p:spPr>
          <a:xfrm>
            <a:off x="8707893" y="1670136"/>
            <a:ext cx="1741261" cy="103658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MISIÓN HACIA EL PAÍS</a:t>
            </a:r>
          </a:p>
        </p:txBody>
      </p:sp>
      <p:sp>
        <p:nvSpPr>
          <p:cNvPr id="22" name="Rectángulo 21">
            <a:extLst>
              <a:ext uri="{FF2B5EF4-FFF2-40B4-BE49-F238E27FC236}">
                <a16:creationId xmlns:a16="http://schemas.microsoft.com/office/drawing/2014/main" id="{B3CBCEC1-6A1E-4D40-B4DB-1F2E486E61E6}"/>
              </a:ext>
            </a:extLst>
          </p:cNvPr>
          <p:cNvSpPr/>
          <p:nvPr/>
        </p:nvSpPr>
        <p:spPr>
          <a:xfrm>
            <a:off x="6966632" y="2700478"/>
            <a:ext cx="1741261" cy="1036583"/>
          </a:xfrm>
          <a:prstGeom prst="rect">
            <a:avLst/>
          </a:prstGeom>
          <a:solidFill>
            <a:srgbClr val="571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COMPROMISO CÍVICO</a:t>
            </a:r>
          </a:p>
        </p:txBody>
      </p:sp>
      <p:sp>
        <p:nvSpPr>
          <p:cNvPr id="24" name="Rectángulo 23">
            <a:extLst>
              <a:ext uri="{FF2B5EF4-FFF2-40B4-BE49-F238E27FC236}">
                <a16:creationId xmlns:a16="http://schemas.microsoft.com/office/drawing/2014/main" id="{81528696-A2A1-4DD4-B9BE-4DC1C2A327CA}"/>
              </a:ext>
            </a:extLst>
          </p:cNvPr>
          <p:cNvSpPr/>
          <p:nvPr/>
        </p:nvSpPr>
        <p:spPr>
          <a:xfrm>
            <a:off x="6966632" y="1670136"/>
            <a:ext cx="1741261" cy="1036583"/>
          </a:xfrm>
          <a:prstGeom prst="rect">
            <a:avLst/>
          </a:prstGeom>
          <a:solidFill>
            <a:srgbClr val="731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6" name="Rectángulo 25">
            <a:extLst>
              <a:ext uri="{FF2B5EF4-FFF2-40B4-BE49-F238E27FC236}">
                <a16:creationId xmlns:a16="http://schemas.microsoft.com/office/drawing/2014/main" id="{679D03E7-B03F-4530-B1F4-E0282F85C256}"/>
              </a:ext>
            </a:extLst>
          </p:cNvPr>
          <p:cNvSpPr/>
          <p:nvPr/>
        </p:nvSpPr>
        <p:spPr>
          <a:xfrm>
            <a:off x="10449153" y="1670136"/>
            <a:ext cx="1741261" cy="10365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srgbClr val="C00000"/>
              </a:solidFill>
              <a:effectLst/>
              <a:uLnTx/>
              <a:uFillTx/>
              <a:latin typeface="Poppins" panose="00000500000000000000" pitchFamily="2" charset="0"/>
              <a:ea typeface="+mn-ea"/>
              <a:cs typeface="Poppins" panose="00000500000000000000" pitchFamily="2" charset="0"/>
            </a:endParaRPr>
          </a:p>
        </p:txBody>
      </p:sp>
      <p:sp>
        <p:nvSpPr>
          <p:cNvPr id="28" name="Rectángulo 27">
            <a:extLst>
              <a:ext uri="{FF2B5EF4-FFF2-40B4-BE49-F238E27FC236}">
                <a16:creationId xmlns:a16="http://schemas.microsoft.com/office/drawing/2014/main" id="{79575F9F-0ADF-49A9-B282-F0E314F7A338}"/>
              </a:ext>
            </a:extLst>
          </p:cNvPr>
          <p:cNvSpPr/>
          <p:nvPr/>
        </p:nvSpPr>
        <p:spPr>
          <a:xfrm>
            <a:off x="10449153" y="2700478"/>
            <a:ext cx="1741261" cy="1036583"/>
          </a:xfrm>
          <a:prstGeom prst="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TRANSPARENCIA</a:t>
            </a:r>
          </a:p>
        </p:txBody>
      </p:sp>
      <p:pic>
        <p:nvPicPr>
          <p:cNvPr id="32" name="Gráfico 31" descr="Cinta">
            <a:extLst>
              <a:ext uri="{FF2B5EF4-FFF2-40B4-BE49-F238E27FC236}">
                <a16:creationId xmlns:a16="http://schemas.microsoft.com/office/drawing/2014/main" id="{684F31FA-B1C7-4544-9DF2-915C80F366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248" y="1786077"/>
            <a:ext cx="914400" cy="914400"/>
          </a:xfrm>
          <a:prstGeom prst="rect">
            <a:avLst/>
          </a:prstGeom>
        </p:spPr>
      </p:pic>
      <p:pic>
        <p:nvPicPr>
          <p:cNvPr id="34" name="Gráfico 33" descr="Cerebro en la cabeza">
            <a:extLst>
              <a:ext uri="{FF2B5EF4-FFF2-40B4-BE49-F238E27FC236}">
                <a16:creationId xmlns:a16="http://schemas.microsoft.com/office/drawing/2014/main" id="{260FA1A7-C4A9-4511-9983-EC9F65B83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6279" y="2761568"/>
            <a:ext cx="914400" cy="914400"/>
          </a:xfrm>
          <a:prstGeom prst="rect">
            <a:avLst/>
          </a:prstGeom>
        </p:spPr>
      </p:pic>
      <p:pic>
        <p:nvPicPr>
          <p:cNvPr id="36" name="Gráfico 35" descr="Dirigir dos pines por un camino">
            <a:extLst>
              <a:ext uri="{FF2B5EF4-FFF2-40B4-BE49-F238E27FC236}">
                <a16:creationId xmlns:a16="http://schemas.microsoft.com/office/drawing/2014/main" id="{2E5ABFCD-5891-4471-B5A4-F49B419074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97539" y="1731226"/>
            <a:ext cx="914400" cy="914400"/>
          </a:xfrm>
          <a:prstGeom prst="rect">
            <a:avLst/>
          </a:prstGeom>
        </p:spPr>
      </p:pic>
      <p:pic>
        <p:nvPicPr>
          <p:cNvPr id="38" name="Gráfico 37" descr="Brindis">
            <a:extLst>
              <a:ext uri="{FF2B5EF4-FFF2-40B4-BE49-F238E27FC236}">
                <a16:creationId xmlns:a16="http://schemas.microsoft.com/office/drawing/2014/main" id="{FA58FB14-57EE-4C9B-8ED9-94105331C0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799" y="2761568"/>
            <a:ext cx="914400" cy="914400"/>
          </a:xfrm>
          <a:prstGeom prst="rect">
            <a:avLst/>
          </a:prstGeom>
        </p:spPr>
      </p:pic>
      <p:pic>
        <p:nvPicPr>
          <p:cNvPr id="40" name="Gráfico 39" descr="Apretón de manos">
            <a:extLst>
              <a:ext uri="{FF2B5EF4-FFF2-40B4-BE49-F238E27FC236}">
                <a16:creationId xmlns:a16="http://schemas.microsoft.com/office/drawing/2014/main" id="{D102F63C-3CAB-4A1B-A241-58A2072FAA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80061" y="1786077"/>
            <a:ext cx="914400" cy="914400"/>
          </a:xfrm>
          <a:prstGeom prst="rect">
            <a:avLst/>
          </a:prstGeom>
        </p:spPr>
      </p:pic>
      <p:pic>
        <p:nvPicPr>
          <p:cNvPr id="7" name="Gráfico 6" descr="Lupa">
            <a:extLst>
              <a:ext uri="{FF2B5EF4-FFF2-40B4-BE49-F238E27FC236}">
                <a16:creationId xmlns:a16="http://schemas.microsoft.com/office/drawing/2014/main" id="{2A53A2BF-DEA8-474A-A0D2-B694107340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57139" y="1731226"/>
            <a:ext cx="914400" cy="914400"/>
          </a:xfrm>
          <a:prstGeom prst="rect">
            <a:avLst/>
          </a:prstGeom>
        </p:spPr>
      </p:pic>
      <p:grpSp>
        <p:nvGrpSpPr>
          <p:cNvPr id="17" name="Grupo 16">
            <a:extLst>
              <a:ext uri="{FF2B5EF4-FFF2-40B4-BE49-F238E27FC236}">
                <a16:creationId xmlns:a16="http://schemas.microsoft.com/office/drawing/2014/main" id="{92C9C3B6-1DD6-40FA-AA98-84F54A023ED1}"/>
              </a:ext>
            </a:extLst>
          </p:cNvPr>
          <p:cNvGrpSpPr/>
          <p:nvPr/>
        </p:nvGrpSpPr>
        <p:grpSpPr>
          <a:xfrm>
            <a:off x="9173915" y="2959952"/>
            <a:ext cx="809215" cy="523875"/>
            <a:chOff x="9119734" y="3321816"/>
            <a:chExt cx="809215" cy="523875"/>
          </a:xfrm>
        </p:grpSpPr>
        <p:sp>
          <p:nvSpPr>
            <p:cNvPr id="9" name="Rectángulo 8">
              <a:extLst>
                <a:ext uri="{FF2B5EF4-FFF2-40B4-BE49-F238E27FC236}">
                  <a16:creationId xmlns:a16="http://schemas.microsoft.com/office/drawing/2014/main" id="{E484A2D2-855A-43E5-A920-1D62AB95AA72}"/>
                </a:ext>
              </a:extLst>
            </p:cNvPr>
            <p:cNvSpPr/>
            <p:nvPr/>
          </p:nvSpPr>
          <p:spPr>
            <a:xfrm>
              <a:off x="9119734" y="3321816"/>
              <a:ext cx="809215" cy="523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1" name="Estrella: 5 puntas 10">
              <a:extLst>
                <a:ext uri="{FF2B5EF4-FFF2-40B4-BE49-F238E27FC236}">
                  <a16:creationId xmlns:a16="http://schemas.microsoft.com/office/drawing/2014/main" id="{D66EDF21-1A86-4C54-860D-D996F0587963}"/>
                </a:ext>
              </a:extLst>
            </p:cNvPr>
            <p:cNvSpPr/>
            <p:nvPr/>
          </p:nvSpPr>
          <p:spPr>
            <a:xfrm>
              <a:off x="9217025" y="3387341"/>
              <a:ext cx="133350" cy="124592"/>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3" name="Rectángulo 12">
              <a:extLst>
                <a:ext uri="{FF2B5EF4-FFF2-40B4-BE49-F238E27FC236}">
                  <a16:creationId xmlns:a16="http://schemas.microsoft.com/office/drawing/2014/main" id="{724A2DCA-5499-4F35-ACAC-11956107A47F}"/>
                </a:ext>
              </a:extLst>
            </p:cNvPr>
            <p:cNvSpPr/>
            <p:nvPr/>
          </p:nvSpPr>
          <p:spPr>
            <a:xfrm>
              <a:off x="9119734" y="3577458"/>
              <a:ext cx="809215" cy="26823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5" name="Rectángulo 14">
              <a:extLst>
                <a:ext uri="{FF2B5EF4-FFF2-40B4-BE49-F238E27FC236}">
                  <a16:creationId xmlns:a16="http://schemas.microsoft.com/office/drawing/2014/main" id="{1586E1EF-0852-4669-AEBE-8595AB54C694}"/>
                </a:ext>
              </a:extLst>
            </p:cNvPr>
            <p:cNvSpPr/>
            <p:nvPr/>
          </p:nvSpPr>
          <p:spPr>
            <a:xfrm>
              <a:off x="9417050" y="3321817"/>
              <a:ext cx="511899" cy="2556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sp>
        <p:nvSpPr>
          <p:cNvPr id="35" name="CuadroTexto 34">
            <a:extLst>
              <a:ext uri="{FF2B5EF4-FFF2-40B4-BE49-F238E27FC236}">
                <a16:creationId xmlns:a16="http://schemas.microsoft.com/office/drawing/2014/main" id="{053212E6-AA17-4262-8189-F2C2EA1A689B}"/>
              </a:ext>
            </a:extLst>
          </p:cNvPr>
          <p:cNvSpPr txBox="1"/>
          <p:nvPr/>
        </p:nvSpPr>
        <p:spPr>
          <a:xfrm>
            <a:off x="231775" y="4332343"/>
            <a:ext cx="11539764" cy="2455159"/>
          </a:xfrm>
          <a:prstGeom prst="rect">
            <a:avLst/>
          </a:prstGeom>
          <a:noFill/>
        </p:spPr>
        <p:txBody>
          <a:bodyPr wrap="square">
            <a:spAutoFit/>
          </a:bodyPr>
          <a:lstStyle/>
          <a:p>
            <a:pPr marL="449580" marR="0" lvl="0" indent="0" algn="just" defTabSz="914400" rtl="0" eaLnBrk="1" fontAlgn="auto" latinLnBrk="0" hangingPunct="1">
              <a:lnSpc>
                <a:spcPct val="107000"/>
              </a:lnSpc>
              <a:spcBef>
                <a:spcPts val="0"/>
              </a:spcBef>
              <a:spcAft>
                <a:spcPts val="800"/>
              </a:spcAft>
              <a:buClrTx/>
              <a:buSzTx/>
              <a:buFontTx/>
              <a:buNone/>
              <a:tabLst/>
              <a:defRPr/>
            </a:pPr>
            <a:r>
              <a:rPr kumimoji="0" lang="es-CL" sz="1600" b="1"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Misión hacia el país. </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Las universidades son instituciones de educación superior cuya misión es cultivar las ciencias, las humanidades, las artes y las tecnologías, así como también crear, preservar y transmitir conocimiento, y formar graduados y profesionales. </a:t>
            </a:r>
            <a:r>
              <a:rPr kumimoji="0" lang="es-CL" sz="1600" b="1" i="0" u="none" strike="noStrike" kern="1200" cap="none" spc="0" normalizeH="0" baseline="0" noProof="0" dirty="0">
                <a:ln>
                  <a:noFill/>
                </a:ln>
                <a:solidFill>
                  <a:srgbClr val="8497B0"/>
                </a:solidFill>
                <a:effectLst/>
                <a:uLnTx/>
                <a:uFillTx/>
                <a:latin typeface="Poppins" panose="00000500000000000000" pitchFamily="2" charset="0"/>
                <a:ea typeface="Calibri" panose="020F0502020204030204" pitchFamily="34" charset="0"/>
                <a:cs typeface="Poppins" panose="00000500000000000000" pitchFamily="2" charset="0"/>
              </a:rPr>
              <a:t>Corresponde a las universidades contribuir al desarrollo de la cultura y la satisfacción de los intereses y necesidades del país y sus regiones</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 Éstas cumplen con su misión a través de la realización de docencia, investigación, creación artística, innovación y vinculación con el medio con un alto grado de pertinencia al territorio donde se emplazan. Asimismo, les corresponde articularse especialmente con la formación técnica de nivel superior y vincularse con el mundo del trabajo para contribuir al desarrollo de la cultura y a la satisfacción de los intereses y necesidades del país y de sus regiones.</a:t>
            </a:r>
          </a:p>
        </p:txBody>
      </p:sp>
      <p:sp>
        <p:nvSpPr>
          <p:cNvPr id="23" name="Triángulo isósceles 22">
            <a:extLst>
              <a:ext uri="{FF2B5EF4-FFF2-40B4-BE49-F238E27FC236}">
                <a16:creationId xmlns:a16="http://schemas.microsoft.com/office/drawing/2014/main" id="{D7F7B5DE-B802-4AE1-81C8-3C8E90B2B723}"/>
              </a:ext>
            </a:extLst>
          </p:cNvPr>
          <p:cNvSpPr/>
          <p:nvPr/>
        </p:nvSpPr>
        <p:spPr>
          <a:xfrm rot="10800000">
            <a:off x="9349921" y="3665678"/>
            <a:ext cx="457200" cy="521467"/>
          </a:xfrm>
          <a:prstGeom prst="triangle">
            <a:avLst/>
          </a:prstGeom>
          <a:solidFill>
            <a:srgbClr val="2D7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Título 1">
            <a:extLst>
              <a:ext uri="{FF2B5EF4-FFF2-40B4-BE49-F238E27FC236}">
                <a16:creationId xmlns:a16="http://schemas.microsoft.com/office/drawing/2014/main" id="{BBF3D976-82CB-7A91-ACFC-E30A614778D7}"/>
              </a:ext>
            </a:extLst>
          </p:cNvPr>
          <p:cNvSpPr>
            <a:spLocks noGrp="1"/>
          </p:cNvSpPr>
          <p:nvPr>
            <p:ph type="title"/>
          </p:nvPr>
        </p:nvSpPr>
        <p:spPr>
          <a:xfrm>
            <a:off x="611030" y="44511"/>
            <a:ext cx="10969943" cy="1418484"/>
          </a:xfrm>
        </p:spPr>
        <p:txBody>
          <a:bodyPr>
            <a:noAutofit/>
          </a:bodyPr>
          <a:lstStyle/>
          <a:p>
            <a:r>
              <a:rPr lang="es-CL" sz="3600" b="1" dirty="0">
                <a:solidFill>
                  <a:schemeClr val="accent1"/>
                </a:solidFill>
              </a:rPr>
              <a:t>Principios del Sistema de Educación </a:t>
            </a:r>
            <a:br>
              <a:rPr lang="es-CL" sz="3600" b="1" dirty="0">
                <a:solidFill>
                  <a:schemeClr val="accent1"/>
                </a:solidFill>
              </a:rPr>
            </a:br>
            <a:r>
              <a:rPr lang="es-CL" sz="3600" b="1" dirty="0">
                <a:solidFill>
                  <a:schemeClr val="accent1"/>
                </a:solidFill>
              </a:rPr>
              <a:t>Superior que recogemos en la VcM</a:t>
            </a:r>
          </a:p>
        </p:txBody>
      </p:sp>
    </p:spTree>
    <p:extLst>
      <p:ext uri="{BB962C8B-B14F-4D97-AF65-F5344CB8AC3E}">
        <p14:creationId xmlns:p14="http://schemas.microsoft.com/office/powerpoint/2010/main" val="639921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0C78A46-83F2-4B11-9C18-1B7F07BB1ADD}"/>
              </a:ext>
            </a:extLst>
          </p:cNvPr>
          <p:cNvSpPr/>
          <p:nvPr/>
        </p:nvSpPr>
        <p:spPr>
          <a:xfrm>
            <a:off x="1589" y="1670136"/>
            <a:ext cx="1741261" cy="1036583"/>
          </a:xfrm>
          <a:prstGeom prst="rect">
            <a:avLst/>
          </a:prstGeom>
          <a:solidFill>
            <a:srgbClr val="EA3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4" name="Rectángulo 3">
            <a:extLst>
              <a:ext uri="{FF2B5EF4-FFF2-40B4-BE49-F238E27FC236}">
                <a16:creationId xmlns:a16="http://schemas.microsoft.com/office/drawing/2014/main" id="{9E4BF9E0-49E9-49B7-85C2-453B9BF48BDD}"/>
              </a:ext>
            </a:extLst>
          </p:cNvPr>
          <p:cNvSpPr/>
          <p:nvPr/>
        </p:nvSpPr>
        <p:spPr>
          <a:xfrm>
            <a:off x="1589" y="2700478"/>
            <a:ext cx="1741261" cy="1036583"/>
          </a:xfrm>
          <a:prstGeom prst="rect">
            <a:avLst/>
          </a:prstGeom>
          <a:solidFill>
            <a:srgbClr val="AF2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CALIDAD</a:t>
            </a:r>
          </a:p>
        </p:txBody>
      </p:sp>
      <p:sp>
        <p:nvSpPr>
          <p:cNvPr id="6" name="Rectángulo 5">
            <a:extLst>
              <a:ext uri="{FF2B5EF4-FFF2-40B4-BE49-F238E27FC236}">
                <a16:creationId xmlns:a16="http://schemas.microsoft.com/office/drawing/2014/main" id="{28F642CF-225E-448A-A6E5-4BF0F1F71D2F}"/>
              </a:ext>
            </a:extLst>
          </p:cNvPr>
          <p:cNvSpPr/>
          <p:nvPr/>
        </p:nvSpPr>
        <p:spPr>
          <a:xfrm>
            <a:off x="5225370" y="1670136"/>
            <a:ext cx="1741261" cy="1036583"/>
          </a:xfrm>
          <a:prstGeom prst="rect">
            <a:avLst/>
          </a:prstGeom>
          <a:solidFill>
            <a:srgbClr val="D16E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COOPERACIÓN Y COLABORACIÓN</a:t>
            </a:r>
          </a:p>
        </p:txBody>
      </p:sp>
      <p:sp>
        <p:nvSpPr>
          <p:cNvPr id="8" name="Rectángulo 7">
            <a:extLst>
              <a:ext uri="{FF2B5EF4-FFF2-40B4-BE49-F238E27FC236}">
                <a16:creationId xmlns:a16="http://schemas.microsoft.com/office/drawing/2014/main" id="{CA1FBCFA-F899-46D0-B9B1-5CEFD88A7475}"/>
              </a:ext>
            </a:extLst>
          </p:cNvPr>
          <p:cNvSpPr/>
          <p:nvPr/>
        </p:nvSpPr>
        <p:spPr>
          <a:xfrm>
            <a:off x="5225370" y="2700478"/>
            <a:ext cx="1741261" cy="1036583"/>
          </a:xfrm>
          <a:prstGeom prst="rect">
            <a:avLst/>
          </a:prstGeom>
          <a:solidFill>
            <a:srgbClr val="F9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0" name="Rectángulo 9">
            <a:extLst>
              <a:ext uri="{FF2B5EF4-FFF2-40B4-BE49-F238E27FC236}">
                <a16:creationId xmlns:a16="http://schemas.microsoft.com/office/drawing/2014/main" id="{98F97228-2FCB-4557-9E96-010D7E356ED7}"/>
              </a:ext>
            </a:extLst>
          </p:cNvPr>
          <p:cNvSpPr/>
          <p:nvPr/>
        </p:nvSpPr>
        <p:spPr>
          <a:xfrm>
            <a:off x="3484110" y="1670136"/>
            <a:ext cx="1741261" cy="1036583"/>
          </a:xfrm>
          <a:prstGeom prst="rect">
            <a:avLst/>
          </a:prstGeom>
          <a:solidFill>
            <a:srgbClr val="6DA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2" name="Rectángulo 11">
            <a:extLst>
              <a:ext uri="{FF2B5EF4-FFF2-40B4-BE49-F238E27FC236}">
                <a16:creationId xmlns:a16="http://schemas.microsoft.com/office/drawing/2014/main" id="{98702A98-A485-416F-994D-836E375D28FB}"/>
              </a:ext>
            </a:extLst>
          </p:cNvPr>
          <p:cNvSpPr/>
          <p:nvPr/>
        </p:nvSpPr>
        <p:spPr>
          <a:xfrm>
            <a:off x="3484110" y="2700478"/>
            <a:ext cx="1741261" cy="1036583"/>
          </a:xfrm>
          <a:prstGeom prst="rect">
            <a:avLst/>
          </a:prstGeom>
          <a:solidFill>
            <a:srgbClr val="538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PERTINENCIA</a:t>
            </a:r>
          </a:p>
        </p:txBody>
      </p:sp>
      <p:sp>
        <p:nvSpPr>
          <p:cNvPr id="14" name="Rectángulo 13">
            <a:extLst>
              <a:ext uri="{FF2B5EF4-FFF2-40B4-BE49-F238E27FC236}">
                <a16:creationId xmlns:a16="http://schemas.microsoft.com/office/drawing/2014/main" id="{1885B6D0-37F1-4EFB-886C-DF3CE215AEEE}"/>
              </a:ext>
            </a:extLst>
          </p:cNvPr>
          <p:cNvSpPr/>
          <p:nvPr/>
        </p:nvSpPr>
        <p:spPr>
          <a:xfrm>
            <a:off x="1742849" y="1670136"/>
            <a:ext cx="1741261" cy="1036583"/>
          </a:xfrm>
          <a:prstGeom prst="rect">
            <a:avLst/>
          </a:prstGeom>
          <a:solidFill>
            <a:srgbClr val="136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ACCESO AL CONOCIMIENTO</a:t>
            </a:r>
          </a:p>
        </p:txBody>
      </p:sp>
      <p:sp>
        <p:nvSpPr>
          <p:cNvPr id="16" name="Rectángulo 15">
            <a:extLst>
              <a:ext uri="{FF2B5EF4-FFF2-40B4-BE49-F238E27FC236}">
                <a16:creationId xmlns:a16="http://schemas.microsoft.com/office/drawing/2014/main" id="{1AD2886B-024C-4AAA-BA1D-0914B405ABBF}"/>
              </a:ext>
            </a:extLst>
          </p:cNvPr>
          <p:cNvSpPr/>
          <p:nvPr/>
        </p:nvSpPr>
        <p:spPr>
          <a:xfrm>
            <a:off x="1742849" y="2700478"/>
            <a:ext cx="1741261" cy="1036583"/>
          </a:xfrm>
          <a:prstGeom prst="rect">
            <a:avLst/>
          </a:prstGeom>
          <a:solidFill>
            <a:srgbClr val="188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8" name="Rectángulo 17">
            <a:extLst>
              <a:ext uri="{FF2B5EF4-FFF2-40B4-BE49-F238E27FC236}">
                <a16:creationId xmlns:a16="http://schemas.microsoft.com/office/drawing/2014/main" id="{E998A155-141C-422C-8943-640AE8B8199E}"/>
              </a:ext>
            </a:extLst>
          </p:cNvPr>
          <p:cNvSpPr/>
          <p:nvPr/>
        </p:nvSpPr>
        <p:spPr>
          <a:xfrm>
            <a:off x="8707893" y="2700478"/>
            <a:ext cx="1741261" cy="103658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0" name="Rectángulo 19">
            <a:extLst>
              <a:ext uri="{FF2B5EF4-FFF2-40B4-BE49-F238E27FC236}">
                <a16:creationId xmlns:a16="http://schemas.microsoft.com/office/drawing/2014/main" id="{84B2B73D-0897-465A-84A4-BD6C46CACDD2}"/>
              </a:ext>
            </a:extLst>
          </p:cNvPr>
          <p:cNvSpPr/>
          <p:nvPr/>
        </p:nvSpPr>
        <p:spPr>
          <a:xfrm>
            <a:off x="8707893" y="1670136"/>
            <a:ext cx="1741261" cy="103658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MISIÓN HACIA EL PAÍS</a:t>
            </a:r>
          </a:p>
        </p:txBody>
      </p:sp>
      <p:sp>
        <p:nvSpPr>
          <p:cNvPr id="22" name="Rectángulo 21">
            <a:extLst>
              <a:ext uri="{FF2B5EF4-FFF2-40B4-BE49-F238E27FC236}">
                <a16:creationId xmlns:a16="http://schemas.microsoft.com/office/drawing/2014/main" id="{B3CBCEC1-6A1E-4D40-B4DB-1F2E486E61E6}"/>
              </a:ext>
            </a:extLst>
          </p:cNvPr>
          <p:cNvSpPr/>
          <p:nvPr/>
        </p:nvSpPr>
        <p:spPr>
          <a:xfrm>
            <a:off x="6966632" y="2700478"/>
            <a:ext cx="1741261" cy="1036583"/>
          </a:xfrm>
          <a:prstGeom prst="rect">
            <a:avLst/>
          </a:prstGeom>
          <a:solidFill>
            <a:srgbClr val="571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COMPROMISO CÍVICO</a:t>
            </a:r>
          </a:p>
        </p:txBody>
      </p:sp>
      <p:sp>
        <p:nvSpPr>
          <p:cNvPr id="24" name="Rectángulo 23">
            <a:extLst>
              <a:ext uri="{FF2B5EF4-FFF2-40B4-BE49-F238E27FC236}">
                <a16:creationId xmlns:a16="http://schemas.microsoft.com/office/drawing/2014/main" id="{81528696-A2A1-4DD4-B9BE-4DC1C2A327CA}"/>
              </a:ext>
            </a:extLst>
          </p:cNvPr>
          <p:cNvSpPr/>
          <p:nvPr/>
        </p:nvSpPr>
        <p:spPr>
          <a:xfrm>
            <a:off x="6966632" y="1670136"/>
            <a:ext cx="1741261" cy="1036583"/>
          </a:xfrm>
          <a:prstGeom prst="rect">
            <a:avLst/>
          </a:prstGeom>
          <a:solidFill>
            <a:srgbClr val="731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6" name="Rectángulo 25">
            <a:extLst>
              <a:ext uri="{FF2B5EF4-FFF2-40B4-BE49-F238E27FC236}">
                <a16:creationId xmlns:a16="http://schemas.microsoft.com/office/drawing/2014/main" id="{679D03E7-B03F-4530-B1F4-E0282F85C256}"/>
              </a:ext>
            </a:extLst>
          </p:cNvPr>
          <p:cNvSpPr/>
          <p:nvPr/>
        </p:nvSpPr>
        <p:spPr>
          <a:xfrm>
            <a:off x="10449153" y="1670136"/>
            <a:ext cx="1741261" cy="10365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srgbClr val="C00000"/>
              </a:solidFill>
              <a:effectLst/>
              <a:uLnTx/>
              <a:uFillTx/>
              <a:latin typeface="Poppins" panose="00000500000000000000" pitchFamily="2" charset="0"/>
              <a:ea typeface="+mn-ea"/>
              <a:cs typeface="Poppins" panose="00000500000000000000" pitchFamily="2" charset="0"/>
            </a:endParaRPr>
          </a:p>
        </p:txBody>
      </p:sp>
      <p:sp>
        <p:nvSpPr>
          <p:cNvPr id="28" name="Rectángulo 27">
            <a:extLst>
              <a:ext uri="{FF2B5EF4-FFF2-40B4-BE49-F238E27FC236}">
                <a16:creationId xmlns:a16="http://schemas.microsoft.com/office/drawing/2014/main" id="{79575F9F-0ADF-49A9-B282-F0E314F7A338}"/>
              </a:ext>
            </a:extLst>
          </p:cNvPr>
          <p:cNvSpPr/>
          <p:nvPr/>
        </p:nvSpPr>
        <p:spPr>
          <a:xfrm>
            <a:off x="10449153" y="2700478"/>
            <a:ext cx="1741261" cy="1036583"/>
          </a:xfrm>
          <a:prstGeom prst="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TRANSPARENCIA</a:t>
            </a:r>
          </a:p>
        </p:txBody>
      </p:sp>
      <p:pic>
        <p:nvPicPr>
          <p:cNvPr id="32" name="Gráfico 31" descr="Cinta">
            <a:extLst>
              <a:ext uri="{FF2B5EF4-FFF2-40B4-BE49-F238E27FC236}">
                <a16:creationId xmlns:a16="http://schemas.microsoft.com/office/drawing/2014/main" id="{684F31FA-B1C7-4544-9DF2-915C80F366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248" y="1786077"/>
            <a:ext cx="914400" cy="914400"/>
          </a:xfrm>
          <a:prstGeom prst="rect">
            <a:avLst/>
          </a:prstGeom>
        </p:spPr>
      </p:pic>
      <p:pic>
        <p:nvPicPr>
          <p:cNvPr id="34" name="Gráfico 33" descr="Cerebro en la cabeza">
            <a:extLst>
              <a:ext uri="{FF2B5EF4-FFF2-40B4-BE49-F238E27FC236}">
                <a16:creationId xmlns:a16="http://schemas.microsoft.com/office/drawing/2014/main" id="{260FA1A7-C4A9-4511-9983-EC9F65B83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6279" y="2761568"/>
            <a:ext cx="914400" cy="914400"/>
          </a:xfrm>
          <a:prstGeom prst="rect">
            <a:avLst/>
          </a:prstGeom>
        </p:spPr>
      </p:pic>
      <p:pic>
        <p:nvPicPr>
          <p:cNvPr id="36" name="Gráfico 35" descr="Dirigir dos pines por un camino">
            <a:extLst>
              <a:ext uri="{FF2B5EF4-FFF2-40B4-BE49-F238E27FC236}">
                <a16:creationId xmlns:a16="http://schemas.microsoft.com/office/drawing/2014/main" id="{2E5ABFCD-5891-4471-B5A4-F49B419074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97539" y="1731226"/>
            <a:ext cx="914400" cy="914400"/>
          </a:xfrm>
          <a:prstGeom prst="rect">
            <a:avLst/>
          </a:prstGeom>
        </p:spPr>
      </p:pic>
      <p:pic>
        <p:nvPicPr>
          <p:cNvPr id="38" name="Gráfico 37" descr="Brindis">
            <a:extLst>
              <a:ext uri="{FF2B5EF4-FFF2-40B4-BE49-F238E27FC236}">
                <a16:creationId xmlns:a16="http://schemas.microsoft.com/office/drawing/2014/main" id="{FA58FB14-57EE-4C9B-8ED9-94105331C0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799" y="2761568"/>
            <a:ext cx="914400" cy="914400"/>
          </a:xfrm>
          <a:prstGeom prst="rect">
            <a:avLst/>
          </a:prstGeom>
        </p:spPr>
      </p:pic>
      <p:pic>
        <p:nvPicPr>
          <p:cNvPr id="40" name="Gráfico 39" descr="Apretón de manos">
            <a:extLst>
              <a:ext uri="{FF2B5EF4-FFF2-40B4-BE49-F238E27FC236}">
                <a16:creationId xmlns:a16="http://schemas.microsoft.com/office/drawing/2014/main" id="{D102F63C-3CAB-4A1B-A241-58A2072FAA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80061" y="1786077"/>
            <a:ext cx="914400" cy="914400"/>
          </a:xfrm>
          <a:prstGeom prst="rect">
            <a:avLst/>
          </a:prstGeom>
        </p:spPr>
      </p:pic>
      <p:pic>
        <p:nvPicPr>
          <p:cNvPr id="7" name="Gráfico 6" descr="Lupa">
            <a:extLst>
              <a:ext uri="{FF2B5EF4-FFF2-40B4-BE49-F238E27FC236}">
                <a16:creationId xmlns:a16="http://schemas.microsoft.com/office/drawing/2014/main" id="{2A53A2BF-DEA8-474A-A0D2-B694107340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57139" y="1731226"/>
            <a:ext cx="914400" cy="914400"/>
          </a:xfrm>
          <a:prstGeom prst="rect">
            <a:avLst/>
          </a:prstGeom>
        </p:spPr>
      </p:pic>
      <p:grpSp>
        <p:nvGrpSpPr>
          <p:cNvPr id="17" name="Grupo 16">
            <a:extLst>
              <a:ext uri="{FF2B5EF4-FFF2-40B4-BE49-F238E27FC236}">
                <a16:creationId xmlns:a16="http://schemas.microsoft.com/office/drawing/2014/main" id="{92C9C3B6-1DD6-40FA-AA98-84F54A023ED1}"/>
              </a:ext>
            </a:extLst>
          </p:cNvPr>
          <p:cNvGrpSpPr/>
          <p:nvPr/>
        </p:nvGrpSpPr>
        <p:grpSpPr>
          <a:xfrm>
            <a:off x="9173915" y="2959952"/>
            <a:ext cx="809215" cy="523875"/>
            <a:chOff x="9119734" y="3321816"/>
            <a:chExt cx="809215" cy="523875"/>
          </a:xfrm>
        </p:grpSpPr>
        <p:sp>
          <p:nvSpPr>
            <p:cNvPr id="9" name="Rectángulo 8">
              <a:extLst>
                <a:ext uri="{FF2B5EF4-FFF2-40B4-BE49-F238E27FC236}">
                  <a16:creationId xmlns:a16="http://schemas.microsoft.com/office/drawing/2014/main" id="{E484A2D2-855A-43E5-A920-1D62AB95AA72}"/>
                </a:ext>
              </a:extLst>
            </p:cNvPr>
            <p:cNvSpPr/>
            <p:nvPr/>
          </p:nvSpPr>
          <p:spPr>
            <a:xfrm>
              <a:off x="9119734" y="3321816"/>
              <a:ext cx="809215" cy="523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1" name="Estrella: 5 puntas 10">
              <a:extLst>
                <a:ext uri="{FF2B5EF4-FFF2-40B4-BE49-F238E27FC236}">
                  <a16:creationId xmlns:a16="http://schemas.microsoft.com/office/drawing/2014/main" id="{D66EDF21-1A86-4C54-860D-D996F0587963}"/>
                </a:ext>
              </a:extLst>
            </p:cNvPr>
            <p:cNvSpPr/>
            <p:nvPr/>
          </p:nvSpPr>
          <p:spPr>
            <a:xfrm>
              <a:off x="9217025" y="3387341"/>
              <a:ext cx="133350" cy="124592"/>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3" name="Rectángulo 12">
              <a:extLst>
                <a:ext uri="{FF2B5EF4-FFF2-40B4-BE49-F238E27FC236}">
                  <a16:creationId xmlns:a16="http://schemas.microsoft.com/office/drawing/2014/main" id="{724A2DCA-5499-4F35-ACAC-11956107A47F}"/>
                </a:ext>
              </a:extLst>
            </p:cNvPr>
            <p:cNvSpPr/>
            <p:nvPr/>
          </p:nvSpPr>
          <p:spPr>
            <a:xfrm>
              <a:off x="9119734" y="3577458"/>
              <a:ext cx="809215" cy="26823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5" name="Rectángulo 14">
              <a:extLst>
                <a:ext uri="{FF2B5EF4-FFF2-40B4-BE49-F238E27FC236}">
                  <a16:creationId xmlns:a16="http://schemas.microsoft.com/office/drawing/2014/main" id="{1586E1EF-0852-4669-AEBE-8595AB54C694}"/>
                </a:ext>
              </a:extLst>
            </p:cNvPr>
            <p:cNvSpPr/>
            <p:nvPr/>
          </p:nvSpPr>
          <p:spPr>
            <a:xfrm>
              <a:off x="9417050" y="3321817"/>
              <a:ext cx="511899" cy="2556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sp>
        <p:nvSpPr>
          <p:cNvPr id="35" name="CuadroTexto 34">
            <a:extLst>
              <a:ext uri="{FF2B5EF4-FFF2-40B4-BE49-F238E27FC236}">
                <a16:creationId xmlns:a16="http://schemas.microsoft.com/office/drawing/2014/main" id="{053212E6-AA17-4262-8189-F2C2EA1A689B}"/>
              </a:ext>
            </a:extLst>
          </p:cNvPr>
          <p:cNvSpPr txBox="1"/>
          <p:nvPr/>
        </p:nvSpPr>
        <p:spPr>
          <a:xfrm>
            <a:off x="231775" y="4332343"/>
            <a:ext cx="11539764" cy="1664751"/>
          </a:xfrm>
          <a:prstGeom prst="rect">
            <a:avLst/>
          </a:prstGeom>
          <a:noFill/>
        </p:spPr>
        <p:txBody>
          <a:bodyPr wrap="square">
            <a:spAutoFit/>
          </a:bodyPr>
          <a:lstStyle/>
          <a:p>
            <a:pPr marL="449580" marR="0" lvl="0" indent="0" algn="just" defTabSz="914400" rtl="0" eaLnBrk="1" fontAlgn="auto" latinLnBrk="0" hangingPunct="1">
              <a:lnSpc>
                <a:spcPct val="107000"/>
              </a:lnSpc>
              <a:spcBef>
                <a:spcPts val="0"/>
              </a:spcBef>
              <a:spcAft>
                <a:spcPts val="800"/>
              </a:spcAft>
              <a:buClrTx/>
              <a:buSzTx/>
              <a:buFontTx/>
              <a:buNone/>
              <a:tabLst/>
              <a:defRPr/>
            </a:pPr>
            <a:r>
              <a:rPr kumimoji="0" lang="es-CL" sz="1600" b="1"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Transparencia.</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 El Sistema y </a:t>
            </a:r>
            <a:r>
              <a:rPr kumimoji="0" lang="es-CL" sz="1600" b="1" i="0" u="none" strike="noStrike" kern="1200" cap="none" spc="0" normalizeH="0" baseline="0" noProof="0" dirty="0">
                <a:ln>
                  <a:noFill/>
                </a:ln>
                <a:solidFill>
                  <a:srgbClr val="FF5D5D"/>
                </a:solidFill>
                <a:effectLst/>
                <a:uLnTx/>
                <a:uFillTx/>
                <a:latin typeface="Poppins" panose="00000500000000000000" pitchFamily="2" charset="0"/>
                <a:ea typeface="Calibri" panose="020F0502020204030204" pitchFamily="34" charset="0"/>
                <a:cs typeface="Poppins" panose="00000500000000000000" pitchFamily="2" charset="0"/>
              </a:rPr>
              <a:t>las instituciones de educación superior proporcionarán información veraz, pertinente, suficiente, oportuna y </a:t>
            </a:r>
            <a:r>
              <a:rPr kumimoji="0" lang="es-CL" sz="1600" b="1" i="0" u="sng" strike="noStrike" kern="1200" cap="none" spc="0" normalizeH="0" baseline="0" noProof="0" dirty="0">
                <a:ln>
                  <a:noFill/>
                </a:ln>
                <a:solidFill>
                  <a:srgbClr val="FF5D5D"/>
                </a:solidFill>
                <a:effectLst/>
                <a:uLnTx/>
                <a:uFillTx/>
                <a:latin typeface="Poppins" panose="00000500000000000000" pitchFamily="2" charset="0"/>
                <a:ea typeface="Calibri" panose="020F0502020204030204" pitchFamily="34" charset="0"/>
                <a:cs typeface="Poppins" panose="00000500000000000000" pitchFamily="2" charset="0"/>
              </a:rPr>
              <a:t>accesible a la sociedad y al Estado</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 La transparencia es, a su vez, la base para la rendición de cuentas académica, administrativa y financiera de las instituciones de educación superior, a través de los mecanismos y obligaciones de entrega de información que establezca la ley, en particular aquellos establecidos en el Sistema Nacional de Aseguramiento de la Calidad de la Educación Superior.</a:t>
            </a:r>
          </a:p>
        </p:txBody>
      </p:sp>
      <p:sp>
        <p:nvSpPr>
          <p:cNvPr id="23" name="Triángulo isósceles 22">
            <a:extLst>
              <a:ext uri="{FF2B5EF4-FFF2-40B4-BE49-F238E27FC236}">
                <a16:creationId xmlns:a16="http://schemas.microsoft.com/office/drawing/2014/main" id="{D7F7B5DE-B802-4AE1-81C8-3C8E90B2B723}"/>
              </a:ext>
            </a:extLst>
          </p:cNvPr>
          <p:cNvSpPr/>
          <p:nvPr/>
        </p:nvSpPr>
        <p:spPr>
          <a:xfrm rot="10800000">
            <a:off x="11123772" y="3675969"/>
            <a:ext cx="457200" cy="521467"/>
          </a:xfrm>
          <a:prstGeom prst="triangle">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Título 1">
            <a:extLst>
              <a:ext uri="{FF2B5EF4-FFF2-40B4-BE49-F238E27FC236}">
                <a16:creationId xmlns:a16="http://schemas.microsoft.com/office/drawing/2014/main" id="{826DBBD0-338B-8A07-4D5D-909D1C2EFB64}"/>
              </a:ext>
            </a:extLst>
          </p:cNvPr>
          <p:cNvSpPr>
            <a:spLocks noGrp="1"/>
          </p:cNvSpPr>
          <p:nvPr>
            <p:ph type="title"/>
          </p:nvPr>
        </p:nvSpPr>
        <p:spPr>
          <a:xfrm>
            <a:off x="611030" y="44511"/>
            <a:ext cx="10969943" cy="1418484"/>
          </a:xfrm>
        </p:spPr>
        <p:txBody>
          <a:bodyPr>
            <a:noAutofit/>
          </a:bodyPr>
          <a:lstStyle/>
          <a:p>
            <a:r>
              <a:rPr lang="es-CL" sz="3600" b="1" dirty="0">
                <a:solidFill>
                  <a:schemeClr val="accent1"/>
                </a:solidFill>
              </a:rPr>
              <a:t>Principios del Sistema de Educación </a:t>
            </a:r>
            <a:br>
              <a:rPr lang="es-CL" sz="3600" b="1" dirty="0">
                <a:solidFill>
                  <a:schemeClr val="accent1"/>
                </a:solidFill>
              </a:rPr>
            </a:br>
            <a:r>
              <a:rPr lang="es-CL" sz="3600" b="1" dirty="0">
                <a:solidFill>
                  <a:schemeClr val="accent1"/>
                </a:solidFill>
              </a:rPr>
              <a:t>Superior que recogemos en la VcM</a:t>
            </a:r>
          </a:p>
        </p:txBody>
      </p:sp>
    </p:spTree>
    <p:extLst>
      <p:ext uri="{BB962C8B-B14F-4D97-AF65-F5344CB8AC3E}">
        <p14:creationId xmlns:p14="http://schemas.microsoft.com/office/powerpoint/2010/main" val="1271797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7C43C8C-B9D6-4E75-AECF-812FC67413E3}"/>
              </a:ext>
            </a:extLst>
          </p:cNvPr>
          <p:cNvSpPr>
            <a:spLocks noGrp="1"/>
          </p:cNvSpPr>
          <p:nvPr>
            <p:ph idx="1"/>
          </p:nvPr>
        </p:nvSpPr>
        <p:spPr>
          <a:xfrm>
            <a:off x="504927" y="1701809"/>
            <a:ext cx="11182145" cy="4724390"/>
          </a:xfrm>
        </p:spPr>
        <p:txBody>
          <a:bodyPr>
            <a:noAutofit/>
          </a:bodyPr>
          <a:lstStyle/>
          <a:p>
            <a:r>
              <a:rPr lang="es-CL" sz="1600" b="1" i="1" dirty="0"/>
              <a:t>Artículo 18.-</a:t>
            </a:r>
            <a:r>
              <a:rPr lang="es-CL" sz="1600" i="1" dirty="0"/>
              <a:t> […] “Los criterios y estándares de calidad para los procesos de acreditación institucional deberán considerar, </a:t>
            </a:r>
            <a:r>
              <a:rPr lang="es-CL" sz="1600" i="1" u="sng" dirty="0">
                <a:solidFill>
                  <a:srgbClr val="FF00FF"/>
                </a:solidFill>
              </a:rPr>
              <a:t>al menos</a:t>
            </a:r>
            <a:r>
              <a:rPr lang="es-CL" sz="1600" i="1" dirty="0"/>
              <a:t>, los siguientes aspectos de cada una de las dimensiones de evaluación”</a:t>
            </a:r>
          </a:p>
          <a:p>
            <a:endParaRPr lang="es-CL" sz="1600" i="1" dirty="0"/>
          </a:p>
          <a:p>
            <a:pPr lvl="1" algn="just">
              <a:lnSpc>
                <a:spcPct val="120000"/>
              </a:lnSpc>
            </a:pPr>
            <a:r>
              <a:rPr lang="es-CL" sz="1400" b="1" i="1" dirty="0"/>
              <a:t>4.- Vinculación con el medio.</a:t>
            </a:r>
            <a:r>
              <a:rPr lang="es-CL" sz="1400" i="1" dirty="0"/>
              <a:t> “La institución de educación superior debe contar con </a:t>
            </a:r>
            <a:r>
              <a:rPr lang="es-CL" sz="1400" i="1" u="sng" dirty="0">
                <a:solidFill>
                  <a:srgbClr val="00B0F0"/>
                </a:solidFill>
              </a:rPr>
              <a:t>políticas y mecanismos sistemáticos de vinculación bidireccional con su entorno significativo local, nacional e internacional, y con otras instituciones de educación superior</a:t>
            </a:r>
            <a:r>
              <a:rPr lang="es-CL" sz="1400" i="1" dirty="0"/>
              <a:t>, que aseguren resultados de calidad. Asimismo, </a:t>
            </a:r>
            <a:r>
              <a:rPr lang="es-CL" sz="1400" i="1" u="sng" dirty="0">
                <a:solidFill>
                  <a:srgbClr val="00B0F0"/>
                </a:solidFill>
              </a:rPr>
              <a:t>deberán incorporarse mecanismos de evaluación de la pertinencia e impacto de las acciones ejecutadas</a:t>
            </a:r>
            <a:r>
              <a:rPr lang="es-CL" sz="1400" i="1" dirty="0"/>
              <a:t>, e indicadores que reflejen los </a:t>
            </a:r>
            <a:r>
              <a:rPr lang="es-CL" sz="1400" i="1" u="sng" dirty="0">
                <a:solidFill>
                  <a:srgbClr val="00B0F0"/>
                </a:solidFill>
              </a:rPr>
              <a:t>aportes de la institución al desarrollo sustentable de la región y del país</a:t>
            </a:r>
            <a:r>
              <a:rPr lang="es-CL" sz="1400" i="1" dirty="0"/>
              <a:t>”.</a:t>
            </a:r>
          </a:p>
          <a:p>
            <a:pPr lvl="1" algn="just">
              <a:lnSpc>
                <a:spcPct val="120000"/>
              </a:lnSpc>
            </a:pPr>
            <a:endParaRPr lang="es-CL" sz="1400" i="1" dirty="0"/>
          </a:p>
          <a:p>
            <a:pPr lvl="1">
              <a:lnSpc>
                <a:spcPct val="120000"/>
              </a:lnSpc>
            </a:pPr>
            <a:r>
              <a:rPr lang="es-CL" sz="1400" b="1" i="1" dirty="0"/>
              <a:t>5.- Investigación, creación y/o innovación.</a:t>
            </a:r>
            <a:r>
              <a:rPr lang="es-CL" sz="1400" i="1" dirty="0"/>
              <a:t> “Las instituciones deberán, de acuerdo con su proyecto institucional, desarrollar actividades de generación de conocimiento, tales como investigaciones en distintas disciplinas del saber, creación artística, transferencia y difusión del conocimiento y tecnología o innovación. Esto debe expresarse en </a:t>
            </a:r>
            <a:r>
              <a:rPr lang="es-CL" sz="1400" i="1" u="sng" dirty="0">
                <a:solidFill>
                  <a:srgbClr val="00B0F0"/>
                </a:solidFill>
              </a:rPr>
              <a:t>políticas y actividades sistemáticas </a:t>
            </a:r>
            <a:r>
              <a:rPr lang="es-CL" sz="1400" b="1" i="1" u="sng" dirty="0">
                <a:solidFill>
                  <a:srgbClr val="00B0F0"/>
                </a:solidFill>
              </a:rPr>
              <a:t>con impacto</a:t>
            </a:r>
            <a:r>
              <a:rPr lang="es-CL" sz="1400" i="1" u="sng" dirty="0">
                <a:solidFill>
                  <a:srgbClr val="00B0F0"/>
                </a:solidFill>
              </a:rPr>
              <a:t> en el desarrollo disciplinario, en la docencia de pre y postgrado, en el sector productivo, en el medio cultural o en la sociedad”.</a:t>
            </a:r>
          </a:p>
          <a:p>
            <a:pPr lvl="1" algn="just"/>
            <a:endParaRPr lang="es-CL" sz="1400" i="1" dirty="0"/>
          </a:p>
          <a:p>
            <a:pPr lvl="1" algn="just"/>
            <a:endParaRPr lang="es-CL" sz="1400" i="1" dirty="0"/>
          </a:p>
          <a:p>
            <a:pPr marL="0" indent="0" algn="r">
              <a:buNone/>
            </a:pPr>
            <a:r>
              <a:rPr lang="es-CL" sz="1000" b="1" i="1" dirty="0"/>
              <a:t>Ley de Educación Superior Chilena </a:t>
            </a:r>
          </a:p>
          <a:p>
            <a:pPr marL="0" indent="0" algn="r">
              <a:buNone/>
            </a:pPr>
            <a:r>
              <a:rPr lang="es-CL" sz="1000" b="1" i="1" dirty="0"/>
              <a:t>promulgada en el diario oficial el día </a:t>
            </a:r>
            <a:r>
              <a:rPr lang="es-CL" sz="1000" b="1" i="1" dirty="0">
                <a:solidFill>
                  <a:srgbClr val="FF00FF"/>
                </a:solidFill>
              </a:rPr>
              <a:t>martes 29 de mayo de 2018</a:t>
            </a:r>
          </a:p>
        </p:txBody>
      </p:sp>
      <p:cxnSp>
        <p:nvCxnSpPr>
          <p:cNvPr id="5" name="Conector recto 4">
            <a:extLst>
              <a:ext uri="{FF2B5EF4-FFF2-40B4-BE49-F238E27FC236}">
                <a16:creationId xmlns:a16="http://schemas.microsoft.com/office/drawing/2014/main" id="{101CDC82-B41C-48DF-9C9F-07314F7E46C6}"/>
              </a:ext>
            </a:extLst>
          </p:cNvPr>
          <p:cNvCxnSpPr/>
          <p:nvPr/>
        </p:nvCxnSpPr>
        <p:spPr>
          <a:xfrm>
            <a:off x="4092490" y="393246"/>
            <a:ext cx="1872000" cy="0"/>
          </a:xfrm>
          <a:prstGeom prst="line">
            <a:avLst/>
          </a:prstGeom>
          <a:ln w="76200">
            <a:solidFill>
              <a:srgbClr val="0063AF"/>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8E7DE7D8-0ED5-4794-99E9-972F0F45D6C8}"/>
              </a:ext>
            </a:extLst>
          </p:cNvPr>
          <p:cNvCxnSpPr/>
          <p:nvPr/>
        </p:nvCxnSpPr>
        <p:spPr>
          <a:xfrm>
            <a:off x="5973340" y="393246"/>
            <a:ext cx="1872000" cy="0"/>
          </a:xfrm>
          <a:prstGeom prst="line">
            <a:avLst/>
          </a:prstGeom>
          <a:ln w="76200">
            <a:solidFill>
              <a:srgbClr val="E73339"/>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6BD31EF2-E61E-46F7-AC45-5CEE53ADD33F}"/>
              </a:ext>
            </a:extLst>
          </p:cNvPr>
          <p:cNvSpPr/>
          <p:nvPr/>
        </p:nvSpPr>
        <p:spPr>
          <a:xfrm>
            <a:off x="758613" y="440234"/>
            <a:ext cx="10928459"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0" normalizeH="0" baseline="0" noProof="0" dirty="0">
                <a:ln>
                  <a:noFill/>
                </a:ln>
                <a:solidFill>
                  <a:srgbClr val="0063AF"/>
                </a:solidFill>
                <a:effectLst/>
                <a:uLnTx/>
                <a:uFillTx/>
                <a:latin typeface="Century Gothic" panose="020B0502020202020204" pitchFamily="34" charset="0"/>
                <a:ea typeface="+mn-ea"/>
                <a:cs typeface="+mn-cs"/>
              </a:rPr>
              <a:t>Ley 20.129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a:ln>
                  <a:noFill/>
                </a:ln>
                <a:solidFill>
                  <a:srgbClr val="0063AF"/>
                </a:solidFill>
                <a:effectLst/>
                <a:uLnTx/>
                <a:uFillTx/>
                <a:latin typeface="Century Gothic" panose="020B0502020202020204" pitchFamily="34" charset="0"/>
                <a:ea typeface="+mn-ea"/>
                <a:cs typeface="+mn-cs"/>
              </a:rPr>
              <a:t>Aseguramiento de la calidad en la Educación Superior</a:t>
            </a:r>
          </a:p>
        </p:txBody>
      </p:sp>
      <p:sp>
        <p:nvSpPr>
          <p:cNvPr id="2" name="Rectángulo: esquinas redondeadas 1">
            <a:extLst>
              <a:ext uri="{FF2B5EF4-FFF2-40B4-BE49-F238E27FC236}">
                <a16:creationId xmlns:a16="http://schemas.microsoft.com/office/drawing/2014/main" id="{D9698C7D-42FA-696B-F82B-A6D8AA4FC1B0}"/>
              </a:ext>
            </a:extLst>
          </p:cNvPr>
          <p:cNvSpPr/>
          <p:nvPr/>
        </p:nvSpPr>
        <p:spPr>
          <a:xfrm>
            <a:off x="758613" y="2451947"/>
            <a:ext cx="10999894" cy="1564640"/>
          </a:xfrm>
          <a:prstGeom prst="roundRect">
            <a:avLst/>
          </a:prstGeom>
          <a:noFill/>
          <a:ln w="38100">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51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496356FB-C611-65DE-B2A0-06EF451B88ED}"/>
              </a:ext>
            </a:extLst>
          </p:cNvPr>
          <p:cNvSpPr/>
          <p:nvPr/>
        </p:nvSpPr>
        <p:spPr>
          <a:xfrm>
            <a:off x="104775" y="1370828"/>
            <a:ext cx="3854006" cy="2326702"/>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I. DIMENSIÓN DOCENCIA Y RESULTADOS DEL PROCESO DE FORMACIÓN</a:t>
            </a:r>
          </a:p>
        </p:txBody>
      </p:sp>
      <p:sp>
        <p:nvSpPr>
          <p:cNvPr id="26" name="Rectángulo 25">
            <a:extLst>
              <a:ext uri="{FF2B5EF4-FFF2-40B4-BE49-F238E27FC236}">
                <a16:creationId xmlns:a16="http://schemas.microsoft.com/office/drawing/2014/main" id="{FB39F5F5-2176-D0B3-0BC4-7CF8FEA20A08}"/>
              </a:ext>
            </a:extLst>
          </p:cNvPr>
          <p:cNvSpPr/>
          <p:nvPr/>
        </p:nvSpPr>
        <p:spPr>
          <a:xfrm>
            <a:off x="8170507" y="1372910"/>
            <a:ext cx="3878618" cy="2324620"/>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IV. DIMENSIÓN VINCULACIÓN CON EL MEDIO</a:t>
            </a:r>
          </a:p>
        </p:txBody>
      </p:sp>
      <p:sp>
        <p:nvSpPr>
          <p:cNvPr id="27" name="Rectángulo 26">
            <a:extLst>
              <a:ext uri="{FF2B5EF4-FFF2-40B4-BE49-F238E27FC236}">
                <a16:creationId xmlns:a16="http://schemas.microsoft.com/office/drawing/2014/main" id="{C1578CAE-C459-C860-685E-62CE658636AA}"/>
              </a:ext>
            </a:extLst>
          </p:cNvPr>
          <p:cNvSpPr/>
          <p:nvPr/>
        </p:nvSpPr>
        <p:spPr>
          <a:xfrm>
            <a:off x="104775" y="3867596"/>
            <a:ext cx="3878620" cy="2328786"/>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II. DIMENSIÓN GESTIÓN ESTRATÉGICA Y RECURSOS INSTITUCIONALES</a:t>
            </a:r>
          </a:p>
        </p:txBody>
      </p:sp>
      <p:sp>
        <p:nvSpPr>
          <p:cNvPr id="28" name="Rectángulo 27">
            <a:extLst>
              <a:ext uri="{FF2B5EF4-FFF2-40B4-BE49-F238E27FC236}">
                <a16:creationId xmlns:a16="http://schemas.microsoft.com/office/drawing/2014/main" id="{814019B6-C9C1-951F-7A69-BFFE9251CE67}"/>
              </a:ext>
            </a:extLst>
          </p:cNvPr>
          <p:cNvSpPr/>
          <p:nvPr/>
        </p:nvSpPr>
        <p:spPr>
          <a:xfrm>
            <a:off x="8190927" y="3867596"/>
            <a:ext cx="3878620" cy="2328786"/>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V. DIMENSIÓN INVESTIGACIÓN, CREACIÓN Y/O INNOVACIÓN</a:t>
            </a:r>
          </a:p>
        </p:txBody>
      </p:sp>
      <p:sp>
        <p:nvSpPr>
          <p:cNvPr id="29" name="Rectángulo 28">
            <a:extLst>
              <a:ext uri="{FF2B5EF4-FFF2-40B4-BE49-F238E27FC236}">
                <a16:creationId xmlns:a16="http://schemas.microsoft.com/office/drawing/2014/main" id="{A55DD52C-5460-98F0-2170-84B5FD32A4F2}"/>
              </a:ext>
            </a:extLst>
          </p:cNvPr>
          <p:cNvSpPr/>
          <p:nvPr/>
        </p:nvSpPr>
        <p:spPr>
          <a:xfrm>
            <a:off x="4133451" y="2578825"/>
            <a:ext cx="3862968" cy="2326702"/>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III. DIMENSIÓN ASEGURAMIENTO INTERNO DE LA CALIDAD</a:t>
            </a:r>
          </a:p>
        </p:txBody>
      </p:sp>
      <p:sp>
        <p:nvSpPr>
          <p:cNvPr id="31" name="CuadroTexto 30">
            <a:extLst>
              <a:ext uri="{FF2B5EF4-FFF2-40B4-BE49-F238E27FC236}">
                <a16:creationId xmlns:a16="http://schemas.microsoft.com/office/drawing/2014/main" id="{B0A24490-1220-C4FB-E573-E0810B84860A}"/>
              </a:ext>
            </a:extLst>
          </p:cNvPr>
          <p:cNvSpPr txBox="1"/>
          <p:nvPr/>
        </p:nvSpPr>
        <p:spPr>
          <a:xfrm>
            <a:off x="667749" y="3092499"/>
            <a:ext cx="23818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Obligatoria desde 1º octubre 2023</a:t>
            </a:r>
          </a:p>
        </p:txBody>
      </p:sp>
      <p:sp>
        <p:nvSpPr>
          <p:cNvPr id="32" name="CuadroTexto 31">
            <a:extLst>
              <a:ext uri="{FF2B5EF4-FFF2-40B4-BE49-F238E27FC236}">
                <a16:creationId xmlns:a16="http://schemas.microsoft.com/office/drawing/2014/main" id="{10614484-A726-C03D-DE97-D2812230E74C}"/>
              </a:ext>
            </a:extLst>
          </p:cNvPr>
          <p:cNvSpPr txBox="1"/>
          <p:nvPr/>
        </p:nvSpPr>
        <p:spPr>
          <a:xfrm>
            <a:off x="8817857" y="3081090"/>
            <a:ext cx="26832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Obligatoria desde mayo 2025</a:t>
            </a:r>
          </a:p>
        </p:txBody>
      </p:sp>
      <p:sp>
        <p:nvSpPr>
          <p:cNvPr id="33" name="CuadroTexto 32">
            <a:extLst>
              <a:ext uri="{FF2B5EF4-FFF2-40B4-BE49-F238E27FC236}">
                <a16:creationId xmlns:a16="http://schemas.microsoft.com/office/drawing/2014/main" id="{D5E6B994-0474-B4F8-154D-72A423BCFB6E}"/>
              </a:ext>
            </a:extLst>
          </p:cNvPr>
          <p:cNvSpPr txBox="1"/>
          <p:nvPr/>
        </p:nvSpPr>
        <p:spPr>
          <a:xfrm>
            <a:off x="9228891" y="5671830"/>
            <a:ext cx="18026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Voluntaria</a:t>
            </a:r>
          </a:p>
        </p:txBody>
      </p:sp>
      <p:sp>
        <p:nvSpPr>
          <p:cNvPr id="34" name="CuadroTexto 33">
            <a:extLst>
              <a:ext uri="{FF2B5EF4-FFF2-40B4-BE49-F238E27FC236}">
                <a16:creationId xmlns:a16="http://schemas.microsoft.com/office/drawing/2014/main" id="{C6756D6E-4DBD-B711-C101-9F66E0F234C6}"/>
              </a:ext>
            </a:extLst>
          </p:cNvPr>
          <p:cNvSpPr txBox="1"/>
          <p:nvPr/>
        </p:nvSpPr>
        <p:spPr>
          <a:xfrm>
            <a:off x="4822086" y="4215040"/>
            <a:ext cx="23818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Obligatoria desde 1º octubre 2023</a:t>
            </a:r>
          </a:p>
        </p:txBody>
      </p:sp>
      <p:sp>
        <p:nvSpPr>
          <p:cNvPr id="35" name="CuadroTexto 34">
            <a:extLst>
              <a:ext uri="{FF2B5EF4-FFF2-40B4-BE49-F238E27FC236}">
                <a16:creationId xmlns:a16="http://schemas.microsoft.com/office/drawing/2014/main" id="{A2B865E2-70A5-3F83-D924-A64C4D77125A}"/>
              </a:ext>
            </a:extLst>
          </p:cNvPr>
          <p:cNvSpPr txBox="1"/>
          <p:nvPr/>
        </p:nvSpPr>
        <p:spPr>
          <a:xfrm>
            <a:off x="740318" y="5454077"/>
            <a:ext cx="23818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Obligatoria desde 1º octubre 2023</a:t>
            </a:r>
          </a:p>
        </p:txBody>
      </p:sp>
      <p:sp>
        <p:nvSpPr>
          <p:cNvPr id="2" name="Título 1">
            <a:extLst>
              <a:ext uri="{FF2B5EF4-FFF2-40B4-BE49-F238E27FC236}">
                <a16:creationId xmlns:a16="http://schemas.microsoft.com/office/drawing/2014/main" id="{351AABBA-129D-A9A5-F377-ABB0FA944108}"/>
              </a:ext>
            </a:extLst>
          </p:cNvPr>
          <p:cNvSpPr>
            <a:spLocks noGrp="1"/>
          </p:cNvSpPr>
          <p:nvPr>
            <p:ph type="title"/>
          </p:nvPr>
        </p:nvSpPr>
        <p:spPr>
          <a:xfrm>
            <a:off x="904874" y="107950"/>
            <a:ext cx="11001375" cy="1325563"/>
          </a:xfrm>
        </p:spPr>
        <p:txBody>
          <a:bodyPr>
            <a:normAutofit/>
          </a:bodyPr>
          <a:lstStyle/>
          <a:p>
            <a:r>
              <a:rPr lang="es-ES" sz="3600" dirty="0"/>
              <a:t>Dimensiones de evaluación exigidas por la ley</a:t>
            </a:r>
            <a:endParaRPr lang="es-CL" sz="3600" dirty="0"/>
          </a:p>
        </p:txBody>
      </p:sp>
      <p:sp>
        <p:nvSpPr>
          <p:cNvPr id="4" name="CuadroTexto 3">
            <a:extLst>
              <a:ext uri="{FF2B5EF4-FFF2-40B4-BE49-F238E27FC236}">
                <a16:creationId xmlns:a16="http://schemas.microsoft.com/office/drawing/2014/main" id="{0B9646DD-8690-C624-4BED-0C78C49097B7}"/>
              </a:ext>
            </a:extLst>
          </p:cNvPr>
          <p:cNvSpPr txBox="1"/>
          <p:nvPr/>
        </p:nvSpPr>
        <p:spPr>
          <a:xfrm>
            <a:off x="74552" y="6442273"/>
            <a:ext cx="30203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Fuente: </a:t>
            </a:r>
            <a:r>
              <a:rPr kumimoji="0" lang="es-CL" sz="1400" b="1" i="1" u="none" strike="noStrike" kern="1200" cap="none" spc="0" normalizeH="0" baseline="0" noProof="0" dirty="0">
                <a:ln>
                  <a:noFill/>
                </a:ln>
                <a:solidFill>
                  <a:srgbClr val="FF00FF"/>
                </a:solidFill>
                <a:effectLst/>
                <a:uLnTx/>
                <a:uFillTx/>
                <a:latin typeface="Century Gothic" panose="020B0502020202020204" pitchFamily="34" charset="0"/>
                <a:ea typeface="+mn-ea"/>
                <a:cs typeface="+mn-cs"/>
                <a:hlinkClick r:id="rId2">
                  <a:extLst>
                    <a:ext uri="{A12FA001-AC4F-418D-AE19-62706E023703}">
                      <ahyp:hlinkClr xmlns:ahyp="http://schemas.microsoft.com/office/drawing/2018/hyperlinkcolor" val="tx"/>
                    </a:ext>
                  </a:extLst>
                </a:hlinkClick>
              </a:rPr>
              <a:t>https://www.cnachile.cl</a:t>
            </a:r>
            <a:r>
              <a:rPr kumimoji="0" lang="es-CL" sz="1400" b="1" i="1" u="none" strike="noStrike" kern="1200" cap="none" spc="0" normalizeH="0" baseline="0" noProof="0" dirty="0">
                <a:ln>
                  <a:noFill/>
                </a:ln>
                <a:solidFill>
                  <a:srgbClr val="FF00FF"/>
                </a:solidFill>
                <a:effectLst/>
                <a:uLnTx/>
                <a:uFillTx/>
                <a:latin typeface="Century Gothic" panose="020B0502020202020204" pitchFamily="34" charset="0"/>
                <a:ea typeface="+mn-ea"/>
                <a:cs typeface="+mn-cs"/>
              </a:rPr>
              <a:t> </a:t>
            </a:r>
          </a:p>
        </p:txBody>
      </p:sp>
      <p:pic>
        <p:nvPicPr>
          <p:cNvPr id="5" name="Imagen 4">
            <a:extLst>
              <a:ext uri="{FF2B5EF4-FFF2-40B4-BE49-F238E27FC236}">
                <a16:creationId xmlns:a16="http://schemas.microsoft.com/office/drawing/2014/main" id="{7797AA7D-C54B-E314-98E4-C530954C8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72"/>
            <a:ext cx="950763" cy="1161214"/>
          </a:xfrm>
          <a:prstGeom prst="rect">
            <a:avLst/>
          </a:prstGeom>
        </p:spPr>
      </p:pic>
    </p:spTree>
    <p:extLst>
      <p:ext uri="{BB962C8B-B14F-4D97-AF65-F5344CB8AC3E}">
        <p14:creationId xmlns:p14="http://schemas.microsoft.com/office/powerpoint/2010/main" val="3048240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1">
            <a:extLst>
              <a:ext uri="{FF2B5EF4-FFF2-40B4-BE49-F238E27FC236}">
                <a16:creationId xmlns:a16="http://schemas.microsoft.com/office/drawing/2014/main" id="{577ED047-CD39-DA09-50A4-370A3754284A}"/>
              </a:ext>
            </a:extLst>
          </p:cNvPr>
          <p:cNvSpPr txBox="1">
            <a:spLocks/>
          </p:cNvSpPr>
          <p:nvPr/>
        </p:nvSpPr>
        <p:spPr>
          <a:xfrm>
            <a:off x="838200" y="651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_tradnl" sz="3600" b="1" i="0" u="none" strike="noStrike" kern="120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Estándares de Evaluación</a:t>
            </a:r>
            <a:br>
              <a:rPr kumimoji="0" lang="es-ES_tradnl" sz="3600" b="1" i="0" u="none" strike="noStrike" kern="120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br>
            <a:r>
              <a:rPr kumimoji="0" lang="es-CL" sz="2400" b="1" i="0" u="none" strike="noStrike" kern="1200" cap="none" spc="0" normalizeH="0" baseline="0" noProof="0" dirty="0">
                <a:ln>
                  <a:noFill/>
                </a:ln>
                <a:solidFill>
                  <a:sysClr val="windowText" lastClr="000000"/>
                </a:solidFill>
                <a:effectLst/>
                <a:uLnTx/>
                <a:uFillTx/>
                <a:latin typeface="Poppins" panose="00000500000000000000" pitchFamily="2" charset="0"/>
                <a:ea typeface="+mj-lt"/>
                <a:cs typeface="Poppins" panose="00000500000000000000" pitchFamily="2" charset="0"/>
              </a:rPr>
              <a:t>Niveles progresivos e inclusivos</a:t>
            </a:r>
            <a:endParaRPr kumimoji="0" lang="es-ES_tradnl" sz="3600" b="1" i="0" u="none" strike="noStrike" kern="120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endParaRPr>
          </a:p>
        </p:txBody>
      </p:sp>
      <p:cxnSp>
        <p:nvCxnSpPr>
          <p:cNvPr id="21" name="Conector recto 20">
            <a:extLst>
              <a:ext uri="{FF2B5EF4-FFF2-40B4-BE49-F238E27FC236}">
                <a16:creationId xmlns:a16="http://schemas.microsoft.com/office/drawing/2014/main" id="{FD08461A-4DD3-06FC-AC4C-6EF6169E7E4F}"/>
              </a:ext>
            </a:extLst>
          </p:cNvPr>
          <p:cNvCxnSpPr>
            <a:cxnSpLocks/>
          </p:cNvCxnSpPr>
          <p:nvPr/>
        </p:nvCxnSpPr>
        <p:spPr>
          <a:xfrm>
            <a:off x="980366" y="1247981"/>
            <a:ext cx="9831217" cy="0"/>
          </a:xfrm>
          <a:prstGeom prst="line">
            <a:avLst/>
          </a:prstGeom>
          <a:noFill/>
          <a:ln w="12700" cap="flat" cmpd="sng" algn="ctr">
            <a:solidFill>
              <a:srgbClr val="4472C4"/>
            </a:solidFill>
            <a:prstDash val="solid"/>
            <a:miter lim="800000"/>
          </a:ln>
          <a:effectLst/>
        </p:spPr>
      </p:cxnSp>
      <p:pic>
        <p:nvPicPr>
          <p:cNvPr id="22" name="Imagen 21">
            <a:extLst>
              <a:ext uri="{FF2B5EF4-FFF2-40B4-BE49-F238E27FC236}">
                <a16:creationId xmlns:a16="http://schemas.microsoft.com/office/drawing/2014/main" id="{FD1FBD80-1BFE-14A3-83A1-A99D5C8ED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72"/>
            <a:ext cx="950763" cy="1161214"/>
          </a:xfrm>
          <a:prstGeom prst="rect">
            <a:avLst/>
          </a:prstGeom>
        </p:spPr>
      </p:pic>
      <p:sp>
        <p:nvSpPr>
          <p:cNvPr id="23" name="CuadroTexto 22">
            <a:extLst>
              <a:ext uri="{FF2B5EF4-FFF2-40B4-BE49-F238E27FC236}">
                <a16:creationId xmlns:a16="http://schemas.microsoft.com/office/drawing/2014/main" id="{6C8BAD3D-BF8D-CAD0-1467-9B12CD253277}"/>
              </a:ext>
            </a:extLst>
          </p:cNvPr>
          <p:cNvSpPr txBox="1"/>
          <p:nvPr/>
        </p:nvSpPr>
        <p:spPr>
          <a:xfrm>
            <a:off x="847874" y="1371873"/>
            <a:ext cx="1049625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525352"/>
                </a:solidFill>
                <a:effectLst/>
                <a:uLnTx/>
                <a:uFillTx/>
                <a:latin typeface="Poppins" panose="00000500000000000000" pitchFamily="2" charset="0"/>
                <a:ea typeface="+mn-ea"/>
                <a:cs typeface="Poppins" panose="00000500000000000000" pitchFamily="2" charset="0"/>
              </a:rPr>
              <a:t>Estándar</a:t>
            </a:r>
            <a:r>
              <a:rPr kumimoji="0" lang="es-ES" sz="1800" b="0" i="0" u="none" strike="noStrike" kern="1200" cap="none" spc="0" normalizeH="0" baseline="0" noProof="0" dirty="0">
                <a:ln>
                  <a:noFill/>
                </a:ln>
                <a:solidFill>
                  <a:srgbClr val="525352"/>
                </a:solidFill>
                <a:effectLst/>
                <a:uLnTx/>
                <a:uFillTx/>
                <a:latin typeface="Poppins" panose="00000500000000000000" pitchFamily="2" charset="0"/>
                <a:ea typeface="+mn-ea"/>
                <a:cs typeface="Poppins" panose="00000500000000000000" pitchFamily="2" charset="0"/>
              </a:rPr>
              <a:t>: “descriptor que expresa el </a:t>
            </a:r>
            <a:r>
              <a:rPr kumimoji="0" lang="es-ES" sz="1800" b="1" i="0" u="none" strike="noStrike" kern="1200" cap="none" spc="0" normalizeH="0" baseline="0" noProof="0" dirty="0">
                <a:ln>
                  <a:noFill/>
                </a:ln>
                <a:solidFill>
                  <a:srgbClr val="525352"/>
                </a:solidFill>
                <a:effectLst/>
                <a:uLnTx/>
                <a:uFillTx/>
                <a:latin typeface="Poppins" panose="00000500000000000000" pitchFamily="2" charset="0"/>
                <a:ea typeface="+mn-ea"/>
                <a:cs typeface="Poppins" panose="00000500000000000000" pitchFamily="2" charset="0"/>
              </a:rPr>
              <a:t>nivel de desempeño o de logro progresivo de un criterio</a:t>
            </a:r>
            <a:r>
              <a:rPr kumimoji="0" lang="es-ES" sz="1800" b="0" i="0" u="none" strike="noStrike" kern="1200" cap="none" spc="0" normalizeH="0" baseline="0" noProof="0" dirty="0">
                <a:ln>
                  <a:noFill/>
                </a:ln>
                <a:solidFill>
                  <a:srgbClr val="525352"/>
                </a:solidFill>
                <a:effectLst/>
                <a:uLnTx/>
                <a:uFillTx/>
                <a:latin typeface="Poppins" panose="00000500000000000000" pitchFamily="2" charset="0"/>
                <a:ea typeface="+mn-ea"/>
                <a:cs typeface="Poppins" panose="00000500000000000000" pitchFamily="2" charset="0"/>
              </a:rPr>
              <a:t>. Dicho nivel será determinado de manera objetiva para cada institución </a:t>
            </a:r>
            <a:r>
              <a:rPr kumimoji="0" lang="es-ES" sz="1800" b="1" i="0" u="none" strike="noStrike" kern="1200" cap="none" spc="0" normalizeH="0" baseline="0" noProof="0" dirty="0">
                <a:ln>
                  <a:noFill/>
                </a:ln>
                <a:solidFill>
                  <a:srgbClr val="525352"/>
                </a:solidFill>
                <a:effectLst/>
                <a:uLnTx/>
                <a:uFillTx/>
                <a:latin typeface="Poppins" panose="00000500000000000000" pitchFamily="2" charset="0"/>
                <a:ea typeface="+mn-ea"/>
                <a:cs typeface="Poppins" panose="00000500000000000000" pitchFamily="2" charset="0"/>
              </a:rPr>
              <a:t>en base a evidencia </a:t>
            </a:r>
            <a:r>
              <a:rPr kumimoji="0" lang="es-ES" sz="1800" b="0" i="0" u="none" strike="noStrike" kern="1200" cap="none" spc="0" normalizeH="0" baseline="0" noProof="0" dirty="0">
                <a:ln>
                  <a:noFill/>
                </a:ln>
                <a:solidFill>
                  <a:srgbClr val="525352"/>
                </a:solidFill>
                <a:effectLst/>
                <a:uLnTx/>
                <a:uFillTx/>
                <a:latin typeface="Poppins" panose="00000500000000000000" pitchFamily="2" charset="0"/>
                <a:ea typeface="+mn-ea"/>
                <a:cs typeface="Poppins" panose="00000500000000000000" pitchFamily="2" charset="0"/>
              </a:rPr>
              <a:t>obtenida en las distintas etapas del proceso de acreditación institucional.”</a:t>
            </a:r>
          </a:p>
        </p:txBody>
      </p:sp>
      <p:grpSp>
        <p:nvGrpSpPr>
          <p:cNvPr id="24" name="Grupo 23">
            <a:extLst>
              <a:ext uri="{FF2B5EF4-FFF2-40B4-BE49-F238E27FC236}">
                <a16:creationId xmlns:a16="http://schemas.microsoft.com/office/drawing/2014/main" id="{06B8504C-4E3D-4674-B9A4-99C3CEB2BF5F}"/>
              </a:ext>
            </a:extLst>
          </p:cNvPr>
          <p:cNvGrpSpPr/>
          <p:nvPr/>
        </p:nvGrpSpPr>
        <p:grpSpPr>
          <a:xfrm>
            <a:off x="743777" y="5943289"/>
            <a:ext cx="10759036" cy="756338"/>
            <a:chOff x="141113" y="5748865"/>
            <a:chExt cx="11796885" cy="1080000"/>
          </a:xfrm>
        </p:grpSpPr>
        <p:sp>
          <p:nvSpPr>
            <p:cNvPr id="25" name="Flecha derecha 2">
              <a:extLst>
                <a:ext uri="{FF2B5EF4-FFF2-40B4-BE49-F238E27FC236}">
                  <a16:creationId xmlns:a16="http://schemas.microsoft.com/office/drawing/2014/main" id="{509000DE-0D59-410D-680F-A84F78653547}"/>
                </a:ext>
              </a:extLst>
            </p:cNvPr>
            <p:cNvSpPr/>
            <p:nvPr/>
          </p:nvSpPr>
          <p:spPr>
            <a:xfrm>
              <a:off x="141113" y="5748865"/>
              <a:ext cx="11796885" cy="1080000"/>
            </a:xfrm>
            <a:prstGeom prst="rightArrow">
              <a:avLst/>
            </a:prstGeom>
            <a:solidFill>
              <a:srgbClr val="FF0000"/>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Forma libre 3">
              <a:extLst>
                <a:ext uri="{FF2B5EF4-FFF2-40B4-BE49-F238E27FC236}">
                  <a16:creationId xmlns:a16="http://schemas.microsoft.com/office/drawing/2014/main" id="{44D6D64C-F0C7-1B0E-8D91-22DA1BDAE4F8}"/>
                </a:ext>
              </a:extLst>
            </p:cNvPr>
            <p:cNvSpPr/>
            <p:nvPr/>
          </p:nvSpPr>
          <p:spPr>
            <a:xfrm>
              <a:off x="10138552" y="6030610"/>
              <a:ext cx="1523572" cy="540000"/>
            </a:xfrm>
            <a:custGeom>
              <a:avLst/>
              <a:gdLst>
                <a:gd name="connsiteX0" fmla="*/ 0 w 1523572"/>
                <a:gd name="connsiteY0" fmla="*/ 0 h 540000"/>
                <a:gd name="connsiteX1" fmla="*/ 1523572 w 1523572"/>
                <a:gd name="connsiteY1" fmla="*/ 0 h 540000"/>
                <a:gd name="connsiteX2" fmla="*/ 1523572 w 1523572"/>
                <a:gd name="connsiteY2" fmla="*/ 540000 h 540000"/>
                <a:gd name="connsiteX3" fmla="*/ 0 w 1523572"/>
                <a:gd name="connsiteY3" fmla="*/ 540000 h 540000"/>
                <a:gd name="connsiteX4" fmla="*/ 0 w 1523572"/>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572" h="540000">
                  <a:moveTo>
                    <a:pt x="0" y="0"/>
                  </a:moveTo>
                  <a:lnTo>
                    <a:pt x="1523572" y="0"/>
                  </a:lnTo>
                  <a:lnTo>
                    <a:pt x="1523572" y="540000"/>
                  </a:lnTo>
                  <a:lnTo>
                    <a:pt x="0" y="540000"/>
                  </a:lnTo>
                  <a:lnTo>
                    <a:pt x="0" y="0"/>
                  </a:lnTo>
                  <a:close/>
                </a:path>
              </a:pathLst>
            </a:custGeom>
            <a:noFill/>
            <a:ln>
              <a:noFill/>
            </a:ln>
            <a:effectLst/>
          </p:spPr>
          <p:txBody>
            <a:bodyPr spcFirstLastPara="0" vert="horz" wrap="square" lIns="0" tIns="152400" rIns="0" bIns="15240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s-ES" sz="1400" b="1" i="0" u="none" strike="noStrike" kern="0" cap="none" spc="0" normalizeH="0" baseline="0" noProof="0" dirty="0">
                <a:ln>
                  <a:noFill/>
                </a:ln>
                <a:solidFill>
                  <a:prstClr val="black">
                    <a:hueOff val="0"/>
                    <a:satOff val="0"/>
                    <a:lumOff val="0"/>
                    <a:alphaOff val="0"/>
                  </a:prstClr>
                </a:solidFill>
                <a:effectLst/>
                <a:uLnTx/>
                <a:uFillTx/>
                <a:latin typeface="Poppins" panose="00000500000000000000" pitchFamily="2" charset="0"/>
                <a:ea typeface="+mn-ea"/>
                <a:cs typeface="Poppins" panose="00000500000000000000" pitchFamily="2" charset="0"/>
              </a:endParaRPr>
            </a:p>
          </p:txBody>
        </p:sp>
        <p:sp>
          <p:nvSpPr>
            <p:cNvPr id="27" name="Forma libre 4">
              <a:extLst>
                <a:ext uri="{FF2B5EF4-FFF2-40B4-BE49-F238E27FC236}">
                  <a16:creationId xmlns:a16="http://schemas.microsoft.com/office/drawing/2014/main" id="{B3543FC1-0276-94F8-ED7E-EA2EF0032EB1}"/>
                </a:ext>
              </a:extLst>
            </p:cNvPr>
            <p:cNvSpPr/>
            <p:nvPr/>
          </p:nvSpPr>
          <p:spPr>
            <a:xfrm>
              <a:off x="468767" y="6018864"/>
              <a:ext cx="10431571" cy="540000"/>
            </a:xfrm>
            <a:custGeom>
              <a:avLst/>
              <a:gdLst>
                <a:gd name="connsiteX0" fmla="*/ 0 w 6902331"/>
                <a:gd name="connsiteY0" fmla="*/ 0 h 540000"/>
                <a:gd name="connsiteX1" fmla="*/ 6902331 w 6902331"/>
                <a:gd name="connsiteY1" fmla="*/ 0 h 540000"/>
                <a:gd name="connsiteX2" fmla="*/ 6902331 w 6902331"/>
                <a:gd name="connsiteY2" fmla="*/ 540000 h 540000"/>
                <a:gd name="connsiteX3" fmla="*/ 0 w 6902331"/>
                <a:gd name="connsiteY3" fmla="*/ 540000 h 540000"/>
                <a:gd name="connsiteX4" fmla="*/ 0 w 6902331"/>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2331" h="540000">
                  <a:moveTo>
                    <a:pt x="0" y="0"/>
                  </a:moveTo>
                  <a:lnTo>
                    <a:pt x="6902331" y="0"/>
                  </a:lnTo>
                  <a:lnTo>
                    <a:pt x="6902331" y="540000"/>
                  </a:lnTo>
                  <a:lnTo>
                    <a:pt x="0" y="540000"/>
                  </a:lnTo>
                  <a:lnTo>
                    <a:pt x="0" y="0"/>
                  </a:lnTo>
                  <a:close/>
                </a:path>
              </a:pathLst>
            </a:custGeom>
            <a:noFill/>
            <a:ln>
              <a:noFill/>
            </a:ln>
            <a:effectLst/>
          </p:spPr>
          <p:txBody>
            <a:bodyPr spcFirstLastPara="0" vert="horz" wrap="square" lIns="0" tIns="142240" rIns="0" bIns="1422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s-ES" sz="2000" b="1"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Trayectoria típica de instalación de capacidades y un logro progresivo</a:t>
              </a:r>
            </a:p>
          </p:txBody>
        </p:sp>
        <p:sp>
          <p:nvSpPr>
            <p:cNvPr id="28" name="Forma libre 5">
              <a:extLst>
                <a:ext uri="{FF2B5EF4-FFF2-40B4-BE49-F238E27FC236}">
                  <a16:creationId xmlns:a16="http://schemas.microsoft.com/office/drawing/2014/main" id="{E33B4FED-C96E-693D-775E-4F8095F2C642}"/>
                </a:ext>
              </a:extLst>
            </p:cNvPr>
            <p:cNvSpPr/>
            <p:nvPr/>
          </p:nvSpPr>
          <p:spPr>
            <a:xfrm>
              <a:off x="1103220" y="6030610"/>
              <a:ext cx="1523572" cy="540000"/>
            </a:xfrm>
            <a:custGeom>
              <a:avLst/>
              <a:gdLst>
                <a:gd name="connsiteX0" fmla="*/ 0 w 1523572"/>
                <a:gd name="connsiteY0" fmla="*/ 0 h 540000"/>
                <a:gd name="connsiteX1" fmla="*/ 1523572 w 1523572"/>
                <a:gd name="connsiteY1" fmla="*/ 0 h 540000"/>
                <a:gd name="connsiteX2" fmla="*/ 1523572 w 1523572"/>
                <a:gd name="connsiteY2" fmla="*/ 540000 h 540000"/>
                <a:gd name="connsiteX3" fmla="*/ 0 w 1523572"/>
                <a:gd name="connsiteY3" fmla="*/ 540000 h 540000"/>
                <a:gd name="connsiteX4" fmla="*/ 0 w 1523572"/>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572" h="540000">
                  <a:moveTo>
                    <a:pt x="0" y="0"/>
                  </a:moveTo>
                  <a:lnTo>
                    <a:pt x="1523572" y="0"/>
                  </a:lnTo>
                  <a:lnTo>
                    <a:pt x="1523572" y="540000"/>
                  </a:lnTo>
                  <a:lnTo>
                    <a:pt x="0" y="540000"/>
                  </a:lnTo>
                  <a:lnTo>
                    <a:pt x="0" y="0"/>
                  </a:lnTo>
                  <a:close/>
                </a:path>
              </a:pathLst>
            </a:custGeom>
            <a:noFill/>
            <a:ln>
              <a:noFill/>
            </a:ln>
            <a:effectLst/>
          </p:spPr>
          <p:txBody>
            <a:bodyPr spcFirstLastPara="0" vert="horz" wrap="square" lIns="0" tIns="152400" rIns="0" bIns="15240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es-ES" sz="1400" b="0" i="0" u="none" strike="noStrike" kern="0" cap="none" spc="0" normalizeH="0" baseline="0" noProof="0" dirty="0">
                <a:ln>
                  <a:noFill/>
                </a:ln>
                <a:solidFill>
                  <a:prstClr val="black">
                    <a:hueOff val="0"/>
                    <a:satOff val="0"/>
                    <a:lumOff val="0"/>
                    <a:alphaOff val="0"/>
                  </a:prstClr>
                </a:solidFill>
                <a:effectLst/>
                <a:uLnTx/>
                <a:uFillTx/>
                <a:latin typeface="Poppins" panose="00000500000000000000" pitchFamily="2" charset="0"/>
                <a:ea typeface="+mn-ea"/>
                <a:cs typeface="Poppins" panose="00000500000000000000" pitchFamily="2" charset="0"/>
              </a:endParaRPr>
            </a:p>
          </p:txBody>
        </p:sp>
      </p:grpSp>
      <p:sp>
        <p:nvSpPr>
          <p:cNvPr id="29" name="Esquina doblada 9">
            <a:extLst>
              <a:ext uri="{FF2B5EF4-FFF2-40B4-BE49-F238E27FC236}">
                <a16:creationId xmlns:a16="http://schemas.microsoft.com/office/drawing/2014/main" id="{DA6FD894-B441-AD9D-C01A-2285197EC77C}"/>
              </a:ext>
            </a:extLst>
          </p:cNvPr>
          <p:cNvSpPr/>
          <p:nvPr/>
        </p:nvSpPr>
        <p:spPr>
          <a:xfrm rot="10800000">
            <a:off x="743776" y="4421061"/>
            <a:ext cx="3203756" cy="1442133"/>
          </a:xfrm>
          <a:prstGeom prst="foldedCorner">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600" b="0"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30" name="Esquina doblada 10">
            <a:extLst>
              <a:ext uri="{FF2B5EF4-FFF2-40B4-BE49-F238E27FC236}">
                <a16:creationId xmlns:a16="http://schemas.microsoft.com/office/drawing/2014/main" id="{9979558E-69DF-C39F-FFE8-04B8BE1FB9AA}"/>
              </a:ext>
            </a:extLst>
          </p:cNvPr>
          <p:cNvSpPr/>
          <p:nvPr/>
        </p:nvSpPr>
        <p:spPr>
          <a:xfrm rot="10800000">
            <a:off x="4294229" y="3556553"/>
            <a:ext cx="3203756" cy="2306641"/>
          </a:xfrm>
          <a:prstGeom prst="foldedCorner">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600" b="0" i="0" u="none" strike="noStrike" kern="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31" name="Esquina doblada 11">
            <a:extLst>
              <a:ext uri="{FF2B5EF4-FFF2-40B4-BE49-F238E27FC236}">
                <a16:creationId xmlns:a16="http://schemas.microsoft.com/office/drawing/2014/main" id="{034686B4-6E99-0B55-90EE-2B64CEF27BC7}"/>
              </a:ext>
            </a:extLst>
          </p:cNvPr>
          <p:cNvSpPr/>
          <p:nvPr/>
        </p:nvSpPr>
        <p:spPr>
          <a:xfrm rot="10800000">
            <a:off x="7844682" y="2728744"/>
            <a:ext cx="3203756" cy="3142676"/>
          </a:xfrm>
          <a:prstGeom prst="foldedCorner">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600" b="0" i="0" u="none" strike="noStrike" kern="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32" name="CuadroTexto 31">
            <a:extLst>
              <a:ext uri="{FF2B5EF4-FFF2-40B4-BE49-F238E27FC236}">
                <a16:creationId xmlns:a16="http://schemas.microsoft.com/office/drawing/2014/main" id="{4338B98F-579A-A024-8C89-C7F8E738B883}"/>
              </a:ext>
            </a:extLst>
          </p:cNvPr>
          <p:cNvSpPr txBox="1"/>
          <p:nvPr/>
        </p:nvSpPr>
        <p:spPr>
          <a:xfrm>
            <a:off x="787674" y="4636310"/>
            <a:ext cx="3119516" cy="7386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Existencia de políticas y aplicación de mecanismos de aseguramiento de la calidad.</a:t>
            </a:r>
            <a:endParaRPr kumimoji="0" lang="es-CL" sz="1400" b="0"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33" name="Rectángulo 32">
            <a:extLst>
              <a:ext uri="{FF2B5EF4-FFF2-40B4-BE49-F238E27FC236}">
                <a16:creationId xmlns:a16="http://schemas.microsoft.com/office/drawing/2014/main" id="{33C03981-92C0-D6A8-E881-1D8FA75759AB}"/>
              </a:ext>
            </a:extLst>
          </p:cNvPr>
          <p:cNvSpPr/>
          <p:nvPr/>
        </p:nvSpPr>
        <p:spPr>
          <a:xfrm>
            <a:off x="4366460" y="3925044"/>
            <a:ext cx="3068906"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Aplicación sistemática de mecanismos de aseguramiento de la calidad, con evidencia de que se miden resultados y se promueve una cultura de la calidad en la institución.</a:t>
            </a:r>
            <a:endParaRPr kumimoji="0" lang="es-CL" sz="1400" b="0"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34" name="Rectángulo 33">
            <a:extLst>
              <a:ext uri="{FF2B5EF4-FFF2-40B4-BE49-F238E27FC236}">
                <a16:creationId xmlns:a16="http://schemas.microsoft.com/office/drawing/2014/main" id="{AD1BECDD-6F16-2394-93D6-ABED58D79BCC}"/>
              </a:ext>
            </a:extLst>
          </p:cNvPr>
          <p:cNvSpPr/>
          <p:nvPr/>
        </p:nvSpPr>
        <p:spPr>
          <a:xfrm>
            <a:off x="7975201" y="3146941"/>
            <a:ext cx="2985395"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Uso de resultados para retroalimentar y ajustar políticas y mecanismos de aseguramiento de la calidad, dando cuenta de ciclos de mejora continua que permiten la obtención de resultados concordantes con las metas institucionales. La cultura de la calidad se expresa en la mayoría o todas las unidades de la institución. </a:t>
            </a:r>
            <a:endParaRPr kumimoji="0" lang="es-CL" sz="1400" b="0" i="0" u="none" strike="noStrike" kern="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35" name="CuadroTexto 34">
            <a:extLst>
              <a:ext uri="{FF2B5EF4-FFF2-40B4-BE49-F238E27FC236}">
                <a16:creationId xmlns:a16="http://schemas.microsoft.com/office/drawing/2014/main" id="{A2076B78-A958-307B-8394-E2A469564232}"/>
              </a:ext>
            </a:extLst>
          </p:cNvPr>
          <p:cNvSpPr txBox="1"/>
          <p:nvPr/>
        </p:nvSpPr>
        <p:spPr>
          <a:xfrm>
            <a:off x="987213" y="3986920"/>
            <a:ext cx="9156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5B9BD5">
                    <a:lumMod val="75000"/>
                  </a:srgbClr>
                </a:solidFill>
                <a:effectLst/>
                <a:uLnTx/>
                <a:uFillTx/>
                <a:latin typeface="Poppins" panose="00000500000000000000" pitchFamily="2" charset="0"/>
                <a:ea typeface="+mn-ea"/>
                <a:cs typeface="Poppins" panose="00000500000000000000" pitchFamily="2" charset="0"/>
              </a:rPr>
              <a:t>Nivel 1</a:t>
            </a:r>
            <a:endParaRPr kumimoji="0" lang="es-CL" sz="1800" b="1" i="0" u="none" strike="noStrike" kern="0" cap="none" spc="0" normalizeH="0" baseline="0" noProof="0" dirty="0">
              <a:ln>
                <a:noFill/>
              </a:ln>
              <a:solidFill>
                <a:srgbClr val="5B9BD5">
                  <a:lumMod val="75000"/>
                </a:srgbClr>
              </a:solidFill>
              <a:effectLst/>
              <a:uLnTx/>
              <a:uFillTx/>
              <a:latin typeface="Poppins" panose="00000500000000000000" pitchFamily="2" charset="0"/>
              <a:ea typeface="+mn-ea"/>
              <a:cs typeface="Poppins" panose="00000500000000000000" pitchFamily="2" charset="0"/>
            </a:endParaRPr>
          </a:p>
        </p:txBody>
      </p:sp>
      <p:sp>
        <p:nvSpPr>
          <p:cNvPr id="36" name="CuadroTexto 35">
            <a:extLst>
              <a:ext uri="{FF2B5EF4-FFF2-40B4-BE49-F238E27FC236}">
                <a16:creationId xmlns:a16="http://schemas.microsoft.com/office/drawing/2014/main" id="{268D1BBD-3A19-F8D5-0F3C-6C185E212FAB}"/>
              </a:ext>
            </a:extLst>
          </p:cNvPr>
          <p:cNvSpPr txBox="1"/>
          <p:nvPr/>
        </p:nvSpPr>
        <p:spPr>
          <a:xfrm>
            <a:off x="4676189" y="3088773"/>
            <a:ext cx="960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5B9BD5">
                    <a:lumMod val="75000"/>
                  </a:srgbClr>
                </a:solidFill>
                <a:effectLst/>
                <a:uLnTx/>
                <a:uFillTx/>
                <a:latin typeface="Poppins" panose="00000500000000000000" pitchFamily="2" charset="0"/>
                <a:ea typeface="+mn-ea"/>
                <a:cs typeface="Poppins" panose="00000500000000000000" pitchFamily="2" charset="0"/>
              </a:rPr>
              <a:t>Nivel 2</a:t>
            </a:r>
            <a:endParaRPr kumimoji="0" lang="es-CL" sz="1800" b="1" i="0" u="none" strike="noStrike" kern="0" cap="none" spc="0" normalizeH="0" baseline="0" noProof="0" dirty="0">
              <a:ln>
                <a:noFill/>
              </a:ln>
              <a:solidFill>
                <a:srgbClr val="5B9BD5">
                  <a:lumMod val="75000"/>
                </a:srgbClr>
              </a:solidFill>
              <a:effectLst/>
              <a:uLnTx/>
              <a:uFillTx/>
              <a:latin typeface="Poppins" panose="00000500000000000000" pitchFamily="2" charset="0"/>
              <a:ea typeface="+mn-ea"/>
              <a:cs typeface="Poppins" panose="00000500000000000000" pitchFamily="2" charset="0"/>
            </a:endParaRPr>
          </a:p>
        </p:txBody>
      </p:sp>
      <p:sp>
        <p:nvSpPr>
          <p:cNvPr id="37" name="CuadroTexto 36">
            <a:extLst>
              <a:ext uri="{FF2B5EF4-FFF2-40B4-BE49-F238E27FC236}">
                <a16:creationId xmlns:a16="http://schemas.microsoft.com/office/drawing/2014/main" id="{3ECD9E93-72B4-CEDB-BF16-1FF837DD1845}"/>
              </a:ext>
            </a:extLst>
          </p:cNvPr>
          <p:cNvSpPr txBox="1"/>
          <p:nvPr/>
        </p:nvSpPr>
        <p:spPr>
          <a:xfrm>
            <a:off x="8333789" y="2257742"/>
            <a:ext cx="9685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5B9BD5">
                    <a:lumMod val="75000"/>
                  </a:srgbClr>
                </a:solidFill>
                <a:effectLst/>
                <a:uLnTx/>
                <a:uFillTx/>
                <a:latin typeface="Poppins" panose="00000500000000000000" pitchFamily="2" charset="0"/>
                <a:ea typeface="+mn-ea"/>
                <a:cs typeface="Poppins" panose="00000500000000000000" pitchFamily="2" charset="0"/>
              </a:rPr>
              <a:t>Nivel 3</a:t>
            </a:r>
            <a:endParaRPr kumimoji="0" lang="es-CL" sz="1800" b="1" i="0" u="none" strike="noStrike" kern="0" cap="none" spc="0" normalizeH="0" baseline="0" noProof="0" dirty="0">
              <a:ln>
                <a:noFill/>
              </a:ln>
              <a:solidFill>
                <a:srgbClr val="5B9BD5">
                  <a:lumMod val="75000"/>
                </a:srgbClr>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3244269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ector recto 8">
            <a:extLst>
              <a:ext uri="{FF2B5EF4-FFF2-40B4-BE49-F238E27FC236}">
                <a16:creationId xmlns:a16="http://schemas.microsoft.com/office/drawing/2014/main" id="{B0F9F541-8D25-47CF-A732-AAC1A999EC26}"/>
              </a:ext>
            </a:extLst>
          </p:cNvPr>
          <p:cNvCxnSpPr/>
          <p:nvPr/>
        </p:nvCxnSpPr>
        <p:spPr>
          <a:xfrm>
            <a:off x="1495" y="1079696"/>
            <a:ext cx="11352307" cy="539"/>
          </a:xfrm>
          <a:prstGeom prst="line">
            <a:avLst/>
          </a:prstGeom>
          <a:ln w="38100">
            <a:solidFill>
              <a:srgbClr val="2D994C"/>
            </a:solidFill>
          </a:ln>
        </p:spPr>
        <p:style>
          <a:lnRef idx="1">
            <a:schemeClr val="accent1"/>
          </a:lnRef>
          <a:fillRef idx="0">
            <a:schemeClr val="accent1"/>
          </a:fillRef>
          <a:effectRef idx="0">
            <a:schemeClr val="accent1"/>
          </a:effectRef>
          <a:fontRef idx="minor">
            <a:schemeClr val="tx1"/>
          </a:fontRef>
        </p:style>
      </p:cxnSp>
      <p:sp>
        <p:nvSpPr>
          <p:cNvPr id="10" name="Subtítulo 2">
            <a:extLst>
              <a:ext uri="{FF2B5EF4-FFF2-40B4-BE49-F238E27FC236}">
                <a16:creationId xmlns:a16="http://schemas.microsoft.com/office/drawing/2014/main" id="{7DA8F9EF-F2E2-46B0-B7A0-01A9A4B04357}"/>
              </a:ext>
            </a:extLst>
          </p:cNvPr>
          <p:cNvSpPr txBox="1">
            <a:spLocks/>
          </p:cNvSpPr>
          <p:nvPr/>
        </p:nvSpPr>
        <p:spPr>
          <a:xfrm>
            <a:off x="1442437" y="585033"/>
            <a:ext cx="9961713" cy="6529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4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s-MX" sz="2800" b="1" i="0" u="none" strike="noStrike" kern="1200" cap="all" spc="0" normalizeH="0" baseline="0" noProof="0">
              <a:ln w="12700">
                <a:noFill/>
                <a:prstDash val="solid"/>
              </a:ln>
              <a:solidFill>
                <a:srgbClr val="4472C4"/>
              </a:solidFill>
              <a:effectLst/>
              <a:uLnTx/>
              <a:uFillTx/>
              <a:latin typeface="Poppins" panose="00000500000000000000" pitchFamily="2" charset="0"/>
              <a:ea typeface="Microsoft JhengHei Light" panose="020B0304030504040204" pitchFamily="34" charset="-120"/>
              <a:cs typeface="Poppins" panose="00000500000000000000" pitchFamily="2" charset="0"/>
            </a:endParaRPr>
          </a:p>
        </p:txBody>
      </p:sp>
      <p:sp>
        <p:nvSpPr>
          <p:cNvPr id="15" name="Rectangle 1">
            <a:extLst>
              <a:ext uri="{FF2B5EF4-FFF2-40B4-BE49-F238E27FC236}">
                <a16:creationId xmlns:a16="http://schemas.microsoft.com/office/drawing/2014/main" id="{62ED8A50-FE59-443E-8F4D-01C7A4D76E05}"/>
              </a:ext>
            </a:extLst>
          </p:cNvPr>
          <p:cNvSpPr>
            <a:spLocks noChangeArrowheads="1"/>
          </p:cNvSpPr>
          <p:nvPr/>
        </p:nvSpPr>
        <p:spPr bwMode="auto">
          <a:xfrm>
            <a:off x="586410" y="274973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42" rtl="0" eaLnBrk="0" fontAlgn="base" latinLnBrk="0" hangingPunct="0">
              <a:lnSpc>
                <a:spcPct val="100000"/>
              </a:lnSpc>
              <a:spcBef>
                <a:spcPct val="0"/>
              </a:spcBef>
              <a:spcAft>
                <a:spcPct val="0"/>
              </a:spcAft>
              <a:buClrTx/>
              <a:buSzTx/>
              <a:buFontTx/>
              <a:buNone/>
              <a:tabLst/>
              <a:defRPr/>
            </a:pPr>
            <a:br>
              <a:rPr kumimoji="0" lang="es-CL" altLang="es-CL"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br>
            <a:endParaRPr kumimoji="0" lang="es-CL" altLang="es-CL"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11" name="Marcador de contenido 2">
            <a:extLst>
              <a:ext uri="{FF2B5EF4-FFF2-40B4-BE49-F238E27FC236}">
                <a16:creationId xmlns:a16="http://schemas.microsoft.com/office/drawing/2014/main" id="{2B0D82CA-2377-41BC-96D6-2382AE0B492D}"/>
              </a:ext>
            </a:extLst>
          </p:cNvPr>
          <p:cNvSpPr>
            <a:spLocks noGrp="1"/>
          </p:cNvSpPr>
          <p:nvPr>
            <p:ph idx="1"/>
          </p:nvPr>
        </p:nvSpPr>
        <p:spPr>
          <a:xfrm>
            <a:off x="771141" y="1426965"/>
            <a:ext cx="10515600" cy="4652715"/>
          </a:xfrm>
        </p:spPr>
        <p:txBody>
          <a:bodyPr>
            <a:noAutofit/>
          </a:bodyPr>
          <a:lstStyle/>
          <a:p>
            <a:pPr marL="0" indent="0" algn="just">
              <a:buNone/>
            </a:pPr>
            <a:r>
              <a:rPr lang="es-MX" b="1" dirty="0">
                <a:solidFill>
                  <a:schemeClr val="accent4"/>
                </a:solidFill>
              </a:rPr>
              <a:t>Política y gestión de la vinculación con el medio</a:t>
            </a:r>
          </a:p>
          <a:p>
            <a:pPr marL="0" indent="0" algn="just">
              <a:buNone/>
            </a:pPr>
            <a:r>
              <a:rPr lang="es-MX" sz="2400" dirty="0"/>
              <a:t>La función de vinculación con el medio es </a:t>
            </a:r>
            <a:r>
              <a:rPr lang="es-MX" sz="2400" b="1" dirty="0"/>
              <a:t>bidireccional</a:t>
            </a:r>
            <a:r>
              <a:rPr lang="es-MX" sz="2400" dirty="0"/>
              <a:t>, es decir, corresponde a una </a:t>
            </a:r>
            <a:r>
              <a:rPr lang="es-MX" sz="2400" b="1" dirty="0"/>
              <a:t>construcción conjunta </a:t>
            </a:r>
            <a:r>
              <a:rPr lang="es-MX" sz="2400" dirty="0"/>
              <a:t>de la universidad </a:t>
            </a:r>
            <a:r>
              <a:rPr lang="es-MX" sz="2400" u="sng" dirty="0"/>
              <a:t>con sus grupos relevantes de interés</a:t>
            </a:r>
            <a:r>
              <a:rPr lang="es-MX" sz="2400" dirty="0"/>
              <a:t>. Se explicita en políticas y mecanismos que señalan propósitos y acciones para los ámbitos de interacción definidos institucionalmente.</a:t>
            </a:r>
          </a:p>
          <a:p>
            <a:pPr marL="0" indent="0" algn="just">
              <a:buNone/>
            </a:pPr>
            <a:endParaRPr lang="es-MX" sz="2400" dirty="0"/>
          </a:p>
          <a:p>
            <a:pPr marL="0" indent="0" algn="just">
              <a:buNone/>
            </a:pPr>
            <a:r>
              <a:rPr lang="es-MX" b="1" dirty="0">
                <a:solidFill>
                  <a:schemeClr val="accent4"/>
                </a:solidFill>
              </a:rPr>
              <a:t>Resultados e impacto de la vinculación con el medio</a:t>
            </a:r>
          </a:p>
          <a:p>
            <a:pPr marL="0" indent="0" algn="just">
              <a:buNone/>
            </a:pPr>
            <a:r>
              <a:rPr lang="es-MX" sz="2400" dirty="0"/>
              <a:t>La universidad realiza acciones de vinculación con el medio que tienen un </a:t>
            </a:r>
            <a:r>
              <a:rPr lang="es-MX" sz="2400" b="1" dirty="0"/>
              <a:t>impacto positivo </a:t>
            </a:r>
            <a:r>
              <a:rPr lang="es-MX" sz="2400" u="sng" dirty="0"/>
              <a:t>en su entorno significativo o a nivel nacional, y </a:t>
            </a:r>
            <a:r>
              <a:rPr lang="es-MX" sz="2400" b="1" u="sng" dirty="0">
                <a:solidFill>
                  <a:srgbClr val="FE5252"/>
                </a:solidFill>
              </a:rPr>
              <a:t>en la formación de las y los estudiantes</a:t>
            </a:r>
            <a:r>
              <a:rPr lang="es-MX" sz="2400" u="sng" dirty="0"/>
              <a:t>, así como en otras funciones institucionales</a:t>
            </a:r>
            <a:r>
              <a:rPr lang="es-MX" sz="2400" dirty="0"/>
              <a:t>.</a:t>
            </a:r>
          </a:p>
          <a:p>
            <a:pPr algn="just"/>
            <a:endParaRPr lang="es-MX" sz="2400" dirty="0"/>
          </a:p>
        </p:txBody>
      </p:sp>
      <p:sp>
        <p:nvSpPr>
          <p:cNvPr id="4" name="Marcador de contenido 2">
            <a:extLst>
              <a:ext uri="{FF2B5EF4-FFF2-40B4-BE49-F238E27FC236}">
                <a16:creationId xmlns:a16="http://schemas.microsoft.com/office/drawing/2014/main" id="{146602A7-E743-3BBF-707C-7DEAE8FC8480}"/>
              </a:ext>
            </a:extLst>
          </p:cNvPr>
          <p:cNvSpPr txBox="1">
            <a:spLocks/>
          </p:cNvSpPr>
          <p:nvPr/>
        </p:nvSpPr>
        <p:spPr>
          <a:xfrm>
            <a:off x="1035180" y="1920161"/>
            <a:ext cx="10515600" cy="4939006"/>
          </a:xfrm>
          <a:prstGeom prst="rect">
            <a:avLst/>
          </a:prstGeom>
        </p:spPr>
        <p:txBody>
          <a:bodyPr vert="horz" lIns="91440" tIns="45720" rIns="91440" bIns="45720" rtlCol="0" anchor="t">
            <a:noAutofit/>
          </a:bodyPr>
          <a:lstStyle>
            <a:lvl1pPr marL="228610" indent="-228610" algn="l" defTabSz="91444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1" indent="-228610" algn="l" defTabSz="91444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2" indent="-228610" algn="l" defTabSz="91444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73" indent="-228610" algn="l" defTabSz="9144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95" indent="-228610" algn="l" defTabSz="9144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16" indent="-228610" algn="l" defTabSz="9144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37" indent="-228610" algn="l" defTabSz="9144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58" indent="-228610" algn="l" defTabSz="9144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79" indent="-228610" algn="l" defTabSz="9144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42"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75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Calibri"/>
              <a:cs typeface="Poppins" panose="00000500000000000000" pitchFamily="2" charset="0"/>
            </a:endParaRPr>
          </a:p>
        </p:txBody>
      </p:sp>
      <p:sp>
        <p:nvSpPr>
          <p:cNvPr id="5" name="Subtítulo 2">
            <a:extLst>
              <a:ext uri="{FF2B5EF4-FFF2-40B4-BE49-F238E27FC236}">
                <a16:creationId xmlns:a16="http://schemas.microsoft.com/office/drawing/2014/main" id="{98B29D8A-C276-D880-2BDB-2BE7E40B5318}"/>
              </a:ext>
            </a:extLst>
          </p:cNvPr>
          <p:cNvSpPr txBox="1">
            <a:spLocks/>
          </p:cNvSpPr>
          <p:nvPr/>
        </p:nvSpPr>
        <p:spPr>
          <a:xfrm>
            <a:off x="1" y="452331"/>
            <a:ext cx="11359570" cy="6529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2800" b="1" i="0" u="none" strike="noStrike" kern="1200" cap="all" spc="0" normalizeH="0" baseline="0" noProof="0" dirty="0">
                <a:ln w="12700">
                  <a:noFill/>
                  <a:prstDash val="solid"/>
                </a:ln>
                <a:solidFill>
                  <a:srgbClr val="0070C0"/>
                </a:solidFill>
                <a:effectLst/>
                <a:uLnTx/>
                <a:uFillTx/>
                <a:latin typeface="Poppins" panose="00000500000000000000" pitchFamily="2" charset="0"/>
                <a:ea typeface="Microsoft JhengHei Light"/>
                <a:cs typeface="Poppins" panose="00000500000000000000" pitchFamily="2" charset="0"/>
              </a:rPr>
              <a:t>CRITERIOS NACIONALES DE ACREDITACION – CNA Chile</a:t>
            </a:r>
            <a:endParaRPr kumimoji="0" lang="es-CL" sz="2800" b="1" i="0" u="none" strike="noStrike" kern="1200" cap="all" spc="0" normalizeH="0" baseline="0" noProof="0" dirty="0">
              <a:ln w="12700">
                <a:noFill/>
                <a:prstDash val="solid"/>
              </a:ln>
              <a:solidFill>
                <a:srgbClr val="0070C0"/>
              </a:solidFill>
              <a:effectLst/>
              <a:uLnTx/>
              <a:uFillTx/>
              <a:latin typeface="Poppins" panose="00000500000000000000" pitchFamily="2" charset="0"/>
              <a:ea typeface="Microsoft JhengHei Light" panose="020B0304030504040204" pitchFamily="34" charset="-120"/>
              <a:cs typeface="Poppins" panose="00000500000000000000" pitchFamily="2" charset="0"/>
            </a:endParaRPr>
          </a:p>
        </p:txBody>
      </p:sp>
    </p:spTree>
    <p:extLst>
      <p:ext uri="{BB962C8B-B14F-4D97-AF65-F5344CB8AC3E}">
        <p14:creationId xmlns:p14="http://schemas.microsoft.com/office/powerpoint/2010/main" val="4036225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26824" y="274640"/>
            <a:ext cx="11650851" cy="711081"/>
          </a:xfrm>
        </p:spPr>
        <p:txBody>
          <a:bodyPr>
            <a:noAutofit/>
          </a:bodyPr>
          <a:lstStyle/>
          <a:p>
            <a:r>
              <a:rPr lang="es-CL" sz="2800" dirty="0"/>
              <a:t>Definiendo una Política de Vinculación con el Medio</a:t>
            </a:r>
          </a:p>
        </p:txBody>
      </p:sp>
      <p:sp>
        <p:nvSpPr>
          <p:cNvPr id="3" name="Rectangle 2">
            <a:extLst>
              <a:ext uri="{FF2B5EF4-FFF2-40B4-BE49-F238E27FC236}">
                <a16:creationId xmlns:a16="http://schemas.microsoft.com/office/drawing/2014/main" id="{25D51F98-2206-C223-C556-7A22F9C838C4}"/>
              </a:ext>
            </a:extLst>
          </p:cNvPr>
          <p:cNvSpPr>
            <a:spLocks noChangeArrowheads="1"/>
          </p:cNvSpPr>
          <p:nvPr/>
        </p:nvSpPr>
        <p:spPr bwMode="auto">
          <a:xfrm>
            <a:off x="314325" y="1913044"/>
            <a:ext cx="11664316"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Introducción y Marco Contextual</a:t>
            </a: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Propósitos de la política.</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Importancia de la vinculación con el medio en la misión y visión institucional.</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Contexto nacional y/o internacional en el que se inserta la política.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Principios Rectores</a:t>
            </a: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Valores institucionales que guían la vinculación con el medio.</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Compromisos éticos y sociales.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Objetivos Estratégicos</a:t>
            </a: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Propósitos específicos que la política busca alcanzar.</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Alineación con el plan estratégico institucional y, por ejemplo, los Objetivos de Desarrollo Sostenible (ODS).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Definiciones Clave</a:t>
            </a: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Conceptos fundamentales para la comprensión de la política (e.g., vinculación con el medio, impacto, co-creación, bidireccionalidad, etc).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Ámbitos de Acción (o grupo conceptual de Programas de VcM) </a:t>
            </a: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Educación y formación.</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Investigación y transferencia del conocimiento.</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Extensión cultural y artística.</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Desarrollo territorial y sostenibilidad.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Estrategias y Líneas de Acción (o Programas de VcM)</a:t>
            </a: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Mecanismos o programas concretos para implementar la política.</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Participación de actores internos y externos.</a:t>
            </a:r>
          </a:p>
          <a:p>
            <a:pPr marL="457200" marR="0" lvl="1" indent="0" algn="l" defTabSz="914400" rtl="0" eaLnBrk="0" fontAlgn="base" latinLnBrk="0" hangingPunct="0">
              <a:lnSpc>
                <a:spcPct val="100000"/>
              </a:lnSpc>
              <a:spcBef>
                <a:spcPct val="0"/>
              </a:spcBef>
              <a:spcAft>
                <a:spcPct val="0"/>
              </a:spcAft>
              <a:buClrTx/>
              <a:buSzTx/>
              <a:buFontTx/>
              <a:buChar char="•"/>
              <a:tabLst/>
              <a:defRPr/>
            </a:pP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Roles y Responsabilidades</a:t>
            </a: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Definición de los actores clave involucrados (autoridades, académicos, estudiantes, comunidad externa).</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Funciones específicas asignadas a cada grupo.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Mecanismos de Coordinación y Gobernanza</a:t>
            </a: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Estructura organizativa para gestionar la vinculación con el medio.</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Protocolos de comunicación y toma de decisiones.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Recursos y Financiamiento</a:t>
            </a: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Fuentes de recursos para implementar las acciones de vinculación con el medio.</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Estrategias para garantizar la disponibilidad de recursos suficientes.</a:t>
            </a:r>
          </a:p>
          <a:p>
            <a:pPr marL="457200" marR="0" lvl="1" indent="0" algn="l" defTabSz="914400" rtl="0" eaLnBrk="0" fontAlgn="base" latinLnBrk="0" hangingPunct="0">
              <a:lnSpc>
                <a:spcPct val="100000"/>
              </a:lnSpc>
              <a:spcBef>
                <a:spcPct val="0"/>
              </a:spcBef>
              <a:spcAft>
                <a:spcPct val="0"/>
              </a:spcAft>
              <a:buClrTx/>
              <a:buSzTx/>
              <a:buFontTx/>
              <a:buChar char="•"/>
              <a:tabLst/>
              <a:defRPr/>
            </a:pP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EXTRAS (que complementan una política)</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Criterios de Evaluación e Indicadores de Impacto</a:t>
            </a: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Metodología para medir la efectividad de las acciones.</a:t>
            </a:r>
          </a:p>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Indicadores cualitativos y cuantitativos.</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Monitoreo, Evaluación y Mejora Continua</a:t>
            </a: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Procesos para garantizar la actualización y efectividad de la política.</a:t>
            </a:r>
          </a:p>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Ciclos de revisión y ajustes periódicos.</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s-CL" altLang="es-C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Disposiciones Generales y Transitorias</a:t>
            </a: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Plazos y condiciones para la implementación de la política.</a:t>
            </a:r>
          </a:p>
          <a:p>
            <a:pPr marL="914400" marR="0" lvl="2" indent="0" algn="l" defTabSz="914400" rtl="0" eaLnBrk="0" fontAlgn="base" latinLnBrk="0" hangingPunct="0">
              <a:lnSpc>
                <a:spcPct val="100000"/>
              </a:lnSpc>
              <a:spcBef>
                <a:spcPct val="0"/>
              </a:spcBef>
              <a:spcAft>
                <a:spcPct val="0"/>
              </a:spcAft>
              <a:buClrTx/>
              <a:buSzTx/>
              <a:buFontTx/>
              <a:buChar char="•"/>
              <a:tabLst/>
              <a:defRPr/>
            </a:pPr>
            <a:r>
              <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Normativas o reglamentos asociados.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L" altLang="es-C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Marcador de contenido 7">
            <a:extLst>
              <a:ext uri="{FF2B5EF4-FFF2-40B4-BE49-F238E27FC236}">
                <a16:creationId xmlns:a16="http://schemas.microsoft.com/office/drawing/2014/main" id="{DC12C6C9-3B3A-49AD-57B7-C4163B692D17}"/>
              </a:ext>
            </a:extLst>
          </p:cNvPr>
          <p:cNvSpPr>
            <a:spLocks noGrp="1"/>
          </p:cNvSpPr>
          <p:nvPr>
            <p:ph idx="1"/>
          </p:nvPr>
        </p:nvSpPr>
        <p:spPr>
          <a:xfrm>
            <a:off x="226822" y="870469"/>
            <a:ext cx="11650852" cy="956478"/>
          </a:xfrm>
        </p:spPr>
        <p:txBody>
          <a:bodyPr>
            <a:normAutofit/>
          </a:bodyPr>
          <a:lstStyle/>
          <a:p>
            <a:pPr marL="0" indent="0">
              <a:buNone/>
            </a:pPr>
            <a:r>
              <a:rPr lang="es-ES" sz="1000" dirty="0"/>
              <a:t>Una política de vinculación con el medio es un documento institucional que establece los principios, lineamientos y directrices para articular, estructurar y orientar las acciones de vinculación de una universidad con su entorno. Su propósito es garantizar que las interacciones entre la institución y la sociedad sean coherentes, relevantes y alineadas con la misión, visión y valores de la universidad, promoviendo el impacto positivo y el desarrollo mutuo. Esta política sirve como marco normativo y estratégico que define cómo la universidad contribuye al desarrollo social, cultural, económico y ambiental, generando relaciones colaborativas con diversos actores externos, como comunidades, organizaciones, empresas, gobiernos y otros. Además, establece los roles y responsabilidades de los distintos estamentos universitarios, asegurando que la vinculación con el medio sea parte integral de las funciones sustantivas de la institución</a:t>
            </a:r>
            <a:endParaRPr lang="es-CL" sz="1000" dirty="0"/>
          </a:p>
        </p:txBody>
      </p:sp>
    </p:spTree>
    <p:extLst>
      <p:ext uri="{BB962C8B-B14F-4D97-AF65-F5344CB8AC3E}">
        <p14:creationId xmlns:p14="http://schemas.microsoft.com/office/powerpoint/2010/main" val="511913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104512"/>
            <a:ext cx="10972801" cy="711081"/>
          </a:xfrm>
        </p:spPr>
        <p:txBody>
          <a:bodyPr>
            <a:normAutofit/>
          </a:bodyPr>
          <a:lstStyle/>
          <a:p>
            <a:pPr algn="ctr"/>
            <a:r>
              <a:rPr lang="es-CL" sz="2800" dirty="0"/>
              <a:t>¿Cómo construimos nuestro Modelo de VcM en la UNAB?</a:t>
            </a:r>
          </a:p>
        </p:txBody>
      </p:sp>
      <p:sp>
        <p:nvSpPr>
          <p:cNvPr id="5" name="Rectángulo 4"/>
          <p:cNvSpPr/>
          <p:nvPr/>
        </p:nvSpPr>
        <p:spPr>
          <a:xfrm>
            <a:off x="1717460" y="5465697"/>
            <a:ext cx="9799023" cy="834493"/>
          </a:xfrm>
          <a:prstGeom prst="rect">
            <a:avLst/>
          </a:prstGeom>
          <a:solidFill>
            <a:srgbClr val="F5F5F5"/>
          </a:solidFill>
          <a:ln w="12700">
            <a:solidFill>
              <a:schemeClr val="bg1">
                <a:lumMod val="50000"/>
              </a:schemeClr>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srgbClr val="FF0000"/>
                </a:solidFill>
                <a:effectLst/>
                <a:uLnTx/>
                <a:uFillTx/>
                <a:latin typeface="Poppins" panose="00000500000000000000" pitchFamily="2" charset="0"/>
                <a:ea typeface="+mn-ea"/>
                <a:cs typeface="Poppins" panose="00000500000000000000" pitchFamily="2" charset="0"/>
              </a:rPr>
              <a:t>Identificar su entorno </a:t>
            </a:r>
            <a:r>
              <a:rPr kumimoji="0" lang="es-CL" sz="2000" b="1" i="0" u="sng" strike="noStrike" kern="1200" cap="none" spc="0" normalizeH="0" baseline="0" noProof="0" dirty="0">
                <a:ln>
                  <a:noFill/>
                </a:ln>
                <a:solidFill>
                  <a:srgbClr val="FF0000"/>
                </a:solidFill>
                <a:effectLst/>
                <a:uLnTx/>
                <a:uFillTx/>
                <a:latin typeface="Poppins" panose="00000500000000000000" pitchFamily="2" charset="0"/>
                <a:ea typeface="+mn-ea"/>
                <a:cs typeface="Poppins" panose="00000500000000000000" pitchFamily="2" charset="0"/>
              </a:rPr>
              <a:t>relevante</a:t>
            </a:r>
            <a:r>
              <a:rPr kumimoji="0" lang="es-CL" sz="2000" b="1" i="0" u="none" strike="noStrike" kern="1200" cap="none" spc="0" normalizeH="0" baseline="0" noProof="0" dirty="0">
                <a:ln>
                  <a:noFill/>
                </a:ln>
                <a:solidFill>
                  <a:srgbClr val="FF0000"/>
                </a:solidFill>
                <a:effectLst/>
                <a:uLnTx/>
                <a:uFillTx/>
                <a:latin typeface="Poppins" panose="00000500000000000000" pitchFamily="2" charset="0"/>
                <a:ea typeface="+mn-ea"/>
                <a:cs typeface="Poppins" panose="00000500000000000000" pitchFamily="2" charset="0"/>
              </a:rPr>
              <a:t> al cual desea IMPACTAR</a:t>
            </a:r>
          </a:p>
        </p:txBody>
      </p:sp>
      <p:sp>
        <p:nvSpPr>
          <p:cNvPr id="6" name="Rectángulo 5"/>
          <p:cNvSpPr/>
          <p:nvPr/>
        </p:nvSpPr>
        <p:spPr>
          <a:xfrm>
            <a:off x="1710050" y="2842543"/>
            <a:ext cx="9799023" cy="1753456"/>
          </a:xfrm>
          <a:prstGeom prst="rect">
            <a:avLst/>
          </a:prstGeom>
          <a:solidFill>
            <a:srgbClr val="F5F5F5"/>
          </a:solidFill>
          <a:ln w="12700">
            <a:solidFill>
              <a:schemeClr val="bg1">
                <a:lumMod val="50000"/>
              </a:schemeClr>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srgbClr val="FF0000"/>
                </a:solidFill>
                <a:effectLst/>
                <a:uLnTx/>
                <a:uFillTx/>
                <a:latin typeface="Poppins" panose="00000500000000000000" pitchFamily="2" charset="0"/>
                <a:ea typeface="+mn-ea"/>
                <a:cs typeface="Poppins" panose="00000500000000000000" pitchFamily="2" charset="0"/>
              </a:rPr>
              <a:t>A través de qué programas/instrumentos realiza VcM su Institución</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Nota: los instrumentos o programas no corresponden necesariamente a unidades o equipos, sino que se puede referir a “conceptos”… esta es su “caja de herramientas”</a:t>
            </a:r>
          </a:p>
        </p:txBody>
      </p:sp>
      <p:sp>
        <p:nvSpPr>
          <p:cNvPr id="7" name="Rectángulo 6"/>
          <p:cNvSpPr/>
          <p:nvPr/>
        </p:nvSpPr>
        <p:spPr>
          <a:xfrm>
            <a:off x="1721240" y="2197713"/>
            <a:ext cx="9799023" cy="473296"/>
          </a:xfrm>
          <a:prstGeom prst="rect">
            <a:avLst/>
          </a:prstGeom>
          <a:solidFill>
            <a:srgbClr val="F5F5F5"/>
          </a:solidFill>
          <a:ln w="12700">
            <a:solidFill>
              <a:schemeClr val="bg1">
                <a:lumMod val="50000"/>
              </a:schemeClr>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a:ln>
                  <a:noFill/>
                </a:ln>
                <a:solidFill>
                  <a:srgbClr val="FF0000"/>
                </a:solidFill>
                <a:effectLst/>
                <a:uLnTx/>
                <a:uFillTx/>
                <a:latin typeface="Poppins" panose="00000500000000000000" pitchFamily="2" charset="0"/>
                <a:ea typeface="+mn-ea"/>
                <a:cs typeface="Poppins" panose="00000500000000000000" pitchFamily="2" charset="0"/>
              </a:rPr>
              <a:t>Qué impactos internos genera su VcM</a:t>
            </a:r>
          </a:p>
        </p:txBody>
      </p:sp>
      <p:sp>
        <p:nvSpPr>
          <p:cNvPr id="8" name="Rectángulo 7"/>
          <p:cNvSpPr/>
          <p:nvPr/>
        </p:nvSpPr>
        <p:spPr>
          <a:xfrm>
            <a:off x="1724184" y="1307485"/>
            <a:ext cx="9799023" cy="700096"/>
          </a:xfrm>
          <a:prstGeom prst="rect">
            <a:avLst/>
          </a:prstGeom>
          <a:solidFill>
            <a:srgbClr val="F5F5F5"/>
          </a:solidFill>
          <a:ln w="12700">
            <a:solidFill>
              <a:schemeClr val="bg1">
                <a:lumMod val="50000"/>
              </a:schemeClr>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a:ln>
                  <a:noFill/>
                </a:ln>
                <a:solidFill>
                  <a:srgbClr val="FF0000"/>
                </a:solidFill>
                <a:effectLst/>
                <a:uLnTx/>
                <a:uFillTx/>
                <a:latin typeface="Poppins" panose="00000500000000000000" pitchFamily="2" charset="0"/>
                <a:ea typeface="+mn-ea"/>
                <a:cs typeface="Poppins" panose="00000500000000000000" pitchFamily="2" charset="0"/>
              </a:rPr>
              <a:t>A nivel interno: ¿Qué es lo que se beneficia gracias a la VcM?</a:t>
            </a:r>
          </a:p>
        </p:txBody>
      </p:sp>
      <p:sp>
        <p:nvSpPr>
          <p:cNvPr id="16" name="CuadroTexto 15"/>
          <p:cNvSpPr txBox="1"/>
          <p:nvPr/>
        </p:nvSpPr>
        <p:spPr>
          <a:xfrm>
            <a:off x="612136" y="2228702"/>
            <a:ext cx="926908" cy="415498"/>
          </a:xfrm>
          <a:prstGeom prst="rect">
            <a:avLst/>
          </a:prstGeom>
          <a:noFill/>
        </p:spPr>
        <p:txBody>
          <a:bodyPr wrap="squar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05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IMPACTOS</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05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INTERNOS</a:t>
            </a:r>
          </a:p>
        </p:txBody>
      </p:sp>
      <p:sp>
        <p:nvSpPr>
          <p:cNvPr id="17" name="CuadroTexto 16"/>
          <p:cNvSpPr txBox="1"/>
          <p:nvPr/>
        </p:nvSpPr>
        <p:spPr>
          <a:xfrm>
            <a:off x="440665" y="3589170"/>
            <a:ext cx="1098379" cy="430887"/>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05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PROGRAMAS</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05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DE VcM</a:t>
            </a:r>
          </a:p>
        </p:txBody>
      </p:sp>
      <p:sp>
        <p:nvSpPr>
          <p:cNvPr id="18" name="CuadroTexto 17"/>
          <p:cNvSpPr txBox="1"/>
          <p:nvPr/>
        </p:nvSpPr>
        <p:spPr>
          <a:xfrm>
            <a:off x="602568" y="4798564"/>
            <a:ext cx="936475" cy="430887"/>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05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IMPACTOS</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05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EXTERNOS</a:t>
            </a:r>
          </a:p>
        </p:txBody>
      </p:sp>
      <p:sp>
        <p:nvSpPr>
          <p:cNvPr id="19" name="CuadroTexto 18"/>
          <p:cNvSpPr txBox="1"/>
          <p:nvPr/>
        </p:nvSpPr>
        <p:spPr>
          <a:xfrm>
            <a:off x="88313" y="1481060"/>
            <a:ext cx="1450730" cy="430775"/>
          </a:xfrm>
          <a:prstGeom prst="rect">
            <a:avLst/>
          </a:prstGeom>
          <a:noFill/>
        </p:spPr>
        <p:txBody>
          <a:bodyPr wrap="squar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05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FUNCIONES UNIVERSITARIAS</a:t>
            </a:r>
          </a:p>
        </p:txBody>
      </p:sp>
      <p:cxnSp>
        <p:nvCxnSpPr>
          <p:cNvPr id="20" name="Conector recto 19"/>
          <p:cNvCxnSpPr/>
          <p:nvPr/>
        </p:nvCxnSpPr>
        <p:spPr>
          <a:xfrm>
            <a:off x="1573113" y="1309070"/>
            <a:ext cx="12354" cy="5004000"/>
          </a:xfrm>
          <a:prstGeom prst="line">
            <a:avLst/>
          </a:prstGeom>
          <a:ln w="3175"/>
        </p:spPr>
        <p:style>
          <a:lnRef idx="1">
            <a:schemeClr val="dk1"/>
          </a:lnRef>
          <a:fillRef idx="0">
            <a:schemeClr val="dk1"/>
          </a:fillRef>
          <a:effectRef idx="0">
            <a:schemeClr val="dk1"/>
          </a:effectRef>
          <a:fontRef idx="minor">
            <a:schemeClr val="tx1"/>
          </a:fontRef>
        </p:style>
      </p:cxnSp>
      <p:cxnSp>
        <p:nvCxnSpPr>
          <p:cNvPr id="22" name="Conector recto de flecha 21"/>
          <p:cNvCxnSpPr>
            <a:cxnSpLocks/>
            <a:stCxn id="8" idx="2"/>
            <a:endCxn id="7" idx="0"/>
          </p:cNvCxnSpPr>
          <p:nvPr/>
        </p:nvCxnSpPr>
        <p:spPr>
          <a:xfrm flipH="1">
            <a:off x="6620752" y="2007581"/>
            <a:ext cx="2944" cy="19013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8" name="Conector recto de flecha 67"/>
          <p:cNvCxnSpPr>
            <a:cxnSpLocks/>
          </p:cNvCxnSpPr>
          <p:nvPr/>
        </p:nvCxnSpPr>
        <p:spPr>
          <a:xfrm flipH="1">
            <a:off x="6615500" y="2670305"/>
            <a:ext cx="2944" cy="17995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9" name="Conector recto de flecha 68"/>
          <p:cNvCxnSpPr>
            <a:cxnSpLocks/>
          </p:cNvCxnSpPr>
          <p:nvPr/>
        </p:nvCxnSpPr>
        <p:spPr>
          <a:xfrm flipH="1">
            <a:off x="6604991" y="4585700"/>
            <a:ext cx="2944" cy="17995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70" name="CuadroTexto 69"/>
          <p:cNvSpPr txBox="1"/>
          <p:nvPr/>
        </p:nvSpPr>
        <p:spPr>
          <a:xfrm>
            <a:off x="607378" y="5550756"/>
            <a:ext cx="931665" cy="41549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05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ENTORNO</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05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RELEVANTE</a:t>
            </a:r>
          </a:p>
        </p:txBody>
      </p:sp>
      <p:sp>
        <p:nvSpPr>
          <p:cNvPr id="23" name="Rectángulo 22">
            <a:extLst>
              <a:ext uri="{FF2B5EF4-FFF2-40B4-BE49-F238E27FC236}">
                <a16:creationId xmlns:a16="http://schemas.microsoft.com/office/drawing/2014/main" id="{3EF9D6E1-41A2-4D09-BD83-CFB4A4A31A9F}"/>
              </a:ext>
            </a:extLst>
          </p:cNvPr>
          <p:cNvSpPr/>
          <p:nvPr/>
        </p:nvSpPr>
        <p:spPr>
          <a:xfrm>
            <a:off x="1724184" y="4768710"/>
            <a:ext cx="9799023" cy="475200"/>
          </a:xfrm>
          <a:prstGeom prst="rect">
            <a:avLst/>
          </a:prstGeom>
          <a:solidFill>
            <a:srgbClr val="F5F5F5"/>
          </a:solidFill>
          <a:ln w="12700">
            <a:solidFill>
              <a:schemeClr val="bg1">
                <a:lumMod val="50000"/>
              </a:schemeClr>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a:ln>
                  <a:noFill/>
                </a:ln>
                <a:solidFill>
                  <a:srgbClr val="FF0000"/>
                </a:solidFill>
                <a:effectLst/>
                <a:uLnTx/>
                <a:uFillTx/>
                <a:latin typeface="Poppins" panose="00000500000000000000" pitchFamily="2" charset="0"/>
                <a:ea typeface="+mn-ea"/>
                <a:cs typeface="Poppins" panose="00000500000000000000" pitchFamily="2" charset="0"/>
              </a:rPr>
              <a:t>Qué impactos externos que genera su VcM</a:t>
            </a:r>
          </a:p>
        </p:txBody>
      </p:sp>
      <p:cxnSp>
        <p:nvCxnSpPr>
          <p:cNvPr id="21" name="Conector recto de flecha 20">
            <a:extLst>
              <a:ext uri="{FF2B5EF4-FFF2-40B4-BE49-F238E27FC236}">
                <a16:creationId xmlns:a16="http://schemas.microsoft.com/office/drawing/2014/main" id="{60A20278-82A9-412F-8365-F3ECD33F51DA}"/>
              </a:ext>
            </a:extLst>
          </p:cNvPr>
          <p:cNvCxnSpPr>
            <a:cxnSpLocks/>
          </p:cNvCxnSpPr>
          <p:nvPr/>
        </p:nvCxnSpPr>
        <p:spPr>
          <a:xfrm flipH="1">
            <a:off x="6604991" y="5271500"/>
            <a:ext cx="2944" cy="17995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6834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ítulo 2">
            <a:extLst>
              <a:ext uri="{FF2B5EF4-FFF2-40B4-BE49-F238E27FC236}">
                <a16:creationId xmlns:a16="http://schemas.microsoft.com/office/drawing/2014/main" id="{7E985799-60F7-651C-A4FD-AEE206D7378D}"/>
              </a:ext>
            </a:extLst>
          </p:cNvPr>
          <p:cNvSpPr>
            <a:spLocks noGrp="1"/>
          </p:cNvSpPr>
          <p:nvPr>
            <p:ph type="title"/>
          </p:nvPr>
        </p:nvSpPr>
        <p:spPr>
          <a:xfrm>
            <a:off x="100239" y="-76200"/>
            <a:ext cx="11425155" cy="711081"/>
          </a:xfrm>
        </p:spPr>
        <p:txBody>
          <a:bodyPr>
            <a:noAutofit/>
          </a:bodyPr>
          <a:lstStyle/>
          <a:p>
            <a:r>
              <a:rPr lang="es-CL" sz="2800" b="1" dirty="0"/>
              <a:t>Modelo de Vinculación con el Medio de la UNAB</a:t>
            </a:r>
          </a:p>
        </p:txBody>
      </p:sp>
      <p:sp>
        <p:nvSpPr>
          <p:cNvPr id="118" name="CuadroTexto 117">
            <a:extLst>
              <a:ext uri="{FF2B5EF4-FFF2-40B4-BE49-F238E27FC236}">
                <a16:creationId xmlns:a16="http://schemas.microsoft.com/office/drawing/2014/main" id="{0BDF0E3C-3B09-4C26-A7AC-63B6509A34CA}"/>
              </a:ext>
            </a:extLst>
          </p:cNvPr>
          <p:cNvSpPr txBox="1"/>
          <p:nvPr/>
        </p:nvSpPr>
        <p:spPr>
          <a:xfrm>
            <a:off x="3486435" y="6624191"/>
            <a:ext cx="6165850" cy="1692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Poppins" panose="00000500000000000000" pitchFamily="2" charset="0"/>
              </a:rPr>
              <a:t>Fuente: </a:t>
            </a:r>
            <a:r>
              <a:rPr kumimoji="0" lang="es-CL" sz="500" b="0" i="0" u="none" strike="noStrike" kern="1200" cap="none" spc="0" normalizeH="0" baseline="0" noProof="0" dirty="0">
                <a:ln>
                  <a:noFill/>
                </a:ln>
                <a:solidFill>
                  <a:srgbClr val="FE5252"/>
                </a:solidFill>
                <a:effectLst/>
                <a:uLnTx/>
                <a:uFillTx/>
                <a:latin typeface="Century Gothic" panose="020B0502020202020204" pitchFamily="34" charset="0"/>
                <a:ea typeface="+mn-ea"/>
                <a:cs typeface="Poppins" panose="00000500000000000000" pitchFamily="2" charset="0"/>
              </a:rPr>
              <a:t>https://vinculacion.unab.cl/modelo</a:t>
            </a:r>
          </a:p>
        </p:txBody>
      </p:sp>
      <p:sp>
        <p:nvSpPr>
          <p:cNvPr id="96" name="Elipse 95">
            <a:extLst>
              <a:ext uri="{FF2B5EF4-FFF2-40B4-BE49-F238E27FC236}">
                <a16:creationId xmlns:a16="http://schemas.microsoft.com/office/drawing/2014/main" id="{5C1A8BFE-D0CF-3889-5307-38EE3C5E3B68}"/>
              </a:ext>
            </a:extLst>
          </p:cNvPr>
          <p:cNvSpPr/>
          <p:nvPr/>
        </p:nvSpPr>
        <p:spPr>
          <a:xfrm>
            <a:off x="5465554" y="1511837"/>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7" name="Rectángulo: esquinas redondeadas 27">
            <a:extLst>
              <a:ext uri="{FF2B5EF4-FFF2-40B4-BE49-F238E27FC236}">
                <a16:creationId xmlns:a16="http://schemas.microsoft.com/office/drawing/2014/main" id="{0B87BE56-9D41-6F19-251D-5A76925DC637}"/>
              </a:ext>
            </a:extLst>
          </p:cNvPr>
          <p:cNvSpPr/>
          <p:nvPr/>
        </p:nvSpPr>
        <p:spPr>
          <a:xfrm>
            <a:off x="5079893" y="1625538"/>
            <a:ext cx="2205938" cy="706996"/>
          </a:xfrm>
          <a:prstGeom prst="roundRect">
            <a:avLst/>
          </a:prstGeom>
          <a:solidFill>
            <a:srgbClr val="EBEEF3"/>
          </a:solidFill>
          <a:ln>
            <a:no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8" name="Elipse 97">
            <a:extLst>
              <a:ext uri="{FF2B5EF4-FFF2-40B4-BE49-F238E27FC236}">
                <a16:creationId xmlns:a16="http://schemas.microsoft.com/office/drawing/2014/main" id="{5B7D0018-612A-4069-8F9D-BA3F23DCBC70}"/>
              </a:ext>
            </a:extLst>
          </p:cNvPr>
          <p:cNvSpPr/>
          <p:nvPr/>
        </p:nvSpPr>
        <p:spPr>
          <a:xfrm>
            <a:off x="8353605" y="1511837"/>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9" name="Rectángulo: esquinas redondeadas 27">
            <a:extLst>
              <a:ext uri="{FF2B5EF4-FFF2-40B4-BE49-F238E27FC236}">
                <a16:creationId xmlns:a16="http://schemas.microsoft.com/office/drawing/2014/main" id="{CFBE25A5-1D67-158B-295F-E124E031D97A}"/>
              </a:ext>
            </a:extLst>
          </p:cNvPr>
          <p:cNvSpPr/>
          <p:nvPr/>
        </p:nvSpPr>
        <p:spPr>
          <a:xfrm>
            <a:off x="1793812" y="2625480"/>
            <a:ext cx="2751342" cy="1849088"/>
          </a:xfrm>
          <a:prstGeom prst="roundRect">
            <a:avLst>
              <a:gd name="adj" fmla="val 6626"/>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1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Desarrollo Comunitario </a:t>
            </a: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sp>
        <p:nvSpPr>
          <p:cNvPr id="100" name="Rectángulo: esquinas redondeadas 27">
            <a:extLst>
              <a:ext uri="{FF2B5EF4-FFF2-40B4-BE49-F238E27FC236}">
                <a16:creationId xmlns:a16="http://schemas.microsoft.com/office/drawing/2014/main" id="{067C0C66-A9C1-39C2-7AA3-F0C50FE949B1}"/>
              </a:ext>
            </a:extLst>
          </p:cNvPr>
          <p:cNvSpPr/>
          <p:nvPr/>
        </p:nvSpPr>
        <p:spPr>
          <a:xfrm>
            <a:off x="4769075" y="2614823"/>
            <a:ext cx="3386896" cy="1863439"/>
          </a:xfrm>
          <a:prstGeom prst="roundRect">
            <a:avLst>
              <a:gd name="adj" fmla="val 7360"/>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1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Desarrollo Profesional </a:t>
            </a: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sp>
        <p:nvSpPr>
          <p:cNvPr id="101" name="Triángulo isósceles 100">
            <a:extLst>
              <a:ext uri="{FF2B5EF4-FFF2-40B4-BE49-F238E27FC236}">
                <a16:creationId xmlns:a16="http://schemas.microsoft.com/office/drawing/2014/main" id="{EC005D93-F8A9-514F-3312-1F0DF9BF5702}"/>
              </a:ext>
            </a:extLst>
          </p:cNvPr>
          <p:cNvSpPr/>
          <p:nvPr/>
        </p:nvSpPr>
        <p:spPr>
          <a:xfrm rot="10800000">
            <a:off x="5531977" y="6089153"/>
            <a:ext cx="299157" cy="187887"/>
          </a:xfrm>
          <a:prstGeom prst="triangle">
            <a:avLst/>
          </a:prstGeom>
          <a:solidFill>
            <a:srgbClr val="EB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2" name="Triángulo isósceles 101">
            <a:extLst>
              <a:ext uri="{FF2B5EF4-FFF2-40B4-BE49-F238E27FC236}">
                <a16:creationId xmlns:a16="http://schemas.microsoft.com/office/drawing/2014/main" id="{84C18CF5-118B-AA1F-90A6-800555E92613}"/>
              </a:ext>
            </a:extLst>
          </p:cNvPr>
          <p:cNvSpPr/>
          <p:nvPr/>
        </p:nvSpPr>
        <p:spPr>
          <a:xfrm rot="10800000">
            <a:off x="3497878" y="6089154"/>
            <a:ext cx="299157" cy="187887"/>
          </a:xfrm>
          <a:prstGeom prst="triangle">
            <a:avLst/>
          </a:prstGeom>
          <a:solidFill>
            <a:srgbClr val="EB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3" name="Triángulo isósceles 102">
            <a:extLst>
              <a:ext uri="{FF2B5EF4-FFF2-40B4-BE49-F238E27FC236}">
                <a16:creationId xmlns:a16="http://schemas.microsoft.com/office/drawing/2014/main" id="{5564ECBB-3FBE-B102-D416-053E2DE56CAD}"/>
              </a:ext>
            </a:extLst>
          </p:cNvPr>
          <p:cNvSpPr/>
          <p:nvPr/>
        </p:nvSpPr>
        <p:spPr>
          <a:xfrm rot="10800000">
            <a:off x="9676866" y="6089153"/>
            <a:ext cx="299157" cy="187887"/>
          </a:xfrm>
          <a:prstGeom prst="triangle">
            <a:avLst/>
          </a:prstGeom>
          <a:solidFill>
            <a:srgbClr val="EB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4" name="Rectángulo: esquinas redondeadas 27">
            <a:extLst>
              <a:ext uri="{FF2B5EF4-FFF2-40B4-BE49-F238E27FC236}">
                <a16:creationId xmlns:a16="http://schemas.microsoft.com/office/drawing/2014/main" id="{329DDDDE-22F2-FDA2-ED4B-38E615AE23C2}"/>
              </a:ext>
            </a:extLst>
          </p:cNvPr>
          <p:cNvSpPr/>
          <p:nvPr/>
        </p:nvSpPr>
        <p:spPr>
          <a:xfrm>
            <a:off x="8239621" y="2614823"/>
            <a:ext cx="3130623" cy="1859745"/>
          </a:xfrm>
          <a:prstGeom prst="roundRect">
            <a:avLst>
              <a:gd name="adj" fmla="val 6625"/>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1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Desarrollo Productivo y de Servicios </a:t>
            </a: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sp>
        <p:nvSpPr>
          <p:cNvPr id="105" name="Elipse 104">
            <a:extLst>
              <a:ext uri="{FF2B5EF4-FFF2-40B4-BE49-F238E27FC236}">
                <a16:creationId xmlns:a16="http://schemas.microsoft.com/office/drawing/2014/main" id="{A0178AF5-A0BF-DEFE-E380-C82ED47D5F69}"/>
              </a:ext>
            </a:extLst>
          </p:cNvPr>
          <p:cNvSpPr/>
          <p:nvPr/>
        </p:nvSpPr>
        <p:spPr>
          <a:xfrm>
            <a:off x="9712760" y="4690626"/>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7" name="Imagen 106">
            <a:extLst>
              <a:ext uri="{FF2B5EF4-FFF2-40B4-BE49-F238E27FC236}">
                <a16:creationId xmlns:a16="http://schemas.microsoft.com/office/drawing/2014/main" id="{ED5F551D-19ED-F91D-E52C-530CFEF14B6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3903" y="2821501"/>
            <a:ext cx="360000" cy="360000"/>
          </a:xfrm>
          <a:prstGeom prst="rect">
            <a:avLst/>
          </a:prstGeom>
        </p:spPr>
      </p:pic>
      <p:sp>
        <p:nvSpPr>
          <p:cNvPr id="108" name="Elipse 107">
            <a:extLst>
              <a:ext uri="{FF2B5EF4-FFF2-40B4-BE49-F238E27FC236}">
                <a16:creationId xmlns:a16="http://schemas.microsoft.com/office/drawing/2014/main" id="{E28E367C-4EA9-34E4-E253-5C70C08CB921}"/>
              </a:ext>
            </a:extLst>
          </p:cNvPr>
          <p:cNvSpPr/>
          <p:nvPr/>
        </p:nvSpPr>
        <p:spPr>
          <a:xfrm>
            <a:off x="3259615" y="1511837"/>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9" name="Rectángulo: esquinas redondeadas 27">
            <a:extLst>
              <a:ext uri="{FF2B5EF4-FFF2-40B4-BE49-F238E27FC236}">
                <a16:creationId xmlns:a16="http://schemas.microsoft.com/office/drawing/2014/main" id="{792DE892-E4C6-C3D1-5718-0B12C374AE98}"/>
              </a:ext>
            </a:extLst>
          </p:cNvPr>
          <p:cNvSpPr/>
          <p:nvPr/>
        </p:nvSpPr>
        <p:spPr>
          <a:xfrm>
            <a:off x="2742291" y="1626283"/>
            <a:ext cx="2205938" cy="706996"/>
          </a:xfrm>
          <a:prstGeom prst="roundRect">
            <a:avLst/>
          </a:prstGeom>
          <a:solidFill>
            <a:srgbClr val="EBEEF3"/>
          </a:solidFill>
          <a:ln>
            <a:no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10" name="CuadroTexto 109">
            <a:extLst>
              <a:ext uri="{FF2B5EF4-FFF2-40B4-BE49-F238E27FC236}">
                <a16:creationId xmlns:a16="http://schemas.microsoft.com/office/drawing/2014/main" id="{825CE734-7F4A-8608-1E36-B3A8889912FA}"/>
              </a:ext>
            </a:extLst>
          </p:cNvPr>
          <p:cNvSpPr txBox="1"/>
          <p:nvPr/>
        </p:nvSpPr>
        <p:spPr>
          <a:xfrm>
            <a:off x="2745116" y="1765583"/>
            <a:ext cx="2264088" cy="415498"/>
          </a:xfrm>
          <a:prstGeom prst="rect">
            <a:avLst/>
          </a:prstGeom>
          <a:noFill/>
        </p:spPr>
        <p:txBody>
          <a:bodyPr wrap="square" lIns="91440" tIns="45720" rIns="91440" bIns="45720" rtlCol="0" anchor="ctr" anchorCtr="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Contribuir al logro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del perfil de egreso</a:t>
            </a:r>
          </a:p>
        </p:txBody>
      </p:sp>
      <p:sp>
        <p:nvSpPr>
          <p:cNvPr id="111" name="CuadroTexto 110">
            <a:extLst>
              <a:ext uri="{FF2B5EF4-FFF2-40B4-BE49-F238E27FC236}">
                <a16:creationId xmlns:a16="http://schemas.microsoft.com/office/drawing/2014/main" id="{CC375EB8-557E-18B1-EBB1-B2682059C013}"/>
              </a:ext>
            </a:extLst>
          </p:cNvPr>
          <p:cNvSpPr txBox="1"/>
          <p:nvPr/>
        </p:nvSpPr>
        <p:spPr>
          <a:xfrm>
            <a:off x="5105063" y="1757194"/>
            <a:ext cx="2160000" cy="415498"/>
          </a:xfrm>
          <a:prstGeom prst="rect">
            <a:avLst/>
          </a:prstGeom>
          <a:noFill/>
        </p:spPr>
        <p:txBody>
          <a:bodyPr wrap="square" lIns="91440" tIns="45720" rIns="91440" bIns="45720" rtlCol="0" anchor="ctr" anchorCtr="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E</a:t>
            </a:r>
            <a:r>
              <a:rPr kumimoji="0" lang="es-CL" sz="105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valuar la pertinencia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del plan de formación</a:t>
            </a:r>
            <a:endParaRPr kumimoji="0" lang="es-CL" sz="1050" b="0" i="0" u="sng" strike="noStrike" kern="1200" cap="none" spc="0" normalizeH="0" baseline="0" noProof="0" dirty="0">
              <a:ln>
                <a:noFill/>
              </a:ln>
              <a:solidFill>
                <a:srgbClr val="80939F"/>
              </a:solidFill>
              <a:effectLst/>
              <a:uLnTx/>
              <a:uFillTx/>
              <a:latin typeface="Century Gothic" panose="020B0502020202020204" pitchFamily="34" charset="0"/>
              <a:ea typeface="+mn-ea"/>
              <a:cs typeface="+mn-cs"/>
            </a:endParaRPr>
          </a:p>
        </p:txBody>
      </p:sp>
      <p:sp>
        <p:nvSpPr>
          <p:cNvPr id="112" name="CuadroTexto 111">
            <a:extLst>
              <a:ext uri="{FF2B5EF4-FFF2-40B4-BE49-F238E27FC236}">
                <a16:creationId xmlns:a16="http://schemas.microsoft.com/office/drawing/2014/main" id="{11CC0238-764E-70CE-F32C-9A701DFC3C88}"/>
              </a:ext>
            </a:extLst>
          </p:cNvPr>
          <p:cNvSpPr txBox="1"/>
          <p:nvPr/>
        </p:nvSpPr>
        <p:spPr>
          <a:xfrm>
            <a:off x="2456745" y="610678"/>
            <a:ext cx="2087430" cy="523220"/>
          </a:xfrm>
          <a:prstGeom prst="rect">
            <a:avLst/>
          </a:prstGeom>
          <a:noFill/>
        </p:spPr>
        <p:txBody>
          <a:bodyPr wrap="non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rgbClr val="6F8696"/>
                </a:solidFill>
                <a:effectLst/>
                <a:uLnTx/>
                <a:uFillTx/>
                <a:latin typeface="Century Gothic" panose="020B0502020202020204" pitchFamily="34" charset="0"/>
                <a:ea typeface="+mn-ea"/>
                <a:cs typeface="+mn-cs"/>
              </a:rPr>
              <a:t>Docencia de</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rgbClr val="6F8696"/>
                </a:solidFill>
                <a:effectLst/>
                <a:uLnTx/>
                <a:uFillTx/>
                <a:latin typeface="Century Gothic" panose="020B0502020202020204" pitchFamily="34" charset="0"/>
                <a:ea typeface="+mn-ea"/>
                <a:cs typeface="+mn-cs"/>
              </a:rPr>
              <a:t>Pregrado y Postgrado</a:t>
            </a:r>
          </a:p>
        </p:txBody>
      </p:sp>
      <p:sp>
        <p:nvSpPr>
          <p:cNvPr id="113" name="CuadroTexto 112">
            <a:extLst>
              <a:ext uri="{FF2B5EF4-FFF2-40B4-BE49-F238E27FC236}">
                <a16:creationId xmlns:a16="http://schemas.microsoft.com/office/drawing/2014/main" id="{FD4412F3-FA5E-9643-7ADC-64125E94790F}"/>
              </a:ext>
            </a:extLst>
          </p:cNvPr>
          <p:cNvSpPr txBox="1"/>
          <p:nvPr/>
        </p:nvSpPr>
        <p:spPr>
          <a:xfrm>
            <a:off x="7018785" y="710120"/>
            <a:ext cx="1443683" cy="307777"/>
          </a:xfrm>
          <a:prstGeom prst="rect">
            <a:avLst/>
          </a:prstGeom>
          <a:noFill/>
        </p:spPr>
        <p:txBody>
          <a:bodyPr wrap="squar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6F8696"/>
                </a:solidFill>
                <a:effectLst/>
                <a:uLnTx/>
                <a:uFillTx/>
                <a:latin typeface="Century Gothic" panose="020B0502020202020204" pitchFamily="34" charset="0"/>
                <a:ea typeface="+mn-ea"/>
                <a:cs typeface="+mn-cs"/>
              </a:rPr>
              <a:t>I+D Aplicada</a:t>
            </a:r>
            <a:endParaRPr kumimoji="0" lang="es-CL" sz="1400" b="1" i="0" u="none" strike="noStrike" kern="1200" cap="none" spc="0" normalizeH="0" baseline="0" noProof="0">
              <a:ln>
                <a:noFill/>
              </a:ln>
              <a:solidFill>
                <a:srgbClr val="6F8696"/>
              </a:solidFill>
              <a:effectLst/>
              <a:uLnTx/>
              <a:uFillTx/>
              <a:latin typeface="Century Gothic" panose="020B0502020202020204" pitchFamily="34" charset="0"/>
              <a:ea typeface="+mn-ea"/>
              <a:cs typeface="+mn-cs"/>
            </a:endParaRPr>
          </a:p>
        </p:txBody>
      </p:sp>
      <p:sp>
        <p:nvSpPr>
          <p:cNvPr id="114" name="CuadroTexto 113">
            <a:extLst>
              <a:ext uri="{FF2B5EF4-FFF2-40B4-BE49-F238E27FC236}">
                <a16:creationId xmlns:a16="http://schemas.microsoft.com/office/drawing/2014/main" id="{31C14D81-CA8C-E0C4-6F63-032016951DE7}"/>
              </a:ext>
            </a:extLst>
          </p:cNvPr>
          <p:cNvSpPr txBox="1"/>
          <p:nvPr/>
        </p:nvSpPr>
        <p:spPr>
          <a:xfrm>
            <a:off x="5234640" y="2891340"/>
            <a:ext cx="2592000" cy="261610"/>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dirty="0">
                <a:ln>
                  <a:noFill/>
                </a:ln>
                <a:solidFill>
                  <a:srgbClr val="628797"/>
                </a:solidFill>
                <a:effectLst/>
                <a:uLnTx/>
                <a:uFillTx/>
                <a:latin typeface="Century Gothic" panose="020B0502020202020204" pitchFamily="34" charset="0"/>
                <a:ea typeface="+mn-ea"/>
                <a:cs typeface="+mn-cs"/>
              </a:rPr>
              <a:t>Programa de Internacionalización</a:t>
            </a:r>
          </a:p>
        </p:txBody>
      </p:sp>
      <p:sp>
        <p:nvSpPr>
          <p:cNvPr id="115" name="CuadroTexto 114">
            <a:extLst>
              <a:ext uri="{FF2B5EF4-FFF2-40B4-BE49-F238E27FC236}">
                <a16:creationId xmlns:a16="http://schemas.microsoft.com/office/drawing/2014/main" id="{449560C6-FBDC-E2EB-B658-4EC6D89EBF55}"/>
              </a:ext>
            </a:extLst>
          </p:cNvPr>
          <p:cNvSpPr txBox="1"/>
          <p:nvPr/>
        </p:nvSpPr>
        <p:spPr>
          <a:xfrm>
            <a:off x="148485" y="1754234"/>
            <a:ext cx="1346843" cy="461665"/>
          </a:xfrm>
          <a:prstGeom prst="rect">
            <a:avLst/>
          </a:prstGeom>
          <a:noFill/>
        </p:spPr>
        <p:txBody>
          <a:bodyPr wrap="non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A21C25"/>
                </a:solidFill>
                <a:effectLst/>
                <a:uLnTx/>
                <a:uFillTx/>
                <a:latin typeface="Century Gothic" panose="020B0502020202020204" pitchFamily="34" charset="0"/>
                <a:ea typeface="+mn-ea"/>
                <a:cs typeface="+mn-cs"/>
              </a:rPr>
              <a:t>CONTRIBUCIÓN</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A21C25"/>
                </a:solidFill>
                <a:effectLst/>
                <a:uLnTx/>
                <a:uFillTx/>
                <a:latin typeface="Century Gothic" panose="020B0502020202020204" pitchFamily="34" charset="0"/>
                <a:ea typeface="+mn-ea"/>
                <a:cs typeface="+mn-cs"/>
              </a:rPr>
              <a:t>INTERNA</a:t>
            </a:r>
          </a:p>
        </p:txBody>
      </p:sp>
      <p:sp>
        <p:nvSpPr>
          <p:cNvPr id="116" name="CuadroTexto 115">
            <a:extLst>
              <a:ext uri="{FF2B5EF4-FFF2-40B4-BE49-F238E27FC236}">
                <a16:creationId xmlns:a16="http://schemas.microsoft.com/office/drawing/2014/main" id="{84186335-953A-185F-A5A7-98705D0CD780}"/>
              </a:ext>
            </a:extLst>
          </p:cNvPr>
          <p:cNvSpPr txBox="1"/>
          <p:nvPr/>
        </p:nvSpPr>
        <p:spPr>
          <a:xfrm>
            <a:off x="81158" y="3295341"/>
            <a:ext cx="1414170" cy="461665"/>
          </a:xfrm>
          <a:prstGeom prst="rect">
            <a:avLst/>
          </a:prstGeom>
          <a:noFill/>
        </p:spPr>
        <p:txBody>
          <a:bodyPr wrap="non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A21C25"/>
                </a:solidFill>
                <a:effectLst/>
                <a:uLnTx/>
                <a:uFillTx/>
                <a:latin typeface="Century Gothic" panose="020B0502020202020204" pitchFamily="34" charset="0"/>
                <a:ea typeface="+mn-ea"/>
                <a:cs typeface="+mn-cs"/>
              </a:rPr>
              <a:t>PROGRAMAS DE</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A21C25"/>
                </a:solidFill>
                <a:effectLst/>
                <a:uLnTx/>
                <a:uFillTx/>
                <a:latin typeface="Century Gothic" panose="020B0502020202020204" pitchFamily="34" charset="0"/>
                <a:ea typeface="+mn-ea"/>
                <a:cs typeface="+mn-cs"/>
              </a:rPr>
              <a:t>DE VcM</a:t>
            </a:r>
          </a:p>
        </p:txBody>
      </p:sp>
      <p:sp>
        <p:nvSpPr>
          <p:cNvPr id="117" name="CuadroTexto 116">
            <a:extLst>
              <a:ext uri="{FF2B5EF4-FFF2-40B4-BE49-F238E27FC236}">
                <a16:creationId xmlns:a16="http://schemas.microsoft.com/office/drawing/2014/main" id="{1E6D3E91-36CF-E0D8-133D-94B687910CCC}"/>
              </a:ext>
            </a:extLst>
          </p:cNvPr>
          <p:cNvSpPr txBox="1"/>
          <p:nvPr/>
        </p:nvSpPr>
        <p:spPr>
          <a:xfrm>
            <a:off x="-145368" y="5910123"/>
            <a:ext cx="1640696" cy="461665"/>
          </a:xfrm>
          <a:prstGeom prst="rect">
            <a:avLst/>
          </a:prstGeom>
          <a:noFill/>
        </p:spPr>
        <p:txBody>
          <a:bodyPr wrap="squar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srgbClr val="A21C25"/>
                </a:solidFill>
                <a:effectLst/>
                <a:uLnTx/>
                <a:uFillTx/>
                <a:latin typeface="Century Gothic" panose="020B0502020202020204" pitchFamily="34" charset="0"/>
                <a:ea typeface="+mn-ea"/>
                <a:cs typeface="+mn-cs"/>
              </a:rPr>
              <a:t>ENTORNO </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srgbClr val="A21C25"/>
                </a:solidFill>
                <a:effectLst/>
                <a:uLnTx/>
                <a:uFillTx/>
                <a:latin typeface="Century Gothic" panose="020B0502020202020204" pitchFamily="34" charset="0"/>
                <a:ea typeface="+mn-ea"/>
                <a:cs typeface="+mn-cs"/>
              </a:rPr>
              <a:t>RELEVANTE</a:t>
            </a:r>
          </a:p>
        </p:txBody>
      </p:sp>
      <p:cxnSp>
        <p:nvCxnSpPr>
          <p:cNvPr id="199" name="Conector: angular 198">
            <a:extLst>
              <a:ext uri="{FF2B5EF4-FFF2-40B4-BE49-F238E27FC236}">
                <a16:creationId xmlns:a16="http://schemas.microsoft.com/office/drawing/2014/main" id="{5A44249C-12C6-18EC-02EE-AA0A429091CD}"/>
              </a:ext>
            </a:extLst>
          </p:cNvPr>
          <p:cNvCxnSpPr>
            <a:stCxn id="108" idx="0"/>
            <a:endCxn id="267" idx="4"/>
          </p:cNvCxnSpPr>
          <p:nvPr/>
        </p:nvCxnSpPr>
        <p:spPr>
          <a:xfrm rot="5400000" flipH="1" flipV="1">
            <a:off x="4348477" y="848281"/>
            <a:ext cx="231516" cy="1095596"/>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0" name="Elipse 199">
            <a:extLst>
              <a:ext uri="{FF2B5EF4-FFF2-40B4-BE49-F238E27FC236}">
                <a16:creationId xmlns:a16="http://schemas.microsoft.com/office/drawing/2014/main" id="{A07E4EBD-1580-E99E-21E8-BCCD37693FDB}"/>
              </a:ext>
            </a:extLst>
          </p:cNvPr>
          <p:cNvSpPr/>
          <p:nvPr/>
        </p:nvSpPr>
        <p:spPr>
          <a:xfrm>
            <a:off x="8596988" y="465049"/>
            <a:ext cx="838200" cy="812724"/>
          </a:xfrm>
          <a:prstGeom prst="ellipse">
            <a:avLst/>
          </a:prstGeom>
          <a:noFill/>
          <a:ln w="3175">
            <a:solidFill>
              <a:srgbClr val="6F8696"/>
            </a:solidFill>
          </a:ln>
        </p:spPr>
        <p:style>
          <a:lnRef idx="2">
            <a:schemeClr val="accent3"/>
          </a:lnRef>
          <a:fillRef idx="1">
            <a:schemeClr val="lt1"/>
          </a:fillRef>
          <a:effectRef idx="0">
            <a:schemeClr val="accent3"/>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01" name="CuadroTexto 200">
            <a:extLst>
              <a:ext uri="{FF2B5EF4-FFF2-40B4-BE49-F238E27FC236}">
                <a16:creationId xmlns:a16="http://schemas.microsoft.com/office/drawing/2014/main" id="{8CEDFFFC-FF88-AC2E-A15F-CAF8D2C01ACF}"/>
              </a:ext>
            </a:extLst>
          </p:cNvPr>
          <p:cNvSpPr txBox="1"/>
          <p:nvPr/>
        </p:nvSpPr>
        <p:spPr>
          <a:xfrm>
            <a:off x="148485" y="4894143"/>
            <a:ext cx="1346843" cy="461665"/>
          </a:xfrm>
          <a:prstGeom prst="rect">
            <a:avLst/>
          </a:prstGeom>
          <a:noFill/>
        </p:spPr>
        <p:txBody>
          <a:bodyPr wrap="non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A21C25"/>
                </a:solidFill>
                <a:effectLst/>
                <a:uLnTx/>
                <a:uFillTx/>
                <a:latin typeface="Century Gothic" panose="020B0502020202020204" pitchFamily="34" charset="0"/>
                <a:ea typeface="+mn-ea"/>
                <a:cs typeface="+mn-cs"/>
              </a:rPr>
              <a:t>CONTRIBUCIÓN</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A21C25"/>
                </a:solidFill>
                <a:effectLst/>
                <a:uLnTx/>
                <a:uFillTx/>
                <a:latin typeface="Century Gothic" panose="020B0502020202020204" pitchFamily="34" charset="0"/>
                <a:ea typeface="+mn-ea"/>
                <a:cs typeface="+mn-cs"/>
              </a:rPr>
              <a:t>EXTERNA</a:t>
            </a:r>
          </a:p>
        </p:txBody>
      </p:sp>
      <p:cxnSp>
        <p:nvCxnSpPr>
          <p:cNvPr id="202" name="Conector recto 201">
            <a:extLst>
              <a:ext uri="{FF2B5EF4-FFF2-40B4-BE49-F238E27FC236}">
                <a16:creationId xmlns:a16="http://schemas.microsoft.com/office/drawing/2014/main" id="{1D73E1D7-83FC-07EE-64F7-FFDCC042C9C0}"/>
              </a:ext>
            </a:extLst>
          </p:cNvPr>
          <p:cNvCxnSpPr>
            <a:cxnSpLocks/>
            <a:stCxn id="200" idx="4"/>
            <a:endCxn id="98" idx="0"/>
          </p:cNvCxnSpPr>
          <p:nvPr/>
        </p:nvCxnSpPr>
        <p:spPr>
          <a:xfrm flipH="1">
            <a:off x="9010426" y="1277773"/>
            <a:ext cx="5662" cy="2340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03" name="Gráfico 202" descr="Birrete">
            <a:extLst>
              <a:ext uri="{FF2B5EF4-FFF2-40B4-BE49-F238E27FC236}">
                <a16:creationId xmlns:a16="http://schemas.microsoft.com/office/drawing/2014/main" id="{262D60AA-6171-0C7E-D6E3-DF3803F5C0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70033" y="543049"/>
            <a:ext cx="684000" cy="684000"/>
          </a:xfrm>
          <a:prstGeom prst="rect">
            <a:avLst/>
          </a:prstGeom>
        </p:spPr>
      </p:pic>
      <p:pic>
        <p:nvPicPr>
          <p:cNvPr id="204" name="Gráfico 203" descr="Microscopio">
            <a:extLst>
              <a:ext uri="{FF2B5EF4-FFF2-40B4-BE49-F238E27FC236}">
                <a16:creationId xmlns:a16="http://schemas.microsoft.com/office/drawing/2014/main" id="{97EE5550-26D5-E461-7775-5789B7EAB5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00923" y="599571"/>
            <a:ext cx="616465" cy="546565"/>
          </a:xfrm>
          <a:prstGeom prst="rect">
            <a:avLst/>
          </a:prstGeom>
        </p:spPr>
      </p:pic>
      <p:sp>
        <p:nvSpPr>
          <p:cNvPr id="205" name="CuadroTexto 204">
            <a:extLst>
              <a:ext uri="{FF2B5EF4-FFF2-40B4-BE49-F238E27FC236}">
                <a16:creationId xmlns:a16="http://schemas.microsoft.com/office/drawing/2014/main" id="{3EC8A8D6-945D-323E-89EE-D940CF3D0CC7}"/>
              </a:ext>
            </a:extLst>
          </p:cNvPr>
          <p:cNvSpPr txBox="1"/>
          <p:nvPr/>
        </p:nvSpPr>
        <p:spPr>
          <a:xfrm>
            <a:off x="150087" y="685182"/>
            <a:ext cx="1345241" cy="461665"/>
          </a:xfrm>
          <a:prstGeom prst="rect">
            <a:avLst/>
          </a:prstGeom>
          <a:noFill/>
        </p:spPr>
        <p:txBody>
          <a:bodyPr wrap="non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srgbClr val="A21C25"/>
                </a:solidFill>
                <a:effectLst/>
                <a:uLnTx/>
                <a:uFillTx/>
                <a:latin typeface="Century Gothic" panose="020B0502020202020204" pitchFamily="34" charset="0"/>
                <a:ea typeface="+mn-ea"/>
                <a:cs typeface="+mn-cs"/>
              </a:rPr>
              <a:t>FUNCIONES</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srgbClr val="A21C25"/>
                </a:solidFill>
                <a:effectLst/>
                <a:uLnTx/>
                <a:uFillTx/>
                <a:latin typeface="Century Gothic" panose="020B0502020202020204" pitchFamily="34" charset="0"/>
                <a:ea typeface="+mn-ea"/>
                <a:cs typeface="+mn-cs"/>
              </a:rPr>
              <a:t>UNIVERSITARIAS</a:t>
            </a:r>
          </a:p>
        </p:txBody>
      </p:sp>
      <p:sp>
        <p:nvSpPr>
          <p:cNvPr id="206" name="CuadroTexto 205">
            <a:extLst>
              <a:ext uri="{FF2B5EF4-FFF2-40B4-BE49-F238E27FC236}">
                <a16:creationId xmlns:a16="http://schemas.microsoft.com/office/drawing/2014/main" id="{2D94E1BC-4026-74F2-1F99-154D0BDBCE6C}"/>
              </a:ext>
            </a:extLst>
          </p:cNvPr>
          <p:cNvSpPr txBox="1"/>
          <p:nvPr/>
        </p:nvSpPr>
        <p:spPr>
          <a:xfrm>
            <a:off x="8707254" y="3245529"/>
            <a:ext cx="2409626" cy="261610"/>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dirty="0" err="1">
                <a:ln>
                  <a:noFill/>
                </a:ln>
                <a:solidFill>
                  <a:srgbClr val="628797"/>
                </a:solidFill>
                <a:effectLst/>
                <a:uLnTx/>
                <a:uFillTx/>
                <a:latin typeface="Century Gothic" panose="020B0502020202020204" pitchFamily="34" charset="0"/>
                <a:ea typeface="+mn-ea"/>
                <a:cs typeface="+mn-cs"/>
              </a:rPr>
              <a:t>I+D+i+e+tt</a:t>
            </a:r>
            <a:endParaRPr kumimoji="0" lang="es-CL" sz="1100" b="0" i="0" u="none" strike="noStrike" kern="1200" cap="none" spc="0" normalizeH="0" baseline="0" noProof="0" dirty="0">
              <a:ln>
                <a:noFill/>
              </a:ln>
              <a:solidFill>
                <a:srgbClr val="628797"/>
              </a:solidFill>
              <a:effectLst/>
              <a:highlight>
                <a:srgbClr val="FFFF00"/>
              </a:highlight>
              <a:uLnTx/>
              <a:uFillTx/>
              <a:latin typeface="Century Gothic" panose="020B0502020202020204" pitchFamily="34" charset="0"/>
              <a:ea typeface="+mn-ea"/>
              <a:cs typeface="+mn-cs"/>
            </a:endParaRPr>
          </a:p>
        </p:txBody>
      </p:sp>
      <p:sp>
        <p:nvSpPr>
          <p:cNvPr id="207" name="Elipse 206">
            <a:extLst>
              <a:ext uri="{FF2B5EF4-FFF2-40B4-BE49-F238E27FC236}">
                <a16:creationId xmlns:a16="http://schemas.microsoft.com/office/drawing/2014/main" id="{ED411285-875F-074F-EF5D-07231EC6C025}"/>
              </a:ext>
            </a:extLst>
          </p:cNvPr>
          <p:cNvSpPr/>
          <p:nvPr/>
        </p:nvSpPr>
        <p:spPr>
          <a:xfrm>
            <a:off x="5932119" y="4690626"/>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22" name="Elipse 221">
            <a:extLst>
              <a:ext uri="{FF2B5EF4-FFF2-40B4-BE49-F238E27FC236}">
                <a16:creationId xmlns:a16="http://schemas.microsoft.com/office/drawing/2014/main" id="{B1B20185-F5A2-B53D-AC03-0C26430ACD47}"/>
              </a:ext>
            </a:extLst>
          </p:cNvPr>
          <p:cNvSpPr/>
          <p:nvPr/>
        </p:nvSpPr>
        <p:spPr>
          <a:xfrm>
            <a:off x="7826787" y="4690626"/>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23" name="Elipse 222">
            <a:extLst>
              <a:ext uri="{FF2B5EF4-FFF2-40B4-BE49-F238E27FC236}">
                <a16:creationId xmlns:a16="http://schemas.microsoft.com/office/drawing/2014/main" id="{C369CE0A-59C0-1818-317B-725D20F698A7}"/>
              </a:ext>
            </a:extLst>
          </p:cNvPr>
          <p:cNvSpPr/>
          <p:nvPr/>
        </p:nvSpPr>
        <p:spPr>
          <a:xfrm>
            <a:off x="4074744" y="4690626"/>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24" name="Elipse 223">
            <a:extLst>
              <a:ext uri="{FF2B5EF4-FFF2-40B4-BE49-F238E27FC236}">
                <a16:creationId xmlns:a16="http://schemas.microsoft.com/office/drawing/2014/main" id="{00F82935-6ECF-8A1C-D95E-E539CF254A0B}"/>
              </a:ext>
            </a:extLst>
          </p:cNvPr>
          <p:cNvSpPr/>
          <p:nvPr/>
        </p:nvSpPr>
        <p:spPr>
          <a:xfrm>
            <a:off x="2174056" y="4690626"/>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25" name="Rectángulo: esquinas redondeadas 27">
            <a:extLst>
              <a:ext uri="{FF2B5EF4-FFF2-40B4-BE49-F238E27FC236}">
                <a16:creationId xmlns:a16="http://schemas.microsoft.com/office/drawing/2014/main" id="{3D8C5EAE-5E3B-2A18-4EB7-103B9E2DDECB}"/>
              </a:ext>
            </a:extLst>
          </p:cNvPr>
          <p:cNvSpPr/>
          <p:nvPr/>
        </p:nvSpPr>
        <p:spPr>
          <a:xfrm>
            <a:off x="1793812" y="4782247"/>
            <a:ext cx="9576432" cy="716761"/>
          </a:xfrm>
          <a:prstGeom prst="roundRect">
            <a:avLst/>
          </a:prstGeom>
          <a:solidFill>
            <a:srgbClr val="EBEEF3"/>
          </a:solidFill>
          <a:ln>
            <a:no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26" name="CuadroTexto 225">
            <a:extLst>
              <a:ext uri="{FF2B5EF4-FFF2-40B4-BE49-F238E27FC236}">
                <a16:creationId xmlns:a16="http://schemas.microsoft.com/office/drawing/2014/main" id="{1B1CC082-25E9-4ACF-F8AB-1D03E4109EDD}"/>
              </a:ext>
            </a:extLst>
          </p:cNvPr>
          <p:cNvSpPr txBox="1"/>
          <p:nvPr/>
        </p:nvSpPr>
        <p:spPr>
          <a:xfrm>
            <a:off x="7597810" y="4863629"/>
            <a:ext cx="1800000" cy="553998"/>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0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Contribuir con el cuidado de los Ecosistemas Terrestres y Submarinos</a:t>
            </a:r>
          </a:p>
        </p:txBody>
      </p:sp>
      <p:sp>
        <p:nvSpPr>
          <p:cNvPr id="227" name="CuadroTexto 226">
            <a:extLst>
              <a:ext uri="{FF2B5EF4-FFF2-40B4-BE49-F238E27FC236}">
                <a16:creationId xmlns:a16="http://schemas.microsoft.com/office/drawing/2014/main" id="{658E8813-4A50-C473-3600-4ABABC1138C5}"/>
              </a:ext>
            </a:extLst>
          </p:cNvPr>
          <p:cNvSpPr txBox="1"/>
          <p:nvPr/>
        </p:nvSpPr>
        <p:spPr>
          <a:xfrm>
            <a:off x="1954717" y="4863629"/>
            <a:ext cx="1800000" cy="553998"/>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Fomentar la vida saludable y promover el bienestar de las personas</a:t>
            </a:r>
          </a:p>
        </p:txBody>
      </p:sp>
      <p:sp>
        <p:nvSpPr>
          <p:cNvPr id="228" name="CuadroTexto 227">
            <a:extLst>
              <a:ext uri="{FF2B5EF4-FFF2-40B4-BE49-F238E27FC236}">
                <a16:creationId xmlns:a16="http://schemas.microsoft.com/office/drawing/2014/main" id="{AC89CB87-F9CA-47FC-0531-07E1DD169129}"/>
              </a:ext>
            </a:extLst>
          </p:cNvPr>
          <p:cNvSpPr txBox="1"/>
          <p:nvPr/>
        </p:nvSpPr>
        <p:spPr>
          <a:xfrm>
            <a:off x="3835748" y="4863627"/>
            <a:ext cx="1800000" cy="553998"/>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Promover el acceso a la educación inclusiva, equitativa y de calidad</a:t>
            </a:r>
          </a:p>
        </p:txBody>
      </p:sp>
      <p:sp>
        <p:nvSpPr>
          <p:cNvPr id="229" name="CuadroTexto 228">
            <a:extLst>
              <a:ext uri="{FF2B5EF4-FFF2-40B4-BE49-F238E27FC236}">
                <a16:creationId xmlns:a16="http://schemas.microsoft.com/office/drawing/2014/main" id="{BEA16AF5-FE17-616F-0370-7BE618BA775F}"/>
              </a:ext>
            </a:extLst>
          </p:cNvPr>
          <p:cNvSpPr txBox="1"/>
          <p:nvPr/>
        </p:nvSpPr>
        <p:spPr>
          <a:xfrm>
            <a:off x="5716779" y="4709740"/>
            <a:ext cx="1800000" cy="861774"/>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Fortalecer el Crecimiento Económico, la Industria, la Innovación, el Trabajo y las Comunidades Sostenibles</a:t>
            </a:r>
          </a:p>
        </p:txBody>
      </p:sp>
      <p:sp>
        <p:nvSpPr>
          <p:cNvPr id="230" name="CuadroTexto 229">
            <a:extLst>
              <a:ext uri="{FF2B5EF4-FFF2-40B4-BE49-F238E27FC236}">
                <a16:creationId xmlns:a16="http://schemas.microsoft.com/office/drawing/2014/main" id="{012E4FBC-3B8B-6AE0-0939-324A5203B16B}"/>
              </a:ext>
            </a:extLst>
          </p:cNvPr>
          <p:cNvSpPr txBox="1"/>
          <p:nvPr/>
        </p:nvSpPr>
        <p:spPr>
          <a:xfrm>
            <a:off x="9478840" y="4786685"/>
            <a:ext cx="1800000" cy="707886"/>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0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Contribuir con la Reducción de las Desigualdades, la Justicia y las Instituciones fuertes</a:t>
            </a:r>
          </a:p>
        </p:txBody>
      </p:sp>
      <p:sp>
        <p:nvSpPr>
          <p:cNvPr id="231" name="CuadroTexto 230">
            <a:extLst>
              <a:ext uri="{FF2B5EF4-FFF2-40B4-BE49-F238E27FC236}">
                <a16:creationId xmlns:a16="http://schemas.microsoft.com/office/drawing/2014/main" id="{41956840-9328-B650-DDDD-7C8AD0FBA7CB}"/>
              </a:ext>
            </a:extLst>
          </p:cNvPr>
          <p:cNvSpPr txBox="1"/>
          <p:nvPr/>
        </p:nvSpPr>
        <p:spPr>
          <a:xfrm>
            <a:off x="8699900" y="3753679"/>
            <a:ext cx="2409626" cy="430887"/>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628797"/>
                </a:solidFill>
                <a:effectLst/>
                <a:uLnTx/>
                <a:uFillTx/>
                <a:latin typeface="Century Gothic" panose="020B0502020202020204" pitchFamily="34" charset="0"/>
                <a:ea typeface="+mn-ea"/>
                <a:cs typeface="+mn-cs"/>
              </a:rPr>
              <a:t>Programa de apoyo al entorno productivo y de servicios    </a:t>
            </a:r>
          </a:p>
        </p:txBody>
      </p:sp>
      <p:grpSp>
        <p:nvGrpSpPr>
          <p:cNvPr id="232" name="Grupo 231">
            <a:extLst>
              <a:ext uri="{FF2B5EF4-FFF2-40B4-BE49-F238E27FC236}">
                <a16:creationId xmlns:a16="http://schemas.microsoft.com/office/drawing/2014/main" id="{4137A8B6-2555-BBE9-2365-B8ED90A6D3D8}"/>
              </a:ext>
            </a:extLst>
          </p:cNvPr>
          <p:cNvGrpSpPr/>
          <p:nvPr/>
        </p:nvGrpSpPr>
        <p:grpSpPr>
          <a:xfrm>
            <a:off x="8376409" y="3196334"/>
            <a:ext cx="379115" cy="360000"/>
            <a:chOff x="8750201" y="3297982"/>
            <a:chExt cx="379115" cy="360000"/>
          </a:xfrm>
        </p:grpSpPr>
        <p:pic>
          <p:nvPicPr>
            <p:cNvPr id="233" name="Gráfico 232" descr="Cohete">
              <a:extLst>
                <a:ext uri="{FF2B5EF4-FFF2-40B4-BE49-F238E27FC236}">
                  <a16:creationId xmlns:a16="http://schemas.microsoft.com/office/drawing/2014/main" id="{C58C8800-0A86-B038-A61E-C0F06A31F12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73074" y="3344883"/>
              <a:ext cx="288059" cy="288059"/>
            </a:xfrm>
            <a:prstGeom prst="rect">
              <a:avLst/>
            </a:prstGeom>
          </p:spPr>
        </p:pic>
        <p:pic>
          <p:nvPicPr>
            <p:cNvPr id="234" name="Imagen 233">
              <a:extLst>
                <a:ext uri="{FF2B5EF4-FFF2-40B4-BE49-F238E27FC236}">
                  <a16:creationId xmlns:a16="http://schemas.microsoft.com/office/drawing/2014/main" id="{5480788B-BA68-2D31-F6D6-758B00F5A3D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750201" y="3297982"/>
              <a:ext cx="379115" cy="360000"/>
            </a:xfrm>
            <a:prstGeom prst="rect">
              <a:avLst/>
            </a:prstGeom>
          </p:spPr>
        </p:pic>
      </p:grpSp>
      <p:sp>
        <p:nvSpPr>
          <p:cNvPr id="235" name="Triángulo isósceles 234">
            <a:extLst>
              <a:ext uri="{FF2B5EF4-FFF2-40B4-BE49-F238E27FC236}">
                <a16:creationId xmlns:a16="http://schemas.microsoft.com/office/drawing/2014/main" id="{5F0B696C-ADB1-CFB4-365D-6374611FA0FC}"/>
              </a:ext>
            </a:extLst>
          </p:cNvPr>
          <p:cNvSpPr/>
          <p:nvPr/>
        </p:nvSpPr>
        <p:spPr>
          <a:xfrm rot="10800000">
            <a:off x="7906905" y="6089153"/>
            <a:ext cx="299157" cy="187887"/>
          </a:xfrm>
          <a:prstGeom prst="triangle">
            <a:avLst/>
          </a:prstGeom>
          <a:solidFill>
            <a:srgbClr val="EB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36" name="CuadroTexto 235">
            <a:extLst>
              <a:ext uri="{FF2B5EF4-FFF2-40B4-BE49-F238E27FC236}">
                <a16:creationId xmlns:a16="http://schemas.microsoft.com/office/drawing/2014/main" id="{7E5EA767-DB10-DFCE-855C-FFBDC177A09E}"/>
              </a:ext>
            </a:extLst>
          </p:cNvPr>
          <p:cNvSpPr txBox="1"/>
          <p:nvPr/>
        </p:nvSpPr>
        <p:spPr>
          <a:xfrm>
            <a:off x="2378263" y="3135243"/>
            <a:ext cx="2121132" cy="430887"/>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dirty="0">
                <a:ln>
                  <a:noFill/>
                </a:ln>
                <a:solidFill>
                  <a:srgbClr val="628797"/>
                </a:solidFill>
                <a:effectLst/>
                <a:uLnTx/>
                <a:uFillTx/>
                <a:latin typeface="Century Gothic" panose="020B0502020202020204" pitchFamily="34" charset="0"/>
                <a:ea typeface="+mn-ea"/>
                <a:cs typeface="+mn-cs"/>
              </a:rPr>
              <a:t>Clínicas y Centros de Atención a la Comunidad</a:t>
            </a:r>
          </a:p>
        </p:txBody>
      </p:sp>
      <p:pic>
        <p:nvPicPr>
          <p:cNvPr id="237" name="Imagen 236" descr="Imagen que contiene reloj, objeto&#10;&#10;Descripción generada con confianza alta">
            <a:extLst>
              <a:ext uri="{FF2B5EF4-FFF2-40B4-BE49-F238E27FC236}">
                <a16:creationId xmlns:a16="http://schemas.microsoft.com/office/drawing/2014/main" id="{6E09C2AA-406C-DE13-473E-EEC03CC31744}"/>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3903" y="3230316"/>
            <a:ext cx="360000" cy="360000"/>
          </a:xfrm>
          <a:prstGeom prst="rect">
            <a:avLst/>
          </a:prstGeom>
        </p:spPr>
      </p:pic>
      <p:sp>
        <p:nvSpPr>
          <p:cNvPr id="238" name="CuadroTexto 237">
            <a:extLst>
              <a:ext uri="{FF2B5EF4-FFF2-40B4-BE49-F238E27FC236}">
                <a16:creationId xmlns:a16="http://schemas.microsoft.com/office/drawing/2014/main" id="{165F93BE-17B6-D63A-64FB-3F231FE4F3C8}"/>
              </a:ext>
            </a:extLst>
          </p:cNvPr>
          <p:cNvSpPr txBox="1"/>
          <p:nvPr/>
        </p:nvSpPr>
        <p:spPr>
          <a:xfrm>
            <a:off x="5239533" y="3183303"/>
            <a:ext cx="2698814" cy="430887"/>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628797"/>
                </a:solidFill>
                <a:effectLst/>
                <a:uLnTx/>
                <a:uFillTx/>
                <a:latin typeface="Century Gothic" panose="020B0502020202020204" pitchFamily="34" charset="0"/>
                <a:ea typeface="+mn-ea"/>
                <a:cs typeface="+mn-cs"/>
              </a:rPr>
              <a:t>Programa de Diálogo y Fomento del conocimiento</a:t>
            </a:r>
          </a:p>
        </p:txBody>
      </p:sp>
      <p:grpSp>
        <p:nvGrpSpPr>
          <p:cNvPr id="239" name="Grupo 238">
            <a:extLst>
              <a:ext uri="{FF2B5EF4-FFF2-40B4-BE49-F238E27FC236}">
                <a16:creationId xmlns:a16="http://schemas.microsoft.com/office/drawing/2014/main" id="{353B3B55-DAD8-EE66-7DF4-4345C6C39665}"/>
              </a:ext>
            </a:extLst>
          </p:cNvPr>
          <p:cNvGrpSpPr/>
          <p:nvPr/>
        </p:nvGrpSpPr>
        <p:grpSpPr>
          <a:xfrm>
            <a:off x="8360507" y="3790832"/>
            <a:ext cx="379115" cy="360000"/>
            <a:chOff x="5289421" y="2585639"/>
            <a:chExt cx="379115" cy="360000"/>
          </a:xfrm>
        </p:grpSpPr>
        <p:pic>
          <p:nvPicPr>
            <p:cNvPr id="240" name="Imagen 239">
              <a:extLst>
                <a:ext uri="{FF2B5EF4-FFF2-40B4-BE49-F238E27FC236}">
                  <a16:creationId xmlns:a16="http://schemas.microsoft.com/office/drawing/2014/main" id="{BD571635-FE3B-0B99-C3FC-EEEB413B751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289421" y="2585639"/>
              <a:ext cx="379115" cy="360000"/>
            </a:xfrm>
            <a:prstGeom prst="rect">
              <a:avLst/>
            </a:prstGeom>
          </p:spPr>
        </p:pic>
        <p:pic>
          <p:nvPicPr>
            <p:cNvPr id="241" name="Gráfico 240" descr="Maleta">
              <a:extLst>
                <a:ext uri="{FF2B5EF4-FFF2-40B4-BE49-F238E27FC236}">
                  <a16:creationId xmlns:a16="http://schemas.microsoft.com/office/drawing/2014/main" id="{BCABA7B1-F69B-5AAB-7006-72AE044D2A0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41450" y="2637217"/>
              <a:ext cx="258514" cy="258514"/>
            </a:xfrm>
            <a:prstGeom prst="rect">
              <a:avLst/>
            </a:prstGeom>
          </p:spPr>
        </p:pic>
      </p:grpSp>
      <p:sp>
        <p:nvSpPr>
          <p:cNvPr id="242" name="CuadroTexto 241">
            <a:extLst>
              <a:ext uri="{FF2B5EF4-FFF2-40B4-BE49-F238E27FC236}">
                <a16:creationId xmlns:a16="http://schemas.microsoft.com/office/drawing/2014/main" id="{C9BA65DD-E423-4107-28A7-835870E6B1AC}"/>
              </a:ext>
            </a:extLst>
          </p:cNvPr>
          <p:cNvSpPr txBox="1"/>
          <p:nvPr/>
        </p:nvSpPr>
        <p:spPr>
          <a:xfrm>
            <a:off x="2378263" y="3744345"/>
            <a:ext cx="1820453" cy="430887"/>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dirty="0">
                <a:ln>
                  <a:noFill/>
                </a:ln>
                <a:solidFill>
                  <a:srgbClr val="628797"/>
                </a:solidFill>
                <a:effectLst/>
                <a:uLnTx/>
                <a:uFillTx/>
                <a:latin typeface="Century Gothic" panose="020B0502020202020204" pitchFamily="34" charset="0"/>
                <a:ea typeface="+mn-ea"/>
                <a:cs typeface="+mn-cs"/>
              </a:rPr>
              <a:t>Programas de Intervención Social</a:t>
            </a:r>
          </a:p>
        </p:txBody>
      </p:sp>
      <p:grpSp>
        <p:nvGrpSpPr>
          <p:cNvPr id="243" name="Grupo 242">
            <a:extLst>
              <a:ext uri="{FF2B5EF4-FFF2-40B4-BE49-F238E27FC236}">
                <a16:creationId xmlns:a16="http://schemas.microsoft.com/office/drawing/2014/main" id="{96051333-A875-3F7D-3AF3-82E857B1C50E}"/>
              </a:ext>
            </a:extLst>
          </p:cNvPr>
          <p:cNvGrpSpPr/>
          <p:nvPr/>
        </p:nvGrpSpPr>
        <p:grpSpPr>
          <a:xfrm>
            <a:off x="1930700" y="3803017"/>
            <a:ext cx="379115" cy="360000"/>
            <a:chOff x="4842677" y="4752889"/>
            <a:chExt cx="379115" cy="360000"/>
          </a:xfrm>
        </p:grpSpPr>
        <p:pic>
          <p:nvPicPr>
            <p:cNvPr id="244" name="Imagen 243">
              <a:extLst>
                <a:ext uri="{FF2B5EF4-FFF2-40B4-BE49-F238E27FC236}">
                  <a16:creationId xmlns:a16="http://schemas.microsoft.com/office/drawing/2014/main" id="{23DFFBB6-5E42-015F-E305-9F34C7FEA9E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842677" y="4752889"/>
              <a:ext cx="379115" cy="360000"/>
            </a:xfrm>
            <a:prstGeom prst="rect">
              <a:avLst/>
            </a:prstGeom>
          </p:spPr>
        </p:pic>
        <p:pic>
          <p:nvPicPr>
            <p:cNvPr id="245" name="Gráfico 244" descr="Saludos">
              <a:extLst>
                <a:ext uri="{FF2B5EF4-FFF2-40B4-BE49-F238E27FC236}">
                  <a16:creationId xmlns:a16="http://schemas.microsoft.com/office/drawing/2014/main" id="{A04FADEC-434D-0AE7-ED84-140CDD84EF8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66678" y="4788762"/>
              <a:ext cx="302541" cy="302541"/>
            </a:xfrm>
            <a:prstGeom prst="rect">
              <a:avLst/>
            </a:prstGeom>
          </p:spPr>
        </p:pic>
      </p:grpSp>
      <p:grpSp>
        <p:nvGrpSpPr>
          <p:cNvPr id="246" name="Grupo 245">
            <a:extLst>
              <a:ext uri="{FF2B5EF4-FFF2-40B4-BE49-F238E27FC236}">
                <a16:creationId xmlns:a16="http://schemas.microsoft.com/office/drawing/2014/main" id="{EC5B33CF-6859-C1F3-FFD6-3F159289984C}"/>
              </a:ext>
            </a:extLst>
          </p:cNvPr>
          <p:cNvGrpSpPr/>
          <p:nvPr/>
        </p:nvGrpSpPr>
        <p:grpSpPr>
          <a:xfrm>
            <a:off x="1930700" y="3148446"/>
            <a:ext cx="379115" cy="390269"/>
            <a:chOff x="1942905" y="3156617"/>
            <a:chExt cx="379115" cy="390269"/>
          </a:xfrm>
        </p:grpSpPr>
        <p:pic>
          <p:nvPicPr>
            <p:cNvPr id="247" name="Imagen 246">
              <a:extLst>
                <a:ext uri="{FF2B5EF4-FFF2-40B4-BE49-F238E27FC236}">
                  <a16:creationId xmlns:a16="http://schemas.microsoft.com/office/drawing/2014/main" id="{EFD79B1C-599A-8F6D-2CE9-B52EC41EBDC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942905" y="3186886"/>
              <a:ext cx="379115" cy="360000"/>
            </a:xfrm>
            <a:prstGeom prst="rect">
              <a:avLst/>
            </a:prstGeom>
          </p:spPr>
        </p:pic>
        <p:pic>
          <p:nvPicPr>
            <p:cNvPr id="248" name="Gráfico 247" descr="Centro educativo">
              <a:extLst>
                <a:ext uri="{FF2B5EF4-FFF2-40B4-BE49-F238E27FC236}">
                  <a16:creationId xmlns:a16="http://schemas.microsoft.com/office/drawing/2014/main" id="{DCF2E85B-2549-0C8B-A0FF-BBC8BD9FA04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51457" y="3156617"/>
              <a:ext cx="354813" cy="373756"/>
            </a:xfrm>
            <a:prstGeom prst="rect">
              <a:avLst/>
            </a:prstGeom>
          </p:spPr>
        </p:pic>
        <p:pic>
          <p:nvPicPr>
            <p:cNvPr id="249" name="Gráfico 248" descr="Familia con una niña">
              <a:extLst>
                <a:ext uri="{FF2B5EF4-FFF2-40B4-BE49-F238E27FC236}">
                  <a16:creationId xmlns:a16="http://schemas.microsoft.com/office/drawing/2014/main" id="{A0E6C96B-50AC-7FAE-1A32-C292415F247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03486" y="3413783"/>
              <a:ext cx="51659" cy="54417"/>
            </a:xfrm>
            <a:prstGeom prst="rect">
              <a:avLst/>
            </a:prstGeom>
          </p:spPr>
        </p:pic>
      </p:grpSp>
      <p:sp>
        <p:nvSpPr>
          <p:cNvPr id="250" name="Rectángulo: esquinas redondeadas 27">
            <a:extLst>
              <a:ext uri="{FF2B5EF4-FFF2-40B4-BE49-F238E27FC236}">
                <a16:creationId xmlns:a16="http://schemas.microsoft.com/office/drawing/2014/main" id="{E540A7B0-A2F2-6F7E-9885-46DE51EABE27}"/>
              </a:ext>
            </a:extLst>
          </p:cNvPr>
          <p:cNvSpPr/>
          <p:nvPr/>
        </p:nvSpPr>
        <p:spPr>
          <a:xfrm>
            <a:off x="1793812" y="5763357"/>
            <a:ext cx="9576430" cy="839480"/>
          </a:xfrm>
          <a:prstGeom prst="roundRect">
            <a:avLst/>
          </a:prstGeom>
          <a:solidFill>
            <a:srgbClr val="EBEEF3"/>
          </a:solidFill>
          <a:ln>
            <a:no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51" name="CuadroTexto 250">
            <a:extLst>
              <a:ext uri="{FF2B5EF4-FFF2-40B4-BE49-F238E27FC236}">
                <a16:creationId xmlns:a16="http://schemas.microsoft.com/office/drawing/2014/main" id="{9CF51867-BA60-9338-ACD9-5BD25B3EC2DC}"/>
              </a:ext>
            </a:extLst>
          </p:cNvPr>
          <p:cNvSpPr txBox="1"/>
          <p:nvPr/>
        </p:nvSpPr>
        <p:spPr>
          <a:xfrm>
            <a:off x="2020404" y="5952264"/>
            <a:ext cx="1237409" cy="461665"/>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Organizaciones</a:t>
            </a:r>
            <a:r>
              <a:rPr kumimoji="0" lang="en-US"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de la Sociedad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civil </a:t>
            </a: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territoriales </a:t>
            </a:r>
            <a:r>
              <a:rPr kumimoji="0" lang="en-US" sz="800" b="0" i="0" u="none" strike="noStrike" kern="1200" cap="none" spc="0" normalizeH="0" baseline="0" noProof="0" dirty="0">
                <a:ln>
                  <a:noFill/>
                </a:ln>
                <a:solidFill>
                  <a:srgbClr val="80939F"/>
                </a:solidFill>
                <a:effectLst/>
                <a:highlight>
                  <a:srgbClr val="00FFFF"/>
                </a:highlight>
                <a:uLnTx/>
                <a:uFillTx/>
                <a:latin typeface="Century Gothic" panose="020B0502020202020204" pitchFamily="34" charset="0"/>
                <a:ea typeface="+mn-ea"/>
                <a:cs typeface="+mn-cs"/>
              </a:rPr>
              <a:t> </a:t>
            </a:r>
            <a:endParaRPr kumimoji="0" lang="es-CL" sz="800" b="0" i="0" u="none" strike="noStrike" kern="1200" cap="none" spc="0" normalizeH="0" baseline="0" noProof="0" dirty="0">
              <a:ln>
                <a:noFill/>
              </a:ln>
              <a:solidFill>
                <a:srgbClr val="80939F"/>
              </a:solidFill>
              <a:effectLst/>
              <a:highlight>
                <a:srgbClr val="00FFFF"/>
              </a:highlight>
              <a:uLnTx/>
              <a:uFillTx/>
              <a:latin typeface="Century Gothic" panose="020B0502020202020204" pitchFamily="34" charset="0"/>
              <a:ea typeface="+mn-ea"/>
              <a:cs typeface="+mn-cs"/>
            </a:endParaRPr>
          </a:p>
        </p:txBody>
      </p:sp>
      <p:sp>
        <p:nvSpPr>
          <p:cNvPr id="252" name="CuadroTexto 251">
            <a:extLst>
              <a:ext uri="{FF2B5EF4-FFF2-40B4-BE49-F238E27FC236}">
                <a16:creationId xmlns:a16="http://schemas.microsoft.com/office/drawing/2014/main" id="{FDA3C01E-604A-8053-18B8-EE66F3BCE905}"/>
              </a:ext>
            </a:extLst>
          </p:cNvPr>
          <p:cNvSpPr txBox="1"/>
          <p:nvPr/>
        </p:nvSpPr>
        <p:spPr>
          <a:xfrm>
            <a:off x="6725613" y="6013819"/>
            <a:ext cx="1113329" cy="338554"/>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Municipalidades y sus corporaciones </a:t>
            </a:r>
            <a:endParaRPr kumimoji="0" lang="en-US"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endParaRPr>
          </a:p>
        </p:txBody>
      </p:sp>
      <p:sp>
        <p:nvSpPr>
          <p:cNvPr id="253" name="CuadroTexto 252">
            <a:extLst>
              <a:ext uri="{FF2B5EF4-FFF2-40B4-BE49-F238E27FC236}">
                <a16:creationId xmlns:a16="http://schemas.microsoft.com/office/drawing/2014/main" id="{35DFD798-077D-4EC5-0A79-B41386FF0351}"/>
              </a:ext>
            </a:extLst>
          </p:cNvPr>
          <p:cNvSpPr txBox="1"/>
          <p:nvPr/>
        </p:nvSpPr>
        <p:spPr>
          <a:xfrm>
            <a:off x="9307542" y="5952264"/>
            <a:ext cx="1216048" cy="461665"/>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Grandes empresas productivas y de servicios   </a:t>
            </a:r>
            <a:endParaRPr kumimoji="0" lang="en-US" sz="80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endParaRPr>
          </a:p>
        </p:txBody>
      </p:sp>
      <p:sp>
        <p:nvSpPr>
          <p:cNvPr id="254" name="CuadroTexto 253">
            <a:extLst>
              <a:ext uri="{FF2B5EF4-FFF2-40B4-BE49-F238E27FC236}">
                <a16:creationId xmlns:a16="http://schemas.microsoft.com/office/drawing/2014/main" id="{78728DD4-746C-0084-CF1F-8D56086772FD}"/>
              </a:ext>
            </a:extLst>
          </p:cNvPr>
          <p:cNvSpPr txBox="1"/>
          <p:nvPr/>
        </p:nvSpPr>
        <p:spPr>
          <a:xfrm>
            <a:off x="10701559" y="6072080"/>
            <a:ext cx="819721" cy="215444"/>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MIPYMES</a:t>
            </a:r>
            <a:endParaRPr kumimoji="0" lang="en-US" sz="80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endParaRPr>
          </a:p>
        </p:txBody>
      </p:sp>
      <p:sp>
        <p:nvSpPr>
          <p:cNvPr id="255" name="CuadroTexto 254">
            <a:extLst>
              <a:ext uri="{FF2B5EF4-FFF2-40B4-BE49-F238E27FC236}">
                <a16:creationId xmlns:a16="http://schemas.microsoft.com/office/drawing/2014/main" id="{D5A99DA5-DD24-BEEF-754C-59C74C31D0EE}"/>
              </a:ext>
            </a:extLst>
          </p:cNvPr>
          <p:cNvSpPr txBox="1"/>
          <p:nvPr/>
        </p:nvSpPr>
        <p:spPr>
          <a:xfrm>
            <a:off x="3293769" y="5890708"/>
            <a:ext cx="1043701" cy="584775"/>
          </a:xfrm>
          <a:prstGeom prst="rect">
            <a:avLst/>
          </a:prstGeom>
          <a:noFill/>
        </p:spPr>
        <p:txBody>
          <a:bodyPr wrap="square" lIns="91440" tIns="45720" rIns="91440" bIns="45720"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Fundaciones y organizaciones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privadas sin fines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de lucro    </a:t>
            </a:r>
          </a:p>
        </p:txBody>
      </p:sp>
      <p:sp>
        <p:nvSpPr>
          <p:cNvPr id="256" name="Rectángulo: esquinas redondeadas 27">
            <a:extLst>
              <a:ext uri="{FF2B5EF4-FFF2-40B4-BE49-F238E27FC236}">
                <a16:creationId xmlns:a16="http://schemas.microsoft.com/office/drawing/2014/main" id="{438BD0CE-5C03-C00E-790F-6AB8C140E214}"/>
              </a:ext>
            </a:extLst>
          </p:cNvPr>
          <p:cNvSpPr/>
          <p:nvPr/>
        </p:nvSpPr>
        <p:spPr>
          <a:xfrm>
            <a:off x="7814154" y="1620086"/>
            <a:ext cx="2436011" cy="706996"/>
          </a:xfrm>
          <a:prstGeom prst="roundRect">
            <a:avLst/>
          </a:prstGeom>
          <a:solidFill>
            <a:srgbClr val="EBEEF3"/>
          </a:solidFill>
          <a:ln>
            <a:no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57" name="CuadroTexto 256">
            <a:extLst>
              <a:ext uri="{FF2B5EF4-FFF2-40B4-BE49-F238E27FC236}">
                <a16:creationId xmlns:a16="http://schemas.microsoft.com/office/drawing/2014/main" id="{A35CD887-1FC7-8213-34B2-30F29D604844}"/>
              </a:ext>
            </a:extLst>
          </p:cNvPr>
          <p:cNvSpPr txBox="1"/>
          <p:nvPr/>
        </p:nvSpPr>
        <p:spPr>
          <a:xfrm>
            <a:off x="8045521" y="5998430"/>
            <a:ext cx="1036048" cy="369332"/>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9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IES Nacionales y Extranjeras</a:t>
            </a:r>
            <a:endParaRPr kumimoji="0" lang="en-US" sz="9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endParaRPr>
          </a:p>
        </p:txBody>
      </p:sp>
      <p:sp>
        <p:nvSpPr>
          <p:cNvPr id="258" name="CuadroTexto 257">
            <a:extLst>
              <a:ext uri="{FF2B5EF4-FFF2-40B4-BE49-F238E27FC236}">
                <a16:creationId xmlns:a16="http://schemas.microsoft.com/office/drawing/2014/main" id="{AB7C7B18-23A3-3A79-FC32-7734A6127D0D}"/>
              </a:ext>
            </a:extLst>
          </p:cNvPr>
          <p:cNvSpPr txBox="1"/>
          <p:nvPr/>
        </p:nvSpPr>
        <p:spPr>
          <a:xfrm>
            <a:off x="4648097" y="5952264"/>
            <a:ext cx="886397" cy="461665"/>
          </a:xfrm>
          <a:prstGeom prst="rect">
            <a:avLst/>
          </a:prstGeom>
          <a:noFill/>
        </p:spPr>
        <p:txBody>
          <a:bodyPr wrap="square" lIns="91440" tIns="45720" rIns="91440" bIns="45720"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Servicios públicos regionales</a:t>
            </a:r>
            <a:endParaRPr kumimoji="0" lang="en-US"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endParaRPr>
          </a:p>
        </p:txBody>
      </p:sp>
      <p:sp>
        <p:nvSpPr>
          <p:cNvPr id="259" name="CuadroTexto 258">
            <a:extLst>
              <a:ext uri="{FF2B5EF4-FFF2-40B4-BE49-F238E27FC236}">
                <a16:creationId xmlns:a16="http://schemas.microsoft.com/office/drawing/2014/main" id="{5C9C0490-1070-0C65-3973-D69C33E658DC}"/>
              </a:ext>
            </a:extLst>
          </p:cNvPr>
          <p:cNvSpPr txBox="1"/>
          <p:nvPr/>
        </p:nvSpPr>
        <p:spPr>
          <a:xfrm>
            <a:off x="7929318" y="1757193"/>
            <a:ext cx="2255358" cy="415498"/>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Contribuir a la generación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 </a:t>
            </a:r>
            <a:r>
              <a:rPr kumimoji="0" lang="es-ES" sz="105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I+D aplicada</a:t>
            </a:r>
            <a:endParaRPr kumimoji="0" lang="es-CL" sz="105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endParaRPr>
          </a:p>
        </p:txBody>
      </p:sp>
      <p:pic>
        <p:nvPicPr>
          <p:cNvPr id="260" name="Imagen 259">
            <a:extLst>
              <a:ext uri="{FF2B5EF4-FFF2-40B4-BE49-F238E27FC236}">
                <a16:creationId xmlns:a16="http://schemas.microsoft.com/office/drawing/2014/main" id="{814F0D64-562A-FFC8-7E30-C8BC8314341B}"/>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3946" y="4085111"/>
            <a:ext cx="360000" cy="360000"/>
          </a:xfrm>
          <a:prstGeom prst="rect">
            <a:avLst/>
          </a:prstGeom>
        </p:spPr>
      </p:pic>
      <p:sp>
        <p:nvSpPr>
          <p:cNvPr id="261" name="CuadroTexto 260">
            <a:extLst>
              <a:ext uri="{FF2B5EF4-FFF2-40B4-BE49-F238E27FC236}">
                <a16:creationId xmlns:a16="http://schemas.microsoft.com/office/drawing/2014/main" id="{0BB12B77-19C8-A78D-2E2A-FF3B55DFC6A3}"/>
              </a:ext>
            </a:extLst>
          </p:cNvPr>
          <p:cNvSpPr txBox="1"/>
          <p:nvPr/>
        </p:nvSpPr>
        <p:spPr>
          <a:xfrm>
            <a:off x="5255199" y="4043681"/>
            <a:ext cx="2897658" cy="430887"/>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628797"/>
                </a:solidFill>
                <a:effectLst/>
                <a:uLnTx/>
                <a:uFillTx/>
                <a:latin typeface="Century Gothic" panose="020B0502020202020204" pitchFamily="34" charset="0"/>
                <a:ea typeface="+mn-ea"/>
                <a:cs typeface="+mn-cs"/>
              </a:rPr>
              <a:t>Programas de Capacitación y Perfeccionamiento UNAB</a:t>
            </a:r>
          </a:p>
        </p:txBody>
      </p:sp>
      <p:sp>
        <p:nvSpPr>
          <p:cNvPr id="262" name="CuadroTexto 261">
            <a:extLst>
              <a:ext uri="{FF2B5EF4-FFF2-40B4-BE49-F238E27FC236}">
                <a16:creationId xmlns:a16="http://schemas.microsoft.com/office/drawing/2014/main" id="{5F54056C-1722-75D9-2638-6AAA57975BEB}"/>
              </a:ext>
            </a:extLst>
          </p:cNvPr>
          <p:cNvSpPr txBox="1"/>
          <p:nvPr/>
        </p:nvSpPr>
        <p:spPr>
          <a:xfrm>
            <a:off x="5245222" y="3584050"/>
            <a:ext cx="2917612" cy="430887"/>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628797"/>
                </a:solidFill>
                <a:effectLst/>
                <a:uLnTx/>
                <a:uFillTx/>
                <a:latin typeface="Century Gothic" panose="020B0502020202020204" pitchFamily="34" charset="0"/>
                <a:ea typeface="+mn-ea"/>
                <a:cs typeface="+mn-cs"/>
              </a:rPr>
              <a:t>Programa de Vinculación con Egresados y Empleadores</a:t>
            </a:r>
          </a:p>
        </p:txBody>
      </p:sp>
      <p:grpSp>
        <p:nvGrpSpPr>
          <p:cNvPr id="263" name="Grupo 262">
            <a:extLst>
              <a:ext uri="{FF2B5EF4-FFF2-40B4-BE49-F238E27FC236}">
                <a16:creationId xmlns:a16="http://schemas.microsoft.com/office/drawing/2014/main" id="{5EA2C190-FD54-E3F4-142C-DFF989416E0A}"/>
              </a:ext>
            </a:extLst>
          </p:cNvPr>
          <p:cNvGrpSpPr/>
          <p:nvPr/>
        </p:nvGrpSpPr>
        <p:grpSpPr>
          <a:xfrm>
            <a:off x="4930009" y="3651723"/>
            <a:ext cx="379115" cy="360000"/>
            <a:chOff x="6717576" y="3902480"/>
            <a:chExt cx="379115" cy="360000"/>
          </a:xfrm>
        </p:grpSpPr>
        <p:pic>
          <p:nvPicPr>
            <p:cNvPr id="264" name="Imagen 263">
              <a:extLst>
                <a:ext uri="{FF2B5EF4-FFF2-40B4-BE49-F238E27FC236}">
                  <a16:creationId xmlns:a16="http://schemas.microsoft.com/office/drawing/2014/main" id="{F0C124E8-5BE6-FC89-7182-92D6E40D8D8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717576" y="3902480"/>
              <a:ext cx="379115" cy="360000"/>
            </a:xfrm>
            <a:prstGeom prst="rect">
              <a:avLst/>
            </a:prstGeom>
          </p:spPr>
        </p:pic>
        <p:pic>
          <p:nvPicPr>
            <p:cNvPr id="265" name="Imagen 264">
              <a:extLst>
                <a:ext uri="{FF2B5EF4-FFF2-40B4-BE49-F238E27FC236}">
                  <a16:creationId xmlns:a16="http://schemas.microsoft.com/office/drawing/2014/main" id="{9AE7186A-7EB9-DA07-8C58-570C7C02F14A}"/>
                </a:ext>
              </a:extLst>
            </p:cNvPr>
            <p:cNvPicPr>
              <a:picLocks noChangeAspect="1"/>
            </p:cNvPicPr>
            <p:nvPr/>
          </p:nvPicPr>
          <p:blipFill rotWithShape="1">
            <a:blip r:embed="rId20" cstate="print">
              <a:duotone>
                <a:prstClr val="black"/>
                <a:srgbClr val="618896">
                  <a:tint val="45000"/>
                  <a:satMod val="400000"/>
                </a:srgbClr>
              </a:duotone>
              <a:extLst>
                <a:ext uri="{28A0092B-C50C-407E-A947-70E740481C1C}">
                  <a14:useLocalDpi xmlns:a14="http://schemas.microsoft.com/office/drawing/2010/main" val="0"/>
                </a:ext>
              </a:extLst>
            </a:blip>
            <a:srcRect l="53599" t="40268" r="38122" b="34649"/>
            <a:stretch/>
          </p:blipFill>
          <p:spPr>
            <a:xfrm>
              <a:off x="6814591" y="3967960"/>
              <a:ext cx="185084" cy="229041"/>
            </a:xfrm>
            <a:prstGeom prst="rect">
              <a:avLst/>
            </a:prstGeom>
          </p:spPr>
        </p:pic>
      </p:grpSp>
      <p:cxnSp>
        <p:nvCxnSpPr>
          <p:cNvPr id="266" name="Conector: angular 265">
            <a:extLst>
              <a:ext uri="{FF2B5EF4-FFF2-40B4-BE49-F238E27FC236}">
                <a16:creationId xmlns:a16="http://schemas.microsoft.com/office/drawing/2014/main" id="{66622547-3293-7D04-495F-26DCE6700107}"/>
              </a:ext>
            </a:extLst>
          </p:cNvPr>
          <p:cNvCxnSpPr>
            <a:cxnSpLocks/>
            <a:stCxn id="96" idx="0"/>
            <a:endCxn id="267" idx="4"/>
          </p:cNvCxnSpPr>
          <p:nvPr/>
        </p:nvCxnSpPr>
        <p:spPr>
          <a:xfrm rot="16200000" flipV="1">
            <a:off x="5451447" y="840907"/>
            <a:ext cx="231516" cy="1110343"/>
          </a:xfrm>
          <a:prstGeom prst="bentConnector3">
            <a:avLst>
              <a:gd name="adj1"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67" name="Elipse 266">
            <a:extLst>
              <a:ext uri="{FF2B5EF4-FFF2-40B4-BE49-F238E27FC236}">
                <a16:creationId xmlns:a16="http://schemas.microsoft.com/office/drawing/2014/main" id="{1F607EF2-FE7F-19A1-7C76-FB2BD1446F65}"/>
              </a:ext>
            </a:extLst>
          </p:cNvPr>
          <p:cNvSpPr/>
          <p:nvPr/>
        </p:nvSpPr>
        <p:spPr>
          <a:xfrm>
            <a:off x="4592933" y="467597"/>
            <a:ext cx="838200" cy="812724"/>
          </a:xfrm>
          <a:prstGeom prst="ellipse">
            <a:avLst/>
          </a:prstGeom>
          <a:noFill/>
          <a:ln w="3175">
            <a:solidFill>
              <a:srgbClr val="6F8696"/>
            </a:solidFill>
          </a:ln>
        </p:spPr>
        <p:style>
          <a:lnRef idx="2">
            <a:schemeClr val="accent3"/>
          </a:lnRef>
          <a:fillRef idx="1">
            <a:schemeClr val="lt1"/>
          </a:fillRef>
          <a:effectRef idx="0">
            <a:schemeClr val="accent3"/>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68" name="Elipse 267">
            <a:extLst>
              <a:ext uri="{FF2B5EF4-FFF2-40B4-BE49-F238E27FC236}">
                <a16:creationId xmlns:a16="http://schemas.microsoft.com/office/drawing/2014/main" id="{05E0814C-3E76-E7CA-44D2-693E0F022EDB}"/>
              </a:ext>
            </a:extLst>
          </p:cNvPr>
          <p:cNvSpPr/>
          <p:nvPr/>
        </p:nvSpPr>
        <p:spPr>
          <a:xfrm>
            <a:off x="1859826" y="6093097"/>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9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69" name="Elipse 268">
            <a:extLst>
              <a:ext uri="{FF2B5EF4-FFF2-40B4-BE49-F238E27FC236}">
                <a16:creationId xmlns:a16="http://schemas.microsoft.com/office/drawing/2014/main" id="{E8140587-3A7E-BB7D-7483-E26F696C6B9B}"/>
              </a:ext>
            </a:extLst>
          </p:cNvPr>
          <p:cNvSpPr/>
          <p:nvPr/>
        </p:nvSpPr>
        <p:spPr>
          <a:xfrm>
            <a:off x="1896627" y="6129097"/>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0" name="Elipse 269">
            <a:extLst>
              <a:ext uri="{FF2B5EF4-FFF2-40B4-BE49-F238E27FC236}">
                <a16:creationId xmlns:a16="http://schemas.microsoft.com/office/drawing/2014/main" id="{0EFEFE79-EB22-BDEA-01E8-C54AD68B80F5}"/>
              </a:ext>
            </a:extLst>
          </p:cNvPr>
          <p:cNvSpPr/>
          <p:nvPr/>
        </p:nvSpPr>
        <p:spPr>
          <a:xfrm>
            <a:off x="3113304" y="6093097"/>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1" name="Elipse 270">
            <a:extLst>
              <a:ext uri="{FF2B5EF4-FFF2-40B4-BE49-F238E27FC236}">
                <a16:creationId xmlns:a16="http://schemas.microsoft.com/office/drawing/2014/main" id="{52A24F6D-2B2C-8F4F-02A3-63DE695D7C54}"/>
              </a:ext>
            </a:extLst>
          </p:cNvPr>
          <p:cNvSpPr/>
          <p:nvPr/>
        </p:nvSpPr>
        <p:spPr>
          <a:xfrm>
            <a:off x="3150105" y="6129097"/>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2" name="Elipse 271">
            <a:extLst>
              <a:ext uri="{FF2B5EF4-FFF2-40B4-BE49-F238E27FC236}">
                <a16:creationId xmlns:a16="http://schemas.microsoft.com/office/drawing/2014/main" id="{D80ABB99-8FE8-70AD-46BB-8256B7C2E6CD}"/>
              </a:ext>
            </a:extLst>
          </p:cNvPr>
          <p:cNvSpPr/>
          <p:nvPr/>
        </p:nvSpPr>
        <p:spPr>
          <a:xfrm>
            <a:off x="4499863" y="6090487"/>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3" name="Elipse 272">
            <a:extLst>
              <a:ext uri="{FF2B5EF4-FFF2-40B4-BE49-F238E27FC236}">
                <a16:creationId xmlns:a16="http://schemas.microsoft.com/office/drawing/2014/main" id="{0170318A-A355-AA41-DA62-F7743923AB32}"/>
              </a:ext>
            </a:extLst>
          </p:cNvPr>
          <p:cNvSpPr/>
          <p:nvPr/>
        </p:nvSpPr>
        <p:spPr>
          <a:xfrm>
            <a:off x="4536664" y="6126487"/>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4" name="Elipse 273">
            <a:extLst>
              <a:ext uri="{FF2B5EF4-FFF2-40B4-BE49-F238E27FC236}">
                <a16:creationId xmlns:a16="http://schemas.microsoft.com/office/drawing/2014/main" id="{2CCF89B3-71E5-664C-ADAD-5FB3EAD48291}"/>
              </a:ext>
            </a:extLst>
          </p:cNvPr>
          <p:cNvSpPr/>
          <p:nvPr/>
        </p:nvSpPr>
        <p:spPr>
          <a:xfrm>
            <a:off x="6585266" y="6090487"/>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5" name="Elipse 274">
            <a:extLst>
              <a:ext uri="{FF2B5EF4-FFF2-40B4-BE49-F238E27FC236}">
                <a16:creationId xmlns:a16="http://schemas.microsoft.com/office/drawing/2014/main" id="{CECED084-416A-CB57-08F4-EEBA79391145}"/>
              </a:ext>
            </a:extLst>
          </p:cNvPr>
          <p:cNvSpPr/>
          <p:nvPr/>
        </p:nvSpPr>
        <p:spPr>
          <a:xfrm>
            <a:off x="6622067" y="6126487"/>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6" name="Elipse 275">
            <a:extLst>
              <a:ext uri="{FF2B5EF4-FFF2-40B4-BE49-F238E27FC236}">
                <a16:creationId xmlns:a16="http://schemas.microsoft.com/office/drawing/2014/main" id="{3A719318-5EC7-BD40-7E28-D1CB72201E26}"/>
              </a:ext>
            </a:extLst>
          </p:cNvPr>
          <p:cNvSpPr/>
          <p:nvPr/>
        </p:nvSpPr>
        <p:spPr>
          <a:xfrm>
            <a:off x="7907829" y="6084426"/>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7" name="Elipse 276">
            <a:extLst>
              <a:ext uri="{FF2B5EF4-FFF2-40B4-BE49-F238E27FC236}">
                <a16:creationId xmlns:a16="http://schemas.microsoft.com/office/drawing/2014/main" id="{DBEBFA92-6070-31FE-425E-98DA1B29C733}"/>
              </a:ext>
            </a:extLst>
          </p:cNvPr>
          <p:cNvSpPr/>
          <p:nvPr/>
        </p:nvSpPr>
        <p:spPr>
          <a:xfrm>
            <a:off x="7944630" y="6120426"/>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8" name="Elipse 277">
            <a:extLst>
              <a:ext uri="{FF2B5EF4-FFF2-40B4-BE49-F238E27FC236}">
                <a16:creationId xmlns:a16="http://schemas.microsoft.com/office/drawing/2014/main" id="{E704A28C-D9E3-B366-F5B0-0934681D97A8}"/>
              </a:ext>
            </a:extLst>
          </p:cNvPr>
          <p:cNvSpPr/>
          <p:nvPr/>
        </p:nvSpPr>
        <p:spPr>
          <a:xfrm>
            <a:off x="9162741" y="6083610"/>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9" name="Elipse 278">
            <a:extLst>
              <a:ext uri="{FF2B5EF4-FFF2-40B4-BE49-F238E27FC236}">
                <a16:creationId xmlns:a16="http://schemas.microsoft.com/office/drawing/2014/main" id="{B493713A-F772-EF37-9F71-F9987C07E030}"/>
              </a:ext>
            </a:extLst>
          </p:cNvPr>
          <p:cNvSpPr/>
          <p:nvPr/>
        </p:nvSpPr>
        <p:spPr>
          <a:xfrm>
            <a:off x="9199542" y="6119610"/>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80" name="Elipse 279">
            <a:extLst>
              <a:ext uri="{FF2B5EF4-FFF2-40B4-BE49-F238E27FC236}">
                <a16:creationId xmlns:a16="http://schemas.microsoft.com/office/drawing/2014/main" id="{03EB7753-6293-2846-A836-A500F0108FCC}"/>
              </a:ext>
            </a:extLst>
          </p:cNvPr>
          <p:cNvSpPr/>
          <p:nvPr/>
        </p:nvSpPr>
        <p:spPr>
          <a:xfrm>
            <a:off x="10560567" y="6090487"/>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81" name="Elipse 280">
            <a:extLst>
              <a:ext uri="{FF2B5EF4-FFF2-40B4-BE49-F238E27FC236}">
                <a16:creationId xmlns:a16="http://schemas.microsoft.com/office/drawing/2014/main" id="{B85D1D18-106C-0F09-249E-B0AC5D85A9E0}"/>
              </a:ext>
            </a:extLst>
          </p:cNvPr>
          <p:cNvSpPr/>
          <p:nvPr/>
        </p:nvSpPr>
        <p:spPr>
          <a:xfrm>
            <a:off x="10597368" y="6126487"/>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82" name="CuadroTexto 281">
            <a:extLst>
              <a:ext uri="{FF2B5EF4-FFF2-40B4-BE49-F238E27FC236}">
                <a16:creationId xmlns:a16="http://schemas.microsoft.com/office/drawing/2014/main" id="{421AB493-3FBE-500E-B3B4-EBFAEEE2F755}"/>
              </a:ext>
            </a:extLst>
          </p:cNvPr>
          <p:cNvSpPr txBox="1"/>
          <p:nvPr/>
        </p:nvSpPr>
        <p:spPr>
          <a:xfrm>
            <a:off x="5650501" y="6009269"/>
            <a:ext cx="1113329" cy="338554"/>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Instituciones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Educativas</a:t>
            </a:r>
            <a:endParaRPr kumimoji="0" lang="en-US"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endParaRPr>
          </a:p>
        </p:txBody>
      </p:sp>
      <p:sp>
        <p:nvSpPr>
          <p:cNvPr id="283" name="Elipse 282">
            <a:extLst>
              <a:ext uri="{FF2B5EF4-FFF2-40B4-BE49-F238E27FC236}">
                <a16:creationId xmlns:a16="http://schemas.microsoft.com/office/drawing/2014/main" id="{5930C7A3-9874-2937-EEC9-3771731E8239}"/>
              </a:ext>
            </a:extLst>
          </p:cNvPr>
          <p:cNvSpPr/>
          <p:nvPr/>
        </p:nvSpPr>
        <p:spPr>
          <a:xfrm>
            <a:off x="5510154" y="6085936"/>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84" name="Elipse 283">
            <a:extLst>
              <a:ext uri="{FF2B5EF4-FFF2-40B4-BE49-F238E27FC236}">
                <a16:creationId xmlns:a16="http://schemas.microsoft.com/office/drawing/2014/main" id="{9F7FAFB9-400A-212B-1FCF-149561AE783A}"/>
              </a:ext>
            </a:extLst>
          </p:cNvPr>
          <p:cNvSpPr/>
          <p:nvPr/>
        </p:nvSpPr>
        <p:spPr>
          <a:xfrm>
            <a:off x="5546955" y="6121936"/>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 name="CuadroTexto 1">
            <a:extLst>
              <a:ext uri="{FF2B5EF4-FFF2-40B4-BE49-F238E27FC236}">
                <a16:creationId xmlns:a16="http://schemas.microsoft.com/office/drawing/2014/main" id="{359C8D9B-7385-0108-48F1-BBE38CBB2DDD}"/>
              </a:ext>
            </a:extLst>
          </p:cNvPr>
          <p:cNvSpPr txBox="1"/>
          <p:nvPr/>
        </p:nvSpPr>
        <p:spPr>
          <a:xfrm rot="5400000">
            <a:off x="10375638" y="3198167"/>
            <a:ext cx="2714205" cy="461665"/>
          </a:xfrm>
          <a:prstGeom prst="rect">
            <a:avLst/>
          </a:prstGeom>
          <a:noFill/>
        </p:spPr>
        <p:txBody>
          <a:bodyPr wrap="non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srgbClr val="292B7D"/>
                </a:solidFill>
                <a:effectLst/>
                <a:uLnTx/>
                <a:uFillTx/>
                <a:latin typeface="Century Gothic" panose="020B0502020202020204" pitchFamily="34" charset="0"/>
                <a:ea typeface="+mn-ea"/>
                <a:cs typeface="+mn-cs"/>
              </a:rPr>
              <a:t>FACULTADES, UNIDADES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srgbClr val="292B7D"/>
                </a:solidFill>
                <a:effectLst/>
                <a:uLnTx/>
                <a:uFillTx/>
                <a:latin typeface="Century Gothic" panose="020B0502020202020204" pitchFamily="34" charset="0"/>
                <a:ea typeface="+mn-ea"/>
                <a:cs typeface="+mn-cs"/>
              </a:rPr>
              <a:t>ACADÉMICAS Y ADMINISTRATIVAS</a:t>
            </a:r>
          </a:p>
        </p:txBody>
      </p:sp>
      <p:cxnSp>
        <p:nvCxnSpPr>
          <p:cNvPr id="3" name="Conector recto 2">
            <a:extLst>
              <a:ext uri="{FF2B5EF4-FFF2-40B4-BE49-F238E27FC236}">
                <a16:creationId xmlns:a16="http://schemas.microsoft.com/office/drawing/2014/main" id="{3D45D2E0-AE4D-C41C-5B80-DC4496BA61BD}"/>
              </a:ext>
            </a:extLst>
          </p:cNvPr>
          <p:cNvCxnSpPr>
            <a:cxnSpLocks/>
          </p:cNvCxnSpPr>
          <p:nvPr/>
        </p:nvCxnSpPr>
        <p:spPr>
          <a:xfrm>
            <a:off x="1579177" y="609852"/>
            <a:ext cx="0" cy="6048000"/>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5406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4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6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6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0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2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2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2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2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2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2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2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2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8" grpId="0" animBg="1"/>
      <p:bldP spid="109" grpId="0" animBg="1"/>
      <p:bldP spid="110" grpId="0"/>
      <p:bldP spid="111" grpId="0"/>
      <p:bldP spid="114" grpId="0"/>
      <p:bldP spid="206" grpId="0"/>
      <p:bldP spid="207" grpId="0" animBg="1"/>
      <p:bldP spid="222" grpId="0" animBg="1"/>
      <p:bldP spid="223" grpId="0" animBg="1"/>
      <p:bldP spid="224" grpId="0" animBg="1"/>
      <p:bldP spid="225" grpId="0" animBg="1"/>
      <p:bldP spid="226" grpId="0"/>
      <p:bldP spid="227" grpId="0"/>
      <p:bldP spid="228" grpId="0"/>
      <p:bldP spid="229" grpId="0"/>
      <p:bldP spid="230" grpId="0"/>
      <p:bldP spid="231" grpId="0"/>
      <p:bldP spid="235" grpId="0" animBg="1"/>
      <p:bldP spid="236" grpId="0"/>
      <p:bldP spid="238" grpId="0"/>
      <p:bldP spid="242" grpId="0"/>
      <p:bldP spid="250" grpId="0" animBg="1"/>
      <p:bldP spid="256" grpId="0" animBg="1"/>
      <p:bldP spid="259" grpId="0"/>
      <p:bldP spid="261" grpId="0"/>
      <p:bldP spid="2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hombre con lentes y la mano en la boca&#10;&#10;Descripción generada automáticamente con confianza baja">
            <a:extLst>
              <a:ext uri="{FF2B5EF4-FFF2-40B4-BE49-F238E27FC236}">
                <a16:creationId xmlns:a16="http://schemas.microsoft.com/office/drawing/2014/main" id="{99380E22-27D6-7972-4E7A-59C3B22659E1}"/>
              </a:ext>
            </a:extLst>
          </p:cNvPr>
          <p:cNvPicPr>
            <a:picLocks noChangeAspect="1"/>
          </p:cNvPicPr>
          <p:nvPr/>
        </p:nvPicPr>
        <p:blipFill>
          <a:blip r:embed="rId2">
            <a:extLst>
              <a:ext uri="{28A0092B-C50C-407E-A947-70E740481C1C}">
                <a14:useLocalDpi xmlns:a14="http://schemas.microsoft.com/office/drawing/2010/main" val="0"/>
              </a:ext>
            </a:extLst>
          </a:blip>
          <a:srcRect r="13983"/>
          <a:stretch/>
        </p:blipFill>
        <p:spPr>
          <a:xfrm>
            <a:off x="-1" y="0"/>
            <a:ext cx="12192001" cy="6858000"/>
          </a:xfrm>
          <a:prstGeom prst="rect">
            <a:avLst/>
          </a:prstGeom>
        </p:spPr>
      </p:pic>
      <p:sp>
        <p:nvSpPr>
          <p:cNvPr id="6" name="CuadroTexto 5">
            <a:extLst>
              <a:ext uri="{FF2B5EF4-FFF2-40B4-BE49-F238E27FC236}">
                <a16:creationId xmlns:a16="http://schemas.microsoft.com/office/drawing/2014/main" id="{7F9AEF19-CDBC-9263-845B-E41BAB1C5BEC}"/>
              </a:ext>
            </a:extLst>
          </p:cNvPr>
          <p:cNvSpPr txBox="1"/>
          <p:nvPr/>
        </p:nvSpPr>
        <p:spPr>
          <a:xfrm>
            <a:off x="5589812" y="1485893"/>
            <a:ext cx="602376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6600" b="1" i="0" u="none" strike="noStrike" kern="1200" cap="none" spc="0" normalizeH="0" baseline="0" noProof="0" dirty="0">
                <a:ln>
                  <a:noFill/>
                </a:ln>
                <a:solidFill>
                  <a:prstClr val="black"/>
                </a:solidFill>
                <a:effectLst/>
                <a:uLnTx/>
                <a:uFillTx/>
                <a:latin typeface="Aptos" panose="02110004020202020204"/>
                <a:ea typeface="+mn-ea"/>
                <a:cs typeface="+mn-cs"/>
              </a:rPr>
              <a:t>¿Cómo vamos?</a:t>
            </a:r>
          </a:p>
        </p:txBody>
      </p:sp>
    </p:spTree>
    <p:extLst>
      <p:ext uri="{BB962C8B-B14F-4D97-AF65-F5344CB8AC3E}">
        <p14:creationId xmlns:p14="http://schemas.microsoft.com/office/powerpoint/2010/main" val="3509070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F9FBF4-D17E-3495-8BEE-6D40F8F0B965}"/>
              </a:ext>
            </a:extLst>
          </p:cNvPr>
          <p:cNvSpPr>
            <a:spLocks noGrp="1"/>
          </p:cNvSpPr>
          <p:nvPr>
            <p:ph type="title"/>
          </p:nvPr>
        </p:nvSpPr>
        <p:spPr/>
        <p:txBody>
          <a:bodyPr/>
          <a:lstStyle/>
          <a:p>
            <a:r>
              <a:rPr lang="es-CL" dirty="0"/>
              <a:t>Lo que veremos hoy…</a:t>
            </a:r>
          </a:p>
        </p:txBody>
      </p:sp>
      <p:sp>
        <p:nvSpPr>
          <p:cNvPr id="4" name="Marcador de contenido 3">
            <a:extLst>
              <a:ext uri="{FF2B5EF4-FFF2-40B4-BE49-F238E27FC236}">
                <a16:creationId xmlns:a16="http://schemas.microsoft.com/office/drawing/2014/main" id="{EF849F4D-37EC-AC34-6E89-FF4D4BE6DC2C}"/>
              </a:ext>
            </a:extLst>
          </p:cNvPr>
          <p:cNvSpPr>
            <a:spLocks noGrp="1"/>
          </p:cNvSpPr>
          <p:nvPr>
            <p:ph sz="half" idx="1"/>
          </p:nvPr>
        </p:nvSpPr>
        <p:spPr>
          <a:xfrm>
            <a:off x="476249" y="1825625"/>
            <a:ext cx="5743575" cy="4351338"/>
          </a:xfrm>
        </p:spPr>
        <p:txBody>
          <a:bodyPr/>
          <a:lstStyle/>
          <a:p>
            <a:r>
              <a:rPr lang="es-CL" dirty="0"/>
              <a:t>Temas conceptuales previos</a:t>
            </a:r>
          </a:p>
          <a:p>
            <a:pPr lvl="1"/>
            <a:r>
              <a:rPr lang="es-CL" dirty="0"/>
              <a:t>Marco Regulatorio</a:t>
            </a:r>
          </a:p>
          <a:p>
            <a:pPr lvl="1"/>
            <a:r>
              <a:rPr lang="es-CL" dirty="0"/>
              <a:t>Marco ODS</a:t>
            </a:r>
          </a:p>
          <a:p>
            <a:pPr lvl="1"/>
            <a:r>
              <a:rPr lang="es-CL" dirty="0"/>
              <a:t>Def: Política de VcM</a:t>
            </a:r>
          </a:p>
          <a:p>
            <a:pPr lvl="1"/>
            <a:r>
              <a:rPr lang="es-CL" dirty="0"/>
              <a:t>Def: Modelo de VcM</a:t>
            </a:r>
          </a:p>
          <a:p>
            <a:pPr lvl="1"/>
            <a:endParaRPr lang="es-CL" dirty="0"/>
          </a:p>
          <a:p>
            <a:r>
              <a:rPr lang="es-CL" dirty="0"/>
              <a:t>Temas de aplicación:</a:t>
            </a:r>
          </a:p>
          <a:p>
            <a:pPr lvl="1"/>
            <a:r>
              <a:rPr lang="es-CL" dirty="0"/>
              <a:t>Política de VcM</a:t>
            </a:r>
          </a:p>
          <a:p>
            <a:pPr lvl="1"/>
            <a:r>
              <a:rPr lang="es-CL" dirty="0"/>
              <a:t>Modelo de VcM:</a:t>
            </a:r>
          </a:p>
          <a:p>
            <a:pPr marL="457200" lvl="1" indent="0">
              <a:buNone/>
            </a:pPr>
            <a:endParaRPr lang="es-CL" dirty="0"/>
          </a:p>
        </p:txBody>
      </p:sp>
      <p:pic>
        <p:nvPicPr>
          <p:cNvPr id="8" name="Imagen 7">
            <a:extLst>
              <a:ext uri="{FF2B5EF4-FFF2-40B4-BE49-F238E27FC236}">
                <a16:creationId xmlns:a16="http://schemas.microsoft.com/office/drawing/2014/main" id="{7F097977-5691-7B68-4D47-FE06EEF8A5FC}"/>
              </a:ext>
            </a:extLst>
          </p:cNvPr>
          <p:cNvPicPr>
            <a:picLocks noChangeAspect="1"/>
          </p:cNvPicPr>
          <p:nvPr/>
        </p:nvPicPr>
        <p:blipFill>
          <a:blip r:embed="rId2"/>
          <a:srcRect b="29322"/>
          <a:stretch/>
        </p:blipFill>
        <p:spPr>
          <a:xfrm>
            <a:off x="6734629" y="0"/>
            <a:ext cx="5457371" cy="6769100"/>
          </a:xfrm>
          <a:prstGeom prst="rect">
            <a:avLst/>
          </a:prstGeom>
        </p:spPr>
      </p:pic>
    </p:spTree>
    <p:extLst>
      <p:ext uri="{BB962C8B-B14F-4D97-AF65-F5344CB8AC3E}">
        <p14:creationId xmlns:p14="http://schemas.microsoft.com/office/powerpoint/2010/main" val="634080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F888F-89C0-D2F7-1451-2E18F1D2CFE2}"/>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36777731-D5C2-356F-D76F-5E97412C21DF}"/>
              </a:ext>
            </a:extLst>
          </p:cNvPr>
          <p:cNvSpPr>
            <a:spLocks noGrp="1"/>
          </p:cNvSpPr>
          <p:nvPr>
            <p:ph type="title"/>
          </p:nvPr>
        </p:nvSpPr>
        <p:spPr/>
        <p:txBody>
          <a:bodyPr/>
          <a:lstStyle/>
          <a:p>
            <a:r>
              <a:rPr lang="es-CL" dirty="0"/>
              <a:t>Ahora: Manos a la Obra</a:t>
            </a:r>
          </a:p>
        </p:txBody>
      </p:sp>
      <p:sp>
        <p:nvSpPr>
          <p:cNvPr id="5" name="Marcador de texto 4">
            <a:extLst>
              <a:ext uri="{FF2B5EF4-FFF2-40B4-BE49-F238E27FC236}">
                <a16:creationId xmlns:a16="http://schemas.microsoft.com/office/drawing/2014/main" id="{FDCE6BEE-1802-85A2-2791-9F9E1B2540F8}"/>
              </a:ext>
            </a:extLst>
          </p:cNvPr>
          <p:cNvSpPr>
            <a:spLocks noGrp="1"/>
          </p:cNvSpPr>
          <p:nvPr>
            <p:ph type="body" idx="1"/>
          </p:nvPr>
        </p:nvSpPr>
        <p:spPr/>
        <p:txBody>
          <a:bodyPr/>
          <a:lstStyle/>
          <a:p>
            <a:r>
              <a:rPr lang="es-CL" dirty="0"/>
              <a:t>A continuación, un conjunto de ideas para la incorporación de la Sostenibilidad en la Vinculación con el Medio</a:t>
            </a:r>
          </a:p>
        </p:txBody>
      </p:sp>
    </p:spTree>
    <p:extLst>
      <p:ext uri="{BB962C8B-B14F-4D97-AF65-F5344CB8AC3E}">
        <p14:creationId xmlns:p14="http://schemas.microsoft.com/office/powerpoint/2010/main" val="3007294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5DC772E-941F-533F-8AEF-1B8EE2C3771A}"/>
              </a:ext>
            </a:extLst>
          </p:cNvPr>
          <p:cNvSpPr>
            <a:spLocks noGrp="1"/>
          </p:cNvSpPr>
          <p:nvPr>
            <p:ph type="title"/>
          </p:nvPr>
        </p:nvSpPr>
        <p:spPr>
          <a:xfrm>
            <a:off x="3093720" y="-223481"/>
            <a:ext cx="8736329" cy="1325563"/>
          </a:xfrm>
        </p:spPr>
        <p:txBody>
          <a:bodyPr/>
          <a:lstStyle/>
          <a:p>
            <a:r>
              <a:rPr lang="es-CL" dirty="0"/>
              <a:t>Framework: </a:t>
            </a:r>
          </a:p>
        </p:txBody>
      </p:sp>
      <p:sp>
        <p:nvSpPr>
          <p:cNvPr id="5" name="Triángulo isósceles 4">
            <a:extLst>
              <a:ext uri="{FF2B5EF4-FFF2-40B4-BE49-F238E27FC236}">
                <a16:creationId xmlns:a16="http://schemas.microsoft.com/office/drawing/2014/main" id="{E673C7E2-CCE5-7B97-4B43-01B8FEB911F4}"/>
              </a:ext>
            </a:extLst>
          </p:cNvPr>
          <p:cNvSpPr/>
          <p:nvPr/>
        </p:nvSpPr>
        <p:spPr>
          <a:xfrm>
            <a:off x="1310640" y="1784033"/>
            <a:ext cx="4000500" cy="448056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7" name="Conector recto 6">
            <a:extLst>
              <a:ext uri="{FF2B5EF4-FFF2-40B4-BE49-F238E27FC236}">
                <a16:creationId xmlns:a16="http://schemas.microsoft.com/office/drawing/2014/main" id="{1DF4FB7C-BA6A-07BC-E098-045736585302}"/>
              </a:ext>
            </a:extLst>
          </p:cNvPr>
          <p:cNvCxnSpPr/>
          <p:nvPr/>
        </p:nvCxnSpPr>
        <p:spPr>
          <a:xfrm>
            <a:off x="1623060" y="5121593"/>
            <a:ext cx="3520440"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Conector recto 7">
            <a:extLst>
              <a:ext uri="{FF2B5EF4-FFF2-40B4-BE49-F238E27FC236}">
                <a16:creationId xmlns:a16="http://schemas.microsoft.com/office/drawing/2014/main" id="{4C34641D-7BD0-CC7C-C47F-273809109586}"/>
              </a:ext>
            </a:extLst>
          </p:cNvPr>
          <p:cNvCxnSpPr/>
          <p:nvPr/>
        </p:nvCxnSpPr>
        <p:spPr>
          <a:xfrm>
            <a:off x="1386840" y="3849053"/>
            <a:ext cx="3520440"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9" name="CuadroTexto 8">
            <a:extLst>
              <a:ext uri="{FF2B5EF4-FFF2-40B4-BE49-F238E27FC236}">
                <a16:creationId xmlns:a16="http://schemas.microsoft.com/office/drawing/2014/main" id="{05CA5724-28CF-FC0E-A11E-E67E37DF537E}"/>
              </a:ext>
            </a:extLst>
          </p:cNvPr>
          <p:cNvSpPr txBox="1"/>
          <p:nvPr/>
        </p:nvSpPr>
        <p:spPr>
          <a:xfrm>
            <a:off x="2689287" y="5156895"/>
            <a:ext cx="1300356"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3200" b="1" i="0" u="none" strike="noStrike" kern="1200" cap="none" spc="0" normalizeH="0" baseline="0" noProof="0" dirty="0">
                <a:ln>
                  <a:noFill/>
                </a:ln>
                <a:solidFill>
                  <a:prstClr val="white"/>
                </a:solidFill>
                <a:effectLst/>
                <a:uLnTx/>
                <a:uFillTx/>
                <a:latin typeface="Aptos" panose="02110004020202020204"/>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3200" b="1" i="0" u="none" strike="noStrike" kern="1200" cap="none" spc="0" normalizeH="0" baseline="0" noProof="0" dirty="0">
                <a:ln>
                  <a:noFill/>
                </a:ln>
                <a:solidFill>
                  <a:prstClr val="white"/>
                </a:solidFill>
                <a:effectLst/>
                <a:uLnTx/>
                <a:uFillTx/>
                <a:latin typeface="Aptos" panose="02110004020202020204"/>
                <a:ea typeface="+mn-ea"/>
                <a:cs typeface="+mn-cs"/>
              </a:rPr>
              <a:t>NIVEL</a:t>
            </a:r>
          </a:p>
        </p:txBody>
      </p:sp>
      <p:sp>
        <p:nvSpPr>
          <p:cNvPr id="10" name="CuadroTexto 9">
            <a:extLst>
              <a:ext uri="{FF2B5EF4-FFF2-40B4-BE49-F238E27FC236}">
                <a16:creationId xmlns:a16="http://schemas.microsoft.com/office/drawing/2014/main" id="{309A54F5-F4AC-FF01-0AAC-6CC333E1C57B}"/>
              </a:ext>
            </a:extLst>
          </p:cNvPr>
          <p:cNvSpPr txBox="1"/>
          <p:nvPr/>
        </p:nvSpPr>
        <p:spPr>
          <a:xfrm>
            <a:off x="2689287" y="3973384"/>
            <a:ext cx="1300356"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3200" b="1" i="0" u="none" strike="noStrike" kern="1200" cap="none" spc="0" normalizeH="0" baseline="0" noProof="0" dirty="0">
                <a:ln>
                  <a:noFill/>
                </a:ln>
                <a:solidFill>
                  <a:prstClr val="white"/>
                </a:solidFill>
                <a:effectLst/>
                <a:uLnTx/>
                <a:uFillTx/>
                <a:latin typeface="Aptos" panose="0211000402020202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3200" b="1" i="0" u="none" strike="noStrike" kern="1200" cap="none" spc="0" normalizeH="0" baseline="0" noProof="0" dirty="0">
                <a:ln>
                  <a:noFill/>
                </a:ln>
                <a:solidFill>
                  <a:prstClr val="white"/>
                </a:solidFill>
                <a:effectLst/>
                <a:uLnTx/>
                <a:uFillTx/>
                <a:latin typeface="Aptos" panose="02110004020202020204"/>
                <a:ea typeface="+mn-ea"/>
                <a:cs typeface="+mn-cs"/>
              </a:rPr>
              <a:t>NIVEL</a:t>
            </a:r>
          </a:p>
        </p:txBody>
      </p:sp>
      <p:sp>
        <p:nvSpPr>
          <p:cNvPr id="11" name="CuadroTexto 10">
            <a:extLst>
              <a:ext uri="{FF2B5EF4-FFF2-40B4-BE49-F238E27FC236}">
                <a16:creationId xmlns:a16="http://schemas.microsoft.com/office/drawing/2014/main" id="{B82A1AED-EB56-061D-4308-577A81C0241C}"/>
              </a:ext>
            </a:extLst>
          </p:cNvPr>
          <p:cNvSpPr txBox="1"/>
          <p:nvPr/>
        </p:nvSpPr>
        <p:spPr>
          <a:xfrm>
            <a:off x="2689287" y="2520377"/>
            <a:ext cx="1300356"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3200" b="1" i="0" u="none" strike="noStrike" kern="1200" cap="none" spc="0" normalizeH="0" baseline="0" noProof="0" dirty="0">
                <a:ln>
                  <a:noFill/>
                </a:ln>
                <a:solidFill>
                  <a:prstClr val="white"/>
                </a:solidFill>
                <a:effectLst/>
                <a:uLnTx/>
                <a:uFillTx/>
                <a:latin typeface="Aptos" panose="02110004020202020204"/>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3200" b="1" i="0" u="none" strike="noStrike" kern="1200" cap="none" spc="0" normalizeH="0" baseline="0" noProof="0" dirty="0">
                <a:ln>
                  <a:noFill/>
                </a:ln>
                <a:solidFill>
                  <a:prstClr val="white"/>
                </a:solidFill>
                <a:effectLst/>
                <a:uLnTx/>
                <a:uFillTx/>
                <a:latin typeface="Aptos" panose="02110004020202020204"/>
                <a:ea typeface="+mn-ea"/>
                <a:cs typeface="+mn-cs"/>
              </a:rPr>
              <a:t>NIVEL</a:t>
            </a:r>
          </a:p>
        </p:txBody>
      </p:sp>
      <p:sp>
        <p:nvSpPr>
          <p:cNvPr id="13" name="CuadroTexto 12">
            <a:extLst>
              <a:ext uri="{FF2B5EF4-FFF2-40B4-BE49-F238E27FC236}">
                <a16:creationId xmlns:a16="http://schemas.microsoft.com/office/drawing/2014/main" id="{7715E71E-E7F0-B937-380C-DFDE99B677C4}"/>
              </a:ext>
            </a:extLst>
          </p:cNvPr>
          <p:cNvSpPr txBox="1"/>
          <p:nvPr/>
        </p:nvSpPr>
        <p:spPr>
          <a:xfrm>
            <a:off x="3147060" y="713980"/>
            <a:ext cx="848106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ptos" panose="02110004020202020204"/>
                <a:ea typeface="+mn-ea"/>
                <a:cs typeface="+mn-cs"/>
              </a:rPr>
              <a:t>Elaborado en base al trabajo realizado por el Grupo de Trabajo de Sustentabilidad y Vinculación con el Medio conformado por: Héctor Hidalgo, Marcela Vaccaro, Rafael Sáenz-Diez, Felipe Matamala</a:t>
            </a:r>
            <a:endParaRPr kumimoji="0" lang="es-CL"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3A70BFCB-EDEA-0F43-D1FF-3DAA3EC30569}"/>
              </a:ext>
            </a:extLst>
          </p:cNvPr>
          <p:cNvSpPr txBox="1"/>
          <p:nvPr/>
        </p:nvSpPr>
        <p:spPr>
          <a:xfrm>
            <a:off x="5821680" y="5118795"/>
            <a:ext cx="62712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Aptos" panose="02110004020202020204"/>
                <a:ea typeface="+mn-ea"/>
                <a:cs typeface="+mn-cs"/>
              </a:rPr>
              <a:t>Nivel 1: Básico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black"/>
                </a:solidFill>
                <a:effectLst/>
                <a:uLnTx/>
                <a:uFillTx/>
                <a:latin typeface="Aptos" panose="02110004020202020204"/>
                <a:ea typeface="+mn-ea"/>
                <a:cs typeface="+mn-cs"/>
              </a:rPr>
              <a:t>Utilizado en Chile como marco para el 2° Acuerdo de Producción Limpia, al cual adhirieron 29 Instituciones de educación superior.</a:t>
            </a:r>
          </a:p>
        </p:txBody>
      </p:sp>
      <p:sp>
        <p:nvSpPr>
          <p:cNvPr id="15" name="CuadroTexto 14">
            <a:extLst>
              <a:ext uri="{FF2B5EF4-FFF2-40B4-BE49-F238E27FC236}">
                <a16:creationId xmlns:a16="http://schemas.microsoft.com/office/drawing/2014/main" id="{179FE77D-5F4E-2DFF-6416-B83378B64790}"/>
              </a:ext>
            </a:extLst>
          </p:cNvPr>
          <p:cNvSpPr txBox="1"/>
          <p:nvPr/>
        </p:nvSpPr>
        <p:spPr>
          <a:xfrm>
            <a:off x="5821680" y="4089767"/>
            <a:ext cx="62712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Aptos" panose="02110004020202020204"/>
                <a:ea typeface="+mn-ea"/>
                <a:cs typeface="+mn-cs"/>
              </a:rPr>
              <a:t>Nivel 2: Avanzado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black"/>
                </a:solidFill>
                <a:effectLst/>
                <a:uLnTx/>
                <a:uFillTx/>
                <a:latin typeface="Aptos" panose="02110004020202020204"/>
                <a:ea typeface="+mn-ea"/>
                <a:cs typeface="+mn-cs"/>
              </a:rPr>
              <a:t>De aplicación Opcional</a:t>
            </a:r>
          </a:p>
        </p:txBody>
      </p:sp>
      <p:sp>
        <p:nvSpPr>
          <p:cNvPr id="16" name="CuadroTexto 15">
            <a:extLst>
              <a:ext uri="{FF2B5EF4-FFF2-40B4-BE49-F238E27FC236}">
                <a16:creationId xmlns:a16="http://schemas.microsoft.com/office/drawing/2014/main" id="{67759193-34DC-CFCE-3EB2-E1D33E167163}"/>
              </a:ext>
            </a:extLst>
          </p:cNvPr>
          <p:cNvSpPr txBox="1"/>
          <p:nvPr/>
        </p:nvSpPr>
        <p:spPr>
          <a:xfrm>
            <a:off x="5821680" y="2735820"/>
            <a:ext cx="62712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prstClr val="black"/>
                </a:solidFill>
                <a:effectLst/>
                <a:uLnTx/>
                <a:uFillTx/>
                <a:latin typeface="Aptos" panose="02110004020202020204"/>
                <a:ea typeface="+mn-ea"/>
                <a:cs typeface="+mn-cs"/>
              </a:rPr>
              <a:t>Nivel 3: Excelencia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black"/>
                </a:solidFill>
                <a:effectLst/>
                <a:uLnTx/>
                <a:uFillTx/>
                <a:latin typeface="Aptos" panose="02110004020202020204"/>
                <a:ea typeface="+mn-ea"/>
                <a:cs typeface="+mn-cs"/>
              </a:rPr>
              <a:t>De aplicación Opcional</a:t>
            </a:r>
          </a:p>
        </p:txBody>
      </p:sp>
      <p:pic>
        <p:nvPicPr>
          <p:cNvPr id="5122" name="Picture 2" descr="Qué es RESIES? - Red Campus Sustentable">
            <a:extLst>
              <a:ext uri="{FF2B5EF4-FFF2-40B4-BE49-F238E27FC236}">
                <a16:creationId xmlns:a16="http://schemas.microsoft.com/office/drawing/2014/main" id="{0CB2783B-ED8B-5F33-9534-ABE42699C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95" y="193862"/>
            <a:ext cx="2744729" cy="105397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028260E5-6766-72FC-A2FE-8C67B6184051}"/>
              </a:ext>
            </a:extLst>
          </p:cNvPr>
          <p:cNvSpPr txBox="1"/>
          <p:nvPr/>
        </p:nvSpPr>
        <p:spPr>
          <a:xfrm>
            <a:off x="4078295" y="1867706"/>
            <a:ext cx="75498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srgbClr val="0F9ED5"/>
                </a:solidFill>
                <a:effectLst/>
                <a:uLnTx/>
                <a:uFillTx/>
                <a:latin typeface="Aptos" panose="02110004020202020204"/>
                <a:ea typeface="+mn-ea"/>
                <a:cs typeface="+mn-cs"/>
              </a:rPr>
              <a:t>Dada: la diversidad del sistema y las implicancias que podría tener lo que se sugiere... Se definieron 3 niveles de desarrollo para estas materias.</a:t>
            </a:r>
          </a:p>
        </p:txBody>
      </p:sp>
    </p:spTree>
    <p:extLst>
      <p:ext uri="{BB962C8B-B14F-4D97-AF65-F5344CB8AC3E}">
        <p14:creationId xmlns:p14="http://schemas.microsoft.com/office/powerpoint/2010/main" val="2081908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178E5-3845-AD44-092F-DEA687E511EF}"/>
            </a:ext>
          </a:extLst>
        </p:cNvPr>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D4EDF4C8-AFCA-7DF8-C73B-F911DE167328}"/>
              </a:ext>
            </a:extLst>
          </p:cNvPr>
          <p:cNvGraphicFramePr>
            <a:graphicFrameLocks noGrp="1"/>
          </p:cNvGraphicFramePr>
          <p:nvPr/>
        </p:nvGraphicFramePr>
        <p:xfrm>
          <a:off x="123116" y="251460"/>
          <a:ext cx="11939345" cy="5835918"/>
        </p:xfrm>
        <a:graphic>
          <a:graphicData uri="http://schemas.openxmlformats.org/drawingml/2006/table">
            <a:tbl>
              <a:tblPr/>
              <a:tblGrid>
                <a:gridCol w="1392924">
                  <a:extLst>
                    <a:ext uri="{9D8B030D-6E8A-4147-A177-3AD203B41FA5}">
                      <a16:colId xmlns:a16="http://schemas.microsoft.com/office/drawing/2014/main" val="4094197498"/>
                    </a:ext>
                  </a:extLst>
                </a:gridCol>
                <a:gridCol w="3656426">
                  <a:extLst>
                    <a:ext uri="{9D8B030D-6E8A-4147-A177-3AD203B41FA5}">
                      <a16:colId xmlns:a16="http://schemas.microsoft.com/office/drawing/2014/main" val="2716249877"/>
                    </a:ext>
                  </a:extLst>
                </a:gridCol>
                <a:gridCol w="2313247">
                  <a:extLst>
                    <a:ext uri="{9D8B030D-6E8A-4147-A177-3AD203B41FA5}">
                      <a16:colId xmlns:a16="http://schemas.microsoft.com/office/drawing/2014/main" val="2178785571"/>
                    </a:ext>
                  </a:extLst>
                </a:gridCol>
                <a:gridCol w="2288374">
                  <a:extLst>
                    <a:ext uri="{9D8B030D-6E8A-4147-A177-3AD203B41FA5}">
                      <a16:colId xmlns:a16="http://schemas.microsoft.com/office/drawing/2014/main" val="4016390063"/>
                    </a:ext>
                  </a:extLst>
                </a:gridCol>
                <a:gridCol w="2288374">
                  <a:extLst>
                    <a:ext uri="{9D8B030D-6E8A-4147-A177-3AD203B41FA5}">
                      <a16:colId xmlns:a16="http://schemas.microsoft.com/office/drawing/2014/main" val="1738465906"/>
                    </a:ext>
                  </a:extLst>
                </a:gridCol>
              </a:tblGrid>
              <a:tr h="352241">
                <a:tc gridSpan="2">
                  <a:txBody>
                    <a:bodyPr/>
                    <a:lstStyle/>
                    <a:p>
                      <a:pPr fontAlgn="t"/>
                      <a:br>
                        <a:rPr lang="es-CL" sz="1800" dirty="0">
                          <a:effectLst/>
                        </a:rPr>
                      </a:br>
                      <a:endParaRPr lang="es-CL" sz="1800" dirty="0">
                        <a:effectLst/>
                      </a:endParaRPr>
                    </a:p>
                  </a:txBody>
                  <a:tcPr marL="30313" marR="30313" marT="30313" marB="30313"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CL"/>
                    </a:p>
                  </a:txBody>
                  <a:tcPr/>
                </a:tc>
                <a:tc gridSpan="3">
                  <a:txBody>
                    <a:bodyPr/>
                    <a:lstStyle/>
                    <a:p>
                      <a:pPr algn="ctr" rtl="0" fontAlgn="t"/>
                      <a:r>
                        <a:rPr lang="es-CL" sz="1800" b="1" i="0" u="none" strike="noStrike" dirty="0">
                          <a:solidFill>
                            <a:srgbClr val="000000"/>
                          </a:solidFill>
                          <a:effectLst/>
                          <a:latin typeface="Century Gothic" panose="020B0502020202020204" pitchFamily="34" charset="0"/>
                        </a:rPr>
                        <a:t>ESTÁNDARES (ACUMULATIVOS)</a:t>
                      </a:r>
                      <a:endParaRPr lang="es-CL"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173878496"/>
                  </a:ext>
                </a:extLst>
              </a:tr>
              <a:tr h="546080">
                <a:tc>
                  <a:txBody>
                    <a:bodyPr/>
                    <a:lstStyle/>
                    <a:p>
                      <a:pPr rtl="0" fontAlgn="ctr"/>
                      <a:r>
                        <a:rPr lang="es-CL" sz="1800" b="1" i="0" u="none" strike="noStrike" dirty="0">
                          <a:solidFill>
                            <a:srgbClr val="000000"/>
                          </a:solidFill>
                          <a:effectLst/>
                          <a:latin typeface="Century Gothic" panose="020B0502020202020204" pitchFamily="34" charset="0"/>
                        </a:rPr>
                        <a:t>CRITERIO</a:t>
                      </a:r>
                      <a:endParaRPr lang="es-CL"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ctr"/>
                      <a:r>
                        <a:rPr lang="es-CL" sz="1800" b="1" i="0" u="none" strike="noStrike" dirty="0">
                          <a:solidFill>
                            <a:srgbClr val="000000"/>
                          </a:solidFill>
                          <a:effectLst/>
                          <a:latin typeface="Century Gothic" panose="020B0502020202020204" pitchFamily="34" charset="0"/>
                        </a:rPr>
                        <a:t>REQUISITOS</a:t>
                      </a:r>
                      <a:endParaRPr lang="es-CL"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t"/>
                      <a:r>
                        <a:rPr lang="es-ES" sz="1800" b="1" i="0" u="none" strike="noStrike" dirty="0">
                          <a:solidFill>
                            <a:srgbClr val="000000"/>
                          </a:solidFill>
                          <a:effectLst/>
                          <a:latin typeface="Century Gothic" panose="020B0502020202020204" pitchFamily="34" charset="0"/>
                        </a:rPr>
                        <a:t>NIVEL 1</a:t>
                      </a:r>
                      <a:endParaRPr lang="es-ES" sz="1800" dirty="0">
                        <a:effectLst/>
                      </a:endParaRPr>
                    </a:p>
                    <a:p>
                      <a:pPr rtl="0" fontAlgn="t"/>
                      <a:r>
                        <a:rPr lang="es-ES" sz="1800" b="1" i="0" u="none" strike="noStrike" dirty="0">
                          <a:solidFill>
                            <a:srgbClr val="000000"/>
                          </a:solidFill>
                          <a:effectLst/>
                          <a:latin typeface="Century Gothic" panose="020B0502020202020204" pitchFamily="34" charset="0"/>
                        </a:rPr>
                        <a:t>Básico:</a:t>
                      </a:r>
                      <a:endParaRPr lang="es-ES"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t"/>
                      <a:r>
                        <a:rPr lang="es-ES" sz="1800" b="1" i="0" u="none" strike="noStrike" dirty="0">
                          <a:solidFill>
                            <a:srgbClr val="000000"/>
                          </a:solidFill>
                          <a:effectLst/>
                          <a:latin typeface="Century Gothic" panose="020B0502020202020204" pitchFamily="34" charset="0"/>
                        </a:rPr>
                        <a:t>NIVEL 2</a:t>
                      </a:r>
                      <a:endParaRPr lang="es-ES" sz="1800" dirty="0">
                        <a:effectLst/>
                      </a:endParaRPr>
                    </a:p>
                    <a:p>
                      <a:pPr rtl="0" fontAlgn="t"/>
                      <a:r>
                        <a:rPr lang="es-ES" sz="1800" b="1" i="0" u="none" strike="noStrike" dirty="0">
                          <a:solidFill>
                            <a:srgbClr val="000000"/>
                          </a:solidFill>
                          <a:effectLst/>
                          <a:latin typeface="Century Gothic" panose="020B0502020202020204" pitchFamily="34" charset="0"/>
                        </a:rPr>
                        <a:t>Avanzado:</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t"/>
                      <a:r>
                        <a:rPr lang="es-ES" sz="1800" b="1" i="0" u="none" strike="noStrike" dirty="0">
                          <a:solidFill>
                            <a:srgbClr val="000000"/>
                          </a:solidFill>
                          <a:effectLst/>
                          <a:latin typeface="Century Gothic" panose="020B0502020202020204" pitchFamily="34" charset="0"/>
                        </a:rPr>
                        <a:t>NIVEL 3</a:t>
                      </a:r>
                      <a:endParaRPr lang="es-ES" sz="1800" dirty="0">
                        <a:effectLst/>
                      </a:endParaRPr>
                    </a:p>
                    <a:p>
                      <a:pPr rtl="0" fontAlgn="t"/>
                      <a:r>
                        <a:rPr lang="es-ES" sz="1800" b="1" i="0" u="none" strike="noStrike" dirty="0">
                          <a:solidFill>
                            <a:srgbClr val="000000"/>
                          </a:solidFill>
                          <a:effectLst/>
                          <a:latin typeface="Century Gothic" panose="020B0502020202020204" pitchFamily="34" charset="0"/>
                        </a:rPr>
                        <a:t>Excelencia:</a:t>
                      </a:r>
                      <a:endParaRPr lang="es-ES"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3653333690"/>
                  </a:ext>
                </a:extLst>
              </a:tr>
              <a:tr h="2995499">
                <a:tc>
                  <a:txBody>
                    <a:bodyPr/>
                    <a:lstStyle/>
                    <a:p>
                      <a:pPr rtl="0" fontAlgn="t"/>
                      <a:r>
                        <a:rPr lang="es-CL" sz="1300" b="1" i="0" u="none" strike="noStrike" dirty="0">
                          <a:solidFill>
                            <a:srgbClr val="000000"/>
                          </a:solidFill>
                          <a:effectLst/>
                          <a:latin typeface="Century Gothic" panose="020B0502020202020204" pitchFamily="34" charset="0"/>
                        </a:rPr>
                        <a:t>1. Política</a:t>
                      </a:r>
                      <a:endParaRPr lang="es-CL" sz="13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indent="-1714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La política es coherente con la misión, valores y propósitos institucionales.</a:t>
                      </a:r>
                    </a:p>
                    <a:p>
                      <a:pPr marL="171450" indent="-1714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La política define los propósitos y objetivos de la vinculación con el medio (lineamientos que orientan la función de vinculación con el medio)</a:t>
                      </a:r>
                    </a:p>
                    <a:p>
                      <a:pPr marL="171450" indent="-1714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La política ha sido diseñada colaborativamente por la universidad y los grupos relevantes de interés que ésta ha definido.</a:t>
                      </a:r>
                    </a:p>
                    <a:p>
                      <a:pPr marL="171450" indent="-1714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La institución ha definido su entorno y los sectores y grupos de interés para realizar colaboración bidireccional, que enriquezcan su proyecto institucional y el proceso educativo.</a:t>
                      </a:r>
                    </a:p>
                    <a:p>
                      <a:pPr marL="171450" indent="-1714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La política es pertinente al entorno que se ha definido como relevante por la institución de educación superior (medio priorizado).</a:t>
                      </a:r>
                    </a:p>
                    <a:p>
                      <a:pPr marL="171450" indent="-1714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La política tiene aplicación institucional.</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ctr"/>
                      <a:r>
                        <a:rPr lang="es-ES" sz="1300" b="0" i="0" u="none" strike="noStrike" dirty="0">
                          <a:solidFill>
                            <a:srgbClr val="000000"/>
                          </a:solidFill>
                          <a:effectLst/>
                          <a:latin typeface="Century Gothic" panose="020B0502020202020204" pitchFamily="34" charset="0"/>
                        </a:rPr>
                        <a:t>La sustentabilidad se explicita en la Política de VcM a </a:t>
                      </a:r>
                      <a:r>
                        <a:rPr lang="es-ES" sz="1300" b="1" i="0" u="none" strike="noStrike" dirty="0">
                          <a:solidFill>
                            <a:srgbClr val="000000"/>
                          </a:solidFill>
                          <a:effectLst/>
                          <a:latin typeface="Century Gothic" panose="020B0502020202020204" pitchFamily="34" charset="0"/>
                        </a:rPr>
                        <a:t>través de uno o más de estos elementos:</a:t>
                      </a:r>
                      <a:endParaRPr lang="es-ES" sz="1300" b="1" dirty="0">
                        <a:effectLst/>
                      </a:endParaRP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La institución adhiere explícitamente a uno o más de los Objetivos de Desarrollo Sostenible (ODS).</a:t>
                      </a: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La IES declara Propósitos de VcM relacionados con la sustentabilidad.</a:t>
                      </a: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La IES define objetivos de la VcM relacionados con la sustentabilidad.</a:t>
                      </a: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La IES identifica ámbitos y/o programas de VcM relacionados con la sustentabilidad.</a:t>
                      </a: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La IES compromete resultados y/o impactos relacionados con la sustentabilidad.</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La IES realiza un diseño colaborativo de su política y/o modelo de VcM considerando la opinión de sus grupos relevantes de interés en materias de sustentabilidad (socios comunitarios, socios formadores y/o similares).</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La IES refuerza su compromiso con la sustentabilidad articulando explícitamente la política de vinculación con el medio y la política de sustentabilidad (lo anterior se evidencia a través de la coherencia entre políticas y por la implementación de las mismas a través de planes y proyectos).</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705039"/>
                  </a:ext>
                </a:extLst>
              </a:tr>
            </a:tbl>
          </a:graphicData>
        </a:graphic>
      </p:graphicFrame>
    </p:spTree>
    <p:extLst>
      <p:ext uri="{BB962C8B-B14F-4D97-AF65-F5344CB8AC3E}">
        <p14:creationId xmlns:p14="http://schemas.microsoft.com/office/powerpoint/2010/main" val="2168508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79884-B1E5-BF58-2648-160FB2238C31}"/>
            </a:ext>
          </a:extLst>
        </p:cNvPr>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116F1C49-33FF-8C8A-D87B-E8A433437F95}"/>
              </a:ext>
            </a:extLst>
          </p:cNvPr>
          <p:cNvGraphicFramePr>
            <a:graphicFrameLocks noGrp="1"/>
          </p:cNvGraphicFramePr>
          <p:nvPr/>
        </p:nvGraphicFramePr>
        <p:xfrm>
          <a:off x="126327" y="1205280"/>
          <a:ext cx="11939345" cy="4647198"/>
        </p:xfrm>
        <a:graphic>
          <a:graphicData uri="http://schemas.openxmlformats.org/drawingml/2006/table">
            <a:tbl>
              <a:tblPr/>
              <a:tblGrid>
                <a:gridCol w="1392924">
                  <a:extLst>
                    <a:ext uri="{9D8B030D-6E8A-4147-A177-3AD203B41FA5}">
                      <a16:colId xmlns:a16="http://schemas.microsoft.com/office/drawing/2014/main" val="4094197498"/>
                    </a:ext>
                  </a:extLst>
                </a:gridCol>
                <a:gridCol w="3656426">
                  <a:extLst>
                    <a:ext uri="{9D8B030D-6E8A-4147-A177-3AD203B41FA5}">
                      <a16:colId xmlns:a16="http://schemas.microsoft.com/office/drawing/2014/main" val="2716249877"/>
                    </a:ext>
                  </a:extLst>
                </a:gridCol>
                <a:gridCol w="2313247">
                  <a:extLst>
                    <a:ext uri="{9D8B030D-6E8A-4147-A177-3AD203B41FA5}">
                      <a16:colId xmlns:a16="http://schemas.microsoft.com/office/drawing/2014/main" val="2178785571"/>
                    </a:ext>
                  </a:extLst>
                </a:gridCol>
                <a:gridCol w="2288374">
                  <a:extLst>
                    <a:ext uri="{9D8B030D-6E8A-4147-A177-3AD203B41FA5}">
                      <a16:colId xmlns:a16="http://schemas.microsoft.com/office/drawing/2014/main" val="4016390063"/>
                    </a:ext>
                  </a:extLst>
                </a:gridCol>
                <a:gridCol w="2288374">
                  <a:extLst>
                    <a:ext uri="{9D8B030D-6E8A-4147-A177-3AD203B41FA5}">
                      <a16:colId xmlns:a16="http://schemas.microsoft.com/office/drawing/2014/main" val="1738465906"/>
                    </a:ext>
                  </a:extLst>
                </a:gridCol>
              </a:tblGrid>
              <a:tr h="456842">
                <a:tc gridSpan="2">
                  <a:txBody>
                    <a:bodyPr/>
                    <a:lstStyle/>
                    <a:p>
                      <a:pPr fontAlgn="t"/>
                      <a:br>
                        <a:rPr lang="es-CL" sz="1800" dirty="0">
                          <a:effectLst/>
                        </a:rPr>
                      </a:br>
                      <a:endParaRPr lang="es-CL" sz="1800" dirty="0">
                        <a:effectLst/>
                      </a:endParaRPr>
                    </a:p>
                  </a:txBody>
                  <a:tcPr marL="30313" marR="30313" marT="30313" marB="30313"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CL"/>
                    </a:p>
                  </a:txBody>
                  <a:tcPr/>
                </a:tc>
                <a:tc gridSpan="3">
                  <a:txBody>
                    <a:bodyPr/>
                    <a:lstStyle/>
                    <a:p>
                      <a:pPr algn="ctr" rtl="0" fontAlgn="t"/>
                      <a:r>
                        <a:rPr lang="es-CL" sz="1800" b="1" i="0" u="none" strike="noStrike" dirty="0">
                          <a:solidFill>
                            <a:srgbClr val="000000"/>
                          </a:solidFill>
                          <a:effectLst/>
                          <a:latin typeface="Century Gothic" panose="020B0502020202020204" pitchFamily="34" charset="0"/>
                        </a:rPr>
                        <a:t>ESTÁNDARES (ACUMULATIVOS)</a:t>
                      </a:r>
                      <a:endParaRPr lang="es-CL"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173878496"/>
                  </a:ext>
                </a:extLst>
              </a:tr>
              <a:tr h="373697">
                <a:tc>
                  <a:txBody>
                    <a:bodyPr/>
                    <a:lstStyle/>
                    <a:p>
                      <a:pPr rtl="0" fontAlgn="ctr"/>
                      <a:r>
                        <a:rPr lang="es-CL" sz="1800" b="1" i="0" u="none" strike="noStrike" dirty="0">
                          <a:solidFill>
                            <a:srgbClr val="000000"/>
                          </a:solidFill>
                          <a:effectLst/>
                          <a:latin typeface="Century Gothic" panose="020B0502020202020204" pitchFamily="34" charset="0"/>
                        </a:rPr>
                        <a:t>CRITERIO</a:t>
                      </a:r>
                      <a:endParaRPr lang="es-CL"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ctr"/>
                      <a:r>
                        <a:rPr lang="es-CL" sz="1800" b="1" i="0" u="none" strike="noStrike" dirty="0">
                          <a:solidFill>
                            <a:srgbClr val="000000"/>
                          </a:solidFill>
                          <a:effectLst/>
                          <a:latin typeface="Century Gothic" panose="020B0502020202020204" pitchFamily="34" charset="0"/>
                        </a:rPr>
                        <a:t>REQUISITOS</a:t>
                      </a:r>
                      <a:endParaRPr lang="es-CL"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t"/>
                      <a:r>
                        <a:rPr lang="es-ES" sz="1800" b="1" i="0" u="none" strike="noStrike" dirty="0">
                          <a:solidFill>
                            <a:srgbClr val="000000"/>
                          </a:solidFill>
                          <a:effectLst/>
                          <a:latin typeface="Century Gothic" panose="020B0502020202020204" pitchFamily="34" charset="0"/>
                        </a:rPr>
                        <a:t>NIVEL 1</a:t>
                      </a:r>
                      <a:endParaRPr lang="es-ES" sz="1800" dirty="0">
                        <a:effectLst/>
                      </a:endParaRPr>
                    </a:p>
                    <a:p>
                      <a:pPr rtl="0" fontAlgn="t"/>
                      <a:r>
                        <a:rPr lang="es-ES" sz="1800" b="1" i="0" u="none" strike="noStrike" dirty="0">
                          <a:solidFill>
                            <a:srgbClr val="000000"/>
                          </a:solidFill>
                          <a:effectLst/>
                          <a:latin typeface="Century Gothic" panose="020B0502020202020204" pitchFamily="34" charset="0"/>
                        </a:rPr>
                        <a:t>Básico:</a:t>
                      </a:r>
                      <a:endParaRPr lang="es-ES"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t"/>
                      <a:r>
                        <a:rPr lang="es-ES" sz="1800" b="1" i="0" u="none" strike="noStrike" dirty="0">
                          <a:solidFill>
                            <a:srgbClr val="000000"/>
                          </a:solidFill>
                          <a:effectLst/>
                          <a:latin typeface="Century Gothic" panose="020B0502020202020204" pitchFamily="34" charset="0"/>
                        </a:rPr>
                        <a:t>NIVEL 2</a:t>
                      </a:r>
                      <a:endParaRPr lang="es-ES" sz="1800" dirty="0">
                        <a:effectLst/>
                      </a:endParaRPr>
                    </a:p>
                    <a:p>
                      <a:pPr rtl="0" fontAlgn="t"/>
                      <a:r>
                        <a:rPr lang="es-ES" sz="1800" b="1" i="0" u="none" strike="noStrike" dirty="0">
                          <a:solidFill>
                            <a:srgbClr val="000000"/>
                          </a:solidFill>
                          <a:effectLst/>
                          <a:latin typeface="Century Gothic" panose="020B0502020202020204" pitchFamily="34" charset="0"/>
                        </a:rPr>
                        <a:t>Avanzado:</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t"/>
                      <a:r>
                        <a:rPr lang="es-ES" sz="1800" b="1" i="0" u="none" strike="noStrike" dirty="0">
                          <a:solidFill>
                            <a:srgbClr val="000000"/>
                          </a:solidFill>
                          <a:effectLst/>
                          <a:latin typeface="Century Gothic" panose="020B0502020202020204" pitchFamily="34" charset="0"/>
                        </a:rPr>
                        <a:t>NIVEL 3</a:t>
                      </a:r>
                      <a:endParaRPr lang="es-ES" sz="1800" dirty="0">
                        <a:effectLst/>
                      </a:endParaRPr>
                    </a:p>
                    <a:p>
                      <a:pPr rtl="0" fontAlgn="t"/>
                      <a:r>
                        <a:rPr lang="es-ES" sz="1800" b="1" i="0" u="none" strike="noStrike" dirty="0">
                          <a:solidFill>
                            <a:srgbClr val="000000"/>
                          </a:solidFill>
                          <a:effectLst/>
                          <a:latin typeface="Century Gothic" panose="020B0502020202020204" pitchFamily="34" charset="0"/>
                        </a:rPr>
                        <a:t>Excelencia:</a:t>
                      </a:r>
                      <a:endParaRPr lang="es-ES"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3653333690"/>
                  </a:ext>
                </a:extLst>
              </a:tr>
              <a:tr h="1114670">
                <a:tc>
                  <a:txBody>
                    <a:bodyPr/>
                    <a:lstStyle/>
                    <a:p>
                      <a:pPr rtl="0" fontAlgn="t"/>
                      <a:r>
                        <a:rPr lang="es-ES" sz="1300" b="1" i="0" u="none" strike="noStrike" dirty="0">
                          <a:solidFill>
                            <a:srgbClr val="000000"/>
                          </a:solidFill>
                          <a:effectLst/>
                          <a:latin typeface="Century Gothic" panose="020B0502020202020204" pitchFamily="34" charset="0"/>
                        </a:rPr>
                        <a:t>2. Modelo de Vinculación con el Medio</a:t>
                      </a:r>
                      <a:endParaRPr lang="es-ES" sz="13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El Modelo identifica a nivel interno, qué es lo que se beneficia de la VcM.</a:t>
                      </a:r>
                    </a:p>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El Modelo identifica a nivel externo, cuál es el entorno relevante de la IES que se beneficia con la VcM.</a:t>
                      </a:r>
                    </a:p>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El Modelo identifica tipos de resultados, impactos o contribuciones internas y externas que se espera generar gracias a la VcM.</a:t>
                      </a:r>
                    </a:p>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Los ámbitos de vinculación con el medio se encuentran identificados en el Modelo de VcM.</a:t>
                      </a:r>
                    </a:p>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El Modelo identifica Programas de VcM.</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algn="l" rtl="0" fontAlgn="ctr">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Existe un Modelo de VcM “bien definido” (que contiene todos sus componentes)</a:t>
                      </a:r>
                      <a:endParaRPr lang="es-ES" sz="13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ctr"/>
                      <a:r>
                        <a:rPr lang="es-ES" sz="1300" b="0" i="0" u="none" strike="noStrike" dirty="0">
                          <a:solidFill>
                            <a:srgbClr val="000000"/>
                          </a:solidFill>
                          <a:effectLst/>
                          <a:latin typeface="Century Gothic" panose="020B0502020202020204" pitchFamily="34" charset="0"/>
                        </a:rPr>
                        <a:t>El Modelo de VcM, </a:t>
                      </a:r>
                      <a:r>
                        <a:rPr lang="es-ES" sz="1300" b="1" i="0" u="none" strike="noStrike" dirty="0">
                          <a:solidFill>
                            <a:srgbClr val="000000"/>
                          </a:solidFill>
                          <a:effectLst/>
                          <a:latin typeface="Century Gothic" panose="020B0502020202020204" pitchFamily="34" charset="0"/>
                        </a:rPr>
                        <a:t>identifica al menos uno o más de los siguientes elementos</a:t>
                      </a:r>
                      <a:r>
                        <a:rPr lang="es-ES" sz="1300" b="0" i="0" u="none" strike="noStrike" dirty="0">
                          <a:solidFill>
                            <a:srgbClr val="000000"/>
                          </a:solidFill>
                          <a:effectLst/>
                          <a:latin typeface="Century Gothic" panose="020B0502020202020204" pitchFamily="34" charset="0"/>
                        </a:rPr>
                        <a:t>:</a:t>
                      </a:r>
                    </a:p>
                    <a:p>
                      <a:pPr rtl="0" fontAlgn="ctr"/>
                      <a:endParaRPr lang="es-ES" sz="1300" dirty="0">
                        <a:effectLst/>
                      </a:endParaRP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Ámbitos explícitamente relacionados con la sustentabilidad.</a:t>
                      </a: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Programas de VcM que abordan problemáticas relacionadas con la Sustentabilidad</a:t>
                      </a: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Identificación de los tipos de resultados, contribuciones o impactos deseados en sustentabilidad.</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rtl="0" fontAlgn="t">
                        <a:buFont typeface="Wingdings" panose="05000000000000000000" pitchFamily="2" charset="2"/>
                        <a:buNone/>
                      </a:pPr>
                      <a:r>
                        <a:rPr lang="es-ES" sz="1300" b="0" i="0" u="none" strike="noStrike" dirty="0">
                          <a:solidFill>
                            <a:srgbClr val="000000"/>
                          </a:solidFill>
                          <a:effectLst/>
                          <a:latin typeface="Century Gothic" panose="020B0502020202020204" pitchFamily="34" charset="0"/>
                        </a:rPr>
                        <a:t>Lo comprometido en el Modelo de VcM en lo relativo a sustentabilidad, es aplicado en forma homogénea en (al menos una de las siguientes): </a:t>
                      </a:r>
                    </a:p>
                    <a:p>
                      <a:pPr marL="0" indent="0" rtl="0" fontAlgn="t">
                        <a:buFont typeface="Wingdings" panose="05000000000000000000" pitchFamily="2" charset="2"/>
                        <a:buNone/>
                      </a:pPr>
                      <a:endParaRPr lang="es-ES" sz="1300" b="0" i="0" u="none" strike="noStrike" dirty="0">
                        <a:solidFill>
                          <a:srgbClr val="000000"/>
                        </a:solidFill>
                        <a:effectLst/>
                        <a:latin typeface="Century Gothic" panose="020B0502020202020204" pitchFamily="34" charset="0"/>
                      </a:endParaRP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Toda una escuela (o varias carreras o programas), </a:t>
                      </a: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Toda una sede/campus, </a:t>
                      </a: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Todas las sedes/campus, </a:t>
                      </a: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Todas las facultades,</a:t>
                      </a: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Todo el Pregrado</a:t>
                      </a: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Todo el Postgrado </a:t>
                      </a:r>
                    </a:p>
                    <a:p>
                      <a:pPr marL="171450" indent="-1714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A nivel institucional.</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9132741"/>
                  </a:ext>
                </a:extLst>
              </a:tr>
            </a:tbl>
          </a:graphicData>
        </a:graphic>
      </p:graphicFrame>
    </p:spTree>
    <p:extLst>
      <p:ext uri="{BB962C8B-B14F-4D97-AF65-F5344CB8AC3E}">
        <p14:creationId xmlns:p14="http://schemas.microsoft.com/office/powerpoint/2010/main" val="3285326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84C7F-2B58-F69D-E014-452CA49F0F81}"/>
            </a:ext>
          </a:extLst>
        </p:cNvPr>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8346E346-A5EC-BD9E-DE46-6E6E824134E6}"/>
              </a:ext>
            </a:extLst>
          </p:cNvPr>
          <p:cNvGraphicFramePr>
            <a:graphicFrameLocks noGrp="1"/>
          </p:cNvGraphicFramePr>
          <p:nvPr/>
        </p:nvGraphicFramePr>
        <p:xfrm>
          <a:off x="126327" y="185787"/>
          <a:ext cx="11939345" cy="6232158"/>
        </p:xfrm>
        <a:graphic>
          <a:graphicData uri="http://schemas.openxmlformats.org/drawingml/2006/table">
            <a:tbl>
              <a:tblPr/>
              <a:tblGrid>
                <a:gridCol w="1392924">
                  <a:extLst>
                    <a:ext uri="{9D8B030D-6E8A-4147-A177-3AD203B41FA5}">
                      <a16:colId xmlns:a16="http://schemas.microsoft.com/office/drawing/2014/main" val="4094197498"/>
                    </a:ext>
                  </a:extLst>
                </a:gridCol>
                <a:gridCol w="3656426">
                  <a:extLst>
                    <a:ext uri="{9D8B030D-6E8A-4147-A177-3AD203B41FA5}">
                      <a16:colId xmlns:a16="http://schemas.microsoft.com/office/drawing/2014/main" val="2716249877"/>
                    </a:ext>
                  </a:extLst>
                </a:gridCol>
                <a:gridCol w="2313247">
                  <a:extLst>
                    <a:ext uri="{9D8B030D-6E8A-4147-A177-3AD203B41FA5}">
                      <a16:colId xmlns:a16="http://schemas.microsoft.com/office/drawing/2014/main" val="2178785571"/>
                    </a:ext>
                  </a:extLst>
                </a:gridCol>
                <a:gridCol w="2288374">
                  <a:extLst>
                    <a:ext uri="{9D8B030D-6E8A-4147-A177-3AD203B41FA5}">
                      <a16:colId xmlns:a16="http://schemas.microsoft.com/office/drawing/2014/main" val="4016390063"/>
                    </a:ext>
                  </a:extLst>
                </a:gridCol>
                <a:gridCol w="2288374">
                  <a:extLst>
                    <a:ext uri="{9D8B030D-6E8A-4147-A177-3AD203B41FA5}">
                      <a16:colId xmlns:a16="http://schemas.microsoft.com/office/drawing/2014/main" val="1738465906"/>
                    </a:ext>
                  </a:extLst>
                </a:gridCol>
              </a:tblGrid>
              <a:tr h="456842">
                <a:tc gridSpan="2">
                  <a:txBody>
                    <a:bodyPr/>
                    <a:lstStyle/>
                    <a:p>
                      <a:pPr fontAlgn="t"/>
                      <a:br>
                        <a:rPr lang="es-CL" sz="1800" dirty="0">
                          <a:effectLst/>
                        </a:rPr>
                      </a:br>
                      <a:endParaRPr lang="es-CL" sz="1800" dirty="0">
                        <a:effectLst/>
                      </a:endParaRPr>
                    </a:p>
                  </a:txBody>
                  <a:tcPr marL="30313" marR="30313" marT="30313" marB="30313"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CL"/>
                    </a:p>
                  </a:txBody>
                  <a:tcPr/>
                </a:tc>
                <a:tc gridSpan="3">
                  <a:txBody>
                    <a:bodyPr/>
                    <a:lstStyle/>
                    <a:p>
                      <a:pPr algn="ctr" rtl="0" fontAlgn="t"/>
                      <a:r>
                        <a:rPr lang="es-CL" sz="1800" b="1" i="0" u="none" strike="noStrike" dirty="0">
                          <a:solidFill>
                            <a:srgbClr val="000000"/>
                          </a:solidFill>
                          <a:effectLst/>
                          <a:latin typeface="Century Gothic" panose="020B0502020202020204" pitchFamily="34" charset="0"/>
                        </a:rPr>
                        <a:t>ESTÁNDARES (ACUMULATIVOS)</a:t>
                      </a:r>
                      <a:endParaRPr lang="es-CL"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173878496"/>
                  </a:ext>
                </a:extLst>
              </a:tr>
              <a:tr h="373697">
                <a:tc>
                  <a:txBody>
                    <a:bodyPr/>
                    <a:lstStyle/>
                    <a:p>
                      <a:pPr rtl="0" fontAlgn="ctr"/>
                      <a:r>
                        <a:rPr lang="es-CL" sz="1800" b="1" i="0" u="none" strike="noStrike" dirty="0">
                          <a:solidFill>
                            <a:srgbClr val="000000"/>
                          </a:solidFill>
                          <a:effectLst/>
                          <a:latin typeface="Century Gothic" panose="020B0502020202020204" pitchFamily="34" charset="0"/>
                        </a:rPr>
                        <a:t>CRITERIO</a:t>
                      </a:r>
                      <a:endParaRPr lang="es-CL"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ctr"/>
                      <a:r>
                        <a:rPr lang="es-CL" sz="1800" b="1" i="0" u="none" strike="noStrike" dirty="0">
                          <a:solidFill>
                            <a:srgbClr val="000000"/>
                          </a:solidFill>
                          <a:effectLst/>
                          <a:latin typeface="Century Gothic" panose="020B0502020202020204" pitchFamily="34" charset="0"/>
                        </a:rPr>
                        <a:t>REQUISITOS</a:t>
                      </a:r>
                      <a:endParaRPr lang="es-CL"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t"/>
                      <a:r>
                        <a:rPr lang="es-ES" sz="1800" b="1" i="0" u="none" strike="noStrike" dirty="0">
                          <a:solidFill>
                            <a:srgbClr val="000000"/>
                          </a:solidFill>
                          <a:effectLst/>
                          <a:latin typeface="Century Gothic" panose="020B0502020202020204" pitchFamily="34" charset="0"/>
                        </a:rPr>
                        <a:t>NIVEL 1</a:t>
                      </a:r>
                      <a:endParaRPr lang="es-ES" sz="1800" dirty="0">
                        <a:effectLst/>
                      </a:endParaRPr>
                    </a:p>
                    <a:p>
                      <a:pPr rtl="0" fontAlgn="t"/>
                      <a:r>
                        <a:rPr lang="es-ES" sz="1800" b="1" i="0" u="none" strike="noStrike" dirty="0">
                          <a:solidFill>
                            <a:srgbClr val="000000"/>
                          </a:solidFill>
                          <a:effectLst/>
                          <a:latin typeface="Century Gothic" panose="020B0502020202020204" pitchFamily="34" charset="0"/>
                        </a:rPr>
                        <a:t>Básico:</a:t>
                      </a:r>
                      <a:endParaRPr lang="es-ES"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t"/>
                      <a:r>
                        <a:rPr lang="es-ES" sz="1800" b="1" i="0" u="none" strike="noStrike" dirty="0">
                          <a:solidFill>
                            <a:srgbClr val="000000"/>
                          </a:solidFill>
                          <a:effectLst/>
                          <a:latin typeface="Century Gothic" panose="020B0502020202020204" pitchFamily="34" charset="0"/>
                        </a:rPr>
                        <a:t>NIVEL 2</a:t>
                      </a:r>
                      <a:endParaRPr lang="es-ES" sz="1800" dirty="0">
                        <a:effectLst/>
                      </a:endParaRPr>
                    </a:p>
                    <a:p>
                      <a:pPr rtl="0" fontAlgn="t"/>
                      <a:r>
                        <a:rPr lang="es-ES" sz="1800" b="1" i="0" u="none" strike="noStrike" dirty="0">
                          <a:solidFill>
                            <a:srgbClr val="000000"/>
                          </a:solidFill>
                          <a:effectLst/>
                          <a:latin typeface="Century Gothic" panose="020B0502020202020204" pitchFamily="34" charset="0"/>
                        </a:rPr>
                        <a:t>Avanzado:</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t"/>
                      <a:r>
                        <a:rPr lang="es-ES" sz="1800" b="1" i="0" u="none" strike="noStrike" dirty="0">
                          <a:solidFill>
                            <a:srgbClr val="000000"/>
                          </a:solidFill>
                          <a:effectLst/>
                          <a:latin typeface="Century Gothic" panose="020B0502020202020204" pitchFamily="34" charset="0"/>
                        </a:rPr>
                        <a:t>NIVEL 3</a:t>
                      </a:r>
                      <a:endParaRPr lang="es-ES" sz="1800" dirty="0">
                        <a:effectLst/>
                      </a:endParaRPr>
                    </a:p>
                    <a:p>
                      <a:pPr rtl="0" fontAlgn="t"/>
                      <a:r>
                        <a:rPr lang="es-ES" sz="1800" b="1" i="0" u="none" strike="noStrike" dirty="0">
                          <a:solidFill>
                            <a:srgbClr val="000000"/>
                          </a:solidFill>
                          <a:effectLst/>
                          <a:latin typeface="Century Gothic" panose="020B0502020202020204" pitchFamily="34" charset="0"/>
                        </a:rPr>
                        <a:t>Excelencia:</a:t>
                      </a:r>
                      <a:endParaRPr lang="es-ES"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3653333690"/>
                  </a:ext>
                </a:extLst>
              </a:tr>
              <a:tr h="1452048">
                <a:tc>
                  <a:txBody>
                    <a:bodyPr/>
                    <a:lstStyle/>
                    <a:p>
                      <a:pPr rtl="0" fontAlgn="t"/>
                      <a:r>
                        <a:rPr lang="es-CL" sz="1300" b="1" i="0" u="none" strike="noStrike" dirty="0">
                          <a:solidFill>
                            <a:srgbClr val="000000"/>
                          </a:solidFill>
                          <a:effectLst/>
                          <a:latin typeface="Century Gothic" panose="020B0502020202020204" pitchFamily="34" charset="0"/>
                        </a:rPr>
                        <a:t>3. Gobernanza, Planificación, Capacidades y Transparencia.</a:t>
                      </a:r>
                      <a:endParaRPr lang="es-CL" sz="13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Existen unidades encargadas del desarrollo de esta función en la Institución de Educación Superior.</a:t>
                      </a:r>
                    </a:p>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Existen unidades consultivas externas.</a:t>
                      </a:r>
                    </a:p>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Existe una Planificación y Procesos:</a:t>
                      </a:r>
                    </a:p>
                    <a:p>
                      <a:pPr marL="742950" lvl="1" indent="-285750" rtl="0" fontAlgn="base">
                        <a:buFont typeface="Arial" panose="020B0604020202020204" pitchFamily="34" charset="0"/>
                        <a:buChar char="•"/>
                      </a:pPr>
                      <a:r>
                        <a:rPr lang="es-ES" sz="1300" b="0" i="0" u="none" strike="noStrike" dirty="0">
                          <a:solidFill>
                            <a:srgbClr val="000000"/>
                          </a:solidFill>
                          <a:effectLst/>
                          <a:latin typeface="Century Gothic" panose="020B0502020202020204" pitchFamily="34" charset="0"/>
                        </a:rPr>
                        <a:t>La institución planifica e implementa proyectos con su entorno definido, relevante y priorizado.</a:t>
                      </a:r>
                    </a:p>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Existen recursos suficientes.</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ctr"/>
                      <a:r>
                        <a:rPr lang="es-ES" sz="1300" b="0" i="0" u="none" strike="noStrike" dirty="0">
                          <a:solidFill>
                            <a:srgbClr val="000000"/>
                          </a:solidFill>
                          <a:effectLst/>
                          <a:latin typeface="Century Gothic" panose="020B0502020202020204" pitchFamily="34" charset="0"/>
                        </a:rPr>
                        <a:t>La IES tiene al menos un </a:t>
                      </a:r>
                      <a:r>
                        <a:rPr lang="es-ES" sz="1300" b="1" i="0" u="none" strike="noStrike" dirty="0">
                          <a:solidFill>
                            <a:srgbClr val="000000"/>
                          </a:solidFill>
                          <a:effectLst/>
                          <a:latin typeface="Century Gothic" panose="020B0502020202020204" pitchFamily="34" charset="0"/>
                        </a:rPr>
                        <a:t>plan de vinculación con el medio</a:t>
                      </a:r>
                      <a:r>
                        <a:rPr lang="es-ES" sz="1300" b="0" i="0" u="none" strike="noStrike" dirty="0">
                          <a:solidFill>
                            <a:srgbClr val="000000"/>
                          </a:solidFill>
                          <a:effectLst/>
                          <a:latin typeface="Century Gothic" panose="020B0502020202020204" pitchFamily="34" charset="0"/>
                        </a:rPr>
                        <a:t> que incorpora aspectos tales como:</a:t>
                      </a:r>
                      <a:endParaRPr lang="es-ES" sz="1300" dirty="0">
                        <a:effectLst/>
                      </a:endParaRPr>
                    </a:p>
                    <a:p>
                      <a:pPr marL="285750" indent="-2857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Identificación de al menos un Programa o Ámbito de VcM relacionado con la sustentabilidad.</a:t>
                      </a:r>
                    </a:p>
                    <a:p>
                      <a:pPr marL="285750" indent="-2857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Identificación de indicadores y metas que den cuenta de un compromiso específico con la sustentabilidad de cara al entorno relevante de la IES.</a:t>
                      </a: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q"/>
                        <a:tabLst/>
                        <a:defRPr/>
                      </a:pPr>
                      <a:r>
                        <a:rPr lang="es-ES" sz="1300" b="0" i="0" u="none" strike="noStrike" dirty="0">
                          <a:solidFill>
                            <a:srgbClr val="000000"/>
                          </a:solidFill>
                          <a:effectLst/>
                          <a:latin typeface="Century Gothic" panose="020B0502020202020204" pitchFamily="34" charset="0"/>
                        </a:rPr>
                        <a:t>La IES identifica roles y responsabilidades en una o más persona(s) responsable(s) de la implementación de uno o más programas de vinculación con el medio en materias de sustentabilidad.</a:t>
                      </a:r>
                      <a:endParaRPr lang="es-ES" sz="13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ctr"/>
                      <a:r>
                        <a:rPr lang="es-ES" sz="1300" b="0" i="0" u="none" strike="noStrike" dirty="0">
                          <a:solidFill>
                            <a:srgbClr val="000000"/>
                          </a:solidFill>
                          <a:effectLst/>
                          <a:latin typeface="Century Gothic" panose="020B0502020202020204" pitchFamily="34" charset="0"/>
                        </a:rPr>
                        <a:t>La IES ha desarrollado:</a:t>
                      </a:r>
                      <a:endParaRPr lang="es-ES" sz="1300" dirty="0">
                        <a:effectLst/>
                      </a:endParaRPr>
                    </a:p>
                    <a:p>
                      <a:pPr marL="285750" indent="-2857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Una priorización explícita del entorno relevante en temas específicamente relacionados con la sustentabilidad.</a:t>
                      </a:r>
                    </a:p>
                    <a:p>
                      <a:pPr marL="285750" indent="-2857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Comités o consejos consultivos externos de la IES relacionados con temáticas de sustentabilidad.</a:t>
                      </a:r>
                    </a:p>
                    <a:p>
                      <a:pPr marL="285750" indent="-285750" rtl="0" fontAlgn="t">
                        <a:buFont typeface="Wingdings" panose="05000000000000000000" pitchFamily="2" charset="2"/>
                        <a:buChar char="q"/>
                      </a:pPr>
                      <a:endParaRPr lang="es-ES" sz="1300" b="0" i="0" u="none" strike="noStrike" dirty="0">
                        <a:solidFill>
                          <a:srgbClr val="000000"/>
                        </a:solidFill>
                        <a:effectLst/>
                        <a:latin typeface="Century Gothic" panose="020B0502020202020204" pitchFamily="34" charset="0"/>
                      </a:endParaRPr>
                    </a:p>
                    <a:p>
                      <a:pPr marL="285750" indent="-2857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La Institución define mecanismos para asegurar la disponibilidad de recursos suficientes para la implementación de sus planes y proyectos de VcM relacionados con la sustentabilidad.</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ctr"/>
                      <a:endParaRPr lang="es-ES" sz="1300" dirty="0">
                        <a:effectLst/>
                      </a:endParaRP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q"/>
                        <a:tabLst/>
                        <a:defRPr/>
                      </a:pPr>
                      <a:r>
                        <a:rPr lang="es-ES" sz="1300" b="0" i="0" u="none" strike="noStrike" dirty="0">
                          <a:solidFill>
                            <a:srgbClr val="000000"/>
                          </a:solidFill>
                          <a:effectLst/>
                          <a:latin typeface="Century Gothic" panose="020B0502020202020204" pitchFamily="34" charset="0"/>
                        </a:rPr>
                        <a:t>La IES ha desarrollado una relación estrecha, horizontal, sistemática y formal con actores externos relevantes y pertinentes para la implementación de sus planes y proyectos de VcM en materias de sustentabilidad.</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7284277"/>
                  </a:ext>
                </a:extLst>
              </a:tr>
            </a:tbl>
          </a:graphicData>
        </a:graphic>
      </p:graphicFrame>
    </p:spTree>
    <p:extLst>
      <p:ext uri="{BB962C8B-B14F-4D97-AF65-F5344CB8AC3E}">
        <p14:creationId xmlns:p14="http://schemas.microsoft.com/office/powerpoint/2010/main" val="1145786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55210-7E8C-9F91-702D-1F01A297D462}"/>
            </a:ext>
          </a:extLst>
        </p:cNvPr>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B4FFFDB1-36DB-74B2-122A-8DC9185D7312}"/>
              </a:ext>
            </a:extLst>
          </p:cNvPr>
          <p:cNvGraphicFramePr>
            <a:graphicFrameLocks noGrp="1"/>
          </p:cNvGraphicFramePr>
          <p:nvPr/>
        </p:nvGraphicFramePr>
        <p:xfrm>
          <a:off x="100256" y="115620"/>
          <a:ext cx="11939345" cy="6232158"/>
        </p:xfrm>
        <a:graphic>
          <a:graphicData uri="http://schemas.openxmlformats.org/drawingml/2006/table">
            <a:tbl>
              <a:tblPr/>
              <a:tblGrid>
                <a:gridCol w="1392924">
                  <a:extLst>
                    <a:ext uri="{9D8B030D-6E8A-4147-A177-3AD203B41FA5}">
                      <a16:colId xmlns:a16="http://schemas.microsoft.com/office/drawing/2014/main" val="4094197498"/>
                    </a:ext>
                  </a:extLst>
                </a:gridCol>
                <a:gridCol w="3656426">
                  <a:extLst>
                    <a:ext uri="{9D8B030D-6E8A-4147-A177-3AD203B41FA5}">
                      <a16:colId xmlns:a16="http://schemas.microsoft.com/office/drawing/2014/main" val="2716249877"/>
                    </a:ext>
                  </a:extLst>
                </a:gridCol>
                <a:gridCol w="2313247">
                  <a:extLst>
                    <a:ext uri="{9D8B030D-6E8A-4147-A177-3AD203B41FA5}">
                      <a16:colId xmlns:a16="http://schemas.microsoft.com/office/drawing/2014/main" val="2178785571"/>
                    </a:ext>
                  </a:extLst>
                </a:gridCol>
                <a:gridCol w="2288374">
                  <a:extLst>
                    <a:ext uri="{9D8B030D-6E8A-4147-A177-3AD203B41FA5}">
                      <a16:colId xmlns:a16="http://schemas.microsoft.com/office/drawing/2014/main" val="4016390063"/>
                    </a:ext>
                  </a:extLst>
                </a:gridCol>
                <a:gridCol w="2288374">
                  <a:extLst>
                    <a:ext uri="{9D8B030D-6E8A-4147-A177-3AD203B41FA5}">
                      <a16:colId xmlns:a16="http://schemas.microsoft.com/office/drawing/2014/main" val="1738465906"/>
                    </a:ext>
                  </a:extLst>
                </a:gridCol>
              </a:tblGrid>
              <a:tr h="456842">
                <a:tc gridSpan="2">
                  <a:txBody>
                    <a:bodyPr/>
                    <a:lstStyle/>
                    <a:p>
                      <a:pPr fontAlgn="t"/>
                      <a:br>
                        <a:rPr lang="es-CL" sz="1800" dirty="0">
                          <a:effectLst/>
                        </a:rPr>
                      </a:br>
                      <a:endParaRPr lang="es-CL" sz="1800" dirty="0">
                        <a:effectLst/>
                      </a:endParaRPr>
                    </a:p>
                  </a:txBody>
                  <a:tcPr marL="30313" marR="30313" marT="30313" marB="30313"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CL"/>
                    </a:p>
                  </a:txBody>
                  <a:tcPr/>
                </a:tc>
                <a:tc gridSpan="3">
                  <a:txBody>
                    <a:bodyPr/>
                    <a:lstStyle/>
                    <a:p>
                      <a:pPr algn="ctr" rtl="0" fontAlgn="t"/>
                      <a:r>
                        <a:rPr lang="es-CL" sz="1800" b="1" i="0" u="none" strike="noStrike" dirty="0">
                          <a:solidFill>
                            <a:srgbClr val="000000"/>
                          </a:solidFill>
                          <a:effectLst/>
                          <a:latin typeface="Century Gothic" panose="020B0502020202020204" pitchFamily="34" charset="0"/>
                        </a:rPr>
                        <a:t>ESTÁNDARES (ACUMULATIVOS)</a:t>
                      </a:r>
                      <a:endParaRPr lang="es-CL"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FEF"/>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173878496"/>
                  </a:ext>
                </a:extLst>
              </a:tr>
              <a:tr h="373697">
                <a:tc>
                  <a:txBody>
                    <a:bodyPr/>
                    <a:lstStyle/>
                    <a:p>
                      <a:pPr rtl="0" fontAlgn="ctr"/>
                      <a:r>
                        <a:rPr lang="es-CL" sz="1800" b="1" i="0" u="none" strike="noStrike" dirty="0">
                          <a:solidFill>
                            <a:srgbClr val="000000"/>
                          </a:solidFill>
                          <a:effectLst/>
                          <a:latin typeface="Century Gothic" panose="020B0502020202020204" pitchFamily="34" charset="0"/>
                        </a:rPr>
                        <a:t>CRITERIO</a:t>
                      </a:r>
                      <a:endParaRPr lang="es-CL"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ctr"/>
                      <a:r>
                        <a:rPr lang="es-CL" sz="1800" b="1" i="0" u="none" strike="noStrike" dirty="0">
                          <a:solidFill>
                            <a:srgbClr val="000000"/>
                          </a:solidFill>
                          <a:effectLst/>
                          <a:latin typeface="Century Gothic" panose="020B0502020202020204" pitchFamily="34" charset="0"/>
                        </a:rPr>
                        <a:t>REQUISITOS</a:t>
                      </a:r>
                      <a:endParaRPr lang="es-CL"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t"/>
                      <a:r>
                        <a:rPr lang="es-ES" sz="1800" b="1" i="0" u="none" strike="noStrike" dirty="0">
                          <a:solidFill>
                            <a:srgbClr val="000000"/>
                          </a:solidFill>
                          <a:effectLst/>
                          <a:latin typeface="Century Gothic" panose="020B0502020202020204" pitchFamily="34" charset="0"/>
                        </a:rPr>
                        <a:t>NIVEL 1</a:t>
                      </a:r>
                      <a:endParaRPr lang="es-ES" sz="1800" dirty="0">
                        <a:effectLst/>
                      </a:endParaRPr>
                    </a:p>
                    <a:p>
                      <a:pPr rtl="0" fontAlgn="t"/>
                      <a:r>
                        <a:rPr lang="es-ES" sz="1800" b="1" i="0" u="none" strike="noStrike" dirty="0">
                          <a:solidFill>
                            <a:srgbClr val="000000"/>
                          </a:solidFill>
                          <a:effectLst/>
                          <a:latin typeface="Century Gothic" panose="020B0502020202020204" pitchFamily="34" charset="0"/>
                        </a:rPr>
                        <a:t>Básico:</a:t>
                      </a:r>
                      <a:endParaRPr lang="es-ES"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t"/>
                      <a:r>
                        <a:rPr lang="es-ES" sz="1800" b="1" i="0" u="none" strike="noStrike" dirty="0">
                          <a:solidFill>
                            <a:srgbClr val="000000"/>
                          </a:solidFill>
                          <a:effectLst/>
                          <a:latin typeface="Century Gothic" panose="020B0502020202020204" pitchFamily="34" charset="0"/>
                        </a:rPr>
                        <a:t>NIVEL 2</a:t>
                      </a:r>
                      <a:endParaRPr lang="es-ES" sz="1800" dirty="0">
                        <a:effectLst/>
                      </a:endParaRPr>
                    </a:p>
                    <a:p>
                      <a:pPr rtl="0" fontAlgn="t"/>
                      <a:r>
                        <a:rPr lang="es-ES" sz="1800" b="1" i="0" u="none" strike="noStrike" dirty="0">
                          <a:solidFill>
                            <a:srgbClr val="000000"/>
                          </a:solidFill>
                          <a:effectLst/>
                          <a:latin typeface="Century Gothic" panose="020B0502020202020204" pitchFamily="34" charset="0"/>
                        </a:rPr>
                        <a:t>Avanzado:</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rtl="0" fontAlgn="t"/>
                      <a:r>
                        <a:rPr lang="es-ES" sz="1800" b="1" i="0" u="none" strike="noStrike" dirty="0">
                          <a:solidFill>
                            <a:srgbClr val="000000"/>
                          </a:solidFill>
                          <a:effectLst/>
                          <a:latin typeface="Century Gothic" panose="020B0502020202020204" pitchFamily="34" charset="0"/>
                        </a:rPr>
                        <a:t>NIVEL 3</a:t>
                      </a:r>
                      <a:endParaRPr lang="es-ES" sz="1800" dirty="0">
                        <a:effectLst/>
                      </a:endParaRPr>
                    </a:p>
                    <a:p>
                      <a:pPr rtl="0" fontAlgn="t"/>
                      <a:r>
                        <a:rPr lang="es-ES" sz="1800" b="1" i="0" u="none" strike="noStrike" dirty="0">
                          <a:solidFill>
                            <a:srgbClr val="000000"/>
                          </a:solidFill>
                          <a:effectLst/>
                          <a:latin typeface="Century Gothic" panose="020B0502020202020204" pitchFamily="34" charset="0"/>
                        </a:rPr>
                        <a:t>Excelencia:</a:t>
                      </a:r>
                      <a:endParaRPr lang="es-ES" sz="18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3653333690"/>
                  </a:ext>
                </a:extLst>
              </a:tr>
              <a:tr h="1511585">
                <a:tc>
                  <a:txBody>
                    <a:bodyPr/>
                    <a:lstStyle/>
                    <a:p>
                      <a:pPr rtl="0" fontAlgn="t"/>
                      <a:r>
                        <a:rPr lang="es-ES" sz="1300" b="1" i="0" u="none" strike="noStrike" dirty="0">
                          <a:solidFill>
                            <a:srgbClr val="000000"/>
                          </a:solidFill>
                          <a:effectLst/>
                          <a:latin typeface="Century Gothic" panose="020B0502020202020204" pitchFamily="34" charset="0"/>
                        </a:rPr>
                        <a:t>4. Mecanismos de evaluación de la pertinencia e impacto</a:t>
                      </a:r>
                      <a:endParaRPr lang="es-ES" sz="1300" dirty="0">
                        <a:effectLst/>
                      </a:endParaRP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La Política de VcM y los mecanismos para su operacionalización son evaluados periódicamente y existen evidencias de los resultados de su aplicación.</a:t>
                      </a:r>
                    </a:p>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Los productos o resultados de las actividades de vinculación con el medio son utilizados para retroalimentar el proceso de formación de las y los estudiantes y a las otras dimensiones del quehacer institucional.</a:t>
                      </a:r>
                    </a:p>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Existen indicadores que reflejan los aportes de la institución de educación superior al desarrollo sustentable de la región y/o el país.</a:t>
                      </a:r>
                    </a:p>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El seguimiento de los indicadores de impacto de las acciones comprometidas permite realizar ajustes a su planificación y ejecución cuando es necesario.</a:t>
                      </a:r>
                    </a:p>
                    <a:p>
                      <a:pPr marL="285750" indent="-285750" rtl="0" fontAlgn="base">
                        <a:buFont typeface="Wingdings" panose="05000000000000000000" pitchFamily="2" charset="2"/>
                        <a:buChar char="ü"/>
                      </a:pPr>
                      <a:r>
                        <a:rPr lang="es-ES" sz="1300" b="0" i="0" u="none" strike="noStrike" dirty="0">
                          <a:solidFill>
                            <a:srgbClr val="000000"/>
                          </a:solidFill>
                          <a:effectLst/>
                          <a:latin typeface="Century Gothic" panose="020B0502020202020204" pitchFamily="34" charset="0"/>
                        </a:rPr>
                        <a:t>Los resultados se evalúan sistemáticamente en función del cumplimiento de las metas definidas y propósitos, los que se dan a conocer tanto interna como externamente.</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algn="l" rtl="0" fontAlgn="ctr">
                        <a:buFont typeface="Wingdings" panose="05000000000000000000" pitchFamily="2" charset="2"/>
                        <a:buChar char="q"/>
                      </a:pPr>
                      <a:r>
                        <a:rPr lang="es-ES" sz="1300" b="0" i="0" u="none" strike="noStrike" kern="1200" dirty="0">
                          <a:solidFill>
                            <a:srgbClr val="000000"/>
                          </a:solidFill>
                          <a:effectLst/>
                          <a:latin typeface="Century Gothic" panose="020B0502020202020204" pitchFamily="34" charset="0"/>
                          <a:ea typeface="+mn-ea"/>
                          <a:cs typeface="+mn-cs"/>
                        </a:rPr>
                        <a:t>La institución define mecanismos de evaluación que le permiten identificar a priori la forma en que será medido el potencial aporte de la IES en el desarrollo sustentable de las regiones y/o el país.</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La IES evalúa anualmente el desempeño los planes y programas de VcM que den cuenta del aporte de la IES al desarrollo sostenible de las regiones y/o el país.</a:t>
                      </a:r>
                    </a:p>
                    <a:p>
                      <a:pPr marL="285750" indent="-285750" rtl="0" fontAlgn="t">
                        <a:buFont typeface="Wingdings" panose="05000000000000000000" pitchFamily="2" charset="2"/>
                        <a:buChar char="q"/>
                      </a:pPr>
                      <a:endParaRPr lang="es-ES" sz="1300" b="0" i="0" u="none" strike="noStrike" dirty="0">
                        <a:solidFill>
                          <a:srgbClr val="000000"/>
                        </a:solidFill>
                        <a:effectLst/>
                        <a:latin typeface="Century Gothic" panose="020B0502020202020204" pitchFamily="34" charset="0"/>
                      </a:endParaRPr>
                    </a:p>
                    <a:p>
                      <a:pPr marL="285750" marR="0" lvl="0" indent="-285750" algn="l" defTabSz="914400" rtl="0" eaLnBrk="1" fontAlgn="t" latinLnBrk="0" hangingPunct="1">
                        <a:lnSpc>
                          <a:spcPct val="100000"/>
                        </a:lnSpc>
                        <a:spcBef>
                          <a:spcPts val="0"/>
                        </a:spcBef>
                        <a:spcAft>
                          <a:spcPts val="0"/>
                        </a:spcAft>
                        <a:buClrTx/>
                        <a:buSzTx/>
                        <a:buFont typeface="Wingdings" panose="05000000000000000000" pitchFamily="2" charset="2"/>
                        <a:buChar char="q"/>
                        <a:tabLst/>
                        <a:defRPr/>
                      </a:pPr>
                      <a:r>
                        <a:rPr lang="es-ES" sz="1300" b="0" i="0" u="none" strike="noStrike" dirty="0">
                          <a:solidFill>
                            <a:srgbClr val="000000"/>
                          </a:solidFill>
                          <a:effectLst/>
                          <a:latin typeface="Century Gothic" panose="020B0502020202020204" pitchFamily="34" charset="0"/>
                        </a:rPr>
                        <a:t>La IES realiza un seguimiento de los indicadores relacionados a sustentabilidad (internos y/o externos) los cuales además son conocidos por actores internos y/o externos relevantes de la IES.</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La IES publica anualmente el desempeño de los planes y programas de VcM que den cuenta del aporte de la IES al desarrollo sostenible de las regiones y/o el país.</a:t>
                      </a:r>
                    </a:p>
                    <a:p>
                      <a:pPr marL="285750" indent="-285750" rtl="0" fontAlgn="t">
                        <a:buFont typeface="Wingdings" panose="05000000000000000000" pitchFamily="2" charset="2"/>
                        <a:buChar char="q"/>
                      </a:pPr>
                      <a:endParaRPr lang="es-ES" sz="1300" b="0" i="0" u="none" strike="noStrike" dirty="0">
                        <a:solidFill>
                          <a:srgbClr val="000000"/>
                        </a:solidFill>
                        <a:effectLst/>
                        <a:latin typeface="Century Gothic" panose="020B0502020202020204" pitchFamily="34" charset="0"/>
                      </a:endParaRPr>
                    </a:p>
                    <a:p>
                      <a:pPr marL="285750" indent="-285750" rtl="0" fontAlgn="t">
                        <a:buFont typeface="Wingdings" panose="05000000000000000000" pitchFamily="2" charset="2"/>
                        <a:buChar char="q"/>
                      </a:pPr>
                      <a:r>
                        <a:rPr lang="es-ES" sz="1300" b="0" i="0" u="none" strike="noStrike" dirty="0">
                          <a:solidFill>
                            <a:srgbClr val="000000"/>
                          </a:solidFill>
                          <a:effectLst/>
                          <a:latin typeface="Century Gothic" panose="020B0502020202020204" pitchFamily="34" charset="0"/>
                        </a:rPr>
                        <a:t>La IES es capaz de retroalimentarse con los resultados obtenidos en sus programas y proyectos relacionados con sustentabilidad, incorporando cuando sea necesario, los ajustes que permitan la mejora continua de las iniciativas implementadas.</a:t>
                      </a:r>
                    </a:p>
                  </a:txBody>
                  <a:tcPr marL="30313" marR="30313" marT="30313" marB="303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5018434"/>
                  </a:ext>
                </a:extLst>
              </a:tr>
            </a:tbl>
          </a:graphicData>
        </a:graphic>
      </p:graphicFrame>
    </p:spTree>
    <p:extLst>
      <p:ext uri="{BB962C8B-B14F-4D97-AF65-F5344CB8AC3E}">
        <p14:creationId xmlns:p14="http://schemas.microsoft.com/office/powerpoint/2010/main" val="644420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917AA-5D4A-94C8-18A4-DB59698AAE95}"/>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2A4C2BB5-1A8A-2EA4-D8D1-D1D4AAA37A1C}"/>
              </a:ext>
            </a:extLst>
          </p:cNvPr>
          <p:cNvSpPr>
            <a:spLocks noGrp="1"/>
          </p:cNvSpPr>
          <p:nvPr>
            <p:ph type="title"/>
          </p:nvPr>
        </p:nvSpPr>
        <p:spPr/>
        <p:txBody>
          <a:bodyPr/>
          <a:lstStyle/>
          <a:p>
            <a:r>
              <a:rPr lang="es-CL" dirty="0"/>
              <a:t>¿Qué hicimos en la UNAB?</a:t>
            </a:r>
          </a:p>
        </p:txBody>
      </p:sp>
      <p:sp>
        <p:nvSpPr>
          <p:cNvPr id="5" name="Marcador de texto 4">
            <a:extLst>
              <a:ext uri="{FF2B5EF4-FFF2-40B4-BE49-F238E27FC236}">
                <a16:creationId xmlns:a16="http://schemas.microsoft.com/office/drawing/2014/main" id="{50A33698-AFD8-DF5C-01DC-3FF0B320D88F}"/>
              </a:ext>
            </a:extLst>
          </p:cNvPr>
          <p:cNvSpPr>
            <a:spLocks noGrp="1"/>
          </p:cNvSpPr>
          <p:nvPr>
            <p:ph type="body" idx="1"/>
          </p:nvPr>
        </p:nvSpPr>
        <p:spPr/>
        <p:txBody>
          <a:bodyPr/>
          <a:lstStyle/>
          <a:p>
            <a:r>
              <a:rPr lang="es-CL" dirty="0"/>
              <a:t>Breve resumen de la aplicación del Framework que propusimos a las Instituciones chilenas.</a:t>
            </a:r>
          </a:p>
        </p:txBody>
      </p:sp>
    </p:spTree>
    <p:extLst>
      <p:ext uri="{BB962C8B-B14F-4D97-AF65-F5344CB8AC3E}">
        <p14:creationId xmlns:p14="http://schemas.microsoft.com/office/powerpoint/2010/main" val="3144958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47E02-7593-E16E-D696-3D38F9355174}"/>
            </a:ext>
          </a:extLst>
        </p:cNvPr>
        <p:cNvGrpSpPr/>
        <p:nvPr/>
      </p:nvGrpSpPr>
      <p:grpSpPr>
        <a:xfrm>
          <a:off x="0" y="0"/>
          <a:ext cx="0" cy="0"/>
          <a:chOff x="0" y="0"/>
          <a:chExt cx="0" cy="0"/>
        </a:xfrm>
      </p:grpSpPr>
      <p:sp>
        <p:nvSpPr>
          <p:cNvPr id="128" name="Título 2">
            <a:extLst>
              <a:ext uri="{FF2B5EF4-FFF2-40B4-BE49-F238E27FC236}">
                <a16:creationId xmlns:a16="http://schemas.microsoft.com/office/drawing/2014/main" id="{0BB6449A-80BF-F3B8-EE02-9E06C24FBC4D}"/>
              </a:ext>
            </a:extLst>
          </p:cNvPr>
          <p:cNvSpPr>
            <a:spLocks noGrp="1"/>
          </p:cNvSpPr>
          <p:nvPr>
            <p:ph type="title"/>
          </p:nvPr>
        </p:nvSpPr>
        <p:spPr>
          <a:xfrm>
            <a:off x="100239" y="-76200"/>
            <a:ext cx="11425155" cy="711081"/>
          </a:xfrm>
        </p:spPr>
        <p:txBody>
          <a:bodyPr>
            <a:noAutofit/>
          </a:bodyPr>
          <a:lstStyle/>
          <a:p>
            <a:r>
              <a:rPr lang="es-CL" sz="2800" b="1" dirty="0"/>
              <a:t>Modelo de Vinculación con el Medio de la UNAB</a:t>
            </a:r>
          </a:p>
        </p:txBody>
      </p:sp>
      <p:sp>
        <p:nvSpPr>
          <p:cNvPr id="118" name="CuadroTexto 117">
            <a:extLst>
              <a:ext uri="{FF2B5EF4-FFF2-40B4-BE49-F238E27FC236}">
                <a16:creationId xmlns:a16="http://schemas.microsoft.com/office/drawing/2014/main" id="{C6794D4E-8B06-D885-B148-67F8343BDF77}"/>
              </a:ext>
            </a:extLst>
          </p:cNvPr>
          <p:cNvSpPr txBox="1"/>
          <p:nvPr/>
        </p:nvSpPr>
        <p:spPr>
          <a:xfrm>
            <a:off x="3486435" y="6624191"/>
            <a:ext cx="6165850" cy="1692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Poppins" panose="00000500000000000000" pitchFamily="2" charset="0"/>
              </a:rPr>
              <a:t>Fuente: </a:t>
            </a:r>
            <a:r>
              <a:rPr kumimoji="0" lang="es-CL" sz="500" b="0" i="0" u="none" strike="noStrike" kern="1200" cap="none" spc="0" normalizeH="0" baseline="0" noProof="0" dirty="0">
                <a:ln>
                  <a:noFill/>
                </a:ln>
                <a:solidFill>
                  <a:srgbClr val="FE5252"/>
                </a:solidFill>
                <a:effectLst/>
                <a:uLnTx/>
                <a:uFillTx/>
                <a:latin typeface="Century Gothic" panose="020B0502020202020204" pitchFamily="34" charset="0"/>
                <a:ea typeface="+mn-ea"/>
                <a:cs typeface="Poppins" panose="00000500000000000000" pitchFamily="2" charset="0"/>
              </a:rPr>
              <a:t>https://vinculacion.unab.cl/modelo</a:t>
            </a:r>
          </a:p>
        </p:txBody>
      </p:sp>
      <p:sp>
        <p:nvSpPr>
          <p:cNvPr id="96" name="Elipse 95">
            <a:extLst>
              <a:ext uri="{FF2B5EF4-FFF2-40B4-BE49-F238E27FC236}">
                <a16:creationId xmlns:a16="http://schemas.microsoft.com/office/drawing/2014/main" id="{F492B6E3-4E4B-65C5-E99D-F3E73A19356A}"/>
              </a:ext>
            </a:extLst>
          </p:cNvPr>
          <p:cNvSpPr/>
          <p:nvPr/>
        </p:nvSpPr>
        <p:spPr>
          <a:xfrm>
            <a:off x="5465554" y="1511837"/>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7" name="Rectángulo: esquinas redondeadas 27">
            <a:extLst>
              <a:ext uri="{FF2B5EF4-FFF2-40B4-BE49-F238E27FC236}">
                <a16:creationId xmlns:a16="http://schemas.microsoft.com/office/drawing/2014/main" id="{B7630233-31BA-9614-E54E-9174913D89B1}"/>
              </a:ext>
            </a:extLst>
          </p:cNvPr>
          <p:cNvSpPr/>
          <p:nvPr/>
        </p:nvSpPr>
        <p:spPr>
          <a:xfrm>
            <a:off x="5079893" y="1625538"/>
            <a:ext cx="2205938" cy="706996"/>
          </a:xfrm>
          <a:prstGeom prst="roundRect">
            <a:avLst/>
          </a:prstGeom>
          <a:solidFill>
            <a:srgbClr val="EBEEF3"/>
          </a:solidFill>
          <a:ln>
            <a:no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8" name="Elipse 97">
            <a:extLst>
              <a:ext uri="{FF2B5EF4-FFF2-40B4-BE49-F238E27FC236}">
                <a16:creationId xmlns:a16="http://schemas.microsoft.com/office/drawing/2014/main" id="{DBC4F840-502B-E217-91AA-5420EC4DDBF3}"/>
              </a:ext>
            </a:extLst>
          </p:cNvPr>
          <p:cNvSpPr/>
          <p:nvPr/>
        </p:nvSpPr>
        <p:spPr>
          <a:xfrm>
            <a:off x="8353605" y="1511837"/>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9" name="Rectángulo: esquinas redondeadas 27">
            <a:extLst>
              <a:ext uri="{FF2B5EF4-FFF2-40B4-BE49-F238E27FC236}">
                <a16:creationId xmlns:a16="http://schemas.microsoft.com/office/drawing/2014/main" id="{7401DC14-E200-EBC2-67FA-D63FC9331299}"/>
              </a:ext>
            </a:extLst>
          </p:cNvPr>
          <p:cNvSpPr/>
          <p:nvPr/>
        </p:nvSpPr>
        <p:spPr>
          <a:xfrm>
            <a:off x="1793812" y="2625480"/>
            <a:ext cx="2751342" cy="1849088"/>
          </a:xfrm>
          <a:prstGeom prst="roundRect">
            <a:avLst>
              <a:gd name="adj" fmla="val 6626"/>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1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Desarrollo Comunitario </a:t>
            </a: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sp>
        <p:nvSpPr>
          <p:cNvPr id="100" name="Rectángulo: esquinas redondeadas 27">
            <a:extLst>
              <a:ext uri="{FF2B5EF4-FFF2-40B4-BE49-F238E27FC236}">
                <a16:creationId xmlns:a16="http://schemas.microsoft.com/office/drawing/2014/main" id="{8C79A5AF-6BFA-09F0-E244-E09DC0EBA736}"/>
              </a:ext>
            </a:extLst>
          </p:cNvPr>
          <p:cNvSpPr/>
          <p:nvPr/>
        </p:nvSpPr>
        <p:spPr>
          <a:xfrm>
            <a:off x="4769075" y="2614823"/>
            <a:ext cx="3386896" cy="1863439"/>
          </a:xfrm>
          <a:prstGeom prst="roundRect">
            <a:avLst>
              <a:gd name="adj" fmla="val 7360"/>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1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Desarrollo Profesional </a:t>
            </a: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sp>
        <p:nvSpPr>
          <p:cNvPr id="101" name="Triángulo isósceles 100">
            <a:extLst>
              <a:ext uri="{FF2B5EF4-FFF2-40B4-BE49-F238E27FC236}">
                <a16:creationId xmlns:a16="http://schemas.microsoft.com/office/drawing/2014/main" id="{2DC48FFE-19A2-182F-655C-52AD5DE21E5C}"/>
              </a:ext>
            </a:extLst>
          </p:cNvPr>
          <p:cNvSpPr/>
          <p:nvPr/>
        </p:nvSpPr>
        <p:spPr>
          <a:xfrm rot="10800000">
            <a:off x="5531977" y="6089153"/>
            <a:ext cx="299157" cy="187887"/>
          </a:xfrm>
          <a:prstGeom prst="triangle">
            <a:avLst/>
          </a:prstGeom>
          <a:solidFill>
            <a:srgbClr val="EB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2" name="Triángulo isósceles 101">
            <a:extLst>
              <a:ext uri="{FF2B5EF4-FFF2-40B4-BE49-F238E27FC236}">
                <a16:creationId xmlns:a16="http://schemas.microsoft.com/office/drawing/2014/main" id="{7735629B-5FB3-A2EC-D360-2A3BF67622FC}"/>
              </a:ext>
            </a:extLst>
          </p:cNvPr>
          <p:cNvSpPr/>
          <p:nvPr/>
        </p:nvSpPr>
        <p:spPr>
          <a:xfrm rot="10800000">
            <a:off x="3497878" y="6089154"/>
            <a:ext cx="299157" cy="187887"/>
          </a:xfrm>
          <a:prstGeom prst="triangle">
            <a:avLst/>
          </a:prstGeom>
          <a:solidFill>
            <a:srgbClr val="EB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3" name="Triángulo isósceles 102">
            <a:extLst>
              <a:ext uri="{FF2B5EF4-FFF2-40B4-BE49-F238E27FC236}">
                <a16:creationId xmlns:a16="http://schemas.microsoft.com/office/drawing/2014/main" id="{582D149C-5CCA-0FAE-8C16-8E25172D1FE4}"/>
              </a:ext>
            </a:extLst>
          </p:cNvPr>
          <p:cNvSpPr/>
          <p:nvPr/>
        </p:nvSpPr>
        <p:spPr>
          <a:xfrm rot="10800000">
            <a:off x="9676866" y="6089153"/>
            <a:ext cx="299157" cy="187887"/>
          </a:xfrm>
          <a:prstGeom prst="triangle">
            <a:avLst/>
          </a:prstGeom>
          <a:solidFill>
            <a:srgbClr val="EB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4" name="Rectángulo: esquinas redondeadas 27">
            <a:extLst>
              <a:ext uri="{FF2B5EF4-FFF2-40B4-BE49-F238E27FC236}">
                <a16:creationId xmlns:a16="http://schemas.microsoft.com/office/drawing/2014/main" id="{8104DEA1-A90A-EC0B-8819-C8909D1E291E}"/>
              </a:ext>
            </a:extLst>
          </p:cNvPr>
          <p:cNvSpPr/>
          <p:nvPr/>
        </p:nvSpPr>
        <p:spPr>
          <a:xfrm>
            <a:off x="8239621" y="2614823"/>
            <a:ext cx="3130623" cy="1859745"/>
          </a:xfrm>
          <a:prstGeom prst="roundRect">
            <a:avLst>
              <a:gd name="adj" fmla="val 6625"/>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1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Desarrollo Productivo y de Servicios </a:t>
            </a: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sp>
        <p:nvSpPr>
          <p:cNvPr id="105" name="Elipse 104">
            <a:extLst>
              <a:ext uri="{FF2B5EF4-FFF2-40B4-BE49-F238E27FC236}">
                <a16:creationId xmlns:a16="http://schemas.microsoft.com/office/drawing/2014/main" id="{A2C3A65B-123D-F57F-FA43-B8CD6F851313}"/>
              </a:ext>
            </a:extLst>
          </p:cNvPr>
          <p:cNvSpPr/>
          <p:nvPr/>
        </p:nvSpPr>
        <p:spPr>
          <a:xfrm>
            <a:off x="9712760" y="4690626"/>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6" name="CuadroTexto 105">
            <a:extLst>
              <a:ext uri="{FF2B5EF4-FFF2-40B4-BE49-F238E27FC236}">
                <a16:creationId xmlns:a16="http://schemas.microsoft.com/office/drawing/2014/main" id="{A2E65070-CC13-E99D-AFAD-ABD6A52534AD}"/>
              </a:ext>
            </a:extLst>
          </p:cNvPr>
          <p:cNvSpPr txBox="1"/>
          <p:nvPr/>
        </p:nvSpPr>
        <p:spPr>
          <a:xfrm rot="5400000">
            <a:off x="10375638" y="3198167"/>
            <a:ext cx="2714205" cy="461665"/>
          </a:xfrm>
          <a:prstGeom prst="rect">
            <a:avLst/>
          </a:prstGeom>
          <a:noFill/>
        </p:spPr>
        <p:txBody>
          <a:bodyPr wrap="non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srgbClr val="292B7D"/>
                </a:solidFill>
                <a:effectLst/>
                <a:uLnTx/>
                <a:uFillTx/>
                <a:latin typeface="Century Gothic" panose="020B0502020202020204" pitchFamily="34" charset="0"/>
                <a:ea typeface="+mn-ea"/>
                <a:cs typeface="+mn-cs"/>
              </a:rPr>
              <a:t>FACULTADES, UNIDADES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srgbClr val="292B7D"/>
                </a:solidFill>
                <a:effectLst/>
                <a:uLnTx/>
                <a:uFillTx/>
                <a:latin typeface="Century Gothic" panose="020B0502020202020204" pitchFamily="34" charset="0"/>
                <a:ea typeface="+mn-ea"/>
                <a:cs typeface="+mn-cs"/>
              </a:rPr>
              <a:t>ACADÉMICAS Y ADMINISTRATIVAS</a:t>
            </a:r>
          </a:p>
        </p:txBody>
      </p:sp>
      <p:pic>
        <p:nvPicPr>
          <p:cNvPr id="107" name="Imagen 106">
            <a:extLst>
              <a:ext uri="{FF2B5EF4-FFF2-40B4-BE49-F238E27FC236}">
                <a16:creationId xmlns:a16="http://schemas.microsoft.com/office/drawing/2014/main" id="{1A88E3DD-635C-D6F5-EAC0-0FB93235DB7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3903" y="2821501"/>
            <a:ext cx="360000" cy="360000"/>
          </a:xfrm>
          <a:prstGeom prst="rect">
            <a:avLst/>
          </a:prstGeom>
        </p:spPr>
      </p:pic>
      <p:sp>
        <p:nvSpPr>
          <p:cNvPr id="108" name="Elipse 107">
            <a:extLst>
              <a:ext uri="{FF2B5EF4-FFF2-40B4-BE49-F238E27FC236}">
                <a16:creationId xmlns:a16="http://schemas.microsoft.com/office/drawing/2014/main" id="{5D116E88-8C6F-1652-502C-3C2332B1D7C3}"/>
              </a:ext>
            </a:extLst>
          </p:cNvPr>
          <p:cNvSpPr/>
          <p:nvPr/>
        </p:nvSpPr>
        <p:spPr>
          <a:xfrm>
            <a:off x="3259615" y="1511837"/>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9" name="Rectángulo: esquinas redondeadas 27">
            <a:extLst>
              <a:ext uri="{FF2B5EF4-FFF2-40B4-BE49-F238E27FC236}">
                <a16:creationId xmlns:a16="http://schemas.microsoft.com/office/drawing/2014/main" id="{E44F69EF-44F0-D16D-F32D-624225EC30ED}"/>
              </a:ext>
            </a:extLst>
          </p:cNvPr>
          <p:cNvSpPr/>
          <p:nvPr/>
        </p:nvSpPr>
        <p:spPr>
          <a:xfrm>
            <a:off x="2742291" y="1626283"/>
            <a:ext cx="2205938" cy="706996"/>
          </a:xfrm>
          <a:prstGeom prst="roundRect">
            <a:avLst/>
          </a:prstGeom>
          <a:solidFill>
            <a:srgbClr val="EBEEF3"/>
          </a:solidFill>
          <a:ln>
            <a:no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10" name="CuadroTexto 109">
            <a:extLst>
              <a:ext uri="{FF2B5EF4-FFF2-40B4-BE49-F238E27FC236}">
                <a16:creationId xmlns:a16="http://schemas.microsoft.com/office/drawing/2014/main" id="{6437D8B1-71EF-6193-ADCC-D27CBD136F1F}"/>
              </a:ext>
            </a:extLst>
          </p:cNvPr>
          <p:cNvSpPr txBox="1"/>
          <p:nvPr/>
        </p:nvSpPr>
        <p:spPr>
          <a:xfrm>
            <a:off x="2711781" y="1777491"/>
            <a:ext cx="2264088" cy="415498"/>
          </a:xfrm>
          <a:prstGeom prst="rect">
            <a:avLst/>
          </a:prstGeom>
          <a:noFill/>
        </p:spPr>
        <p:txBody>
          <a:bodyPr wrap="square" lIns="91440" tIns="45720" rIns="91440" bIns="45720" rtlCol="0" anchor="ctr" anchorCtr="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Contribuir al logro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del perfil de egreso</a:t>
            </a:r>
          </a:p>
        </p:txBody>
      </p:sp>
      <p:sp>
        <p:nvSpPr>
          <p:cNvPr id="111" name="CuadroTexto 110">
            <a:extLst>
              <a:ext uri="{FF2B5EF4-FFF2-40B4-BE49-F238E27FC236}">
                <a16:creationId xmlns:a16="http://schemas.microsoft.com/office/drawing/2014/main" id="{AC74CFA9-ACCA-29EE-CD9E-6E8E09F9A1C3}"/>
              </a:ext>
            </a:extLst>
          </p:cNvPr>
          <p:cNvSpPr txBox="1"/>
          <p:nvPr/>
        </p:nvSpPr>
        <p:spPr>
          <a:xfrm>
            <a:off x="5105063" y="1757194"/>
            <a:ext cx="2160000" cy="415498"/>
          </a:xfrm>
          <a:prstGeom prst="rect">
            <a:avLst/>
          </a:prstGeom>
          <a:noFill/>
        </p:spPr>
        <p:txBody>
          <a:bodyPr wrap="square" lIns="91440" tIns="45720" rIns="91440" bIns="45720" rtlCol="0" anchor="ctr" anchorCtr="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E</a:t>
            </a:r>
            <a:r>
              <a:rPr kumimoji="0" lang="es-CL" sz="105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valuar la pertinencia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del plan de formación</a:t>
            </a:r>
            <a:endParaRPr kumimoji="0" lang="es-CL" sz="1050" b="0" i="0" u="sng" strike="noStrike" kern="1200" cap="none" spc="0" normalizeH="0" baseline="0" noProof="0" dirty="0">
              <a:ln>
                <a:noFill/>
              </a:ln>
              <a:solidFill>
                <a:srgbClr val="80939F"/>
              </a:solidFill>
              <a:effectLst/>
              <a:uLnTx/>
              <a:uFillTx/>
              <a:latin typeface="Century Gothic" panose="020B0502020202020204" pitchFamily="34" charset="0"/>
              <a:ea typeface="+mn-ea"/>
              <a:cs typeface="+mn-cs"/>
            </a:endParaRPr>
          </a:p>
        </p:txBody>
      </p:sp>
      <p:sp>
        <p:nvSpPr>
          <p:cNvPr id="112" name="CuadroTexto 111">
            <a:extLst>
              <a:ext uri="{FF2B5EF4-FFF2-40B4-BE49-F238E27FC236}">
                <a16:creationId xmlns:a16="http://schemas.microsoft.com/office/drawing/2014/main" id="{90099209-B8D4-445A-BE4B-58E70C82C48F}"/>
              </a:ext>
            </a:extLst>
          </p:cNvPr>
          <p:cNvSpPr txBox="1"/>
          <p:nvPr/>
        </p:nvSpPr>
        <p:spPr>
          <a:xfrm>
            <a:off x="2456745" y="610678"/>
            <a:ext cx="2087430" cy="523220"/>
          </a:xfrm>
          <a:prstGeom prst="rect">
            <a:avLst/>
          </a:prstGeom>
          <a:noFill/>
        </p:spPr>
        <p:txBody>
          <a:bodyPr wrap="non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rgbClr val="6F8696"/>
                </a:solidFill>
                <a:effectLst/>
                <a:uLnTx/>
                <a:uFillTx/>
                <a:latin typeface="Century Gothic" panose="020B0502020202020204" pitchFamily="34" charset="0"/>
                <a:ea typeface="+mn-ea"/>
                <a:cs typeface="+mn-cs"/>
              </a:rPr>
              <a:t>Docencia de</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rgbClr val="6F8696"/>
                </a:solidFill>
                <a:effectLst/>
                <a:uLnTx/>
                <a:uFillTx/>
                <a:latin typeface="Century Gothic" panose="020B0502020202020204" pitchFamily="34" charset="0"/>
                <a:ea typeface="+mn-ea"/>
                <a:cs typeface="+mn-cs"/>
              </a:rPr>
              <a:t>Pregrado y Postgrado</a:t>
            </a:r>
          </a:p>
        </p:txBody>
      </p:sp>
      <p:sp>
        <p:nvSpPr>
          <p:cNvPr id="113" name="CuadroTexto 112">
            <a:extLst>
              <a:ext uri="{FF2B5EF4-FFF2-40B4-BE49-F238E27FC236}">
                <a16:creationId xmlns:a16="http://schemas.microsoft.com/office/drawing/2014/main" id="{91312A0E-A4CF-21EC-278B-53DA18B2C7C0}"/>
              </a:ext>
            </a:extLst>
          </p:cNvPr>
          <p:cNvSpPr txBox="1"/>
          <p:nvPr/>
        </p:nvSpPr>
        <p:spPr>
          <a:xfrm>
            <a:off x="7018785" y="710120"/>
            <a:ext cx="1443683" cy="307777"/>
          </a:xfrm>
          <a:prstGeom prst="rect">
            <a:avLst/>
          </a:prstGeom>
          <a:noFill/>
        </p:spPr>
        <p:txBody>
          <a:bodyPr wrap="squar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6F8696"/>
                </a:solidFill>
                <a:effectLst/>
                <a:uLnTx/>
                <a:uFillTx/>
                <a:latin typeface="Century Gothic" panose="020B0502020202020204" pitchFamily="34" charset="0"/>
                <a:ea typeface="+mn-ea"/>
                <a:cs typeface="+mn-cs"/>
              </a:rPr>
              <a:t>I+D Aplicada</a:t>
            </a:r>
            <a:endParaRPr kumimoji="0" lang="es-CL" sz="1400" b="1" i="0" u="none" strike="noStrike" kern="1200" cap="none" spc="0" normalizeH="0" baseline="0" noProof="0">
              <a:ln>
                <a:noFill/>
              </a:ln>
              <a:solidFill>
                <a:srgbClr val="6F8696"/>
              </a:solidFill>
              <a:effectLst/>
              <a:uLnTx/>
              <a:uFillTx/>
              <a:latin typeface="Century Gothic" panose="020B0502020202020204" pitchFamily="34" charset="0"/>
              <a:ea typeface="+mn-ea"/>
              <a:cs typeface="+mn-cs"/>
            </a:endParaRPr>
          </a:p>
        </p:txBody>
      </p:sp>
      <p:sp>
        <p:nvSpPr>
          <p:cNvPr id="114" name="CuadroTexto 113">
            <a:extLst>
              <a:ext uri="{FF2B5EF4-FFF2-40B4-BE49-F238E27FC236}">
                <a16:creationId xmlns:a16="http://schemas.microsoft.com/office/drawing/2014/main" id="{4A17B93A-2324-27CE-A858-7A961541E32F}"/>
              </a:ext>
            </a:extLst>
          </p:cNvPr>
          <p:cNvSpPr txBox="1"/>
          <p:nvPr/>
        </p:nvSpPr>
        <p:spPr>
          <a:xfrm>
            <a:off x="5234640" y="2891340"/>
            <a:ext cx="2592000" cy="261610"/>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dirty="0">
                <a:ln>
                  <a:noFill/>
                </a:ln>
                <a:solidFill>
                  <a:srgbClr val="628797"/>
                </a:solidFill>
                <a:effectLst/>
                <a:uLnTx/>
                <a:uFillTx/>
                <a:latin typeface="Century Gothic" panose="020B0502020202020204" pitchFamily="34" charset="0"/>
                <a:ea typeface="+mn-ea"/>
                <a:cs typeface="+mn-cs"/>
              </a:rPr>
              <a:t>Programa de Internacionalización</a:t>
            </a:r>
          </a:p>
        </p:txBody>
      </p:sp>
      <p:sp>
        <p:nvSpPr>
          <p:cNvPr id="115" name="CuadroTexto 114">
            <a:extLst>
              <a:ext uri="{FF2B5EF4-FFF2-40B4-BE49-F238E27FC236}">
                <a16:creationId xmlns:a16="http://schemas.microsoft.com/office/drawing/2014/main" id="{58AC131F-5148-BEBF-02DE-B122C8922E6E}"/>
              </a:ext>
            </a:extLst>
          </p:cNvPr>
          <p:cNvSpPr txBox="1"/>
          <p:nvPr/>
        </p:nvSpPr>
        <p:spPr>
          <a:xfrm>
            <a:off x="148485" y="1754234"/>
            <a:ext cx="1346843" cy="461665"/>
          </a:xfrm>
          <a:prstGeom prst="rect">
            <a:avLst/>
          </a:prstGeom>
          <a:noFill/>
        </p:spPr>
        <p:txBody>
          <a:bodyPr wrap="non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A21C25"/>
                </a:solidFill>
                <a:effectLst/>
                <a:uLnTx/>
                <a:uFillTx/>
                <a:latin typeface="Century Gothic" panose="020B0502020202020204" pitchFamily="34" charset="0"/>
                <a:ea typeface="+mn-ea"/>
                <a:cs typeface="+mn-cs"/>
              </a:rPr>
              <a:t>CONTRIBUCIÓN</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A21C25"/>
                </a:solidFill>
                <a:effectLst/>
                <a:uLnTx/>
                <a:uFillTx/>
                <a:latin typeface="Century Gothic" panose="020B0502020202020204" pitchFamily="34" charset="0"/>
                <a:ea typeface="+mn-ea"/>
                <a:cs typeface="+mn-cs"/>
              </a:rPr>
              <a:t>INTERNA</a:t>
            </a:r>
          </a:p>
        </p:txBody>
      </p:sp>
      <p:sp>
        <p:nvSpPr>
          <p:cNvPr id="116" name="CuadroTexto 115">
            <a:extLst>
              <a:ext uri="{FF2B5EF4-FFF2-40B4-BE49-F238E27FC236}">
                <a16:creationId xmlns:a16="http://schemas.microsoft.com/office/drawing/2014/main" id="{38174E63-359A-DF0C-09BE-880B8B9584B0}"/>
              </a:ext>
            </a:extLst>
          </p:cNvPr>
          <p:cNvSpPr txBox="1"/>
          <p:nvPr/>
        </p:nvSpPr>
        <p:spPr>
          <a:xfrm>
            <a:off x="81158" y="3295341"/>
            <a:ext cx="1414170" cy="461665"/>
          </a:xfrm>
          <a:prstGeom prst="rect">
            <a:avLst/>
          </a:prstGeom>
          <a:noFill/>
        </p:spPr>
        <p:txBody>
          <a:bodyPr wrap="non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A21C25"/>
                </a:solidFill>
                <a:effectLst/>
                <a:uLnTx/>
                <a:uFillTx/>
                <a:latin typeface="Century Gothic" panose="020B0502020202020204" pitchFamily="34" charset="0"/>
                <a:ea typeface="+mn-ea"/>
                <a:cs typeface="+mn-cs"/>
              </a:rPr>
              <a:t>PROGRAMAS DE</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A21C25"/>
                </a:solidFill>
                <a:effectLst/>
                <a:uLnTx/>
                <a:uFillTx/>
                <a:latin typeface="Century Gothic" panose="020B0502020202020204" pitchFamily="34" charset="0"/>
                <a:ea typeface="+mn-ea"/>
                <a:cs typeface="+mn-cs"/>
              </a:rPr>
              <a:t>DE VcM</a:t>
            </a:r>
          </a:p>
        </p:txBody>
      </p:sp>
      <p:sp>
        <p:nvSpPr>
          <p:cNvPr id="117" name="CuadroTexto 116">
            <a:extLst>
              <a:ext uri="{FF2B5EF4-FFF2-40B4-BE49-F238E27FC236}">
                <a16:creationId xmlns:a16="http://schemas.microsoft.com/office/drawing/2014/main" id="{8575AB8B-C7C9-21E1-BE76-713B71F1D59F}"/>
              </a:ext>
            </a:extLst>
          </p:cNvPr>
          <p:cNvSpPr txBox="1"/>
          <p:nvPr/>
        </p:nvSpPr>
        <p:spPr>
          <a:xfrm>
            <a:off x="-145368" y="5910123"/>
            <a:ext cx="1640696" cy="461665"/>
          </a:xfrm>
          <a:prstGeom prst="rect">
            <a:avLst/>
          </a:prstGeom>
          <a:noFill/>
        </p:spPr>
        <p:txBody>
          <a:bodyPr wrap="squar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srgbClr val="A21C25"/>
                </a:solidFill>
                <a:effectLst/>
                <a:uLnTx/>
                <a:uFillTx/>
                <a:latin typeface="Century Gothic" panose="020B0502020202020204" pitchFamily="34" charset="0"/>
                <a:ea typeface="+mn-ea"/>
                <a:cs typeface="+mn-cs"/>
              </a:rPr>
              <a:t>ENTORNO </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srgbClr val="A21C25"/>
                </a:solidFill>
                <a:effectLst/>
                <a:uLnTx/>
                <a:uFillTx/>
                <a:latin typeface="Century Gothic" panose="020B0502020202020204" pitchFamily="34" charset="0"/>
                <a:ea typeface="+mn-ea"/>
                <a:cs typeface="+mn-cs"/>
              </a:rPr>
              <a:t>RELEVANTE</a:t>
            </a:r>
          </a:p>
        </p:txBody>
      </p:sp>
      <p:cxnSp>
        <p:nvCxnSpPr>
          <p:cNvPr id="198" name="Conector recto 197">
            <a:extLst>
              <a:ext uri="{FF2B5EF4-FFF2-40B4-BE49-F238E27FC236}">
                <a16:creationId xmlns:a16="http://schemas.microsoft.com/office/drawing/2014/main" id="{4443F4B1-4449-B72D-D6AA-1C9BEEE6E6ED}"/>
              </a:ext>
            </a:extLst>
          </p:cNvPr>
          <p:cNvCxnSpPr>
            <a:cxnSpLocks/>
          </p:cNvCxnSpPr>
          <p:nvPr/>
        </p:nvCxnSpPr>
        <p:spPr>
          <a:xfrm>
            <a:off x="1579177" y="609852"/>
            <a:ext cx="0" cy="6048000"/>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cxnSp>
        <p:nvCxnSpPr>
          <p:cNvPr id="199" name="Conector: angular 198">
            <a:extLst>
              <a:ext uri="{FF2B5EF4-FFF2-40B4-BE49-F238E27FC236}">
                <a16:creationId xmlns:a16="http://schemas.microsoft.com/office/drawing/2014/main" id="{41D3C6E8-64EE-BA32-2C0D-4C96073EA877}"/>
              </a:ext>
            </a:extLst>
          </p:cNvPr>
          <p:cNvCxnSpPr>
            <a:stCxn id="108" idx="0"/>
            <a:endCxn id="267" idx="4"/>
          </p:cNvCxnSpPr>
          <p:nvPr/>
        </p:nvCxnSpPr>
        <p:spPr>
          <a:xfrm rot="5400000" flipH="1" flipV="1">
            <a:off x="4348477" y="848281"/>
            <a:ext cx="231516" cy="1095596"/>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0" name="Elipse 199">
            <a:extLst>
              <a:ext uri="{FF2B5EF4-FFF2-40B4-BE49-F238E27FC236}">
                <a16:creationId xmlns:a16="http://schemas.microsoft.com/office/drawing/2014/main" id="{3F77EBE3-9206-50B7-22FF-342246BDE98D}"/>
              </a:ext>
            </a:extLst>
          </p:cNvPr>
          <p:cNvSpPr/>
          <p:nvPr/>
        </p:nvSpPr>
        <p:spPr>
          <a:xfrm>
            <a:off x="8596988" y="465049"/>
            <a:ext cx="838200" cy="812724"/>
          </a:xfrm>
          <a:prstGeom prst="ellipse">
            <a:avLst/>
          </a:prstGeom>
          <a:noFill/>
          <a:ln w="3175">
            <a:solidFill>
              <a:srgbClr val="6F8696"/>
            </a:solidFill>
          </a:ln>
        </p:spPr>
        <p:style>
          <a:lnRef idx="2">
            <a:schemeClr val="accent3"/>
          </a:lnRef>
          <a:fillRef idx="1">
            <a:schemeClr val="lt1"/>
          </a:fillRef>
          <a:effectRef idx="0">
            <a:schemeClr val="accent3"/>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01" name="CuadroTexto 200">
            <a:extLst>
              <a:ext uri="{FF2B5EF4-FFF2-40B4-BE49-F238E27FC236}">
                <a16:creationId xmlns:a16="http://schemas.microsoft.com/office/drawing/2014/main" id="{BE21F9D5-BA98-7F46-A5FC-24DB3C70E199}"/>
              </a:ext>
            </a:extLst>
          </p:cNvPr>
          <p:cNvSpPr txBox="1"/>
          <p:nvPr/>
        </p:nvSpPr>
        <p:spPr>
          <a:xfrm>
            <a:off x="148485" y="4894143"/>
            <a:ext cx="1346843" cy="461665"/>
          </a:xfrm>
          <a:prstGeom prst="rect">
            <a:avLst/>
          </a:prstGeom>
          <a:noFill/>
        </p:spPr>
        <p:txBody>
          <a:bodyPr wrap="non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A21C25"/>
                </a:solidFill>
                <a:effectLst/>
                <a:uLnTx/>
                <a:uFillTx/>
                <a:latin typeface="Century Gothic" panose="020B0502020202020204" pitchFamily="34" charset="0"/>
                <a:ea typeface="+mn-ea"/>
                <a:cs typeface="+mn-cs"/>
              </a:rPr>
              <a:t>CONTRIBUCIÓN</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a:ln>
                  <a:noFill/>
                </a:ln>
                <a:solidFill>
                  <a:srgbClr val="A21C25"/>
                </a:solidFill>
                <a:effectLst/>
                <a:uLnTx/>
                <a:uFillTx/>
                <a:latin typeface="Century Gothic" panose="020B0502020202020204" pitchFamily="34" charset="0"/>
                <a:ea typeface="+mn-ea"/>
                <a:cs typeface="+mn-cs"/>
              </a:rPr>
              <a:t>EXTERNA</a:t>
            </a:r>
          </a:p>
        </p:txBody>
      </p:sp>
      <p:cxnSp>
        <p:nvCxnSpPr>
          <p:cNvPr id="202" name="Conector recto 201">
            <a:extLst>
              <a:ext uri="{FF2B5EF4-FFF2-40B4-BE49-F238E27FC236}">
                <a16:creationId xmlns:a16="http://schemas.microsoft.com/office/drawing/2014/main" id="{8040AEB6-1E81-2CCE-BB80-3E1F2A614195}"/>
              </a:ext>
            </a:extLst>
          </p:cNvPr>
          <p:cNvCxnSpPr>
            <a:cxnSpLocks/>
            <a:stCxn id="200" idx="4"/>
            <a:endCxn id="98" idx="0"/>
          </p:cNvCxnSpPr>
          <p:nvPr/>
        </p:nvCxnSpPr>
        <p:spPr>
          <a:xfrm flipH="1">
            <a:off x="9010426" y="1277773"/>
            <a:ext cx="5662" cy="2340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03" name="Gráfico 202" descr="Birrete">
            <a:extLst>
              <a:ext uri="{FF2B5EF4-FFF2-40B4-BE49-F238E27FC236}">
                <a16:creationId xmlns:a16="http://schemas.microsoft.com/office/drawing/2014/main" id="{C9175EB1-64AC-5798-851D-08F064F7ED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70033" y="543049"/>
            <a:ext cx="684000" cy="684000"/>
          </a:xfrm>
          <a:prstGeom prst="rect">
            <a:avLst/>
          </a:prstGeom>
        </p:spPr>
      </p:pic>
      <p:pic>
        <p:nvPicPr>
          <p:cNvPr id="204" name="Gráfico 203" descr="Microscopio">
            <a:extLst>
              <a:ext uri="{FF2B5EF4-FFF2-40B4-BE49-F238E27FC236}">
                <a16:creationId xmlns:a16="http://schemas.microsoft.com/office/drawing/2014/main" id="{48CBC432-5599-6A52-0E33-F6E65FC448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00923" y="599571"/>
            <a:ext cx="616465" cy="546565"/>
          </a:xfrm>
          <a:prstGeom prst="rect">
            <a:avLst/>
          </a:prstGeom>
        </p:spPr>
      </p:pic>
      <p:sp>
        <p:nvSpPr>
          <p:cNvPr id="205" name="CuadroTexto 204">
            <a:extLst>
              <a:ext uri="{FF2B5EF4-FFF2-40B4-BE49-F238E27FC236}">
                <a16:creationId xmlns:a16="http://schemas.microsoft.com/office/drawing/2014/main" id="{3BE3AFBD-9090-886D-0A1A-DB07A422FA32}"/>
              </a:ext>
            </a:extLst>
          </p:cNvPr>
          <p:cNvSpPr txBox="1"/>
          <p:nvPr/>
        </p:nvSpPr>
        <p:spPr>
          <a:xfrm>
            <a:off x="150087" y="685182"/>
            <a:ext cx="1345241" cy="461665"/>
          </a:xfrm>
          <a:prstGeom prst="rect">
            <a:avLst/>
          </a:prstGeom>
          <a:noFill/>
        </p:spPr>
        <p:txBody>
          <a:bodyPr wrap="none" rtlCol="0" anchor="ctr" anchorCtr="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srgbClr val="A21C25"/>
                </a:solidFill>
                <a:effectLst/>
                <a:uLnTx/>
                <a:uFillTx/>
                <a:latin typeface="Century Gothic" panose="020B0502020202020204" pitchFamily="34" charset="0"/>
                <a:ea typeface="+mn-ea"/>
                <a:cs typeface="+mn-cs"/>
              </a:rPr>
              <a:t>FUNCIONES</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srgbClr val="A21C25"/>
                </a:solidFill>
                <a:effectLst/>
                <a:uLnTx/>
                <a:uFillTx/>
                <a:latin typeface="Century Gothic" panose="020B0502020202020204" pitchFamily="34" charset="0"/>
                <a:ea typeface="+mn-ea"/>
                <a:cs typeface="+mn-cs"/>
              </a:rPr>
              <a:t>UNIVERSITARIAS</a:t>
            </a:r>
          </a:p>
        </p:txBody>
      </p:sp>
      <p:sp>
        <p:nvSpPr>
          <p:cNvPr id="206" name="CuadroTexto 205">
            <a:extLst>
              <a:ext uri="{FF2B5EF4-FFF2-40B4-BE49-F238E27FC236}">
                <a16:creationId xmlns:a16="http://schemas.microsoft.com/office/drawing/2014/main" id="{7C6410AF-49E7-702A-892B-60F1F644FFD0}"/>
              </a:ext>
            </a:extLst>
          </p:cNvPr>
          <p:cNvSpPr txBox="1"/>
          <p:nvPr/>
        </p:nvSpPr>
        <p:spPr>
          <a:xfrm>
            <a:off x="8707254" y="3245529"/>
            <a:ext cx="2409626" cy="261610"/>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dirty="0" err="1">
                <a:ln>
                  <a:noFill/>
                </a:ln>
                <a:solidFill>
                  <a:srgbClr val="628797"/>
                </a:solidFill>
                <a:effectLst/>
                <a:uLnTx/>
                <a:uFillTx/>
                <a:latin typeface="Century Gothic" panose="020B0502020202020204" pitchFamily="34" charset="0"/>
                <a:ea typeface="+mn-ea"/>
                <a:cs typeface="+mn-cs"/>
              </a:rPr>
              <a:t>I+D+i+e+tt</a:t>
            </a:r>
            <a:endParaRPr kumimoji="0" lang="es-CL" sz="1100" b="0" i="0" u="none" strike="noStrike" kern="1200" cap="none" spc="0" normalizeH="0" baseline="0" noProof="0" dirty="0">
              <a:ln>
                <a:noFill/>
              </a:ln>
              <a:solidFill>
                <a:srgbClr val="628797"/>
              </a:solidFill>
              <a:effectLst/>
              <a:highlight>
                <a:srgbClr val="FFFF00"/>
              </a:highlight>
              <a:uLnTx/>
              <a:uFillTx/>
              <a:latin typeface="Century Gothic" panose="020B0502020202020204" pitchFamily="34" charset="0"/>
              <a:ea typeface="+mn-ea"/>
              <a:cs typeface="+mn-cs"/>
            </a:endParaRPr>
          </a:p>
        </p:txBody>
      </p:sp>
      <p:sp>
        <p:nvSpPr>
          <p:cNvPr id="207" name="Elipse 206">
            <a:extLst>
              <a:ext uri="{FF2B5EF4-FFF2-40B4-BE49-F238E27FC236}">
                <a16:creationId xmlns:a16="http://schemas.microsoft.com/office/drawing/2014/main" id="{D2FC5007-2F6A-87E8-F7E9-CC57E6E4D796}"/>
              </a:ext>
            </a:extLst>
          </p:cNvPr>
          <p:cNvSpPr/>
          <p:nvPr/>
        </p:nvSpPr>
        <p:spPr>
          <a:xfrm>
            <a:off x="5932119" y="4690626"/>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22" name="Elipse 221">
            <a:extLst>
              <a:ext uri="{FF2B5EF4-FFF2-40B4-BE49-F238E27FC236}">
                <a16:creationId xmlns:a16="http://schemas.microsoft.com/office/drawing/2014/main" id="{CC3C6534-E3A9-8DB6-3B0B-736F365FBF8D}"/>
              </a:ext>
            </a:extLst>
          </p:cNvPr>
          <p:cNvSpPr/>
          <p:nvPr/>
        </p:nvSpPr>
        <p:spPr>
          <a:xfrm>
            <a:off x="7826787" y="4690626"/>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23" name="Elipse 222">
            <a:extLst>
              <a:ext uri="{FF2B5EF4-FFF2-40B4-BE49-F238E27FC236}">
                <a16:creationId xmlns:a16="http://schemas.microsoft.com/office/drawing/2014/main" id="{FE332931-0633-0530-C5FB-D5B00F759317}"/>
              </a:ext>
            </a:extLst>
          </p:cNvPr>
          <p:cNvSpPr/>
          <p:nvPr/>
        </p:nvSpPr>
        <p:spPr>
          <a:xfrm>
            <a:off x="4074744" y="4690626"/>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24" name="Elipse 223">
            <a:extLst>
              <a:ext uri="{FF2B5EF4-FFF2-40B4-BE49-F238E27FC236}">
                <a16:creationId xmlns:a16="http://schemas.microsoft.com/office/drawing/2014/main" id="{2F666034-486D-A150-F41A-7A5CF85B5C8E}"/>
              </a:ext>
            </a:extLst>
          </p:cNvPr>
          <p:cNvSpPr/>
          <p:nvPr/>
        </p:nvSpPr>
        <p:spPr>
          <a:xfrm>
            <a:off x="2174056" y="4690626"/>
            <a:ext cx="1313643" cy="900000"/>
          </a:xfrm>
          <a:prstGeom prst="ellipse">
            <a:avLst/>
          </a:prstGeom>
          <a:solidFill>
            <a:srgbClr val="EBEEF3"/>
          </a:solidFill>
          <a:ln w="19050">
            <a:solidFill>
              <a:srgbClr val="6F8696"/>
            </a:solidFill>
          </a:ln>
        </p:spPr>
        <p:style>
          <a:lnRef idx="2">
            <a:schemeClr val="accent4"/>
          </a:lnRef>
          <a:fillRef idx="1">
            <a:schemeClr val="lt1"/>
          </a:fillRef>
          <a:effectRef idx="0">
            <a:schemeClr val="accent4"/>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25" name="Rectángulo: esquinas redondeadas 27">
            <a:extLst>
              <a:ext uri="{FF2B5EF4-FFF2-40B4-BE49-F238E27FC236}">
                <a16:creationId xmlns:a16="http://schemas.microsoft.com/office/drawing/2014/main" id="{86BE844D-A7BB-4FF4-FCCF-9AAB95B3FB19}"/>
              </a:ext>
            </a:extLst>
          </p:cNvPr>
          <p:cNvSpPr/>
          <p:nvPr/>
        </p:nvSpPr>
        <p:spPr>
          <a:xfrm>
            <a:off x="1793812" y="4782247"/>
            <a:ext cx="9576432" cy="716761"/>
          </a:xfrm>
          <a:prstGeom prst="roundRect">
            <a:avLst/>
          </a:prstGeom>
          <a:solidFill>
            <a:srgbClr val="EBEEF3"/>
          </a:solidFill>
          <a:ln>
            <a:no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26" name="CuadroTexto 225">
            <a:extLst>
              <a:ext uri="{FF2B5EF4-FFF2-40B4-BE49-F238E27FC236}">
                <a16:creationId xmlns:a16="http://schemas.microsoft.com/office/drawing/2014/main" id="{08938457-8066-4256-1941-DC7D6ED10975}"/>
              </a:ext>
            </a:extLst>
          </p:cNvPr>
          <p:cNvSpPr txBox="1"/>
          <p:nvPr/>
        </p:nvSpPr>
        <p:spPr>
          <a:xfrm>
            <a:off x="7597810" y="4863629"/>
            <a:ext cx="1800000" cy="553998"/>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0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Contribuir con el cuidado de los Ecosistemas Terrestres y Submarinos</a:t>
            </a:r>
          </a:p>
        </p:txBody>
      </p:sp>
      <p:sp>
        <p:nvSpPr>
          <p:cNvPr id="227" name="CuadroTexto 226">
            <a:extLst>
              <a:ext uri="{FF2B5EF4-FFF2-40B4-BE49-F238E27FC236}">
                <a16:creationId xmlns:a16="http://schemas.microsoft.com/office/drawing/2014/main" id="{C79E9E58-E48E-30DF-59E1-2AAED7203DA0}"/>
              </a:ext>
            </a:extLst>
          </p:cNvPr>
          <p:cNvSpPr txBox="1"/>
          <p:nvPr/>
        </p:nvSpPr>
        <p:spPr>
          <a:xfrm>
            <a:off x="1954717" y="4863629"/>
            <a:ext cx="1800000" cy="553998"/>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Fomentar la vida saludable y promover el bienestar de las personas</a:t>
            </a:r>
          </a:p>
        </p:txBody>
      </p:sp>
      <p:sp>
        <p:nvSpPr>
          <p:cNvPr id="228" name="CuadroTexto 227">
            <a:extLst>
              <a:ext uri="{FF2B5EF4-FFF2-40B4-BE49-F238E27FC236}">
                <a16:creationId xmlns:a16="http://schemas.microsoft.com/office/drawing/2014/main" id="{3B673E35-E6BE-A40F-46B2-EE770C8DA401}"/>
              </a:ext>
            </a:extLst>
          </p:cNvPr>
          <p:cNvSpPr txBox="1"/>
          <p:nvPr/>
        </p:nvSpPr>
        <p:spPr>
          <a:xfrm>
            <a:off x="3835748" y="4863627"/>
            <a:ext cx="1800000" cy="553998"/>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Promover el acceso a la educación inclusiva, equitativa y de calidad</a:t>
            </a:r>
          </a:p>
        </p:txBody>
      </p:sp>
      <p:sp>
        <p:nvSpPr>
          <p:cNvPr id="229" name="CuadroTexto 228">
            <a:extLst>
              <a:ext uri="{FF2B5EF4-FFF2-40B4-BE49-F238E27FC236}">
                <a16:creationId xmlns:a16="http://schemas.microsoft.com/office/drawing/2014/main" id="{91626A60-606A-9932-8B11-C779451C2673}"/>
              </a:ext>
            </a:extLst>
          </p:cNvPr>
          <p:cNvSpPr txBox="1"/>
          <p:nvPr/>
        </p:nvSpPr>
        <p:spPr>
          <a:xfrm>
            <a:off x="5716779" y="4709740"/>
            <a:ext cx="1800000" cy="861774"/>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Fortalecer el Crecimiento Económico, la Industria, la Innovación, el Trabajo y las Comunidades Sostenibles</a:t>
            </a:r>
          </a:p>
        </p:txBody>
      </p:sp>
      <p:sp>
        <p:nvSpPr>
          <p:cNvPr id="230" name="CuadroTexto 229">
            <a:extLst>
              <a:ext uri="{FF2B5EF4-FFF2-40B4-BE49-F238E27FC236}">
                <a16:creationId xmlns:a16="http://schemas.microsoft.com/office/drawing/2014/main" id="{7EDACC61-0C93-3B63-91D1-46E9BAACEC43}"/>
              </a:ext>
            </a:extLst>
          </p:cNvPr>
          <p:cNvSpPr txBox="1"/>
          <p:nvPr/>
        </p:nvSpPr>
        <p:spPr>
          <a:xfrm>
            <a:off x="9478840" y="4786685"/>
            <a:ext cx="1800000" cy="707886"/>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0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Contribuir con la Reducción de las Desigualdades, la Justicia y las Instituciones fuertes</a:t>
            </a:r>
          </a:p>
        </p:txBody>
      </p:sp>
      <p:sp>
        <p:nvSpPr>
          <p:cNvPr id="231" name="CuadroTexto 230">
            <a:extLst>
              <a:ext uri="{FF2B5EF4-FFF2-40B4-BE49-F238E27FC236}">
                <a16:creationId xmlns:a16="http://schemas.microsoft.com/office/drawing/2014/main" id="{31F06112-1EC9-8C21-EC33-A9DD41D0DABC}"/>
              </a:ext>
            </a:extLst>
          </p:cNvPr>
          <p:cNvSpPr txBox="1"/>
          <p:nvPr/>
        </p:nvSpPr>
        <p:spPr>
          <a:xfrm>
            <a:off x="8699900" y="3753679"/>
            <a:ext cx="2409626" cy="430887"/>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628797"/>
                </a:solidFill>
                <a:effectLst/>
                <a:uLnTx/>
                <a:uFillTx/>
                <a:latin typeface="Century Gothic" panose="020B0502020202020204" pitchFamily="34" charset="0"/>
                <a:ea typeface="+mn-ea"/>
                <a:cs typeface="+mn-cs"/>
              </a:rPr>
              <a:t>Programa de apoyo al entorno productivo y de servicios    </a:t>
            </a:r>
          </a:p>
        </p:txBody>
      </p:sp>
      <p:grpSp>
        <p:nvGrpSpPr>
          <p:cNvPr id="232" name="Grupo 231">
            <a:extLst>
              <a:ext uri="{FF2B5EF4-FFF2-40B4-BE49-F238E27FC236}">
                <a16:creationId xmlns:a16="http://schemas.microsoft.com/office/drawing/2014/main" id="{172B1128-0486-B46C-CBEC-6DA9450B0378}"/>
              </a:ext>
            </a:extLst>
          </p:cNvPr>
          <p:cNvGrpSpPr/>
          <p:nvPr/>
        </p:nvGrpSpPr>
        <p:grpSpPr>
          <a:xfrm>
            <a:off x="8376409" y="3196334"/>
            <a:ext cx="379115" cy="360000"/>
            <a:chOff x="8750201" y="3297982"/>
            <a:chExt cx="379115" cy="360000"/>
          </a:xfrm>
        </p:grpSpPr>
        <p:pic>
          <p:nvPicPr>
            <p:cNvPr id="233" name="Gráfico 232" descr="Cohete">
              <a:extLst>
                <a:ext uri="{FF2B5EF4-FFF2-40B4-BE49-F238E27FC236}">
                  <a16:creationId xmlns:a16="http://schemas.microsoft.com/office/drawing/2014/main" id="{3B9B0740-81E6-DBFE-1B90-3BA6310F481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73074" y="3344883"/>
              <a:ext cx="288059" cy="288059"/>
            </a:xfrm>
            <a:prstGeom prst="rect">
              <a:avLst/>
            </a:prstGeom>
          </p:spPr>
        </p:pic>
        <p:pic>
          <p:nvPicPr>
            <p:cNvPr id="234" name="Imagen 233">
              <a:extLst>
                <a:ext uri="{FF2B5EF4-FFF2-40B4-BE49-F238E27FC236}">
                  <a16:creationId xmlns:a16="http://schemas.microsoft.com/office/drawing/2014/main" id="{69A971C0-BCC7-375D-23DC-772C9CD775D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750201" y="3297982"/>
              <a:ext cx="379115" cy="360000"/>
            </a:xfrm>
            <a:prstGeom prst="rect">
              <a:avLst/>
            </a:prstGeom>
          </p:spPr>
        </p:pic>
      </p:grpSp>
      <p:sp>
        <p:nvSpPr>
          <p:cNvPr id="235" name="Triángulo isósceles 234">
            <a:extLst>
              <a:ext uri="{FF2B5EF4-FFF2-40B4-BE49-F238E27FC236}">
                <a16:creationId xmlns:a16="http://schemas.microsoft.com/office/drawing/2014/main" id="{14A384AB-35A3-5719-4872-8E5CEBFD5AB7}"/>
              </a:ext>
            </a:extLst>
          </p:cNvPr>
          <p:cNvSpPr/>
          <p:nvPr/>
        </p:nvSpPr>
        <p:spPr>
          <a:xfrm rot="10800000">
            <a:off x="7906905" y="6089153"/>
            <a:ext cx="299157" cy="187887"/>
          </a:xfrm>
          <a:prstGeom prst="triangle">
            <a:avLst/>
          </a:prstGeom>
          <a:solidFill>
            <a:srgbClr val="EB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36" name="CuadroTexto 235">
            <a:extLst>
              <a:ext uri="{FF2B5EF4-FFF2-40B4-BE49-F238E27FC236}">
                <a16:creationId xmlns:a16="http://schemas.microsoft.com/office/drawing/2014/main" id="{DA01C34D-F124-F28B-D1DF-A13159ADF824}"/>
              </a:ext>
            </a:extLst>
          </p:cNvPr>
          <p:cNvSpPr txBox="1"/>
          <p:nvPr/>
        </p:nvSpPr>
        <p:spPr>
          <a:xfrm>
            <a:off x="2378263" y="3135243"/>
            <a:ext cx="2121132" cy="430887"/>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dirty="0">
                <a:ln>
                  <a:noFill/>
                </a:ln>
                <a:solidFill>
                  <a:srgbClr val="628797"/>
                </a:solidFill>
                <a:effectLst/>
                <a:uLnTx/>
                <a:uFillTx/>
                <a:latin typeface="Century Gothic" panose="020B0502020202020204" pitchFamily="34" charset="0"/>
                <a:ea typeface="+mn-ea"/>
                <a:cs typeface="+mn-cs"/>
              </a:rPr>
              <a:t>Clínicas y Centros de Atención a la Comunidad</a:t>
            </a:r>
          </a:p>
        </p:txBody>
      </p:sp>
      <p:pic>
        <p:nvPicPr>
          <p:cNvPr id="237" name="Imagen 236" descr="Imagen que contiene reloj, objeto&#10;&#10;Descripción generada con confianza alta">
            <a:extLst>
              <a:ext uri="{FF2B5EF4-FFF2-40B4-BE49-F238E27FC236}">
                <a16:creationId xmlns:a16="http://schemas.microsoft.com/office/drawing/2014/main" id="{EB0C7E68-1852-623C-8C3C-33F3E1AB36AD}"/>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3903" y="3230316"/>
            <a:ext cx="360000" cy="360000"/>
          </a:xfrm>
          <a:prstGeom prst="rect">
            <a:avLst/>
          </a:prstGeom>
        </p:spPr>
      </p:pic>
      <p:sp>
        <p:nvSpPr>
          <p:cNvPr id="238" name="CuadroTexto 237">
            <a:extLst>
              <a:ext uri="{FF2B5EF4-FFF2-40B4-BE49-F238E27FC236}">
                <a16:creationId xmlns:a16="http://schemas.microsoft.com/office/drawing/2014/main" id="{CE07D269-DA71-5F5E-72A3-85E9B8974B89}"/>
              </a:ext>
            </a:extLst>
          </p:cNvPr>
          <p:cNvSpPr txBox="1"/>
          <p:nvPr/>
        </p:nvSpPr>
        <p:spPr>
          <a:xfrm>
            <a:off x="5239533" y="3183303"/>
            <a:ext cx="2698814" cy="430887"/>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628797"/>
                </a:solidFill>
                <a:effectLst/>
                <a:uLnTx/>
                <a:uFillTx/>
                <a:latin typeface="Century Gothic" panose="020B0502020202020204" pitchFamily="34" charset="0"/>
                <a:ea typeface="+mn-ea"/>
                <a:cs typeface="+mn-cs"/>
              </a:rPr>
              <a:t>Programa de Diálogo y Fomento del conocimiento</a:t>
            </a:r>
          </a:p>
        </p:txBody>
      </p:sp>
      <p:grpSp>
        <p:nvGrpSpPr>
          <p:cNvPr id="239" name="Grupo 238">
            <a:extLst>
              <a:ext uri="{FF2B5EF4-FFF2-40B4-BE49-F238E27FC236}">
                <a16:creationId xmlns:a16="http://schemas.microsoft.com/office/drawing/2014/main" id="{B3735485-3E0A-0908-6D90-8FB2B9A31795}"/>
              </a:ext>
            </a:extLst>
          </p:cNvPr>
          <p:cNvGrpSpPr/>
          <p:nvPr/>
        </p:nvGrpSpPr>
        <p:grpSpPr>
          <a:xfrm>
            <a:off x="8360507" y="3790832"/>
            <a:ext cx="379115" cy="360000"/>
            <a:chOff x="5289421" y="2585639"/>
            <a:chExt cx="379115" cy="360000"/>
          </a:xfrm>
        </p:grpSpPr>
        <p:pic>
          <p:nvPicPr>
            <p:cNvPr id="240" name="Imagen 239">
              <a:extLst>
                <a:ext uri="{FF2B5EF4-FFF2-40B4-BE49-F238E27FC236}">
                  <a16:creationId xmlns:a16="http://schemas.microsoft.com/office/drawing/2014/main" id="{7E9F9095-1797-BC78-BEE0-8298BA440CD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289421" y="2585639"/>
              <a:ext cx="379115" cy="360000"/>
            </a:xfrm>
            <a:prstGeom prst="rect">
              <a:avLst/>
            </a:prstGeom>
          </p:spPr>
        </p:pic>
        <p:pic>
          <p:nvPicPr>
            <p:cNvPr id="241" name="Gráfico 240" descr="Maleta">
              <a:extLst>
                <a:ext uri="{FF2B5EF4-FFF2-40B4-BE49-F238E27FC236}">
                  <a16:creationId xmlns:a16="http://schemas.microsoft.com/office/drawing/2014/main" id="{BE0C965A-77BC-029C-AAED-F0C06CFB092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41450" y="2637217"/>
              <a:ext cx="258514" cy="258514"/>
            </a:xfrm>
            <a:prstGeom prst="rect">
              <a:avLst/>
            </a:prstGeom>
          </p:spPr>
        </p:pic>
      </p:grpSp>
      <p:sp>
        <p:nvSpPr>
          <p:cNvPr id="242" name="CuadroTexto 241">
            <a:extLst>
              <a:ext uri="{FF2B5EF4-FFF2-40B4-BE49-F238E27FC236}">
                <a16:creationId xmlns:a16="http://schemas.microsoft.com/office/drawing/2014/main" id="{FEC51D46-5CF4-5EE3-050E-C393FABAE5F7}"/>
              </a:ext>
            </a:extLst>
          </p:cNvPr>
          <p:cNvSpPr txBox="1"/>
          <p:nvPr/>
        </p:nvSpPr>
        <p:spPr>
          <a:xfrm>
            <a:off x="2378263" y="3744345"/>
            <a:ext cx="1820453" cy="430887"/>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dirty="0">
                <a:ln>
                  <a:noFill/>
                </a:ln>
                <a:solidFill>
                  <a:srgbClr val="628797"/>
                </a:solidFill>
                <a:effectLst/>
                <a:uLnTx/>
                <a:uFillTx/>
                <a:latin typeface="Century Gothic" panose="020B0502020202020204" pitchFamily="34" charset="0"/>
                <a:ea typeface="+mn-ea"/>
                <a:cs typeface="+mn-cs"/>
              </a:rPr>
              <a:t>Programas de Intervención Social</a:t>
            </a:r>
          </a:p>
        </p:txBody>
      </p:sp>
      <p:grpSp>
        <p:nvGrpSpPr>
          <p:cNvPr id="243" name="Grupo 242">
            <a:extLst>
              <a:ext uri="{FF2B5EF4-FFF2-40B4-BE49-F238E27FC236}">
                <a16:creationId xmlns:a16="http://schemas.microsoft.com/office/drawing/2014/main" id="{8A860CA8-3388-9990-72EE-3910E377DB52}"/>
              </a:ext>
            </a:extLst>
          </p:cNvPr>
          <p:cNvGrpSpPr/>
          <p:nvPr/>
        </p:nvGrpSpPr>
        <p:grpSpPr>
          <a:xfrm>
            <a:off x="1930700" y="3803017"/>
            <a:ext cx="379115" cy="360000"/>
            <a:chOff x="4842677" y="4752889"/>
            <a:chExt cx="379115" cy="360000"/>
          </a:xfrm>
        </p:grpSpPr>
        <p:pic>
          <p:nvPicPr>
            <p:cNvPr id="244" name="Imagen 243">
              <a:extLst>
                <a:ext uri="{FF2B5EF4-FFF2-40B4-BE49-F238E27FC236}">
                  <a16:creationId xmlns:a16="http://schemas.microsoft.com/office/drawing/2014/main" id="{66D34012-5E0C-DFA1-7D3B-68D7820B4D5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842677" y="4752889"/>
              <a:ext cx="379115" cy="360000"/>
            </a:xfrm>
            <a:prstGeom prst="rect">
              <a:avLst/>
            </a:prstGeom>
          </p:spPr>
        </p:pic>
        <p:pic>
          <p:nvPicPr>
            <p:cNvPr id="245" name="Gráfico 244" descr="Saludos">
              <a:extLst>
                <a:ext uri="{FF2B5EF4-FFF2-40B4-BE49-F238E27FC236}">
                  <a16:creationId xmlns:a16="http://schemas.microsoft.com/office/drawing/2014/main" id="{957E0109-4D99-CB86-7AE3-87F23CEAB15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66678" y="4788762"/>
              <a:ext cx="302541" cy="302541"/>
            </a:xfrm>
            <a:prstGeom prst="rect">
              <a:avLst/>
            </a:prstGeom>
          </p:spPr>
        </p:pic>
      </p:grpSp>
      <p:grpSp>
        <p:nvGrpSpPr>
          <p:cNvPr id="246" name="Grupo 245">
            <a:extLst>
              <a:ext uri="{FF2B5EF4-FFF2-40B4-BE49-F238E27FC236}">
                <a16:creationId xmlns:a16="http://schemas.microsoft.com/office/drawing/2014/main" id="{7555436E-4222-5C98-EC3D-50CA40ADF111}"/>
              </a:ext>
            </a:extLst>
          </p:cNvPr>
          <p:cNvGrpSpPr/>
          <p:nvPr/>
        </p:nvGrpSpPr>
        <p:grpSpPr>
          <a:xfrm>
            <a:off x="1930700" y="3148446"/>
            <a:ext cx="379115" cy="390269"/>
            <a:chOff x="1942905" y="3156617"/>
            <a:chExt cx="379115" cy="390269"/>
          </a:xfrm>
        </p:grpSpPr>
        <p:pic>
          <p:nvPicPr>
            <p:cNvPr id="247" name="Imagen 246">
              <a:extLst>
                <a:ext uri="{FF2B5EF4-FFF2-40B4-BE49-F238E27FC236}">
                  <a16:creationId xmlns:a16="http://schemas.microsoft.com/office/drawing/2014/main" id="{D639525D-1B0C-1389-E8C2-46B988B3CE6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942905" y="3186886"/>
              <a:ext cx="379115" cy="360000"/>
            </a:xfrm>
            <a:prstGeom prst="rect">
              <a:avLst/>
            </a:prstGeom>
          </p:spPr>
        </p:pic>
        <p:pic>
          <p:nvPicPr>
            <p:cNvPr id="248" name="Gráfico 247" descr="Centro educativo">
              <a:extLst>
                <a:ext uri="{FF2B5EF4-FFF2-40B4-BE49-F238E27FC236}">
                  <a16:creationId xmlns:a16="http://schemas.microsoft.com/office/drawing/2014/main" id="{430D06A4-4A04-849C-CF91-D7B2BCFD369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51457" y="3156617"/>
              <a:ext cx="354813" cy="373756"/>
            </a:xfrm>
            <a:prstGeom prst="rect">
              <a:avLst/>
            </a:prstGeom>
          </p:spPr>
        </p:pic>
        <p:pic>
          <p:nvPicPr>
            <p:cNvPr id="249" name="Gráfico 248" descr="Familia con una niña">
              <a:extLst>
                <a:ext uri="{FF2B5EF4-FFF2-40B4-BE49-F238E27FC236}">
                  <a16:creationId xmlns:a16="http://schemas.microsoft.com/office/drawing/2014/main" id="{37A0C215-6058-64E6-8E25-7FC273A07638}"/>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03486" y="3413783"/>
              <a:ext cx="51659" cy="54417"/>
            </a:xfrm>
            <a:prstGeom prst="rect">
              <a:avLst/>
            </a:prstGeom>
          </p:spPr>
        </p:pic>
      </p:grpSp>
      <p:sp>
        <p:nvSpPr>
          <p:cNvPr id="250" name="Rectángulo: esquinas redondeadas 27">
            <a:extLst>
              <a:ext uri="{FF2B5EF4-FFF2-40B4-BE49-F238E27FC236}">
                <a16:creationId xmlns:a16="http://schemas.microsoft.com/office/drawing/2014/main" id="{7AF0038D-B985-E5EB-79DA-884AC81D918C}"/>
              </a:ext>
            </a:extLst>
          </p:cNvPr>
          <p:cNvSpPr/>
          <p:nvPr/>
        </p:nvSpPr>
        <p:spPr>
          <a:xfrm>
            <a:off x="1793812" y="5763357"/>
            <a:ext cx="9576430" cy="839480"/>
          </a:xfrm>
          <a:prstGeom prst="roundRect">
            <a:avLst/>
          </a:prstGeom>
          <a:solidFill>
            <a:srgbClr val="EBEEF3"/>
          </a:solidFill>
          <a:ln>
            <a:no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51" name="CuadroTexto 250">
            <a:extLst>
              <a:ext uri="{FF2B5EF4-FFF2-40B4-BE49-F238E27FC236}">
                <a16:creationId xmlns:a16="http://schemas.microsoft.com/office/drawing/2014/main" id="{61D925B1-98C3-441B-031D-46ACAFDC0B32}"/>
              </a:ext>
            </a:extLst>
          </p:cNvPr>
          <p:cNvSpPr txBox="1"/>
          <p:nvPr/>
        </p:nvSpPr>
        <p:spPr>
          <a:xfrm>
            <a:off x="2020404" y="5952264"/>
            <a:ext cx="1237409" cy="461665"/>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Organizaciones</a:t>
            </a:r>
            <a:r>
              <a:rPr kumimoji="0" lang="en-US"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de la Sociedad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civil </a:t>
            </a: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territoriales </a:t>
            </a:r>
            <a:r>
              <a:rPr kumimoji="0" lang="en-US" sz="800" b="0" i="0" u="none" strike="noStrike" kern="1200" cap="none" spc="0" normalizeH="0" baseline="0" noProof="0" dirty="0">
                <a:ln>
                  <a:noFill/>
                </a:ln>
                <a:solidFill>
                  <a:srgbClr val="80939F"/>
                </a:solidFill>
                <a:effectLst/>
                <a:highlight>
                  <a:srgbClr val="00FFFF"/>
                </a:highlight>
                <a:uLnTx/>
                <a:uFillTx/>
                <a:latin typeface="Century Gothic" panose="020B0502020202020204" pitchFamily="34" charset="0"/>
                <a:ea typeface="+mn-ea"/>
                <a:cs typeface="+mn-cs"/>
              </a:rPr>
              <a:t> </a:t>
            </a:r>
            <a:endParaRPr kumimoji="0" lang="es-CL" sz="800" b="0" i="0" u="none" strike="noStrike" kern="1200" cap="none" spc="0" normalizeH="0" baseline="0" noProof="0" dirty="0">
              <a:ln>
                <a:noFill/>
              </a:ln>
              <a:solidFill>
                <a:srgbClr val="80939F"/>
              </a:solidFill>
              <a:effectLst/>
              <a:highlight>
                <a:srgbClr val="00FFFF"/>
              </a:highlight>
              <a:uLnTx/>
              <a:uFillTx/>
              <a:latin typeface="Century Gothic" panose="020B0502020202020204" pitchFamily="34" charset="0"/>
              <a:ea typeface="+mn-ea"/>
              <a:cs typeface="+mn-cs"/>
            </a:endParaRPr>
          </a:p>
        </p:txBody>
      </p:sp>
      <p:sp>
        <p:nvSpPr>
          <p:cNvPr id="252" name="CuadroTexto 251">
            <a:extLst>
              <a:ext uri="{FF2B5EF4-FFF2-40B4-BE49-F238E27FC236}">
                <a16:creationId xmlns:a16="http://schemas.microsoft.com/office/drawing/2014/main" id="{0ACBD187-F74D-6065-7C15-993CA559907A}"/>
              </a:ext>
            </a:extLst>
          </p:cNvPr>
          <p:cNvSpPr txBox="1"/>
          <p:nvPr/>
        </p:nvSpPr>
        <p:spPr>
          <a:xfrm>
            <a:off x="6725613" y="6013819"/>
            <a:ext cx="1113329" cy="338554"/>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Municipalidades y sus corporaciones </a:t>
            </a:r>
            <a:endParaRPr kumimoji="0" lang="en-US"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endParaRPr>
          </a:p>
        </p:txBody>
      </p:sp>
      <p:sp>
        <p:nvSpPr>
          <p:cNvPr id="253" name="CuadroTexto 252">
            <a:extLst>
              <a:ext uri="{FF2B5EF4-FFF2-40B4-BE49-F238E27FC236}">
                <a16:creationId xmlns:a16="http://schemas.microsoft.com/office/drawing/2014/main" id="{563EA0AD-F3AA-7AE9-4695-EDCDF2E68884}"/>
              </a:ext>
            </a:extLst>
          </p:cNvPr>
          <p:cNvSpPr txBox="1"/>
          <p:nvPr/>
        </p:nvSpPr>
        <p:spPr>
          <a:xfrm>
            <a:off x="9307542" y="5952264"/>
            <a:ext cx="1216048" cy="461665"/>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Grandes empresas productivas y de servicios   </a:t>
            </a:r>
            <a:endParaRPr kumimoji="0" lang="en-US" sz="80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endParaRPr>
          </a:p>
        </p:txBody>
      </p:sp>
      <p:sp>
        <p:nvSpPr>
          <p:cNvPr id="254" name="CuadroTexto 253">
            <a:extLst>
              <a:ext uri="{FF2B5EF4-FFF2-40B4-BE49-F238E27FC236}">
                <a16:creationId xmlns:a16="http://schemas.microsoft.com/office/drawing/2014/main" id="{63C3C509-5F53-2DB7-E74B-D07A1837F3F6}"/>
              </a:ext>
            </a:extLst>
          </p:cNvPr>
          <p:cNvSpPr txBox="1"/>
          <p:nvPr/>
        </p:nvSpPr>
        <p:spPr>
          <a:xfrm>
            <a:off x="10701559" y="6072080"/>
            <a:ext cx="819721" cy="215444"/>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MIPYMES</a:t>
            </a:r>
            <a:endParaRPr kumimoji="0" lang="en-US" sz="80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endParaRPr>
          </a:p>
        </p:txBody>
      </p:sp>
      <p:sp>
        <p:nvSpPr>
          <p:cNvPr id="255" name="CuadroTexto 254">
            <a:extLst>
              <a:ext uri="{FF2B5EF4-FFF2-40B4-BE49-F238E27FC236}">
                <a16:creationId xmlns:a16="http://schemas.microsoft.com/office/drawing/2014/main" id="{823734AB-2474-2C3E-427C-6A31921DC93D}"/>
              </a:ext>
            </a:extLst>
          </p:cNvPr>
          <p:cNvSpPr txBox="1"/>
          <p:nvPr/>
        </p:nvSpPr>
        <p:spPr>
          <a:xfrm>
            <a:off x="3293769" y="5890708"/>
            <a:ext cx="1043701" cy="584775"/>
          </a:xfrm>
          <a:prstGeom prst="rect">
            <a:avLst/>
          </a:prstGeom>
          <a:noFill/>
        </p:spPr>
        <p:txBody>
          <a:bodyPr wrap="square" lIns="91440" tIns="45720" rIns="91440" bIns="45720"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Fundaciones y organizaciones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privadas sin fines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de lucro    </a:t>
            </a:r>
          </a:p>
        </p:txBody>
      </p:sp>
      <p:sp>
        <p:nvSpPr>
          <p:cNvPr id="256" name="Rectángulo: esquinas redondeadas 27">
            <a:extLst>
              <a:ext uri="{FF2B5EF4-FFF2-40B4-BE49-F238E27FC236}">
                <a16:creationId xmlns:a16="http://schemas.microsoft.com/office/drawing/2014/main" id="{5BE87F91-ED5C-1302-B492-6DA3079ADD6E}"/>
              </a:ext>
            </a:extLst>
          </p:cNvPr>
          <p:cNvSpPr/>
          <p:nvPr/>
        </p:nvSpPr>
        <p:spPr>
          <a:xfrm>
            <a:off x="7814154" y="1620086"/>
            <a:ext cx="2436011" cy="706996"/>
          </a:xfrm>
          <a:prstGeom prst="roundRect">
            <a:avLst/>
          </a:prstGeom>
          <a:solidFill>
            <a:srgbClr val="EBEEF3"/>
          </a:solidFill>
          <a:ln>
            <a:no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57" name="CuadroTexto 256">
            <a:extLst>
              <a:ext uri="{FF2B5EF4-FFF2-40B4-BE49-F238E27FC236}">
                <a16:creationId xmlns:a16="http://schemas.microsoft.com/office/drawing/2014/main" id="{2D84030F-A6D8-EA24-632A-7A2B8DAE722A}"/>
              </a:ext>
            </a:extLst>
          </p:cNvPr>
          <p:cNvSpPr txBox="1"/>
          <p:nvPr/>
        </p:nvSpPr>
        <p:spPr>
          <a:xfrm>
            <a:off x="8045521" y="5998430"/>
            <a:ext cx="1036048" cy="369332"/>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9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IES Nacionales y Extranjeras</a:t>
            </a:r>
            <a:endParaRPr kumimoji="0" lang="en-US" sz="9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endParaRPr>
          </a:p>
        </p:txBody>
      </p:sp>
      <p:sp>
        <p:nvSpPr>
          <p:cNvPr id="258" name="CuadroTexto 257">
            <a:extLst>
              <a:ext uri="{FF2B5EF4-FFF2-40B4-BE49-F238E27FC236}">
                <a16:creationId xmlns:a16="http://schemas.microsoft.com/office/drawing/2014/main" id="{A28F486E-9573-733D-1429-3990945612DC}"/>
              </a:ext>
            </a:extLst>
          </p:cNvPr>
          <p:cNvSpPr txBox="1"/>
          <p:nvPr/>
        </p:nvSpPr>
        <p:spPr>
          <a:xfrm>
            <a:off x="4648097" y="5952264"/>
            <a:ext cx="886397" cy="461665"/>
          </a:xfrm>
          <a:prstGeom prst="rect">
            <a:avLst/>
          </a:prstGeom>
          <a:noFill/>
        </p:spPr>
        <p:txBody>
          <a:bodyPr wrap="square" lIns="91440" tIns="45720" rIns="91440" bIns="45720"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Servicios públicos regionales</a:t>
            </a:r>
            <a:endParaRPr kumimoji="0" lang="en-US"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endParaRPr>
          </a:p>
        </p:txBody>
      </p:sp>
      <p:sp>
        <p:nvSpPr>
          <p:cNvPr id="259" name="CuadroTexto 258">
            <a:extLst>
              <a:ext uri="{FF2B5EF4-FFF2-40B4-BE49-F238E27FC236}">
                <a16:creationId xmlns:a16="http://schemas.microsoft.com/office/drawing/2014/main" id="{9267F641-9F8A-3040-27F7-02E176644353}"/>
              </a:ext>
            </a:extLst>
          </p:cNvPr>
          <p:cNvSpPr txBox="1"/>
          <p:nvPr/>
        </p:nvSpPr>
        <p:spPr>
          <a:xfrm>
            <a:off x="7929318" y="1757193"/>
            <a:ext cx="2255358" cy="415498"/>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Contribuir a la generación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 </a:t>
            </a:r>
            <a:r>
              <a:rPr kumimoji="0" lang="es-ES" sz="105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rPr>
              <a:t>I+D aplicada</a:t>
            </a:r>
            <a:endParaRPr kumimoji="0" lang="es-CL" sz="1050" b="0" i="0" u="none" strike="noStrike" kern="1200" cap="none" spc="0" normalizeH="0" baseline="0" noProof="0">
              <a:ln>
                <a:noFill/>
              </a:ln>
              <a:solidFill>
                <a:srgbClr val="80939F"/>
              </a:solidFill>
              <a:effectLst/>
              <a:uLnTx/>
              <a:uFillTx/>
              <a:latin typeface="Century Gothic" panose="020B0502020202020204" pitchFamily="34" charset="0"/>
              <a:ea typeface="+mn-ea"/>
              <a:cs typeface="+mn-cs"/>
            </a:endParaRPr>
          </a:p>
        </p:txBody>
      </p:sp>
      <p:pic>
        <p:nvPicPr>
          <p:cNvPr id="260" name="Imagen 259">
            <a:extLst>
              <a:ext uri="{FF2B5EF4-FFF2-40B4-BE49-F238E27FC236}">
                <a16:creationId xmlns:a16="http://schemas.microsoft.com/office/drawing/2014/main" id="{A6C4EA93-6F66-C5E9-ED04-AB9EA2A1E3C1}"/>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3946" y="4085111"/>
            <a:ext cx="360000" cy="360000"/>
          </a:xfrm>
          <a:prstGeom prst="rect">
            <a:avLst/>
          </a:prstGeom>
        </p:spPr>
      </p:pic>
      <p:sp>
        <p:nvSpPr>
          <p:cNvPr id="261" name="CuadroTexto 260">
            <a:extLst>
              <a:ext uri="{FF2B5EF4-FFF2-40B4-BE49-F238E27FC236}">
                <a16:creationId xmlns:a16="http://schemas.microsoft.com/office/drawing/2014/main" id="{8E077D3C-B557-D28C-87C7-ADAD0606CDA5}"/>
              </a:ext>
            </a:extLst>
          </p:cNvPr>
          <p:cNvSpPr txBox="1"/>
          <p:nvPr/>
        </p:nvSpPr>
        <p:spPr>
          <a:xfrm>
            <a:off x="5255199" y="4043681"/>
            <a:ext cx="2897658" cy="430887"/>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628797"/>
                </a:solidFill>
                <a:effectLst/>
                <a:uLnTx/>
                <a:uFillTx/>
                <a:latin typeface="Century Gothic" panose="020B0502020202020204" pitchFamily="34" charset="0"/>
                <a:ea typeface="+mn-ea"/>
                <a:cs typeface="+mn-cs"/>
              </a:rPr>
              <a:t>Programas de Capacitación y Perfeccionamiento UNAB</a:t>
            </a:r>
          </a:p>
        </p:txBody>
      </p:sp>
      <p:sp>
        <p:nvSpPr>
          <p:cNvPr id="262" name="CuadroTexto 261">
            <a:extLst>
              <a:ext uri="{FF2B5EF4-FFF2-40B4-BE49-F238E27FC236}">
                <a16:creationId xmlns:a16="http://schemas.microsoft.com/office/drawing/2014/main" id="{4993E87A-FC5A-0F92-B9B6-3D08083000DD}"/>
              </a:ext>
            </a:extLst>
          </p:cNvPr>
          <p:cNvSpPr txBox="1"/>
          <p:nvPr/>
        </p:nvSpPr>
        <p:spPr>
          <a:xfrm>
            <a:off x="5245222" y="3584050"/>
            <a:ext cx="2917612" cy="430887"/>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a:ln>
                  <a:noFill/>
                </a:ln>
                <a:solidFill>
                  <a:srgbClr val="628797"/>
                </a:solidFill>
                <a:effectLst/>
                <a:uLnTx/>
                <a:uFillTx/>
                <a:latin typeface="Century Gothic" panose="020B0502020202020204" pitchFamily="34" charset="0"/>
                <a:ea typeface="+mn-ea"/>
                <a:cs typeface="+mn-cs"/>
              </a:rPr>
              <a:t>Programa de Vinculación con Egresados y Empleadores</a:t>
            </a:r>
          </a:p>
        </p:txBody>
      </p:sp>
      <p:grpSp>
        <p:nvGrpSpPr>
          <p:cNvPr id="263" name="Grupo 262">
            <a:extLst>
              <a:ext uri="{FF2B5EF4-FFF2-40B4-BE49-F238E27FC236}">
                <a16:creationId xmlns:a16="http://schemas.microsoft.com/office/drawing/2014/main" id="{8D0E05BF-7388-E270-F147-550277E3F671}"/>
              </a:ext>
            </a:extLst>
          </p:cNvPr>
          <p:cNvGrpSpPr/>
          <p:nvPr/>
        </p:nvGrpSpPr>
        <p:grpSpPr>
          <a:xfrm>
            <a:off x="4930009" y="3651723"/>
            <a:ext cx="379115" cy="360000"/>
            <a:chOff x="6717576" y="3902480"/>
            <a:chExt cx="379115" cy="360000"/>
          </a:xfrm>
        </p:grpSpPr>
        <p:pic>
          <p:nvPicPr>
            <p:cNvPr id="264" name="Imagen 263">
              <a:extLst>
                <a:ext uri="{FF2B5EF4-FFF2-40B4-BE49-F238E27FC236}">
                  <a16:creationId xmlns:a16="http://schemas.microsoft.com/office/drawing/2014/main" id="{30DB8695-0D73-7A07-5C28-6D142133EF3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717576" y="3902480"/>
              <a:ext cx="379115" cy="360000"/>
            </a:xfrm>
            <a:prstGeom prst="rect">
              <a:avLst/>
            </a:prstGeom>
          </p:spPr>
        </p:pic>
        <p:pic>
          <p:nvPicPr>
            <p:cNvPr id="265" name="Imagen 264">
              <a:extLst>
                <a:ext uri="{FF2B5EF4-FFF2-40B4-BE49-F238E27FC236}">
                  <a16:creationId xmlns:a16="http://schemas.microsoft.com/office/drawing/2014/main" id="{0E4D05A5-82E5-2480-F102-D4564DF5BA55}"/>
                </a:ext>
              </a:extLst>
            </p:cNvPr>
            <p:cNvPicPr>
              <a:picLocks noChangeAspect="1"/>
            </p:cNvPicPr>
            <p:nvPr/>
          </p:nvPicPr>
          <p:blipFill rotWithShape="1">
            <a:blip r:embed="rId20" cstate="print">
              <a:duotone>
                <a:prstClr val="black"/>
                <a:srgbClr val="618896">
                  <a:tint val="45000"/>
                  <a:satMod val="400000"/>
                </a:srgbClr>
              </a:duotone>
              <a:extLst>
                <a:ext uri="{28A0092B-C50C-407E-A947-70E740481C1C}">
                  <a14:useLocalDpi xmlns:a14="http://schemas.microsoft.com/office/drawing/2010/main" val="0"/>
                </a:ext>
              </a:extLst>
            </a:blip>
            <a:srcRect l="53599" t="40268" r="38122" b="34649"/>
            <a:stretch/>
          </p:blipFill>
          <p:spPr>
            <a:xfrm>
              <a:off x="6814591" y="3967960"/>
              <a:ext cx="185084" cy="229041"/>
            </a:xfrm>
            <a:prstGeom prst="rect">
              <a:avLst/>
            </a:prstGeom>
          </p:spPr>
        </p:pic>
      </p:grpSp>
      <p:cxnSp>
        <p:nvCxnSpPr>
          <p:cNvPr id="266" name="Conector: angular 265">
            <a:extLst>
              <a:ext uri="{FF2B5EF4-FFF2-40B4-BE49-F238E27FC236}">
                <a16:creationId xmlns:a16="http://schemas.microsoft.com/office/drawing/2014/main" id="{E6ACE520-B3F0-445C-0476-50074105F56D}"/>
              </a:ext>
            </a:extLst>
          </p:cNvPr>
          <p:cNvCxnSpPr>
            <a:cxnSpLocks/>
            <a:stCxn id="96" idx="0"/>
            <a:endCxn id="267" idx="4"/>
          </p:cNvCxnSpPr>
          <p:nvPr/>
        </p:nvCxnSpPr>
        <p:spPr>
          <a:xfrm rot="16200000" flipV="1">
            <a:off x="5451447" y="840907"/>
            <a:ext cx="231516" cy="1110343"/>
          </a:xfrm>
          <a:prstGeom prst="bentConnector3">
            <a:avLst>
              <a:gd name="adj1"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67" name="Elipse 266">
            <a:extLst>
              <a:ext uri="{FF2B5EF4-FFF2-40B4-BE49-F238E27FC236}">
                <a16:creationId xmlns:a16="http://schemas.microsoft.com/office/drawing/2014/main" id="{3A0350F7-DF99-7FE3-92C4-0AFF4AD78CC3}"/>
              </a:ext>
            </a:extLst>
          </p:cNvPr>
          <p:cNvSpPr/>
          <p:nvPr/>
        </p:nvSpPr>
        <p:spPr>
          <a:xfrm>
            <a:off x="4592933" y="467597"/>
            <a:ext cx="838200" cy="812724"/>
          </a:xfrm>
          <a:prstGeom prst="ellipse">
            <a:avLst/>
          </a:prstGeom>
          <a:noFill/>
          <a:ln w="3175">
            <a:solidFill>
              <a:srgbClr val="6F8696"/>
            </a:solidFill>
          </a:ln>
        </p:spPr>
        <p:style>
          <a:lnRef idx="2">
            <a:schemeClr val="accent3"/>
          </a:lnRef>
          <a:fillRef idx="1">
            <a:schemeClr val="lt1"/>
          </a:fillRef>
          <a:effectRef idx="0">
            <a:schemeClr val="accent3"/>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CL"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68" name="Elipse 267">
            <a:extLst>
              <a:ext uri="{FF2B5EF4-FFF2-40B4-BE49-F238E27FC236}">
                <a16:creationId xmlns:a16="http://schemas.microsoft.com/office/drawing/2014/main" id="{D4DA1F6E-C3F2-A8BF-7B9D-C724D0F01DCD}"/>
              </a:ext>
            </a:extLst>
          </p:cNvPr>
          <p:cNvSpPr/>
          <p:nvPr/>
        </p:nvSpPr>
        <p:spPr>
          <a:xfrm>
            <a:off x="1859826" y="6093097"/>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9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69" name="Elipse 268">
            <a:extLst>
              <a:ext uri="{FF2B5EF4-FFF2-40B4-BE49-F238E27FC236}">
                <a16:creationId xmlns:a16="http://schemas.microsoft.com/office/drawing/2014/main" id="{4AE227BA-2FBE-0E88-D99A-508C8A5DFC24}"/>
              </a:ext>
            </a:extLst>
          </p:cNvPr>
          <p:cNvSpPr/>
          <p:nvPr/>
        </p:nvSpPr>
        <p:spPr>
          <a:xfrm>
            <a:off x="1896627" y="6129097"/>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0" name="Elipse 269">
            <a:extLst>
              <a:ext uri="{FF2B5EF4-FFF2-40B4-BE49-F238E27FC236}">
                <a16:creationId xmlns:a16="http://schemas.microsoft.com/office/drawing/2014/main" id="{04E4C6BA-BD78-6F39-F60E-A1852C8D7DBE}"/>
              </a:ext>
            </a:extLst>
          </p:cNvPr>
          <p:cNvSpPr/>
          <p:nvPr/>
        </p:nvSpPr>
        <p:spPr>
          <a:xfrm>
            <a:off x="3113304" y="6093097"/>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1" name="Elipse 270">
            <a:extLst>
              <a:ext uri="{FF2B5EF4-FFF2-40B4-BE49-F238E27FC236}">
                <a16:creationId xmlns:a16="http://schemas.microsoft.com/office/drawing/2014/main" id="{012FED05-4446-6987-87DC-A005BBEBD64B}"/>
              </a:ext>
            </a:extLst>
          </p:cNvPr>
          <p:cNvSpPr/>
          <p:nvPr/>
        </p:nvSpPr>
        <p:spPr>
          <a:xfrm>
            <a:off x="3150105" y="6129097"/>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2" name="Elipse 271">
            <a:extLst>
              <a:ext uri="{FF2B5EF4-FFF2-40B4-BE49-F238E27FC236}">
                <a16:creationId xmlns:a16="http://schemas.microsoft.com/office/drawing/2014/main" id="{A7E2E9BC-AC95-E5D1-0DE2-A8ACC4B64C73}"/>
              </a:ext>
            </a:extLst>
          </p:cNvPr>
          <p:cNvSpPr/>
          <p:nvPr/>
        </p:nvSpPr>
        <p:spPr>
          <a:xfrm>
            <a:off x="4499863" y="6090487"/>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3" name="Elipse 272">
            <a:extLst>
              <a:ext uri="{FF2B5EF4-FFF2-40B4-BE49-F238E27FC236}">
                <a16:creationId xmlns:a16="http://schemas.microsoft.com/office/drawing/2014/main" id="{5DF1E36A-F111-5F93-7AE0-45B5E0E607B1}"/>
              </a:ext>
            </a:extLst>
          </p:cNvPr>
          <p:cNvSpPr/>
          <p:nvPr/>
        </p:nvSpPr>
        <p:spPr>
          <a:xfrm>
            <a:off x="4536664" y="6126487"/>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4" name="Elipse 273">
            <a:extLst>
              <a:ext uri="{FF2B5EF4-FFF2-40B4-BE49-F238E27FC236}">
                <a16:creationId xmlns:a16="http://schemas.microsoft.com/office/drawing/2014/main" id="{711EAEAE-1088-5BE6-A2F1-784A360CF374}"/>
              </a:ext>
            </a:extLst>
          </p:cNvPr>
          <p:cNvSpPr/>
          <p:nvPr/>
        </p:nvSpPr>
        <p:spPr>
          <a:xfrm>
            <a:off x="6585266" y="6090487"/>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5" name="Elipse 274">
            <a:extLst>
              <a:ext uri="{FF2B5EF4-FFF2-40B4-BE49-F238E27FC236}">
                <a16:creationId xmlns:a16="http://schemas.microsoft.com/office/drawing/2014/main" id="{2085B64D-821A-8B6D-BA91-CE2158A42B09}"/>
              </a:ext>
            </a:extLst>
          </p:cNvPr>
          <p:cNvSpPr/>
          <p:nvPr/>
        </p:nvSpPr>
        <p:spPr>
          <a:xfrm>
            <a:off x="6622067" y="6126487"/>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6" name="Elipse 275">
            <a:extLst>
              <a:ext uri="{FF2B5EF4-FFF2-40B4-BE49-F238E27FC236}">
                <a16:creationId xmlns:a16="http://schemas.microsoft.com/office/drawing/2014/main" id="{107A862A-6AAB-649E-326E-BD6B0B34CBA4}"/>
              </a:ext>
            </a:extLst>
          </p:cNvPr>
          <p:cNvSpPr/>
          <p:nvPr/>
        </p:nvSpPr>
        <p:spPr>
          <a:xfrm>
            <a:off x="7907829" y="6084426"/>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7" name="Elipse 276">
            <a:extLst>
              <a:ext uri="{FF2B5EF4-FFF2-40B4-BE49-F238E27FC236}">
                <a16:creationId xmlns:a16="http://schemas.microsoft.com/office/drawing/2014/main" id="{2070456D-F593-84FF-CF21-75AF4CDD1C60}"/>
              </a:ext>
            </a:extLst>
          </p:cNvPr>
          <p:cNvSpPr/>
          <p:nvPr/>
        </p:nvSpPr>
        <p:spPr>
          <a:xfrm>
            <a:off x="7944630" y="6120426"/>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8" name="Elipse 277">
            <a:extLst>
              <a:ext uri="{FF2B5EF4-FFF2-40B4-BE49-F238E27FC236}">
                <a16:creationId xmlns:a16="http://schemas.microsoft.com/office/drawing/2014/main" id="{79E02EAB-D05F-AB02-9FED-387A9041853B}"/>
              </a:ext>
            </a:extLst>
          </p:cNvPr>
          <p:cNvSpPr/>
          <p:nvPr/>
        </p:nvSpPr>
        <p:spPr>
          <a:xfrm>
            <a:off x="9162741" y="6083610"/>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9" name="Elipse 278">
            <a:extLst>
              <a:ext uri="{FF2B5EF4-FFF2-40B4-BE49-F238E27FC236}">
                <a16:creationId xmlns:a16="http://schemas.microsoft.com/office/drawing/2014/main" id="{4ECCA5A1-F806-7678-8ECA-F643D4CCA727}"/>
              </a:ext>
            </a:extLst>
          </p:cNvPr>
          <p:cNvSpPr/>
          <p:nvPr/>
        </p:nvSpPr>
        <p:spPr>
          <a:xfrm>
            <a:off x="9199542" y="6119610"/>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80" name="Elipse 279">
            <a:extLst>
              <a:ext uri="{FF2B5EF4-FFF2-40B4-BE49-F238E27FC236}">
                <a16:creationId xmlns:a16="http://schemas.microsoft.com/office/drawing/2014/main" id="{51FC9BBB-4469-C2CD-9F6D-A6989D0E28C1}"/>
              </a:ext>
            </a:extLst>
          </p:cNvPr>
          <p:cNvSpPr/>
          <p:nvPr/>
        </p:nvSpPr>
        <p:spPr>
          <a:xfrm>
            <a:off x="10560567" y="6090487"/>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81" name="Elipse 280">
            <a:extLst>
              <a:ext uri="{FF2B5EF4-FFF2-40B4-BE49-F238E27FC236}">
                <a16:creationId xmlns:a16="http://schemas.microsoft.com/office/drawing/2014/main" id="{0CDCD6C2-6FF3-DB9B-1E0B-046E829C0EE4}"/>
              </a:ext>
            </a:extLst>
          </p:cNvPr>
          <p:cNvSpPr/>
          <p:nvPr/>
        </p:nvSpPr>
        <p:spPr>
          <a:xfrm>
            <a:off x="10597368" y="6126487"/>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82" name="CuadroTexto 281">
            <a:extLst>
              <a:ext uri="{FF2B5EF4-FFF2-40B4-BE49-F238E27FC236}">
                <a16:creationId xmlns:a16="http://schemas.microsoft.com/office/drawing/2014/main" id="{E5AF268C-BF57-013E-B46B-B8F0A325C955}"/>
              </a:ext>
            </a:extLst>
          </p:cNvPr>
          <p:cNvSpPr txBox="1"/>
          <p:nvPr/>
        </p:nvSpPr>
        <p:spPr>
          <a:xfrm>
            <a:off x="5650501" y="6009269"/>
            <a:ext cx="1113329" cy="338554"/>
          </a:xfrm>
          <a:prstGeom prst="rect">
            <a:avLst/>
          </a:prstGeom>
          <a:noFill/>
        </p:spPr>
        <p:txBody>
          <a:bodyPr wrap="square" rtlCol="0" anchor="ctr"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Instituciones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rPr>
              <a:t>Educativas</a:t>
            </a:r>
            <a:endParaRPr kumimoji="0" lang="en-US" sz="800" b="0" i="0" u="none" strike="noStrike" kern="1200" cap="none" spc="0" normalizeH="0" baseline="0" noProof="0" dirty="0">
              <a:ln>
                <a:noFill/>
              </a:ln>
              <a:solidFill>
                <a:srgbClr val="80939F"/>
              </a:solidFill>
              <a:effectLst/>
              <a:uLnTx/>
              <a:uFillTx/>
              <a:latin typeface="Century Gothic" panose="020B0502020202020204" pitchFamily="34" charset="0"/>
              <a:ea typeface="+mn-ea"/>
              <a:cs typeface="+mn-cs"/>
            </a:endParaRPr>
          </a:p>
        </p:txBody>
      </p:sp>
      <p:sp>
        <p:nvSpPr>
          <p:cNvPr id="283" name="Elipse 282">
            <a:extLst>
              <a:ext uri="{FF2B5EF4-FFF2-40B4-BE49-F238E27FC236}">
                <a16:creationId xmlns:a16="http://schemas.microsoft.com/office/drawing/2014/main" id="{9C0D9777-274D-C2A3-4808-2F6E86103207}"/>
              </a:ext>
            </a:extLst>
          </p:cNvPr>
          <p:cNvSpPr/>
          <p:nvPr/>
        </p:nvSpPr>
        <p:spPr>
          <a:xfrm>
            <a:off x="5510154" y="6085936"/>
            <a:ext cx="180000" cy="180000"/>
          </a:xfrm>
          <a:prstGeom prst="ellipse">
            <a:avLst/>
          </a:prstGeom>
          <a:noFill/>
          <a:ln w="19050">
            <a:solidFill>
              <a:srgbClr val="70869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84" name="Elipse 283">
            <a:extLst>
              <a:ext uri="{FF2B5EF4-FFF2-40B4-BE49-F238E27FC236}">
                <a16:creationId xmlns:a16="http://schemas.microsoft.com/office/drawing/2014/main" id="{6B24870B-5908-7AE0-BF9D-18782E93D8BD}"/>
              </a:ext>
            </a:extLst>
          </p:cNvPr>
          <p:cNvSpPr/>
          <p:nvPr/>
        </p:nvSpPr>
        <p:spPr>
          <a:xfrm>
            <a:off x="5546955" y="6121936"/>
            <a:ext cx="108000" cy="108000"/>
          </a:xfrm>
          <a:prstGeom prst="ellipse">
            <a:avLst/>
          </a:prstGeom>
          <a:solidFill>
            <a:srgbClr val="A2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 name="Rectángulo: esquinas redondeadas 27">
            <a:extLst>
              <a:ext uri="{FF2B5EF4-FFF2-40B4-BE49-F238E27FC236}">
                <a16:creationId xmlns:a16="http://schemas.microsoft.com/office/drawing/2014/main" id="{B5FB28EC-E4F3-74F2-38C2-5EEB25D2EAC5}"/>
              </a:ext>
            </a:extLst>
          </p:cNvPr>
          <p:cNvSpPr/>
          <p:nvPr/>
        </p:nvSpPr>
        <p:spPr>
          <a:xfrm>
            <a:off x="2741077" y="1629997"/>
            <a:ext cx="2205938" cy="706996"/>
          </a:xfrm>
          <a:prstGeom prst="roundRect">
            <a:avLst/>
          </a:prstGeom>
          <a:solidFill>
            <a:srgbClr val="C00000">
              <a:alpha val="65000"/>
            </a:srgbClr>
          </a:solidFill>
          <a:ln>
            <a:noFill/>
          </a:ln>
        </p:spPr>
        <p:style>
          <a:lnRef idx="2">
            <a:schemeClr val="accent5"/>
          </a:lnRef>
          <a:fillRef idx="1">
            <a:schemeClr val="lt1"/>
          </a:fillRef>
          <a:effectRef idx="0">
            <a:schemeClr val="accent5"/>
          </a:effectRef>
          <a:fontRef idx="minor">
            <a:schemeClr val="dk1"/>
          </a:fontRef>
        </p:style>
        <p:txBody>
          <a:bodyPr rtlCol="0" anchor="ctr" anchorCtr="0"/>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Contribuir al logro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del perfil de egreso</a:t>
            </a:r>
          </a:p>
        </p:txBody>
      </p:sp>
      <p:pic>
        <p:nvPicPr>
          <p:cNvPr id="3" name="Picture 2" descr="Objetivo de Desarrollo Sostenible 2 - Wikipedia, la enciclopedia libre">
            <a:extLst>
              <a:ext uri="{FF2B5EF4-FFF2-40B4-BE49-F238E27FC236}">
                <a16:creationId xmlns:a16="http://schemas.microsoft.com/office/drawing/2014/main" id="{06EB3647-1B53-3B57-FDEE-D25A364A2DC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72524" y="4829652"/>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Objetivo de Desarrollo Sostenible 3 - Wikipedia, la enciclopedia libre">
            <a:extLst>
              <a:ext uri="{FF2B5EF4-FFF2-40B4-BE49-F238E27FC236}">
                <a16:creationId xmlns:a16="http://schemas.microsoft.com/office/drawing/2014/main" id="{3AB3853B-FD88-1623-F9EC-E6997C64130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54414" y="4829652"/>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Objetivo de Desarrollo Sostenible 4 - Wikipedia, la enciclopedia libre">
            <a:extLst>
              <a:ext uri="{FF2B5EF4-FFF2-40B4-BE49-F238E27FC236}">
                <a16:creationId xmlns:a16="http://schemas.microsoft.com/office/drawing/2014/main" id="{CBD332B5-EE71-FF5D-141B-650B7994596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26992" y="4818876"/>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Objetivo de Desarrollo Sostenible 14 - Wikipedia, la enciclopedia libre">
            <a:extLst>
              <a:ext uri="{FF2B5EF4-FFF2-40B4-BE49-F238E27FC236}">
                <a16:creationId xmlns:a16="http://schemas.microsoft.com/office/drawing/2014/main" id="{FEFD2245-D628-3F77-7675-EAC5EEF4F3C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861966" y="4837871"/>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Objetivo de Desarrollo Sostenible 15 - Wikipedia, la enciclopedia libre">
            <a:extLst>
              <a:ext uri="{FF2B5EF4-FFF2-40B4-BE49-F238E27FC236}">
                <a16:creationId xmlns:a16="http://schemas.microsoft.com/office/drawing/2014/main" id="{E18C9062-3F55-336B-6FDC-73CC4C228F6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543856" y="4837871"/>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Objetivo de Desarrollo Sostenible 10 - Wikipedia, la enciclopedia libre">
            <a:extLst>
              <a:ext uri="{FF2B5EF4-FFF2-40B4-BE49-F238E27FC236}">
                <a16:creationId xmlns:a16="http://schemas.microsoft.com/office/drawing/2014/main" id="{1E893BE3-9600-1397-FD69-D8FA49084A1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502214" y="4818367"/>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Objetivo de Desarrollo Sostenible 16 - Wikipedia, la enciclopedia libre">
            <a:extLst>
              <a:ext uri="{FF2B5EF4-FFF2-40B4-BE49-F238E27FC236}">
                <a16:creationId xmlns:a16="http://schemas.microsoft.com/office/drawing/2014/main" id="{624BDCF0-8098-AC18-79A9-18489E8EBFF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89257" y="4818367"/>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Universidad Pública de Navarra - Campus de Excelencia Internacional">
            <a:extLst>
              <a:ext uri="{FF2B5EF4-FFF2-40B4-BE49-F238E27FC236}">
                <a16:creationId xmlns:a16="http://schemas.microsoft.com/office/drawing/2014/main" id="{65119189-3007-F399-A9DE-95523513801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880672" y="4818367"/>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Objetivo de Desarrollo Sostenible 8 - Wikipedia, la enciclopedia libre">
            <a:extLst>
              <a:ext uri="{FF2B5EF4-FFF2-40B4-BE49-F238E27FC236}">
                <a16:creationId xmlns:a16="http://schemas.microsoft.com/office/drawing/2014/main" id="{EECB8632-9863-C1D1-5C2B-3CDD2B41D04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90760" y="4817841"/>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Objetivo de Desarrollo Sostenible 9 - Wikipedia, la enciclopedia libre">
            <a:extLst>
              <a:ext uri="{FF2B5EF4-FFF2-40B4-BE49-F238E27FC236}">
                <a16:creationId xmlns:a16="http://schemas.microsoft.com/office/drawing/2014/main" id="{E5F921DD-CEFC-8057-1E46-27A04FC39C6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68278" y="4817841"/>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Objetivo de Desarrollo Sostenible 11 - Wikipedia, la enciclopedia libre">
            <a:extLst>
              <a:ext uri="{FF2B5EF4-FFF2-40B4-BE49-F238E27FC236}">
                <a16:creationId xmlns:a16="http://schemas.microsoft.com/office/drawing/2014/main" id="{D2D4AB31-DCBC-F587-7E1C-15F3DD594D7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859693" y="4817841"/>
            <a:ext cx="648000" cy="6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9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6A276D-40F3-4F0A-8B03-F5848AC9D489}"/>
              </a:ext>
            </a:extLst>
          </p:cNvPr>
          <p:cNvSpPr>
            <a:spLocks noGrp="1"/>
          </p:cNvSpPr>
          <p:nvPr>
            <p:ph type="title"/>
          </p:nvPr>
        </p:nvSpPr>
        <p:spPr>
          <a:xfrm>
            <a:off x="342900" y="107950"/>
            <a:ext cx="11849100" cy="948667"/>
          </a:xfrm>
        </p:spPr>
        <p:txBody>
          <a:bodyPr>
            <a:noAutofit/>
          </a:bodyPr>
          <a:lstStyle/>
          <a:p>
            <a:r>
              <a:rPr lang="es-CL" sz="2800" dirty="0"/>
              <a:t>Cantidad de Beneficiarios por tipo de Impacto Externo</a:t>
            </a:r>
            <a:br>
              <a:rPr lang="es-CL" sz="2800" dirty="0"/>
            </a:br>
            <a:r>
              <a:rPr lang="es-CL" sz="2800" dirty="0"/>
              <a:t>Meta Institucional</a:t>
            </a:r>
          </a:p>
        </p:txBody>
      </p:sp>
      <p:graphicFrame>
        <p:nvGraphicFramePr>
          <p:cNvPr id="5" name="Marcador de contenido 4">
            <a:extLst>
              <a:ext uri="{FF2B5EF4-FFF2-40B4-BE49-F238E27FC236}">
                <a16:creationId xmlns:a16="http://schemas.microsoft.com/office/drawing/2014/main" id="{D0DFC338-25BA-4A6E-B933-9E1F6D77E0EA}"/>
              </a:ext>
            </a:extLst>
          </p:cNvPr>
          <p:cNvGraphicFramePr>
            <a:graphicFrameLocks noGrp="1"/>
          </p:cNvGraphicFramePr>
          <p:nvPr>
            <p:ph idx="1"/>
          </p:nvPr>
        </p:nvGraphicFramePr>
        <p:xfrm>
          <a:off x="161319" y="1056617"/>
          <a:ext cx="11916383" cy="5067345"/>
        </p:xfrm>
        <a:graphic>
          <a:graphicData uri="http://schemas.openxmlformats.org/drawingml/2006/table">
            <a:tbl>
              <a:tblPr/>
              <a:tblGrid>
                <a:gridCol w="5191435">
                  <a:extLst>
                    <a:ext uri="{9D8B030D-6E8A-4147-A177-3AD203B41FA5}">
                      <a16:colId xmlns:a16="http://schemas.microsoft.com/office/drawing/2014/main" val="3098391888"/>
                    </a:ext>
                  </a:extLst>
                </a:gridCol>
                <a:gridCol w="941051">
                  <a:extLst>
                    <a:ext uri="{9D8B030D-6E8A-4147-A177-3AD203B41FA5}">
                      <a16:colId xmlns:a16="http://schemas.microsoft.com/office/drawing/2014/main" val="1862896890"/>
                    </a:ext>
                  </a:extLst>
                </a:gridCol>
                <a:gridCol w="916921">
                  <a:extLst>
                    <a:ext uri="{9D8B030D-6E8A-4147-A177-3AD203B41FA5}">
                      <a16:colId xmlns:a16="http://schemas.microsoft.com/office/drawing/2014/main" val="186980046"/>
                    </a:ext>
                  </a:extLst>
                </a:gridCol>
                <a:gridCol w="1001375">
                  <a:extLst>
                    <a:ext uri="{9D8B030D-6E8A-4147-A177-3AD203B41FA5}">
                      <a16:colId xmlns:a16="http://schemas.microsoft.com/office/drawing/2014/main" val="1787474073"/>
                    </a:ext>
                  </a:extLst>
                </a:gridCol>
                <a:gridCol w="928986">
                  <a:extLst>
                    <a:ext uri="{9D8B030D-6E8A-4147-A177-3AD203B41FA5}">
                      <a16:colId xmlns:a16="http://schemas.microsoft.com/office/drawing/2014/main" val="3041134401"/>
                    </a:ext>
                  </a:extLst>
                </a:gridCol>
                <a:gridCol w="844533">
                  <a:extLst>
                    <a:ext uri="{9D8B030D-6E8A-4147-A177-3AD203B41FA5}">
                      <a16:colId xmlns:a16="http://schemas.microsoft.com/office/drawing/2014/main" val="2995602042"/>
                    </a:ext>
                  </a:extLst>
                </a:gridCol>
                <a:gridCol w="1046041">
                  <a:extLst>
                    <a:ext uri="{9D8B030D-6E8A-4147-A177-3AD203B41FA5}">
                      <a16:colId xmlns:a16="http://schemas.microsoft.com/office/drawing/2014/main" val="2390033170"/>
                    </a:ext>
                  </a:extLst>
                </a:gridCol>
                <a:gridCol w="1046041">
                  <a:extLst>
                    <a:ext uri="{9D8B030D-6E8A-4147-A177-3AD203B41FA5}">
                      <a16:colId xmlns:a16="http://schemas.microsoft.com/office/drawing/2014/main" val="1669125658"/>
                    </a:ext>
                  </a:extLst>
                </a:gridCol>
              </a:tblGrid>
              <a:tr h="687475">
                <a:tc>
                  <a:txBody>
                    <a:bodyPr/>
                    <a:lstStyle/>
                    <a:p>
                      <a:pPr marL="179388" lvl="1" indent="0" algn="l" fontAlgn="b"/>
                      <a:r>
                        <a:rPr lang="es-CL" sz="1800" b="1" i="0" u="none" strike="noStrike">
                          <a:solidFill>
                            <a:schemeClr val="bg1"/>
                          </a:solidFill>
                          <a:effectLst/>
                          <a:latin typeface="Century Gothic" panose="020B0502020202020204" pitchFamily="34" charset="0"/>
                        </a:rPr>
                        <a:t>Tipo de impacto externo del </a:t>
                      </a:r>
                    </a:p>
                    <a:p>
                      <a:pPr marL="179388" lvl="1" indent="0" algn="l" fontAlgn="b"/>
                      <a:r>
                        <a:rPr lang="es-CL" sz="1800" b="1" i="0" u="none" strike="noStrike">
                          <a:solidFill>
                            <a:schemeClr val="bg1"/>
                          </a:solidFill>
                          <a:effectLst/>
                          <a:latin typeface="Century Gothic" panose="020B0502020202020204" pitchFamily="34" charset="0"/>
                        </a:rPr>
                        <a:t>Modelo de Vinculación con el Medio UNAB</a:t>
                      </a:r>
                    </a:p>
                  </a:txBody>
                  <a:tcPr marL="8363" marR="8363" marT="836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3854"/>
                    </a:solidFill>
                  </a:tcPr>
                </a:tc>
                <a:tc>
                  <a:txBody>
                    <a:bodyPr/>
                    <a:lstStyle/>
                    <a:p>
                      <a:pPr algn="ctr" fontAlgn="b"/>
                      <a:r>
                        <a:rPr lang="es-CL" sz="1800" b="1" i="0" u="none" strike="noStrike">
                          <a:solidFill>
                            <a:schemeClr val="bg1"/>
                          </a:solidFill>
                          <a:effectLst/>
                          <a:latin typeface="Century Gothic" panose="020B0502020202020204" pitchFamily="34" charset="0"/>
                        </a:rPr>
                        <a:t>MEDIA</a:t>
                      </a:r>
                    </a:p>
                    <a:p>
                      <a:pPr algn="ctr" fontAlgn="b"/>
                      <a:r>
                        <a:rPr lang="es-CL" sz="1800" b="1" i="0" u="none" strike="noStrike">
                          <a:solidFill>
                            <a:schemeClr val="bg1"/>
                          </a:solidFill>
                          <a:effectLst/>
                          <a:latin typeface="Century Gothic" panose="020B0502020202020204" pitchFamily="34" charset="0"/>
                        </a:rPr>
                        <a:t>‘13-19’</a:t>
                      </a:r>
                    </a:p>
                  </a:txBody>
                  <a:tcPr marL="8363" marR="8363" marT="836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3854"/>
                    </a:solidFill>
                  </a:tcPr>
                </a:tc>
                <a:tc>
                  <a:txBody>
                    <a:bodyPr/>
                    <a:lstStyle/>
                    <a:p>
                      <a:pPr algn="ctr" fontAlgn="b"/>
                      <a:r>
                        <a:rPr lang="es-CL" sz="1800" b="1" i="0" u="none" strike="noStrike">
                          <a:solidFill>
                            <a:schemeClr val="bg1"/>
                          </a:solidFill>
                          <a:effectLst/>
                          <a:latin typeface="Century Gothic" panose="020B0502020202020204" pitchFamily="34" charset="0"/>
                        </a:rPr>
                        <a:t>2022</a:t>
                      </a:r>
                    </a:p>
                    <a:p>
                      <a:pPr algn="ctr" fontAlgn="b"/>
                      <a:r>
                        <a:rPr lang="es-CL" sz="1800" b="1" i="0" u="none" strike="noStrike">
                          <a:solidFill>
                            <a:schemeClr val="bg1"/>
                          </a:solidFill>
                          <a:effectLst/>
                          <a:latin typeface="Century Gothic" panose="020B0502020202020204" pitchFamily="34" charset="0"/>
                        </a:rPr>
                        <a:t>(*)</a:t>
                      </a:r>
                    </a:p>
                  </a:txBody>
                  <a:tcPr marL="8363" marR="8363" marT="836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3854"/>
                    </a:solidFill>
                  </a:tcPr>
                </a:tc>
                <a:tc>
                  <a:txBody>
                    <a:bodyPr/>
                    <a:lstStyle/>
                    <a:p>
                      <a:pPr algn="ctr" fontAlgn="b"/>
                      <a:r>
                        <a:rPr lang="es-CL" sz="1800" b="1" i="0" u="none" strike="noStrike">
                          <a:solidFill>
                            <a:schemeClr val="bg1"/>
                          </a:solidFill>
                          <a:effectLst/>
                          <a:latin typeface="Century Gothic" panose="020B0502020202020204" pitchFamily="34" charset="0"/>
                        </a:rPr>
                        <a:t>2023</a:t>
                      </a:r>
                    </a:p>
                  </a:txBody>
                  <a:tcPr marL="8363" marR="8363" marT="836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3854"/>
                    </a:solidFill>
                  </a:tcPr>
                </a:tc>
                <a:tc>
                  <a:txBody>
                    <a:bodyPr/>
                    <a:lstStyle/>
                    <a:p>
                      <a:pPr algn="ctr" fontAlgn="b"/>
                      <a:r>
                        <a:rPr lang="es-CL" sz="1800" b="1" i="0" u="none" strike="noStrike">
                          <a:solidFill>
                            <a:schemeClr val="bg1"/>
                          </a:solidFill>
                          <a:effectLst/>
                          <a:latin typeface="Century Gothic" panose="020B0502020202020204" pitchFamily="34" charset="0"/>
                        </a:rPr>
                        <a:t>2024</a:t>
                      </a:r>
                    </a:p>
                  </a:txBody>
                  <a:tcPr marL="8363" marR="8363" marT="836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3854"/>
                    </a:solidFill>
                  </a:tcPr>
                </a:tc>
                <a:tc>
                  <a:txBody>
                    <a:bodyPr/>
                    <a:lstStyle/>
                    <a:p>
                      <a:pPr algn="ctr" fontAlgn="b"/>
                      <a:r>
                        <a:rPr lang="es-CL" sz="1800" b="1" i="0" u="none" strike="noStrike">
                          <a:solidFill>
                            <a:schemeClr val="bg1"/>
                          </a:solidFill>
                          <a:effectLst/>
                          <a:latin typeface="Century Gothic" panose="020B0502020202020204" pitchFamily="34" charset="0"/>
                        </a:rPr>
                        <a:t>2025</a:t>
                      </a:r>
                    </a:p>
                  </a:txBody>
                  <a:tcPr marL="8363" marR="8363" marT="836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3854"/>
                    </a:solidFill>
                  </a:tcPr>
                </a:tc>
                <a:tc>
                  <a:txBody>
                    <a:bodyPr/>
                    <a:lstStyle/>
                    <a:p>
                      <a:pPr algn="ctr" fontAlgn="b"/>
                      <a:r>
                        <a:rPr lang="es-CL" sz="1800" b="1" i="0" u="none" strike="noStrike">
                          <a:solidFill>
                            <a:schemeClr val="bg1"/>
                          </a:solidFill>
                          <a:effectLst/>
                          <a:latin typeface="Century Gothic" panose="020B0502020202020204" pitchFamily="34" charset="0"/>
                        </a:rPr>
                        <a:t>2026</a:t>
                      </a:r>
                    </a:p>
                  </a:txBody>
                  <a:tcPr marL="8363" marR="8363" marT="836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3854"/>
                    </a:solidFill>
                  </a:tcPr>
                </a:tc>
                <a:tc>
                  <a:txBody>
                    <a:bodyPr/>
                    <a:lstStyle/>
                    <a:p>
                      <a:pPr algn="ctr" fontAlgn="b"/>
                      <a:r>
                        <a:rPr lang="es-CL" sz="1800" b="1" i="0" u="none" strike="noStrike">
                          <a:solidFill>
                            <a:schemeClr val="bg1"/>
                          </a:solidFill>
                          <a:effectLst/>
                          <a:latin typeface="Century Gothic" panose="020B0502020202020204" pitchFamily="34" charset="0"/>
                        </a:rPr>
                        <a:t>2027</a:t>
                      </a:r>
                    </a:p>
                  </a:txBody>
                  <a:tcPr marL="8363" marR="8363" marT="836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3854"/>
                    </a:solidFill>
                  </a:tcPr>
                </a:tc>
                <a:extLst>
                  <a:ext uri="{0D108BD9-81ED-4DB2-BD59-A6C34878D82A}">
                    <a16:rowId xmlns:a16="http://schemas.microsoft.com/office/drawing/2014/main" val="1703472849"/>
                  </a:ext>
                </a:extLst>
              </a:tr>
              <a:tr h="1015152">
                <a:tc>
                  <a:txBody>
                    <a:bodyPr/>
                    <a:lstStyle/>
                    <a:p>
                      <a:pPr marL="2244725" lvl="6" indent="0" algn="l" fontAlgn="b"/>
                      <a:r>
                        <a:rPr lang="es-CL" sz="1600" b="0" i="0" u="none" strike="noStrike">
                          <a:solidFill>
                            <a:srgbClr val="000000"/>
                          </a:solidFill>
                          <a:effectLst/>
                          <a:latin typeface="Arial Narrow" panose="020B0606020202030204" pitchFamily="34" charset="0"/>
                        </a:rPr>
                        <a:t>Contribuir a fortalecer la Industria, la Innovación, el Trabajo, el Crecimiento Económico y las Comunidades Sostenibles.</a:t>
                      </a:r>
                    </a:p>
                  </a:txBody>
                  <a:tcPr marL="8363" marR="8363" marT="836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C4DB"/>
                    </a:solidFill>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9.153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20.767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20.000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20.000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20.000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dirty="0">
                          <a:solidFill>
                            <a:srgbClr val="000000"/>
                          </a:solidFill>
                          <a:effectLst/>
                          <a:latin typeface="Arial Narrow" panose="020B0606020202030204" pitchFamily="34" charset="0"/>
                          <a:ea typeface="+mn-ea"/>
                          <a:cs typeface="+mn-cs"/>
                        </a:rPr>
                        <a:t>20.000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20.000</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9648935"/>
                  </a:ext>
                </a:extLst>
              </a:tr>
              <a:tr h="813505">
                <a:tc>
                  <a:txBody>
                    <a:bodyPr/>
                    <a:lstStyle/>
                    <a:p>
                      <a:pPr marL="2244725" lvl="6" indent="0" algn="l" fontAlgn="b"/>
                      <a:r>
                        <a:rPr lang="es-CL" sz="1600" b="0" i="0" u="none" strike="noStrike">
                          <a:solidFill>
                            <a:srgbClr val="000000"/>
                          </a:solidFill>
                          <a:effectLst/>
                          <a:latin typeface="Arial Narrow" panose="020B0606020202030204" pitchFamily="34" charset="0"/>
                        </a:rPr>
                        <a:t>Contribuir con la Reducción de las Desigualdades, con la Paz, la Justicia y el fortalecimiento de las Instituciones.</a:t>
                      </a:r>
                    </a:p>
                  </a:txBody>
                  <a:tcPr marL="8363" marR="8363" marT="836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C4DB"/>
                    </a:solidFill>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9.576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26.295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25.000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25.000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25.000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25.000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25.000</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067389"/>
                  </a:ext>
                </a:extLst>
              </a:tr>
              <a:tr h="766679">
                <a:tc>
                  <a:txBody>
                    <a:bodyPr/>
                    <a:lstStyle/>
                    <a:p>
                      <a:pPr marL="2244725" lvl="6" indent="0" algn="l" fontAlgn="b"/>
                      <a:r>
                        <a:rPr lang="es-CL" sz="1600" b="0" i="0" u="none" strike="noStrike">
                          <a:solidFill>
                            <a:srgbClr val="000000"/>
                          </a:solidFill>
                          <a:effectLst/>
                          <a:latin typeface="Arial Narrow" panose="020B0606020202030204" pitchFamily="34" charset="0"/>
                        </a:rPr>
                        <a:t>Contribuir con la vida de ecosistemas terrestres y submarinos.</a:t>
                      </a:r>
                    </a:p>
                  </a:txBody>
                  <a:tcPr marL="8363" marR="8363" marT="836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C4DB"/>
                    </a:solidFill>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9.380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50.991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40.000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40.000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40.000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40.000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40.000</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322015"/>
                  </a:ext>
                </a:extLst>
              </a:tr>
              <a:tr h="753551">
                <a:tc>
                  <a:txBody>
                    <a:bodyPr/>
                    <a:lstStyle/>
                    <a:p>
                      <a:pPr marL="2244725" lvl="6" indent="0" algn="l" fontAlgn="b"/>
                      <a:r>
                        <a:rPr lang="es-CL" sz="1600" b="0" i="0" u="none" strike="noStrike">
                          <a:solidFill>
                            <a:srgbClr val="000000"/>
                          </a:solidFill>
                          <a:effectLst/>
                          <a:latin typeface="Arial Narrow" panose="020B0606020202030204" pitchFamily="34" charset="0"/>
                        </a:rPr>
                        <a:t>Fomentar la vida saludable y promover el bienestar de las personas.</a:t>
                      </a:r>
                    </a:p>
                  </a:txBody>
                  <a:tcPr marL="8363" marR="8363" marT="836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C4DB"/>
                    </a:solidFill>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58.713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54.422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60.000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60.000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60.000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60.000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60.000</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7931355"/>
                  </a:ext>
                </a:extLst>
              </a:tr>
              <a:tr h="748300">
                <a:tc>
                  <a:txBody>
                    <a:bodyPr/>
                    <a:lstStyle/>
                    <a:p>
                      <a:pPr marL="2244725" lvl="6" indent="0" algn="l" fontAlgn="b"/>
                      <a:r>
                        <a:rPr lang="es-CL" sz="1600" b="0" i="0" u="none" strike="noStrike">
                          <a:solidFill>
                            <a:srgbClr val="000000"/>
                          </a:solidFill>
                          <a:effectLst/>
                          <a:latin typeface="Arial Narrow" panose="020B0606020202030204" pitchFamily="34" charset="0"/>
                        </a:rPr>
                        <a:t>Promover el acceso a la educación inclusiva, equitativa y de calidad.</a:t>
                      </a:r>
                    </a:p>
                  </a:txBody>
                  <a:tcPr marL="8363" marR="8363" marT="836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C4DB"/>
                    </a:solidFill>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190.140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130.719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150.000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150.000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150.000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150.000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s-CL" sz="1800" b="0" i="0" u="none" strike="noStrike" kern="1200">
                          <a:solidFill>
                            <a:srgbClr val="000000"/>
                          </a:solidFill>
                          <a:effectLst/>
                          <a:latin typeface="Arial Narrow" panose="020B0606020202030204" pitchFamily="34" charset="0"/>
                          <a:ea typeface="+mn-ea"/>
                          <a:cs typeface="+mn-cs"/>
                        </a:rPr>
                        <a:t>150.000</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6019490"/>
                  </a:ext>
                </a:extLst>
              </a:tr>
              <a:tr h="233769">
                <a:tc>
                  <a:txBody>
                    <a:bodyPr/>
                    <a:lstStyle/>
                    <a:p>
                      <a:pPr algn="l" fontAlgn="b"/>
                      <a:r>
                        <a:rPr lang="es-CL" sz="1800" b="1" i="0" u="none" strike="noStrike">
                          <a:solidFill>
                            <a:srgbClr val="000000"/>
                          </a:solidFill>
                          <a:effectLst/>
                          <a:latin typeface="Century Gothic" panose="020B0502020202020204" pitchFamily="34" charset="0"/>
                        </a:rPr>
                        <a:t>Total General</a:t>
                      </a:r>
                    </a:p>
                  </a:txBody>
                  <a:tcPr marL="8363" marR="8363" marT="836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pPr marL="0" algn="ctr" defTabSz="914400" rtl="0" eaLnBrk="1" fontAlgn="b" latinLnBrk="0" hangingPunct="1"/>
                      <a:r>
                        <a:rPr lang="es-CL" sz="1800" b="1" i="0" u="none" strike="noStrike" kern="1200">
                          <a:solidFill>
                            <a:schemeClr val="bg1"/>
                          </a:solidFill>
                          <a:effectLst/>
                          <a:latin typeface="Arial Narrow" panose="020B0606020202030204" pitchFamily="34" charset="0"/>
                          <a:ea typeface="+mn-ea"/>
                          <a:cs typeface="+mn-cs"/>
                        </a:rPr>
                        <a:t>276.962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pPr marL="0" algn="ctr" defTabSz="914400" rtl="0" eaLnBrk="1" fontAlgn="b" latinLnBrk="0" hangingPunct="1"/>
                      <a:r>
                        <a:rPr lang="es-CL" sz="1800" b="1" i="0" u="none" strike="noStrike" kern="1200">
                          <a:solidFill>
                            <a:schemeClr val="bg1"/>
                          </a:solidFill>
                          <a:effectLst/>
                          <a:latin typeface="Arial Narrow" panose="020B0606020202030204" pitchFamily="34" charset="0"/>
                          <a:ea typeface="+mn-ea"/>
                          <a:cs typeface="+mn-cs"/>
                        </a:rPr>
                        <a:t>283.194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pPr marL="0" algn="ctr" defTabSz="914400" rtl="0" eaLnBrk="1" fontAlgn="b" latinLnBrk="0" hangingPunct="1"/>
                      <a:r>
                        <a:rPr lang="es-CL" sz="1800" b="1" i="0" u="none" strike="noStrike" kern="1200">
                          <a:solidFill>
                            <a:schemeClr val="bg1"/>
                          </a:solidFill>
                          <a:effectLst/>
                          <a:latin typeface="Arial Narrow" panose="020B0606020202030204" pitchFamily="34" charset="0"/>
                          <a:ea typeface="+mn-ea"/>
                          <a:cs typeface="+mn-cs"/>
                        </a:rPr>
                        <a:t>295.000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pPr marL="0" algn="ctr" defTabSz="914400" rtl="0" eaLnBrk="1" fontAlgn="b" latinLnBrk="0" hangingPunct="1"/>
                      <a:r>
                        <a:rPr lang="es-CL" sz="1800" b="1" i="0" u="none" strike="noStrike" kern="1200">
                          <a:solidFill>
                            <a:schemeClr val="bg1"/>
                          </a:solidFill>
                          <a:effectLst/>
                          <a:latin typeface="Arial Narrow" panose="020B0606020202030204" pitchFamily="34" charset="0"/>
                          <a:ea typeface="+mn-ea"/>
                          <a:cs typeface="+mn-cs"/>
                        </a:rPr>
                        <a:t>295.000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pPr marL="0" algn="ctr" defTabSz="914400" rtl="0" eaLnBrk="1" fontAlgn="b" latinLnBrk="0" hangingPunct="1"/>
                      <a:r>
                        <a:rPr lang="es-CL" sz="1800" b="1" i="0" u="none" strike="noStrike" kern="1200">
                          <a:solidFill>
                            <a:schemeClr val="bg1"/>
                          </a:solidFill>
                          <a:effectLst/>
                          <a:latin typeface="Arial Narrow" panose="020B0606020202030204" pitchFamily="34" charset="0"/>
                          <a:ea typeface="+mn-ea"/>
                          <a:cs typeface="+mn-cs"/>
                        </a:rPr>
                        <a:t>295.000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pPr marL="0" algn="ctr" defTabSz="914400" rtl="0" eaLnBrk="1" fontAlgn="b" latinLnBrk="0" hangingPunct="1"/>
                      <a:r>
                        <a:rPr lang="es-CL" sz="1800" b="1" i="0" u="none" strike="noStrike" kern="1200">
                          <a:solidFill>
                            <a:schemeClr val="bg1"/>
                          </a:solidFill>
                          <a:effectLst/>
                          <a:latin typeface="Arial Narrow" panose="020B0606020202030204" pitchFamily="34" charset="0"/>
                          <a:ea typeface="+mn-ea"/>
                          <a:cs typeface="+mn-cs"/>
                        </a:rPr>
                        <a:t>295.000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pPr marL="0" algn="ctr" defTabSz="914400" rtl="0" eaLnBrk="1" fontAlgn="b" latinLnBrk="0" hangingPunct="1"/>
                      <a:r>
                        <a:rPr lang="es-CL" sz="1800" b="1" i="0" u="none" strike="noStrike" kern="1200" dirty="0">
                          <a:solidFill>
                            <a:schemeClr val="bg1"/>
                          </a:solidFill>
                          <a:effectLst/>
                          <a:latin typeface="Arial Narrow" panose="020B0606020202030204" pitchFamily="34" charset="0"/>
                          <a:ea typeface="+mn-ea"/>
                          <a:cs typeface="+mn-cs"/>
                        </a:rPr>
                        <a:t>295.000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3911626652"/>
                  </a:ext>
                </a:extLst>
              </a:tr>
            </a:tbl>
          </a:graphicData>
        </a:graphic>
      </p:graphicFrame>
      <p:pic>
        <p:nvPicPr>
          <p:cNvPr id="2050" name="Picture 2" descr="Objetivo de Desarrollo Sostenible 2 - Wikipedia, la enciclopedia libre">
            <a:extLst>
              <a:ext uri="{FF2B5EF4-FFF2-40B4-BE49-F238E27FC236}">
                <a16:creationId xmlns:a16="http://schemas.microsoft.com/office/drawing/2014/main" id="{CA68907C-4614-4CF6-8F91-19DECF867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195" y="4397915"/>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bjetivo de Desarrollo Sostenible 3 - Wikipedia, la enciclopedia libre">
            <a:extLst>
              <a:ext uri="{FF2B5EF4-FFF2-40B4-BE49-F238E27FC236}">
                <a16:creationId xmlns:a16="http://schemas.microsoft.com/office/drawing/2014/main" id="{FCF47BFA-0CCA-4D3F-8BFF-0C86E5C9F3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660" y="4397915"/>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bjetivo de Desarrollo Sostenible 4 - Wikipedia, la enciclopedia libre">
            <a:extLst>
              <a:ext uri="{FF2B5EF4-FFF2-40B4-BE49-F238E27FC236}">
                <a16:creationId xmlns:a16="http://schemas.microsoft.com/office/drawing/2014/main" id="{FD47B1B6-2DAB-4951-B09A-58907E3BD5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660" y="5152694"/>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bjetivo de Desarrollo Sostenible 8 - Wikipedia, la enciclopedia libre">
            <a:extLst>
              <a:ext uri="{FF2B5EF4-FFF2-40B4-BE49-F238E27FC236}">
                <a16:creationId xmlns:a16="http://schemas.microsoft.com/office/drawing/2014/main" id="{8D732C99-B61E-4F45-AA60-4C8DAC7A96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52" y="1924567"/>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bjetivo de Desarrollo Sostenible 9 - Wikipedia, la enciclopedia libre">
            <a:extLst>
              <a:ext uri="{FF2B5EF4-FFF2-40B4-BE49-F238E27FC236}">
                <a16:creationId xmlns:a16="http://schemas.microsoft.com/office/drawing/2014/main" id="{9C4B9B1E-BF03-4C95-BDFA-4A82BD3765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195" y="1924567"/>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Objetivo de Desarrollo Sostenible 11 - Wikipedia, la enciclopedia libre">
            <a:extLst>
              <a:ext uri="{FF2B5EF4-FFF2-40B4-BE49-F238E27FC236}">
                <a16:creationId xmlns:a16="http://schemas.microsoft.com/office/drawing/2014/main" id="{A0023530-6534-447D-8004-F97E4923F1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1660" y="1924567"/>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Objetivo de Desarrollo Sostenible 14 - Wikipedia, la enciclopedia libre">
            <a:extLst>
              <a:ext uri="{FF2B5EF4-FFF2-40B4-BE49-F238E27FC236}">
                <a16:creationId xmlns:a16="http://schemas.microsoft.com/office/drawing/2014/main" id="{A2EF5CC0-B560-4B81-BC39-176DF50E4D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1195" y="3624450"/>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Objetivo de Desarrollo Sostenible 15 - Wikipedia, la enciclopedia libre">
            <a:extLst>
              <a:ext uri="{FF2B5EF4-FFF2-40B4-BE49-F238E27FC236}">
                <a16:creationId xmlns:a16="http://schemas.microsoft.com/office/drawing/2014/main" id="{97FCF6CF-D57B-4E4B-8A33-DDF7F9A3AE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1660" y="3624450"/>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Objetivo de Desarrollo Sostenible 10 - Wikipedia, la enciclopedia libre">
            <a:extLst>
              <a:ext uri="{FF2B5EF4-FFF2-40B4-BE49-F238E27FC236}">
                <a16:creationId xmlns:a16="http://schemas.microsoft.com/office/drawing/2014/main" id="{5FA211AC-7511-40D1-9AB5-3BA8EAD778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6052" y="2829006"/>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Objetivo de Desarrollo Sostenible 16 - Wikipedia, la enciclopedia libre">
            <a:extLst>
              <a:ext uri="{FF2B5EF4-FFF2-40B4-BE49-F238E27FC236}">
                <a16:creationId xmlns:a16="http://schemas.microsoft.com/office/drawing/2014/main" id="{9F9A960F-A6B8-4E76-B27A-62A3973485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1195" y="2829006"/>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Universidad Pública de Navarra - Campus de Excelencia Internacional">
            <a:extLst>
              <a:ext uri="{FF2B5EF4-FFF2-40B4-BE49-F238E27FC236}">
                <a16:creationId xmlns:a16="http://schemas.microsoft.com/office/drawing/2014/main" id="{62CEBEBF-6EF9-492B-AEA4-D25F4F0C91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1660" y="2829006"/>
            <a:ext cx="648000" cy="6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3856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7241D7-3471-4878-AB05-043617E9B529}"/>
              </a:ext>
            </a:extLst>
          </p:cNvPr>
          <p:cNvSpPr>
            <a:spLocks noGrp="1"/>
          </p:cNvSpPr>
          <p:nvPr>
            <p:ph type="title"/>
          </p:nvPr>
        </p:nvSpPr>
        <p:spPr/>
        <p:txBody>
          <a:bodyPr>
            <a:normAutofit/>
          </a:bodyPr>
          <a:lstStyle/>
          <a:p>
            <a:r>
              <a:rPr lang="es-CL" sz="3200" dirty="0"/>
              <a:t>Todo el pregrado </a:t>
            </a:r>
            <a:r>
              <a:rPr lang="es-CL" sz="3200" u="sng" dirty="0"/>
              <a:t>y el postgrado</a:t>
            </a:r>
            <a:r>
              <a:rPr lang="es-CL" sz="3200" dirty="0"/>
              <a:t>: </a:t>
            </a:r>
            <a:br>
              <a:rPr lang="es-CL" dirty="0"/>
            </a:br>
            <a:r>
              <a:rPr lang="es-CL" dirty="0"/>
              <a:t>¡debe tener Plan!</a:t>
            </a:r>
          </a:p>
        </p:txBody>
      </p:sp>
      <p:sp>
        <p:nvSpPr>
          <p:cNvPr id="3" name="Marcador de contenido 2">
            <a:extLst>
              <a:ext uri="{FF2B5EF4-FFF2-40B4-BE49-F238E27FC236}">
                <a16:creationId xmlns:a16="http://schemas.microsoft.com/office/drawing/2014/main" id="{C493A527-42B3-41F9-8003-05CE9088ACEA}"/>
              </a:ext>
            </a:extLst>
          </p:cNvPr>
          <p:cNvSpPr>
            <a:spLocks noGrp="1"/>
          </p:cNvSpPr>
          <p:nvPr>
            <p:ph idx="1"/>
          </p:nvPr>
        </p:nvSpPr>
        <p:spPr>
          <a:xfrm>
            <a:off x="40134" y="1570687"/>
            <a:ext cx="7475040" cy="4772962"/>
          </a:xfrm>
        </p:spPr>
        <p:txBody>
          <a:bodyPr>
            <a:normAutofit lnSpcReduction="10000"/>
          </a:bodyPr>
          <a:lstStyle/>
          <a:p>
            <a:pPr marL="285750" indent="-285750">
              <a:buFont typeface="Arial" panose="020B0604020202020204" pitchFamily="34" charset="0"/>
              <a:buChar char="•"/>
            </a:pPr>
            <a:r>
              <a:rPr lang="es-CL" sz="1800" b="1" dirty="0">
                <a:solidFill>
                  <a:srgbClr val="3E8CA8"/>
                </a:solidFill>
              </a:rPr>
              <a:t>Para los planes de vinculación con el medio de pregrado:</a:t>
            </a:r>
          </a:p>
          <a:p>
            <a:pPr marL="895244" lvl="1" indent="-285750">
              <a:buFont typeface="Arial" panose="020B0604020202020204" pitchFamily="34" charset="0"/>
              <a:buChar char="•"/>
            </a:pPr>
            <a:r>
              <a:rPr lang="es-CL" sz="2000" dirty="0">
                <a:solidFill>
                  <a:srgbClr val="2B3954"/>
                </a:solidFill>
              </a:rPr>
              <a:t>2 programas del Modelo de VcM (al menos). </a:t>
            </a:r>
          </a:p>
          <a:p>
            <a:pPr marL="1504736" lvl="2" indent="-285750">
              <a:buFont typeface="Arial" panose="020B0604020202020204" pitchFamily="34" charset="0"/>
              <a:buChar char="•"/>
            </a:pPr>
            <a:r>
              <a:rPr lang="es-CL" sz="1600" dirty="0">
                <a:solidFill>
                  <a:srgbClr val="2B3954"/>
                </a:solidFill>
              </a:rPr>
              <a:t>1 relacionado al programa de diálogo y fomento del conocimiento</a:t>
            </a:r>
          </a:p>
          <a:p>
            <a:pPr marL="1504736" lvl="2" indent="-285750">
              <a:buFont typeface="Arial" panose="020B0604020202020204" pitchFamily="34" charset="0"/>
              <a:buChar char="•"/>
            </a:pPr>
            <a:r>
              <a:rPr lang="es-CL" sz="1600" dirty="0">
                <a:solidFill>
                  <a:srgbClr val="2B3954"/>
                </a:solidFill>
              </a:rPr>
              <a:t>1 relacionado al proceso formativo curricular (2 asignaturas).</a:t>
            </a:r>
          </a:p>
          <a:p>
            <a:pPr marL="1218986" lvl="2" indent="0">
              <a:buNone/>
            </a:pPr>
            <a:endParaRPr lang="es-CL" sz="1200" dirty="0">
              <a:solidFill>
                <a:schemeClr val="tx1">
                  <a:lumMod val="75000"/>
                  <a:lumOff val="25000"/>
                </a:schemeClr>
              </a:solidFill>
            </a:endParaRPr>
          </a:p>
          <a:p>
            <a:pPr marL="1218986" lvl="2" indent="0">
              <a:buNone/>
            </a:pPr>
            <a:endParaRPr lang="es-CL" sz="1200" dirty="0">
              <a:solidFill>
                <a:schemeClr val="tx1">
                  <a:lumMod val="75000"/>
                  <a:lumOff val="25000"/>
                </a:schemeClr>
              </a:solidFill>
            </a:endParaRPr>
          </a:p>
          <a:p>
            <a:pPr marL="1218986" lvl="2" indent="0">
              <a:buNone/>
            </a:pPr>
            <a:endParaRPr lang="es-CL" sz="1200" dirty="0">
              <a:solidFill>
                <a:schemeClr val="tx1">
                  <a:lumMod val="75000"/>
                  <a:lumOff val="25000"/>
                </a:schemeClr>
              </a:solidFill>
            </a:endParaRPr>
          </a:p>
          <a:p>
            <a:pPr marL="285750" indent="-285750">
              <a:buFont typeface="Arial" panose="020B0604020202020204" pitchFamily="34" charset="0"/>
              <a:buChar char="•"/>
            </a:pPr>
            <a:r>
              <a:rPr lang="es-CL" sz="1800" b="1" dirty="0">
                <a:solidFill>
                  <a:schemeClr val="accent6"/>
                </a:solidFill>
              </a:rPr>
              <a:t>Para los planes de vinculación con el medio de postgrado y especialidades:</a:t>
            </a:r>
          </a:p>
          <a:p>
            <a:pPr marL="895244" lvl="1" indent="-285750">
              <a:buFont typeface="Arial" panose="020B0604020202020204" pitchFamily="34" charset="0"/>
              <a:buChar char="•"/>
            </a:pPr>
            <a:r>
              <a:rPr lang="es-CL" sz="2000" dirty="0">
                <a:solidFill>
                  <a:schemeClr val="accent6">
                    <a:lumMod val="50000"/>
                  </a:schemeClr>
                </a:solidFill>
              </a:rPr>
              <a:t>2 programas del Modelo de VcM (al menos)</a:t>
            </a:r>
          </a:p>
          <a:p>
            <a:pPr marL="1504736" lvl="2" indent="-285750">
              <a:buFont typeface="Arial" panose="020B0604020202020204" pitchFamily="34" charset="0"/>
              <a:buChar char="•"/>
            </a:pPr>
            <a:r>
              <a:rPr lang="es-CL" sz="1600" dirty="0">
                <a:solidFill>
                  <a:schemeClr val="accent6">
                    <a:lumMod val="50000"/>
                  </a:schemeClr>
                </a:solidFill>
              </a:rPr>
              <a:t>1 relacionado al programa de diálogo y fomento del conocimiento</a:t>
            </a:r>
          </a:p>
          <a:p>
            <a:pPr marL="1504736" lvl="2" indent="-285750">
              <a:buFont typeface="Arial" panose="020B0604020202020204" pitchFamily="34" charset="0"/>
              <a:buChar char="•"/>
            </a:pPr>
            <a:r>
              <a:rPr lang="es-CL" sz="1600" dirty="0">
                <a:solidFill>
                  <a:schemeClr val="accent6">
                    <a:lumMod val="50000"/>
                  </a:schemeClr>
                </a:solidFill>
              </a:rPr>
              <a:t>1 al menos, elegible entre:</a:t>
            </a:r>
          </a:p>
          <a:p>
            <a:pPr marL="2114230" lvl="3" indent="-285750">
              <a:buFont typeface="Arial" panose="020B0604020202020204" pitchFamily="34" charset="0"/>
              <a:buChar char="•"/>
            </a:pPr>
            <a:r>
              <a:rPr lang="es-CL" sz="1600" dirty="0">
                <a:solidFill>
                  <a:schemeClr val="accent6">
                    <a:lumMod val="50000"/>
                  </a:schemeClr>
                </a:solidFill>
              </a:rPr>
              <a:t>Proyectos en Actividades Finales de Graduación(ej. Tesis) aplicados al sector público/privado</a:t>
            </a:r>
          </a:p>
          <a:p>
            <a:pPr marL="2114230" lvl="3" indent="-285750">
              <a:buFont typeface="Arial" panose="020B0604020202020204" pitchFamily="34" charset="0"/>
              <a:buChar char="•"/>
            </a:pPr>
            <a:r>
              <a:rPr lang="es-ES" sz="1600" dirty="0">
                <a:solidFill>
                  <a:schemeClr val="accent6">
                    <a:lumMod val="50000"/>
                  </a:schemeClr>
                </a:solidFill>
              </a:rPr>
              <a:t>1 relacionado al programa de diálogo y fomento del conocimiento</a:t>
            </a:r>
          </a:p>
        </p:txBody>
      </p:sp>
      <p:sp>
        <p:nvSpPr>
          <p:cNvPr id="4" name="Elipse 3">
            <a:extLst>
              <a:ext uri="{FF2B5EF4-FFF2-40B4-BE49-F238E27FC236}">
                <a16:creationId xmlns:a16="http://schemas.microsoft.com/office/drawing/2014/main" id="{A3F348A6-D19F-4098-9DC7-5ABCEEA413F7}"/>
              </a:ext>
            </a:extLst>
          </p:cNvPr>
          <p:cNvSpPr/>
          <p:nvPr/>
        </p:nvSpPr>
        <p:spPr>
          <a:xfrm>
            <a:off x="7792720" y="1952863"/>
            <a:ext cx="1364220" cy="1320800"/>
          </a:xfrm>
          <a:prstGeom prst="ellipse">
            <a:avLst/>
          </a:prstGeom>
          <a:solidFill>
            <a:srgbClr val="3E8CA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5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59</a:t>
            </a:r>
          </a:p>
        </p:txBody>
      </p:sp>
      <p:sp>
        <p:nvSpPr>
          <p:cNvPr id="5" name="CuadroTexto 4">
            <a:extLst>
              <a:ext uri="{FF2B5EF4-FFF2-40B4-BE49-F238E27FC236}">
                <a16:creationId xmlns:a16="http://schemas.microsoft.com/office/drawing/2014/main" id="{D1F6CD9D-1184-47F6-AF24-EADD8D6A1DBB}"/>
              </a:ext>
            </a:extLst>
          </p:cNvPr>
          <p:cNvSpPr txBox="1"/>
          <p:nvPr/>
        </p:nvSpPr>
        <p:spPr>
          <a:xfrm>
            <a:off x="7874345" y="3273663"/>
            <a:ext cx="120097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Planes VcM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PREGRADO</a:t>
            </a:r>
          </a:p>
        </p:txBody>
      </p:sp>
      <p:sp>
        <p:nvSpPr>
          <p:cNvPr id="8" name="Elipse 7">
            <a:extLst>
              <a:ext uri="{FF2B5EF4-FFF2-40B4-BE49-F238E27FC236}">
                <a16:creationId xmlns:a16="http://schemas.microsoft.com/office/drawing/2014/main" id="{0992F5ED-58F7-4625-A453-578839295137}"/>
              </a:ext>
            </a:extLst>
          </p:cNvPr>
          <p:cNvSpPr/>
          <p:nvPr/>
        </p:nvSpPr>
        <p:spPr>
          <a:xfrm>
            <a:off x="7792720" y="4211615"/>
            <a:ext cx="1364220" cy="13208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5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70</a:t>
            </a:r>
          </a:p>
        </p:txBody>
      </p:sp>
      <p:sp>
        <p:nvSpPr>
          <p:cNvPr id="9" name="CuadroTexto 8">
            <a:extLst>
              <a:ext uri="{FF2B5EF4-FFF2-40B4-BE49-F238E27FC236}">
                <a16:creationId xmlns:a16="http://schemas.microsoft.com/office/drawing/2014/main" id="{36632814-9D55-4499-BD4B-2C714DED5560}"/>
              </a:ext>
            </a:extLst>
          </p:cNvPr>
          <p:cNvSpPr txBox="1"/>
          <p:nvPr/>
        </p:nvSpPr>
        <p:spPr>
          <a:xfrm>
            <a:off x="7824651" y="5532415"/>
            <a:ext cx="130035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Planes VcM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POSTGRADO</a:t>
            </a:r>
          </a:p>
        </p:txBody>
      </p:sp>
      <p:sp>
        <p:nvSpPr>
          <p:cNvPr id="10" name="Elipse 9">
            <a:extLst>
              <a:ext uri="{FF2B5EF4-FFF2-40B4-BE49-F238E27FC236}">
                <a16:creationId xmlns:a16="http://schemas.microsoft.com/office/drawing/2014/main" id="{BF112EB1-D074-4C2A-BC01-DC466892FEF6}"/>
              </a:ext>
            </a:extLst>
          </p:cNvPr>
          <p:cNvSpPr/>
          <p:nvPr/>
        </p:nvSpPr>
        <p:spPr>
          <a:xfrm>
            <a:off x="9324660" y="1952863"/>
            <a:ext cx="1364220" cy="1320800"/>
          </a:xfrm>
          <a:prstGeom prst="ellipse">
            <a:avLst/>
          </a:prstGeom>
          <a:gradFill flip="none" rotWithShape="1">
            <a:gsLst>
              <a:gs pos="0">
                <a:srgbClr val="3E8CA8">
                  <a:tint val="66000"/>
                  <a:satMod val="160000"/>
                </a:srgbClr>
              </a:gs>
              <a:gs pos="50000">
                <a:srgbClr val="3E8CA8">
                  <a:tint val="44500"/>
                  <a:satMod val="160000"/>
                </a:srgbClr>
              </a:gs>
              <a:gs pos="100000">
                <a:srgbClr val="3E8CA8">
                  <a:tint val="23500"/>
                  <a:satMod val="160000"/>
                </a:srgbClr>
              </a:gs>
            </a:gsLst>
            <a:lin ang="0" scaled="1"/>
            <a:tileRec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3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68</a:t>
            </a:r>
          </a:p>
        </p:txBody>
      </p:sp>
      <p:sp>
        <p:nvSpPr>
          <p:cNvPr id="11" name="CuadroTexto 10">
            <a:extLst>
              <a:ext uri="{FF2B5EF4-FFF2-40B4-BE49-F238E27FC236}">
                <a16:creationId xmlns:a16="http://schemas.microsoft.com/office/drawing/2014/main" id="{E5FAC6FD-7130-4EB6-A1C2-7F52AB1C0D95}"/>
              </a:ext>
            </a:extLst>
          </p:cNvPr>
          <p:cNvSpPr txBox="1"/>
          <p:nvPr/>
        </p:nvSpPr>
        <p:spPr>
          <a:xfrm>
            <a:off x="9349378" y="3273663"/>
            <a:ext cx="131478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Asignaturas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Aplican VcM</a:t>
            </a:r>
          </a:p>
        </p:txBody>
      </p:sp>
      <p:sp>
        <p:nvSpPr>
          <p:cNvPr id="12" name="Elipse 11">
            <a:extLst>
              <a:ext uri="{FF2B5EF4-FFF2-40B4-BE49-F238E27FC236}">
                <a16:creationId xmlns:a16="http://schemas.microsoft.com/office/drawing/2014/main" id="{ABA53B9E-F0DA-4811-9B7C-214590275938}"/>
              </a:ext>
            </a:extLst>
          </p:cNvPr>
          <p:cNvSpPr/>
          <p:nvPr/>
        </p:nvSpPr>
        <p:spPr>
          <a:xfrm>
            <a:off x="9324660" y="4211615"/>
            <a:ext cx="1364220" cy="13208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70</a:t>
            </a:r>
          </a:p>
        </p:txBody>
      </p:sp>
      <p:sp>
        <p:nvSpPr>
          <p:cNvPr id="13" name="CuadroTexto 12">
            <a:extLst>
              <a:ext uri="{FF2B5EF4-FFF2-40B4-BE49-F238E27FC236}">
                <a16:creationId xmlns:a16="http://schemas.microsoft.com/office/drawing/2014/main" id="{4713755F-4E3D-433C-8075-BB35FF325FF2}"/>
              </a:ext>
            </a:extLst>
          </p:cNvPr>
          <p:cNvSpPr txBox="1"/>
          <p:nvPr/>
        </p:nvSpPr>
        <p:spPr>
          <a:xfrm>
            <a:off x="9349378" y="5532415"/>
            <a:ext cx="131478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Asignaturas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Aplican VcM</a:t>
            </a:r>
          </a:p>
        </p:txBody>
      </p:sp>
      <p:sp>
        <p:nvSpPr>
          <p:cNvPr id="15" name="Elipse 14">
            <a:extLst>
              <a:ext uri="{FF2B5EF4-FFF2-40B4-BE49-F238E27FC236}">
                <a16:creationId xmlns:a16="http://schemas.microsoft.com/office/drawing/2014/main" id="{57F02345-7A3F-4C09-BA23-7AF14034CF42}"/>
              </a:ext>
            </a:extLst>
          </p:cNvPr>
          <p:cNvSpPr/>
          <p:nvPr/>
        </p:nvSpPr>
        <p:spPr>
          <a:xfrm>
            <a:off x="10777540" y="1947290"/>
            <a:ext cx="1364220" cy="1320800"/>
          </a:xfrm>
          <a:prstGeom prst="ellipse">
            <a:avLst/>
          </a:prstGeom>
          <a:gradFill flip="none" rotWithShape="1">
            <a:gsLst>
              <a:gs pos="0">
                <a:srgbClr val="3E8CA8">
                  <a:tint val="66000"/>
                  <a:satMod val="160000"/>
                </a:srgbClr>
              </a:gs>
              <a:gs pos="50000">
                <a:srgbClr val="3E8CA8">
                  <a:tint val="44500"/>
                  <a:satMod val="160000"/>
                </a:srgbClr>
              </a:gs>
              <a:gs pos="100000">
                <a:srgbClr val="3E8CA8">
                  <a:tint val="23500"/>
                  <a:satMod val="160000"/>
                </a:srgbClr>
              </a:gs>
            </a:gsLst>
            <a:lin ang="0" scaled="1"/>
            <a:tileRec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3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127</a:t>
            </a:r>
          </a:p>
        </p:txBody>
      </p:sp>
      <p:sp>
        <p:nvSpPr>
          <p:cNvPr id="17" name="CuadroTexto 16">
            <a:extLst>
              <a:ext uri="{FF2B5EF4-FFF2-40B4-BE49-F238E27FC236}">
                <a16:creationId xmlns:a16="http://schemas.microsoft.com/office/drawing/2014/main" id="{E0354FEE-7BA7-48D6-A3D6-F3AEACE6E1F5}"/>
              </a:ext>
            </a:extLst>
          </p:cNvPr>
          <p:cNvSpPr txBox="1"/>
          <p:nvPr/>
        </p:nvSpPr>
        <p:spPr>
          <a:xfrm>
            <a:off x="10874397" y="3268090"/>
            <a:ext cx="117051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Programas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de VcM</a:t>
            </a:r>
          </a:p>
        </p:txBody>
      </p:sp>
      <p:sp>
        <p:nvSpPr>
          <p:cNvPr id="18" name="Elipse 17">
            <a:extLst>
              <a:ext uri="{FF2B5EF4-FFF2-40B4-BE49-F238E27FC236}">
                <a16:creationId xmlns:a16="http://schemas.microsoft.com/office/drawing/2014/main" id="{F7375DB2-9540-4E3E-BEE0-F6AB9F50E56C}"/>
              </a:ext>
            </a:extLst>
          </p:cNvPr>
          <p:cNvSpPr/>
          <p:nvPr/>
        </p:nvSpPr>
        <p:spPr>
          <a:xfrm>
            <a:off x="10777540" y="4206042"/>
            <a:ext cx="1364220" cy="13208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140</a:t>
            </a:r>
          </a:p>
        </p:txBody>
      </p:sp>
      <p:sp>
        <p:nvSpPr>
          <p:cNvPr id="19" name="CuadroTexto 18">
            <a:extLst>
              <a:ext uri="{FF2B5EF4-FFF2-40B4-BE49-F238E27FC236}">
                <a16:creationId xmlns:a16="http://schemas.microsoft.com/office/drawing/2014/main" id="{87139BB9-7746-4C38-AC9B-4C3AFF3A0964}"/>
              </a:ext>
            </a:extLst>
          </p:cNvPr>
          <p:cNvSpPr txBox="1"/>
          <p:nvPr/>
        </p:nvSpPr>
        <p:spPr>
          <a:xfrm>
            <a:off x="10874394" y="5526842"/>
            <a:ext cx="117051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Programas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de VcM</a:t>
            </a:r>
          </a:p>
        </p:txBody>
      </p:sp>
      <p:sp>
        <p:nvSpPr>
          <p:cNvPr id="20" name="CuadroTexto 19">
            <a:extLst>
              <a:ext uri="{FF2B5EF4-FFF2-40B4-BE49-F238E27FC236}">
                <a16:creationId xmlns:a16="http://schemas.microsoft.com/office/drawing/2014/main" id="{1589D479-DDA6-4B05-BC3F-7AF52C3D6A01}"/>
              </a:ext>
            </a:extLst>
          </p:cNvPr>
          <p:cNvSpPr txBox="1"/>
          <p:nvPr/>
        </p:nvSpPr>
        <p:spPr>
          <a:xfrm>
            <a:off x="7714826" y="1272691"/>
            <a:ext cx="447717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a:ln>
                  <a:noFill/>
                </a:ln>
                <a:solidFill>
                  <a:srgbClr val="2B3954"/>
                </a:solidFill>
                <a:effectLst/>
                <a:uLnTx/>
                <a:uFillTx/>
                <a:latin typeface="Century Gothic" panose="020B0502020202020204" pitchFamily="34" charset="0"/>
                <a:ea typeface="+mn-ea"/>
                <a:cs typeface="+mn-cs"/>
              </a:rPr>
              <a:t>Cifras estables en el periodo 2023-2027 </a:t>
            </a:r>
            <a:endParaRPr kumimoji="0" lang="es-CL"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224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5E6D372-1D5E-051E-A804-542FF7563D11}"/>
              </a:ext>
            </a:extLst>
          </p:cNvPr>
          <p:cNvSpPr>
            <a:spLocks noGrp="1"/>
          </p:cNvSpPr>
          <p:nvPr>
            <p:ph type="title"/>
          </p:nvPr>
        </p:nvSpPr>
        <p:spPr/>
        <p:txBody>
          <a:bodyPr/>
          <a:lstStyle/>
          <a:p>
            <a:r>
              <a:rPr lang="es-CL" dirty="0"/>
              <a:t>Parte Conceptual</a:t>
            </a:r>
          </a:p>
        </p:txBody>
      </p:sp>
      <p:sp>
        <p:nvSpPr>
          <p:cNvPr id="5" name="Marcador de texto 4">
            <a:extLst>
              <a:ext uri="{FF2B5EF4-FFF2-40B4-BE49-F238E27FC236}">
                <a16:creationId xmlns:a16="http://schemas.microsoft.com/office/drawing/2014/main" id="{17794E0E-C4E3-46C4-4BF0-9AE451816028}"/>
              </a:ext>
            </a:extLst>
          </p:cNvPr>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887779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D3A946-01D8-424E-9E07-281C51101BCD}"/>
              </a:ext>
            </a:extLst>
          </p:cNvPr>
          <p:cNvSpPr>
            <a:spLocks noGrp="1"/>
          </p:cNvSpPr>
          <p:nvPr>
            <p:ph type="title"/>
          </p:nvPr>
        </p:nvSpPr>
        <p:spPr>
          <a:xfrm>
            <a:off x="160020" y="-6349"/>
            <a:ext cx="11563350" cy="1027430"/>
          </a:xfrm>
        </p:spPr>
        <p:txBody>
          <a:bodyPr>
            <a:noAutofit/>
          </a:bodyPr>
          <a:lstStyle/>
          <a:p>
            <a:r>
              <a:rPr lang="es-CL" sz="2400" dirty="0"/>
              <a:t>En </a:t>
            </a:r>
            <a:r>
              <a:rPr lang="es-CL" sz="2400" dirty="0">
                <a:solidFill>
                  <a:srgbClr val="FF5D5D"/>
                </a:solidFill>
              </a:rPr>
              <a:t>PREGRADO</a:t>
            </a:r>
            <a:r>
              <a:rPr lang="es-CL" sz="2400" dirty="0"/>
              <a:t>, se observa la siguiente distribución de asignaturas según </a:t>
            </a:r>
            <a:r>
              <a:rPr lang="es-CL" sz="2400" dirty="0">
                <a:solidFill>
                  <a:srgbClr val="FF5D5D"/>
                </a:solidFill>
              </a:rPr>
              <a:t>contribución externa</a:t>
            </a:r>
            <a:r>
              <a:rPr lang="es-CL" sz="2400" dirty="0"/>
              <a:t> del Modelo de  Modelo de VcM</a:t>
            </a:r>
          </a:p>
        </p:txBody>
      </p:sp>
      <p:graphicFrame>
        <p:nvGraphicFramePr>
          <p:cNvPr id="14" name="Marcador de contenido 13">
            <a:extLst>
              <a:ext uri="{FF2B5EF4-FFF2-40B4-BE49-F238E27FC236}">
                <a16:creationId xmlns:a16="http://schemas.microsoft.com/office/drawing/2014/main" id="{BCD2B58A-5288-7B90-B7E2-897E21A811D4}"/>
              </a:ext>
            </a:extLst>
          </p:cNvPr>
          <p:cNvGraphicFramePr>
            <a:graphicFrameLocks noGrp="1"/>
          </p:cNvGraphicFramePr>
          <p:nvPr>
            <p:ph idx="1"/>
          </p:nvPr>
        </p:nvGraphicFramePr>
        <p:xfrm>
          <a:off x="115166" y="1138959"/>
          <a:ext cx="11601450" cy="5611885"/>
        </p:xfrm>
        <a:graphic>
          <a:graphicData uri="http://schemas.openxmlformats.org/drawingml/2006/chart">
            <c:chart xmlns:c="http://schemas.openxmlformats.org/drawingml/2006/chart" xmlns:r="http://schemas.openxmlformats.org/officeDocument/2006/relationships" r:id="rId3"/>
          </a:graphicData>
        </a:graphic>
      </p:graphicFrame>
      <p:sp>
        <p:nvSpPr>
          <p:cNvPr id="3" name="CuadroTexto 2">
            <a:extLst>
              <a:ext uri="{FF2B5EF4-FFF2-40B4-BE49-F238E27FC236}">
                <a16:creationId xmlns:a16="http://schemas.microsoft.com/office/drawing/2014/main" id="{49BFBB5D-3F34-23EF-5B0B-C7198A90F358}"/>
              </a:ext>
            </a:extLst>
          </p:cNvPr>
          <p:cNvSpPr txBox="1"/>
          <p:nvPr/>
        </p:nvSpPr>
        <p:spPr>
          <a:xfrm>
            <a:off x="115166" y="1082040"/>
            <a:ext cx="718528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El 100% de las carreras y programas de pregrado, consideran como impacto interno, el aporte al proceso formativo de los estudiantes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El aporte/efecto/contribución/impacto externo, se dará de esta forma (en cuanto a </a:t>
            </a:r>
            <a:r>
              <a:rPr kumimoji="0" lang="es-CL" sz="1600" b="0" i="0" u="sng" strike="noStrike" kern="1200" cap="none" spc="0" normalizeH="0" baseline="0" noProof="0">
                <a:ln>
                  <a:noFill/>
                </a:ln>
                <a:solidFill>
                  <a:prstClr val="black"/>
                </a:solidFill>
                <a:effectLst/>
                <a:uLnTx/>
                <a:uFillTx/>
                <a:latin typeface="Century Gothic" panose="020B0502020202020204" pitchFamily="34" charset="0"/>
                <a:ea typeface="+mn-ea"/>
                <a:cs typeface="+mn-cs"/>
              </a:rPr>
              <a:t>cantidad de programas</a:t>
            </a:r>
            <a:r>
              <a:rPr kumimoji="0" lang="es-CL"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de vinculación):</a:t>
            </a:r>
          </a:p>
        </p:txBody>
      </p:sp>
      <p:graphicFrame>
        <p:nvGraphicFramePr>
          <p:cNvPr id="4" name="Gráfico 3">
            <a:extLst>
              <a:ext uri="{FF2B5EF4-FFF2-40B4-BE49-F238E27FC236}">
                <a16:creationId xmlns:a16="http://schemas.microsoft.com/office/drawing/2014/main" id="{98D643E6-AD51-8D66-CBBD-28CB57E5F297}"/>
              </a:ext>
            </a:extLst>
          </p:cNvPr>
          <p:cNvGraphicFramePr>
            <a:graphicFrameLocks/>
          </p:cNvGraphicFramePr>
          <p:nvPr/>
        </p:nvGraphicFramePr>
        <p:xfrm>
          <a:off x="115166" y="885523"/>
          <a:ext cx="12076834" cy="63072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18346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D3A946-01D8-424E-9E07-281C51101BCD}"/>
              </a:ext>
            </a:extLst>
          </p:cNvPr>
          <p:cNvSpPr>
            <a:spLocks noGrp="1"/>
          </p:cNvSpPr>
          <p:nvPr>
            <p:ph type="title"/>
          </p:nvPr>
        </p:nvSpPr>
        <p:spPr>
          <a:xfrm>
            <a:off x="342900" y="31750"/>
            <a:ext cx="11563350" cy="913641"/>
          </a:xfrm>
        </p:spPr>
        <p:txBody>
          <a:bodyPr>
            <a:noAutofit/>
          </a:bodyPr>
          <a:lstStyle/>
          <a:p>
            <a:r>
              <a:rPr lang="es-CL" sz="2400" dirty="0"/>
              <a:t>En </a:t>
            </a:r>
            <a:r>
              <a:rPr lang="es-CL" sz="2400" dirty="0">
                <a:solidFill>
                  <a:srgbClr val="306B7F"/>
                </a:solidFill>
              </a:rPr>
              <a:t>POSTGRADO</a:t>
            </a:r>
            <a:r>
              <a:rPr lang="es-CL" sz="2400" dirty="0"/>
              <a:t>, se observa la siguiente distribución de asignaturas según </a:t>
            </a:r>
            <a:r>
              <a:rPr lang="es-CL" sz="2400" dirty="0">
                <a:solidFill>
                  <a:srgbClr val="306B7F"/>
                </a:solidFill>
              </a:rPr>
              <a:t>contribución externa</a:t>
            </a:r>
            <a:r>
              <a:rPr lang="es-CL" sz="2400" dirty="0"/>
              <a:t> del Modelo de  Modelo de VcM</a:t>
            </a:r>
          </a:p>
        </p:txBody>
      </p:sp>
      <p:graphicFrame>
        <p:nvGraphicFramePr>
          <p:cNvPr id="14" name="Marcador de contenido 13">
            <a:extLst>
              <a:ext uri="{FF2B5EF4-FFF2-40B4-BE49-F238E27FC236}">
                <a16:creationId xmlns:a16="http://schemas.microsoft.com/office/drawing/2014/main" id="{BCD2B58A-5288-7B90-B7E2-897E21A811D4}"/>
              </a:ext>
            </a:extLst>
          </p:cNvPr>
          <p:cNvGraphicFramePr>
            <a:graphicFrameLocks noGrp="1"/>
          </p:cNvGraphicFramePr>
          <p:nvPr>
            <p:ph idx="1"/>
          </p:nvPr>
        </p:nvGraphicFramePr>
        <p:xfrm>
          <a:off x="174158" y="1021591"/>
          <a:ext cx="12017841" cy="5836409"/>
        </p:xfrm>
        <a:graphic>
          <a:graphicData uri="http://schemas.openxmlformats.org/drawingml/2006/chart">
            <c:chart xmlns:c="http://schemas.openxmlformats.org/drawingml/2006/chart" xmlns:r="http://schemas.openxmlformats.org/officeDocument/2006/relationships" r:id="rId3"/>
          </a:graphicData>
        </a:graphic>
      </p:graphicFrame>
      <p:sp>
        <p:nvSpPr>
          <p:cNvPr id="3" name="CuadroTexto 2">
            <a:extLst>
              <a:ext uri="{FF2B5EF4-FFF2-40B4-BE49-F238E27FC236}">
                <a16:creationId xmlns:a16="http://schemas.microsoft.com/office/drawing/2014/main" id="{49BFBB5D-3F34-23EF-5B0B-C7198A90F358}"/>
              </a:ext>
            </a:extLst>
          </p:cNvPr>
          <p:cNvSpPr txBox="1"/>
          <p:nvPr/>
        </p:nvSpPr>
        <p:spPr>
          <a:xfrm>
            <a:off x="295882" y="1021591"/>
            <a:ext cx="678334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El 100% de las carreras y programas de postgrado, consideran como impacto interno, el aporte al proceso formativo de los estudiantes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El aporte/efecto/contribución/impacto externo, se dará de esta forma (en cuanto a </a:t>
            </a:r>
            <a:r>
              <a:rPr kumimoji="0" lang="es-CL" sz="1600" b="0" i="0" u="sng" strike="noStrike" kern="1200" cap="none" spc="0" normalizeH="0" baseline="0" noProof="0">
                <a:ln>
                  <a:noFill/>
                </a:ln>
                <a:solidFill>
                  <a:prstClr val="black"/>
                </a:solidFill>
                <a:effectLst/>
                <a:uLnTx/>
                <a:uFillTx/>
                <a:latin typeface="Century Gothic" panose="020B0502020202020204" pitchFamily="34" charset="0"/>
                <a:ea typeface="+mn-ea"/>
                <a:cs typeface="+mn-cs"/>
              </a:rPr>
              <a:t>cantidad de programas</a:t>
            </a:r>
            <a:r>
              <a:rPr kumimoji="0" lang="es-CL" sz="1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de vinculación):</a:t>
            </a:r>
          </a:p>
        </p:txBody>
      </p:sp>
    </p:spTree>
    <p:extLst>
      <p:ext uri="{BB962C8B-B14F-4D97-AF65-F5344CB8AC3E}">
        <p14:creationId xmlns:p14="http://schemas.microsoft.com/office/powerpoint/2010/main" val="1936682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DBF472C-9DF0-0B01-4592-3F334E0ED9DE}"/>
              </a:ext>
            </a:extLst>
          </p:cNvPr>
          <p:cNvSpPr>
            <a:spLocks noGrp="1"/>
          </p:cNvSpPr>
          <p:nvPr>
            <p:ph type="title"/>
          </p:nvPr>
        </p:nvSpPr>
        <p:spPr>
          <a:xfrm>
            <a:off x="247650" y="626547"/>
            <a:ext cx="2990850" cy="4002603"/>
          </a:xfrm>
        </p:spPr>
        <p:txBody>
          <a:bodyPr>
            <a:noAutofit/>
          </a:bodyPr>
          <a:lstStyle/>
          <a:p>
            <a:r>
              <a:rPr lang="es-ES" sz="2800" dirty="0"/>
              <a:t>PRINCIPALES INDICADORES DE RESULTADO E IMPACTO DE INVESTIGACIÓN PARA EL DESARROLLO SOSTENIBLE UNAB</a:t>
            </a:r>
            <a:endParaRPr lang="es-CL" sz="2800" dirty="0"/>
          </a:p>
        </p:txBody>
      </p:sp>
      <p:pic>
        <p:nvPicPr>
          <p:cNvPr id="6" name="Imagen 5">
            <a:extLst>
              <a:ext uri="{FF2B5EF4-FFF2-40B4-BE49-F238E27FC236}">
                <a16:creationId xmlns:a16="http://schemas.microsoft.com/office/drawing/2014/main" id="{3326EFF5-39B3-9624-C0F3-7AF9DE9F2787}"/>
              </a:ext>
            </a:extLst>
          </p:cNvPr>
          <p:cNvPicPr>
            <a:picLocks noChangeAspect="1"/>
          </p:cNvPicPr>
          <p:nvPr/>
        </p:nvPicPr>
        <p:blipFill>
          <a:blip r:embed="rId2"/>
          <a:stretch>
            <a:fillRect/>
          </a:stretch>
        </p:blipFill>
        <p:spPr>
          <a:xfrm>
            <a:off x="3333750" y="0"/>
            <a:ext cx="8730761" cy="6764894"/>
          </a:xfrm>
          <a:prstGeom prst="rect">
            <a:avLst/>
          </a:prstGeom>
        </p:spPr>
      </p:pic>
      <p:sp>
        <p:nvSpPr>
          <p:cNvPr id="7" name="Elipse 6">
            <a:extLst>
              <a:ext uri="{FF2B5EF4-FFF2-40B4-BE49-F238E27FC236}">
                <a16:creationId xmlns:a16="http://schemas.microsoft.com/office/drawing/2014/main" id="{C1D121E7-AD93-A7F4-F538-AAD08F78DD26}"/>
              </a:ext>
            </a:extLst>
          </p:cNvPr>
          <p:cNvSpPr/>
          <p:nvPr/>
        </p:nvSpPr>
        <p:spPr>
          <a:xfrm>
            <a:off x="11658600" y="723900"/>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Elipse 7">
            <a:extLst>
              <a:ext uri="{FF2B5EF4-FFF2-40B4-BE49-F238E27FC236}">
                <a16:creationId xmlns:a16="http://schemas.microsoft.com/office/drawing/2014/main" id="{38717652-7538-9931-B9F0-1187B7204680}"/>
              </a:ext>
            </a:extLst>
          </p:cNvPr>
          <p:cNvSpPr/>
          <p:nvPr/>
        </p:nvSpPr>
        <p:spPr>
          <a:xfrm>
            <a:off x="11658600" y="1073150"/>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Elipse 8">
            <a:extLst>
              <a:ext uri="{FF2B5EF4-FFF2-40B4-BE49-F238E27FC236}">
                <a16:creationId xmlns:a16="http://schemas.microsoft.com/office/drawing/2014/main" id="{57DA69D8-7A7A-8EA7-CDE2-83655B1AB1E1}"/>
              </a:ext>
            </a:extLst>
          </p:cNvPr>
          <p:cNvSpPr/>
          <p:nvPr/>
        </p:nvSpPr>
        <p:spPr>
          <a:xfrm>
            <a:off x="11658600" y="1447800"/>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Elipse 9">
            <a:extLst>
              <a:ext uri="{FF2B5EF4-FFF2-40B4-BE49-F238E27FC236}">
                <a16:creationId xmlns:a16="http://schemas.microsoft.com/office/drawing/2014/main" id="{D217F649-9BD6-B0AB-B21A-7D94B5948393}"/>
              </a:ext>
            </a:extLst>
          </p:cNvPr>
          <p:cNvSpPr/>
          <p:nvPr/>
        </p:nvSpPr>
        <p:spPr>
          <a:xfrm>
            <a:off x="11658600" y="1822450"/>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Elipse 10">
            <a:extLst>
              <a:ext uri="{FF2B5EF4-FFF2-40B4-BE49-F238E27FC236}">
                <a16:creationId xmlns:a16="http://schemas.microsoft.com/office/drawing/2014/main" id="{3D012491-2239-2B78-B145-F40440302B0E}"/>
              </a:ext>
            </a:extLst>
          </p:cNvPr>
          <p:cNvSpPr/>
          <p:nvPr/>
        </p:nvSpPr>
        <p:spPr>
          <a:xfrm>
            <a:off x="11658600" y="2527300"/>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Elipse 11">
            <a:extLst>
              <a:ext uri="{FF2B5EF4-FFF2-40B4-BE49-F238E27FC236}">
                <a16:creationId xmlns:a16="http://schemas.microsoft.com/office/drawing/2014/main" id="{54B84B7B-2608-0420-83D9-8358FE4A978F}"/>
              </a:ext>
            </a:extLst>
          </p:cNvPr>
          <p:cNvSpPr/>
          <p:nvPr/>
        </p:nvSpPr>
        <p:spPr>
          <a:xfrm>
            <a:off x="11658600" y="2901950"/>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lipse 12">
            <a:extLst>
              <a:ext uri="{FF2B5EF4-FFF2-40B4-BE49-F238E27FC236}">
                <a16:creationId xmlns:a16="http://schemas.microsoft.com/office/drawing/2014/main" id="{89292737-438C-C0EC-ECCA-888EE7C391EC}"/>
              </a:ext>
            </a:extLst>
          </p:cNvPr>
          <p:cNvSpPr/>
          <p:nvPr/>
        </p:nvSpPr>
        <p:spPr>
          <a:xfrm>
            <a:off x="11658600" y="3641726"/>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Elipse 13">
            <a:extLst>
              <a:ext uri="{FF2B5EF4-FFF2-40B4-BE49-F238E27FC236}">
                <a16:creationId xmlns:a16="http://schemas.microsoft.com/office/drawing/2014/main" id="{099E4172-349C-F91B-3340-50C02D3AD7FA}"/>
              </a:ext>
            </a:extLst>
          </p:cNvPr>
          <p:cNvSpPr/>
          <p:nvPr/>
        </p:nvSpPr>
        <p:spPr>
          <a:xfrm>
            <a:off x="11658600" y="4721226"/>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Elipse 14">
            <a:extLst>
              <a:ext uri="{FF2B5EF4-FFF2-40B4-BE49-F238E27FC236}">
                <a16:creationId xmlns:a16="http://schemas.microsoft.com/office/drawing/2014/main" id="{9159FFDB-0AA3-648E-F1EB-8A706681169B}"/>
              </a:ext>
            </a:extLst>
          </p:cNvPr>
          <p:cNvSpPr/>
          <p:nvPr/>
        </p:nvSpPr>
        <p:spPr>
          <a:xfrm>
            <a:off x="11658600" y="5070476"/>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Elipse 15">
            <a:extLst>
              <a:ext uri="{FF2B5EF4-FFF2-40B4-BE49-F238E27FC236}">
                <a16:creationId xmlns:a16="http://schemas.microsoft.com/office/drawing/2014/main" id="{B8244D6E-E059-06A1-FFD5-DC1C57FB88E0}"/>
              </a:ext>
            </a:extLst>
          </p:cNvPr>
          <p:cNvSpPr/>
          <p:nvPr/>
        </p:nvSpPr>
        <p:spPr>
          <a:xfrm>
            <a:off x="11658600" y="5438776"/>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Elipse 16">
            <a:extLst>
              <a:ext uri="{FF2B5EF4-FFF2-40B4-BE49-F238E27FC236}">
                <a16:creationId xmlns:a16="http://schemas.microsoft.com/office/drawing/2014/main" id="{2CA1EBC3-57CC-DCA8-9301-9F0CF18E1AB3}"/>
              </a:ext>
            </a:extLst>
          </p:cNvPr>
          <p:cNvSpPr/>
          <p:nvPr/>
        </p:nvSpPr>
        <p:spPr>
          <a:xfrm>
            <a:off x="11658600" y="5807076"/>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Elipse 17">
            <a:extLst>
              <a:ext uri="{FF2B5EF4-FFF2-40B4-BE49-F238E27FC236}">
                <a16:creationId xmlns:a16="http://schemas.microsoft.com/office/drawing/2014/main" id="{3A8BC718-D6D1-12A2-E345-9B05814E8C41}"/>
              </a:ext>
            </a:extLst>
          </p:cNvPr>
          <p:cNvSpPr/>
          <p:nvPr/>
        </p:nvSpPr>
        <p:spPr>
          <a:xfrm>
            <a:off x="11658600" y="6175376"/>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Elipse 18">
            <a:extLst>
              <a:ext uri="{FF2B5EF4-FFF2-40B4-BE49-F238E27FC236}">
                <a16:creationId xmlns:a16="http://schemas.microsoft.com/office/drawing/2014/main" id="{8312043B-4E82-E3F0-03CF-59F82DFDF9FD}"/>
              </a:ext>
            </a:extLst>
          </p:cNvPr>
          <p:cNvSpPr/>
          <p:nvPr/>
        </p:nvSpPr>
        <p:spPr>
          <a:xfrm>
            <a:off x="5295900" y="2155826"/>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Elipse 19">
            <a:extLst>
              <a:ext uri="{FF2B5EF4-FFF2-40B4-BE49-F238E27FC236}">
                <a16:creationId xmlns:a16="http://schemas.microsoft.com/office/drawing/2014/main" id="{2CA4ED82-A205-79EA-8631-5ECB1AD74EC3}"/>
              </a:ext>
            </a:extLst>
          </p:cNvPr>
          <p:cNvSpPr/>
          <p:nvPr/>
        </p:nvSpPr>
        <p:spPr>
          <a:xfrm>
            <a:off x="5295900" y="2901950"/>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Elipse 20">
            <a:extLst>
              <a:ext uri="{FF2B5EF4-FFF2-40B4-BE49-F238E27FC236}">
                <a16:creationId xmlns:a16="http://schemas.microsoft.com/office/drawing/2014/main" id="{411A508F-E8A1-A3FE-5CC9-4344BF842FEB}"/>
              </a:ext>
            </a:extLst>
          </p:cNvPr>
          <p:cNvSpPr/>
          <p:nvPr/>
        </p:nvSpPr>
        <p:spPr>
          <a:xfrm>
            <a:off x="5295900" y="3277672"/>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Elipse 21">
            <a:extLst>
              <a:ext uri="{FF2B5EF4-FFF2-40B4-BE49-F238E27FC236}">
                <a16:creationId xmlns:a16="http://schemas.microsoft.com/office/drawing/2014/main" id="{AEB6941D-FADC-6975-F907-475F5C279334}"/>
              </a:ext>
            </a:extLst>
          </p:cNvPr>
          <p:cNvSpPr/>
          <p:nvPr/>
        </p:nvSpPr>
        <p:spPr>
          <a:xfrm>
            <a:off x="5302250" y="3614223"/>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Elipse 22">
            <a:extLst>
              <a:ext uri="{FF2B5EF4-FFF2-40B4-BE49-F238E27FC236}">
                <a16:creationId xmlns:a16="http://schemas.microsoft.com/office/drawing/2014/main" id="{736EEBFE-BB33-D035-AAC7-85F747DEE40F}"/>
              </a:ext>
            </a:extLst>
          </p:cNvPr>
          <p:cNvSpPr/>
          <p:nvPr/>
        </p:nvSpPr>
        <p:spPr>
          <a:xfrm>
            <a:off x="5295900" y="3971969"/>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Elipse 23">
            <a:extLst>
              <a:ext uri="{FF2B5EF4-FFF2-40B4-BE49-F238E27FC236}">
                <a16:creationId xmlns:a16="http://schemas.microsoft.com/office/drawing/2014/main" id="{F7094BD1-C912-FD45-FD3D-45664E698840}"/>
              </a:ext>
            </a:extLst>
          </p:cNvPr>
          <p:cNvSpPr/>
          <p:nvPr/>
        </p:nvSpPr>
        <p:spPr>
          <a:xfrm>
            <a:off x="5308600" y="4328642"/>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Elipse 24">
            <a:extLst>
              <a:ext uri="{FF2B5EF4-FFF2-40B4-BE49-F238E27FC236}">
                <a16:creationId xmlns:a16="http://schemas.microsoft.com/office/drawing/2014/main" id="{C2C04419-8DAE-468D-AE0A-E6FA476425D3}"/>
              </a:ext>
            </a:extLst>
          </p:cNvPr>
          <p:cNvSpPr/>
          <p:nvPr/>
        </p:nvSpPr>
        <p:spPr>
          <a:xfrm>
            <a:off x="5308600" y="5438776"/>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Elipse 25">
            <a:extLst>
              <a:ext uri="{FF2B5EF4-FFF2-40B4-BE49-F238E27FC236}">
                <a16:creationId xmlns:a16="http://schemas.microsoft.com/office/drawing/2014/main" id="{3D73108F-A3E0-B370-34DC-A49175F478C8}"/>
              </a:ext>
            </a:extLst>
          </p:cNvPr>
          <p:cNvSpPr/>
          <p:nvPr/>
        </p:nvSpPr>
        <p:spPr>
          <a:xfrm>
            <a:off x="5302250" y="5785925"/>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Elipse 26">
            <a:extLst>
              <a:ext uri="{FF2B5EF4-FFF2-40B4-BE49-F238E27FC236}">
                <a16:creationId xmlns:a16="http://schemas.microsoft.com/office/drawing/2014/main" id="{DAA643D6-2761-B350-A537-79355956231E}"/>
              </a:ext>
            </a:extLst>
          </p:cNvPr>
          <p:cNvSpPr/>
          <p:nvPr/>
        </p:nvSpPr>
        <p:spPr>
          <a:xfrm>
            <a:off x="5295900" y="6170634"/>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CuadroTexto 28">
            <a:extLst>
              <a:ext uri="{FF2B5EF4-FFF2-40B4-BE49-F238E27FC236}">
                <a16:creationId xmlns:a16="http://schemas.microsoft.com/office/drawing/2014/main" id="{4BBEB383-BEAA-26D1-7D37-324F2C36AA84}"/>
              </a:ext>
            </a:extLst>
          </p:cNvPr>
          <p:cNvSpPr txBox="1"/>
          <p:nvPr/>
        </p:nvSpPr>
        <p:spPr>
          <a:xfrm>
            <a:off x="82550" y="5280026"/>
            <a:ext cx="28194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dirty="0">
                <a:ln>
                  <a:noFill/>
                </a:ln>
                <a:solidFill>
                  <a:prstClr val="black"/>
                </a:solidFill>
                <a:effectLst/>
                <a:uLnTx/>
                <a:uFillTx/>
                <a:latin typeface="Aptos" panose="02110004020202020204"/>
                <a:ea typeface="+mn-ea"/>
                <a:cs typeface="+mn-cs"/>
              </a:rPr>
              <a:t>Field-Weighted Citation Impact (FWCI): es un indicador que permite medir el impacto de publicaciones científicas en forma comparativa a un campo o área temática. Su utilidad radica en su fácil comprensión e interpretación (Exactamente 1: significa que se tiene el rendimiento esperado para el promedio global; Más que 1: significa que se cita más de lo esperado según el promedio mundial. Por ejemplo, 1,48 significa 48% más citado de lo esperado; Menos de 1: significa que el resultado se cita menos de lo esperado según el promedio mundial.</a:t>
            </a:r>
          </a:p>
        </p:txBody>
      </p:sp>
      <p:sp>
        <p:nvSpPr>
          <p:cNvPr id="30" name="Elipse 29">
            <a:extLst>
              <a:ext uri="{FF2B5EF4-FFF2-40B4-BE49-F238E27FC236}">
                <a16:creationId xmlns:a16="http://schemas.microsoft.com/office/drawing/2014/main" id="{5C20EE4F-84AA-659F-C3BB-A3A1044DDBDA}"/>
              </a:ext>
            </a:extLst>
          </p:cNvPr>
          <p:cNvSpPr/>
          <p:nvPr/>
        </p:nvSpPr>
        <p:spPr>
          <a:xfrm>
            <a:off x="11658600" y="3261758"/>
            <a:ext cx="285750" cy="209550"/>
          </a:xfrm>
          <a:prstGeom prst="ellipse">
            <a:avLst/>
          </a:prstGeom>
          <a:noFill/>
          <a:ln w="28575">
            <a:solidFill>
              <a:srgbClr val="3EB04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6468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9BABEE-179E-B01B-851F-8E02F7AFB1C4}"/>
              </a:ext>
            </a:extLst>
          </p:cNvPr>
          <p:cNvPicPr>
            <a:picLocks noChangeAspect="1"/>
          </p:cNvPicPr>
          <p:nvPr/>
        </p:nvPicPr>
        <p:blipFill>
          <a:blip r:embed="rId2"/>
          <a:stretch>
            <a:fillRect/>
          </a:stretch>
        </p:blipFill>
        <p:spPr>
          <a:xfrm>
            <a:off x="2049814" y="65499"/>
            <a:ext cx="9387772" cy="6727002"/>
          </a:xfrm>
          <a:prstGeom prst="rect">
            <a:avLst/>
          </a:prstGeom>
        </p:spPr>
      </p:pic>
      <p:sp>
        <p:nvSpPr>
          <p:cNvPr id="6" name="CuadroTexto 5">
            <a:extLst>
              <a:ext uri="{FF2B5EF4-FFF2-40B4-BE49-F238E27FC236}">
                <a16:creationId xmlns:a16="http://schemas.microsoft.com/office/drawing/2014/main" id="{2D9E7340-F795-B2F2-CA37-F89ADDF674B7}"/>
              </a:ext>
            </a:extLst>
          </p:cNvPr>
          <p:cNvSpPr txBox="1"/>
          <p:nvPr/>
        </p:nvSpPr>
        <p:spPr>
          <a:xfrm rot="16200000">
            <a:off x="-2533649" y="2964136"/>
            <a:ext cx="61188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600" b="0" i="0" u="none" strike="noStrike" kern="1200" cap="none" spc="0" normalizeH="0" baseline="0" noProof="0" dirty="0">
                <a:ln>
                  <a:noFill/>
                </a:ln>
                <a:solidFill>
                  <a:srgbClr val="C00000"/>
                </a:solidFill>
                <a:effectLst/>
                <a:uLnTx/>
                <a:uFillTx/>
                <a:latin typeface="Aptos" panose="02110004020202020204"/>
                <a:ea typeface="+mn-ea"/>
                <a:cs typeface="+mn-cs"/>
              </a:rPr>
              <a:t>https://researchers.unab.cl</a:t>
            </a:r>
          </a:p>
        </p:txBody>
      </p:sp>
    </p:spTree>
    <p:extLst>
      <p:ext uri="{BB962C8B-B14F-4D97-AF65-F5344CB8AC3E}">
        <p14:creationId xmlns:p14="http://schemas.microsoft.com/office/powerpoint/2010/main" val="1530129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0" r="-40000"/>
          </a:stretch>
        </a:blipFill>
        <a:effectLst/>
      </p:bgPr>
    </p:bg>
    <p:spTree>
      <p:nvGrpSpPr>
        <p:cNvPr id="1" name=""/>
        <p:cNvGrpSpPr/>
        <p:nvPr/>
      </p:nvGrpSpPr>
      <p:grpSpPr>
        <a:xfrm>
          <a:off x="0" y="0"/>
          <a:ext cx="0" cy="0"/>
          <a:chOff x="0" y="0"/>
          <a:chExt cx="0" cy="0"/>
        </a:xfrm>
      </p:grpSpPr>
      <p:grpSp>
        <p:nvGrpSpPr>
          <p:cNvPr id="4" name="Grupo 3"/>
          <p:cNvGrpSpPr/>
          <p:nvPr/>
        </p:nvGrpSpPr>
        <p:grpSpPr>
          <a:xfrm>
            <a:off x="152401" y="3962401"/>
            <a:ext cx="7313295" cy="2879159"/>
            <a:chOff x="-1" y="762000"/>
            <a:chExt cx="7313295" cy="2879159"/>
          </a:xfrm>
        </p:grpSpPr>
        <p:sp>
          <p:nvSpPr>
            <p:cNvPr id="3" name="Rectangle 2"/>
            <p:cNvSpPr/>
            <p:nvPr/>
          </p:nvSpPr>
          <p:spPr>
            <a:xfrm>
              <a:off x="-1" y="762000"/>
              <a:ext cx="7313295" cy="2590800"/>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466408" y="840392"/>
              <a:ext cx="6567041" cy="2800767"/>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800" b="1" i="0" u="none" strike="noStrike" kern="0" cap="all" spc="0" normalizeH="0" baseline="0" noProof="0" dirty="0" err="1">
                  <a:ln>
                    <a:noFill/>
                  </a:ln>
                  <a:solidFill>
                    <a:prstClr val="white"/>
                  </a:solidFill>
                  <a:effectLst>
                    <a:outerShdw blurRad="50800" dist="38100" dir="13500000" algn="br" rotWithShape="0">
                      <a:prstClr val="black">
                        <a:alpha val="40000"/>
                      </a:prstClr>
                    </a:outerShdw>
                  </a:effectLst>
                  <a:uLnTx/>
                  <a:uFillTx/>
                  <a:latin typeface="Arial Narrow" panose="020B0606020202030204" pitchFamily="34" charset="0"/>
                  <a:ea typeface="+mn-ea"/>
                  <a:cs typeface="Arial" pitchFamily="34" charset="0"/>
                </a:rPr>
                <a:t>Futuros</a:t>
              </a:r>
              <a:endParaRPr kumimoji="0" lang="en-US" sz="8800" b="1" i="0" u="none" strike="noStrike" kern="0" cap="all" spc="0" normalizeH="0" baseline="0" noProof="0" dirty="0">
                <a:ln>
                  <a:noFill/>
                </a:ln>
                <a:solidFill>
                  <a:prstClr val="white"/>
                </a:solidFill>
                <a:effectLst>
                  <a:outerShdw blurRad="50800" dist="38100" dir="13500000" algn="br" rotWithShape="0">
                    <a:prstClr val="black">
                      <a:alpha val="40000"/>
                    </a:prstClr>
                  </a:outerShdw>
                </a:effectLst>
                <a:uLnTx/>
                <a:uFillTx/>
                <a:latin typeface="Arial Narrow" panose="020B0606020202030204" pitchFamily="34" charset="0"/>
                <a:ea typeface="+mn-ea"/>
                <a:cs typeface="Arial"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800" b="1" i="0" u="none" strike="noStrike" kern="0" cap="all" spc="0" normalizeH="0" baseline="0" noProof="0" dirty="0" err="1">
                  <a:ln>
                    <a:noFill/>
                  </a:ln>
                  <a:solidFill>
                    <a:prstClr val="white"/>
                  </a:solidFill>
                  <a:effectLst>
                    <a:outerShdw blurRad="50800" dist="38100" dir="13500000" algn="br" rotWithShape="0">
                      <a:prstClr val="black">
                        <a:alpha val="40000"/>
                      </a:prstClr>
                    </a:outerShdw>
                  </a:effectLst>
                  <a:uLnTx/>
                  <a:uFillTx/>
                  <a:latin typeface="Arial Narrow" panose="020B0606020202030204" pitchFamily="34" charset="0"/>
                  <a:ea typeface="+mn-ea"/>
                  <a:cs typeface="Arial" pitchFamily="34" charset="0"/>
                </a:rPr>
                <a:t>Desafíos</a:t>
              </a:r>
              <a:r>
                <a:rPr kumimoji="0" lang="en-US" sz="6600" b="1" i="0" u="none" strike="noStrike" kern="0" cap="all" spc="0" normalizeH="0" baseline="0" noProof="0" dirty="0">
                  <a:ln>
                    <a:noFill/>
                  </a:ln>
                  <a:solidFill>
                    <a:srgbClr val="BE224F"/>
                  </a:solidFill>
                  <a:effectLst>
                    <a:outerShdw blurRad="50800" dist="38100" dir="13500000" algn="br" rotWithShape="0">
                      <a:prstClr val="black">
                        <a:alpha val="40000"/>
                      </a:prstClr>
                    </a:outerShdw>
                  </a:effectLst>
                  <a:uLnTx/>
                  <a:uFillTx/>
                  <a:latin typeface="Arial Narrow" panose="020B0606020202030204" pitchFamily="34" charset="0"/>
                  <a:ea typeface="+mn-ea"/>
                  <a:cs typeface="Arial" pitchFamily="34" charset="0"/>
                </a:rPr>
                <a:t> </a:t>
              </a:r>
            </a:p>
          </p:txBody>
        </p:sp>
      </p:grpSp>
    </p:spTree>
    <p:extLst>
      <p:ext uri="{BB962C8B-B14F-4D97-AF65-F5344CB8AC3E}">
        <p14:creationId xmlns:p14="http://schemas.microsoft.com/office/powerpoint/2010/main" val="850114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2479041" y="107239"/>
            <a:ext cx="9262192" cy="1782761"/>
          </a:xfrm>
        </p:spPr>
        <p:txBody>
          <a:bodyPr>
            <a:noAutofit/>
          </a:bodyPr>
          <a:lstStyle/>
          <a:p>
            <a:pPr algn="r"/>
            <a:r>
              <a:rPr lang="es-CL" sz="8800" dirty="0">
                <a:solidFill>
                  <a:schemeClr val="bg1"/>
                </a:solidFill>
              </a:rPr>
              <a:t>Palabras finales</a:t>
            </a:r>
          </a:p>
        </p:txBody>
      </p:sp>
      <p:sp>
        <p:nvSpPr>
          <p:cNvPr id="3" name="Marcador de contenido 2"/>
          <p:cNvSpPr>
            <a:spLocks noGrp="1"/>
          </p:cNvSpPr>
          <p:nvPr>
            <p:ph idx="1"/>
          </p:nvPr>
        </p:nvSpPr>
        <p:spPr>
          <a:xfrm>
            <a:off x="536521" y="1347046"/>
            <a:ext cx="10969943" cy="5150562"/>
          </a:xfrm>
        </p:spPr>
        <p:txBody>
          <a:bodyPr>
            <a:noAutofit/>
          </a:bodyPr>
          <a:lstStyle/>
          <a:p>
            <a:endParaRPr lang="es-CL" sz="2400" b="1" dirty="0">
              <a:solidFill>
                <a:schemeClr val="accent3"/>
              </a:solidFill>
            </a:endParaRPr>
          </a:p>
          <a:p>
            <a:pPr marL="0" indent="0">
              <a:buNone/>
            </a:pPr>
            <a:r>
              <a:rPr lang="es-CL" sz="2400" b="1" dirty="0">
                <a:solidFill>
                  <a:srgbClr val="9A262E"/>
                </a:solidFill>
              </a:rPr>
              <a:t>PRIMERO: </a:t>
            </a:r>
            <a:r>
              <a:rPr lang="es-CL" sz="2400" b="1" dirty="0">
                <a:solidFill>
                  <a:schemeClr val="bg1"/>
                </a:solidFill>
              </a:rPr>
              <a:t>Complejidad de la Función</a:t>
            </a:r>
          </a:p>
          <a:p>
            <a:pPr marL="0" indent="0">
              <a:buNone/>
            </a:pPr>
            <a:r>
              <a:rPr lang="es-CL" sz="2000" i="1" dirty="0">
                <a:solidFill>
                  <a:schemeClr val="bg1"/>
                </a:solidFill>
              </a:rPr>
              <a:t>La vinculación con el medio se ha vuelto tremendamente compleja… y no existen soluciones únicas. En nuestro caso, es un tema de permanente preocupación (y ocupación) debido a los enormes esfuerzos necesarios para “documentar el proceso” (que de cierta forma ha generado una gran burocratización de la función.</a:t>
            </a:r>
            <a:endParaRPr lang="es-CL" sz="2000" i="1" dirty="0">
              <a:solidFill>
                <a:schemeClr val="bg1"/>
              </a:solidFill>
              <a:sym typeface="Wingdings" panose="05000000000000000000" pitchFamily="2" charset="2"/>
            </a:endParaRPr>
          </a:p>
          <a:p>
            <a:endParaRPr lang="es-CL" sz="2400" b="1" dirty="0">
              <a:solidFill>
                <a:schemeClr val="bg1"/>
              </a:solidFill>
              <a:sym typeface="Wingdings" panose="05000000000000000000" pitchFamily="2" charset="2"/>
            </a:endParaRPr>
          </a:p>
          <a:p>
            <a:pPr marL="0" indent="0">
              <a:buNone/>
            </a:pPr>
            <a:r>
              <a:rPr lang="es-CL" sz="2400" b="1" dirty="0">
                <a:solidFill>
                  <a:srgbClr val="9A262E"/>
                </a:solidFill>
              </a:rPr>
              <a:t>SEGUNDO: </a:t>
            </a:r>
            <a:r>
              <a:rPr lang="es-CL" sz="2400" b="1" dirty="0">
                <a:solidFill>
                  <a:schemeClr val="bg1"/>
                </a:solidFill>
              </a:rPr>
              <a:t>Acreditaciones</a:t>
            </a:r>
          </a:p>
          <a:p>
            <a:pPr marL="0" indent="0">
              <a:buNone/>
            </a:pPr>
            <a:r>
              <a:rPr lang="es-CL" sz="2000" i="1" dirty="0">
                <a:solidFill>
                  <a:schemeClr val="bg1"/>
                </a:solidFill>
              </a:rPr>
              <a:t>Lo que acabamos de conversar pareciera indicar que: </a:t>
            </a:r>
          </a:p>
          <a:p>
            <a:pPr lvl="1"/>
            <a:r>
              <a:rPr lang="es-CL" sz="1600" i="1" dirty="0">
                <a:solidFill>
                  <a:schemeClr val="bg1"/>
                </a:solidFill>
              </a:rPr>
              <a:t>La Vinculación con el Medio se hace solo porque lo exigen las acreditaciones, o bien, </a:t>
            </a:r>
          </a:p>
          <a:p>
            <a:pPr lvl="1"/>
            <a:r>
              <a:rPr lang="es-CL" sz="1600" i="1" dirty="0">
                <a:solidFill>
                  <a:schemeClr val="bg1"/>
                </a:solidFill>
              </a:rPr>
              <a:t>Que la calidad solo puede ser asegurada a través de acreditaciones, o bien,</a:t>
            </a:r>
          </a:p>
          <a:p>
            <a:pPr lvl="1"/>
            <a:r>
              <a:rPr lang="es-CL" sz="1600" i="1" dirty="0">
                <a:solidFill>
                  <a:schemeClr val="bg1"/>
                </a:solidFill>
              </a:rPr>
              <a:t>Que lo único que importa hacer, es lo que pide la CNA Chile…</a:t>
            </a:r>
          </a:p>
          <a:p>
            <a:pPr lvl="1"/>
            <a:endParaRPr lang="es-CL" sz="1600" i="1" dirty="0">
              <a:solidFill>
                <a:schemeClr val="bg1"/>
              </a:solidFill>
            </a:endParaRPr>
          </a:p>
          <a:p>
            <a:pPr lvl="1"/>
            <a:r>
              <a:rPr lang="es-CL" sz="1600" i="1" dirty="0">
                <a:solidFill>
                  <a:schemeClr val="bg1"/>
                </a:solidFill>
              </a:rPr>
              <a:t>Y no… no es así… las instituciones complejas y exitosas, no se ven obligadas a mostrar todo lo que hacen, sino que entienden que el Compromiso de una Institución con el entorno, tiene un pequeño subconjunto de acciones que si son acreditables y muchas otras que la institución decide hacer por su naturaleza como institución y no porque la CNA se lo pide.</a:t>
            </a:r>
            <a:endParaRPr lang="es-CL" sz="3200" i="1" dirty="0">
              <a:solidFill>
                <a:schemeClr val="bg1"/>
              </a:solidFill>
            </a:endParaRPr>
          </a:p>
        </p:txBody>
      </p:sp>
    </p:spTree>
    <p:extLst>
      <p:ext uri="{BB962C8B-B14F-4D97-AF65-F5344CB8AC3E}">
        <p14:creationId xmlns:p14="http://schemas.microsoft.com/office/powerpoint/2010/main" val="356799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ángulo 1"/>
          <p:cNvSpPr/>
          <p:nvPr/>
        </p:nvSpPr>
        <p:spPr>
          <a:xfrm>
            <a:off x="1524000" y="1447800"/>
            <a:ext cx="8508050" cy="2646878"/>
          </a:xfrm>
          <a:prstGeom prst="rect">
            <a:avLst/>
          </a:prstGeom>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6600" b="0" i="0" u="none" strike="noStrike" kern="1200" cap="none" spc="0" normalizeH="0" baseline="0" noProof="0" dirty="0">
                <a:ln>
                  <a:noFill/>
                </a:ln>
                <a:solidFill>
                  <a:prstClr val="white"/>
                </a:solidFill>
                <a:effectLst/>
                <a:uLnTx/>
                <a:uFillTx/>
                <a:latin typeface="Calibri"/>
                <a:ea typeface="+mn-ea"/>
                <a:cs typeface="+mn-cs"/>
              </a:rPr>
              <a:t>MUCHAS</a:t>
            </a:r>
          </a:p>
        </p:txBody>
      </p:sp>
      <p:sp>
        <p:nvSpPr>
          <p:cNvPr id="4" name="Rectángulo 3">
            <a:extLst>
              <a:ext uri="{FF2B5EF4-FFF2-40B4-BE49-F238E27FC236}">
                <a16:creationId xmlns:a16="http://schemas.microsoft.com/office/drawing/2014/main" id="{031393F1-97BF-43ED-897E-1D882888E548}"/>
              </a:ext>
            </a:extLst>
          </p:cNvPr>
          <p:cNvSpPr/>
          <p:nvPr/>
        </p:nvSpPr>
        <p:spPr>
          <a:xfrm>
            <a:off x="3886200" y="2771239"/>
            <a:ext cx="6487289" cy="2646878"/>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CL" sz="16600" b="0" i="0" u="none" strike="noStrike" kern="1200" cap="none" spc="0" normalizeH="0" baseline="0" noProof="0">
                <a:ln>
                  <a:noFill/>
                </a:ln>
                <a:solidFill>
                  <a:prstClr val="white"/>
                </a:solidFill>
                <a:effectLst/>
                <a:uLnTx/>
                <a:uFillTx/>
                <a:latin typeface="Calibri"/>
                <a:ea typeface="+mn-ea"/>
                <a:cs typeface="+mn-cs"/>
              </a:rPr>
              <a:t>Gracias</a:t>
            </a:r>
            <a:endParaRPr kumimoji="0" lang="es-CL"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66092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Título 23">
            <a:extLst>
              <a:ext uri="{FF2B5EF4-FFF2-40B4-BE49-F238E27FC236}">
                <a16:creationId xmlns:a16="http://schemas.microsoft.com/office/drawing/2014/main" id="{E8A151AE-80CC-5660-2317-5B952E2BA47E}"/>
              </a:ext>
            </a:extLst>
          </p:cNvPr>
          <p:cNvSpPr>
            <a:spLocks noGrp="1"/>
          </p:cNvSpPr>
          <p:nvPr>
            <p:ph type="ctrTitle"/>
          </p:nvPr>
        </p:nvSpPr>
        <p:spPr/>
        <p:txBody>
          <a:bodyPr/>
          <a:lstStyle/>
          <a:p>
            <a:endParaRPr lang="es-CL"/>
          </a:p>
        </p:txBody>
      </p:sp>
      <p:sp>
        <p:nvSpPr>
          <p:cNvPr id="25" name="Subtítulo 24">
            <a:extLst>
              <a:ext uri="{FF2B5EF4-FFF2-40B4-BE49-F238E27FC236}">
                <a16:creationId xmlns:a16="http://schemas.microsoft.com/office/drawing/2014/main" id="{A0A09FA1-A8F3-03C7-544F-EECE73449A32}"/>
              </a:ext>
            </a:extLst>
          </p:cNvPr>
          <p:cNvSpPr>
            <a:spLocks noGrp="1"/>
          </p:cNvSpPr>
          <p:nvPr>
            <p:ph type="subTitle" idx="1"/>
          </p:nvPr>
        </p:nvSpPr>
        <p:spPr/>
        <p:txBody>
          <a:bodyPr/>
          <a:lstStyle/>
          <a:p>
            <a:endParaRPr lang="es-CL"/>
          </a:p>
        </p:txBody>
      </p:sp>
      <p:pic>
        <p:nvPicPr>
          <p:cNvPr id="9" name="Imagen 8" descr="Imagen que contiene Gráfico de embudo&#10;&#10;Descripción generada automáticamente">
            <a:extLst>
              <a:ext uri="{FF2B5EF4-FFF2-40B4-BE49-F238E27FC236}">
                <a16:creationId xmlns:a16="http://schemas.microsoft.com/office/drawing/2014/main" id="{94323D81-4A26-5954-BF8C-6C00C1C83E01}"/>
              </a:ext>
            </a:extLst>
          </p:cNvPr>
          <p:cNvPicPr>
            <a:picLocks noChangeAspect="1"/>
          </p:cNvPicPr>
          <p:nvPr/>
        </p:nvPicPr>
        <p:blipFill>
          <a:blip r:embed="rId2"/>
          <a:srcRect l="4774" t="10092" b="36344"/>
          <a:stretch/>
        </p:blipFill>
        <p:spPr>
          <a:xfrm>
            <a:off x="0" y="0"/>
            <a:ext cx="12192000" cy="6858000"/>
          </a:xfrm>
          <a:prstGeom prst="rect">
            <a:avLst/>
          </a:prstGeom>
        </p:spPr>
      </p:pic>
      <p:sp>
        <p:nvSpPr>
          <p:cNvPr id="4" name="Rectángulo 3">
            <a:extLst>
              <a:ext uri="{FF2B5EF4-FFF2-40B4-BE49-F238E27FC236}">
                <a16:creationId xmlns:a16="http://schemas.microsoft.com/office/drawing/2014/main" id="{FA3C6D88-FE8D-C62F-4185-88E1CC6BAF26}"/>
              </a:ext>
            </a:extLst>
          </p:cNvPr>
          <p:cNvSpPr/>
          <p:nvPr/>
        </p:nvSpPr>
        <p:spPr>
          <a:xfrm rot="2721363">
            <a:off x="611763" y="1766576"/>
            <a:ext cx="1348978" cy="1352606"/>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6E6E6"/>
              </a:solidFill>
              <a:effectLst/>
              <a:uLnTx/>
              <a:uFillTx/>
              <a:latin typeface="Aptos" panose="02110004020202020204"/>
              <a:ea typeface="+mn-ea"/>
              <a:cs typeface="+mn-cs"/>
            </a:endParaRPr>
          </a:p>
        </p:txBody>
      </p:sp>
      <p:grpSp>
        <p:nvGrpSpPr>
          <p:cNvPr id="20" name="Grupo 19">
            <a:extLst>
              <a:ext uri="{FF2B5EF4-FFF2-40B4-BE49-F238E27FC236}">
                <a16:creationId xmlns:a16="http://schemas.microsoft.com/office/drawing/2014/main" id="{6F5DAEC2-48D1-75D3-C26B-9154193767C7}"/>
              </a:ext>
            </a:extLst>
          </p:cNvPr>
          <p:cNvGrpSpPr/>
          <p:nvPr/>
        </p:nvGrpSpPr>
        <p:grpSpPr>
          <a:xfrm>
            <a:off x="239583" y="-159187"/>
            <a:ext cx="13560160" cy="10163907"/>
            <a:chOff x="239583" y="-159187"/>
            <a:chExt cx="13560160" cy="10163907"/>
          </a:xfrm>
        </p:grpSpPr>
        <p:sp>
          <p:nvSpPr>
            <p:cNvPr id="12" name="Forma libre: forma 11">
              <a:extLst>
                <a:ext uri="{FF2B5EF4-FFF2-40B4-BE49-F238E27FC236}">
                  <a16:creationId xmlns:a16="http://schemas.microsoft.com/office/drawing/2014/main" id="{725041F1-EBAB-2A51-F02D-5E47AA5A46C3}"/>
                </a:ext>
              </a:extLst>
            </p:cNvPr>
            <p:cNvSpPr/>
            <p:nvPr/>
          </p:nvSpPr>
          <p:spPr>
            <a:xfrm rot="2681442">
              <a:off x="239583" y="2621118"/>
              <a:ext cx="8957632" cy="7383602"/>
            </a:xfrm>
            <a:custGeom>
              <a:avLst/>
              <a:gdLst>
                <a:gd name="connsiteX0" fmla="*/ 0 w 8957632"/>
                <a:gd name="connsiteY0" fmla="*/ 0 h 7383602"/>
                <a:gd name="connsiteX1" fmla="*/ 8957632 w 8957632"/>
                <a:gd name="connsiteY1" fmla="*/ 0 h 7383602"/>
                <a:gd name="connsiteX2" fmla="*/ 1493880 w 8957632"/>
                <a:gd name="connsiteY2" fmla="*/ 7383602 h 7383602"/>
                <a:gd name="connsiteX3" fmla="*/ 0 w 8957632"/>
                <a:gd name="connsiteY3" fmla="*/ 5873506 h 7383602"/>
              </a:gdLst>
              <a:ahLst/>
              <a:cxnLst>
                <a:cxn ang="0">
                  <a:pos x="connsiteX0" y="connsiteY0"/>
                </a:cxn>
                <a:cxn ang="0">
                  <a:pos x="connsiteX1" y="connsiteY1"/>
                </a:cxn>
                <a:cxn ang="0">
                  <a:pos x="connsiteX2" y="connsiteY2"/>
                </a:cxn>
                <a:cxn ang="0">
                  <a:pos x="connsiteX3" y="connsiteY3"/>
                </a:cxn>
              </a:cxnLst>
              <a:rect l="l" t="t" r="r" b="b"/>
              <a:pathLst>
                <a:path w="8957632" h="7383602">
                  <a:moveTo>
                    <a:pt x="0" y="0"/>
                  </a:moveTo>
                  <a:lnTo>
                    <a:pt x="8957632" y="0"/>
                  </a:lnTo>
                  <a:lnTo>
                    <a:pt x="1493880" y="7383602"/>
                  </a:lnTo>
                  <a:lnTo>
                    <a:pt x="0" y="5873506"/>
                  </a:lnTo>
                  <a:close/>
                </a:path>
              </a:pathLst>
            </a:custGeom>
            <a:solidFill>
              <a:srgbClr val="F3F3F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6E6E6"/>
                </a:solidFill>
                <a:effectLst/>
                <a:uLnTx/>
                <a:uFillTx/>
                <a:latin typeface="Aptos" panose="02110004020202020204"/>
                <a:ea typeface="+mn-ea"/>
                <a:cs typeface="+mn-cs"/>
              </a:endParaRPr>
            </a:p>
          </p:txBody>
        </p:sp>
        <p:sp>
          <p:nvSpPr>
            <p:cNvPr id="19" name="Forma libre: forma 18">
              <a:extLst>
                <a:ext uri="{FF2B5EF4-FFF2-40B4-BE49-F238E27FC236}">
                  <a16:creationId xmlns:a16="http://schemas.microsoft.com/office/drawing/2014/main" id="{3814120D-7839-C002-D379-9892AC850307}"/>
                </a:ext>
              </a:extLst>
            </p:cNvPr>
            <p:cNvSpPr/>
            <p:nvPr/>
          </p:nvSpPr>
          <p:spPr>
            <a:xfrm rot="2681442">
              <a:off x="7094401" y="-159187"/>
              <a:ext cx="6705342" cy="7777678"/>
            </a:xfrm>
            <a:custGeom>
              <a:avLst/>
              <a:gdLst>
                <a:gd name="connsiteX0" fmla="*/ 0 w 6705342"/>
                <a:gd name="connsiteY0" fmla="*/ 1959227 h 7777678"/>
                <a:gd name="connsiteX1" fmla="*/ 1980495 w 6705342"/>
                <a:gd name="connsiteY1" fmla="*/ 0 h 7777678"/>
                <a:gd name="connsiteX2" fmla="*/ 6705342 w 6705342"/>
                <a:gd name="connsiteY2" fmla="*/ 4776136 h 7777678"/>
                <a:gd name="connsiteX3" fmla="*/ 3671218 w 6705342"/>
                <a:gd name="connsiteY3" fmla="*/ 7777678 h 7777678"/>
                <a:gd name="connsiteX4" fmla="*/ 0 w 6705342"/>
                <a:gd name="connsiteY4" fmla="*/ 7777678 h 777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342" h="7777678">
                  <a:moveTo>
                    <a:pt x="0" y="1959227"/>
                  </a:moveTo>
                  <a:lnTo>
                    <a:pt x="1980495" y="0"/>
                  </a:lnTo>
                  <a:lnTo>
                    <a:pt x="6705342" y="4776136"/>
                  </a:lnTo>
                  <a:lnTo>
                    <a:pt x="3671218" y="7777678"/>
                  </a:lnTo>
                  <a:lnTo>
                    <a:pt x="0" y="7777678"/>
                  </a:lnTo>
                  <a:close/>
                </a:path>
              </a:pathLst>
            </a:custGeom>
            <a:solidFill>
              <a:srgbClr val="F3F3F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6E6E6"/>
                </a:solidFill>
                <a:effectLst/>
                <a:uLnTx/>
                <a:uFillTx/>
                <a:latin typeface="Aptos" panose="02110004020202020204"/>
                <a:ea typeface="+mn-ea"/>
                <a:cs typeface="+mn-cs"/>
              </a:endParaRPr>
            </a:p>
          </p:txBody>
        </p:sp>
      </p:grpSp>
      <p:sp>
        <p:nvSpPr>
          <p:cNvPr id="23" name="Forma libre: forma 22">
            <a:extLst>
              <a:ext uri="{FF2B5EF4-FFF2-40B4-BE49-F238E27FC236}">
                <a16:creationId xmlns:a16="http://schemas.microsoft.com/office/drawing/2014/main" id="{022E5B21-CA8E-61FE-8E6D-1A2488669E76}"/>
              </a:ext>
            </a:extLst>
          </p:cNvPr>
          <p:cNvSpPr/>
          <p:nvPr/>
        </p:nvSpPr>
        <p:spPr>
          <a:xfrm rot="2681442">
            <a:off x="4499367" y="-350539"/>
            <a:ext cx="680598" cy="1323218"/>
          </a:xfrm>
          <a:custGeom>
            <a:avLst/>
            <a:gdLst>
              <a:gd name="connsiteX0" fmla="*/ 0 w 680598"/>
              <a:gd name="connsiteY0" fmla="*/ 560690 h 1323218"/>
              <a:gd name="connsiteX1" fmla="*/ 566776 w 680598"/>
              <a:gd name="connsiteY1" fmla="*/ 0 h 1323218"/>
              <a:gd name="connsiteX2" fmla="*/ 680598 w 680598"/>
              <a:gd name="connsiteY2" fmla="*/ 0 h 1323218"/>
              <a:gd name="connsiteX3" fmla="*/ 680598 w 680598"/>
              <a:gd name="connsiteY3" fmla="*/ 1323218 h 1323218"/>
              <a:gd name="connsiteX4" fmla="*/ 0 w 680598"/>
              <a:gd name="connsiteY4" fmla="*/ 1323218 h 13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598" h="1323218">
                <a:moveTo>
                  <a:pt x="0" y="560690"/>
                </a:moveTo>
                <a:lnTo>
                  <a:pt x="566776" y="0"/>
                </a:lnTo>
                <a:lnTo>
                  <a:pt x="680598" y="0"/>
                </a:lnTo>
                <a:lnTo>
                  <a:pt x="680598" y="1323218"/>
                </a:lnTo>
                <a:lnTo>
                  <a:pt x="0" y="1323218"/>
                </a:lnTo>
                <a:close/>
              </a:path>
            </a:pathLst>
          </a:cu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E6E6E6"/>
              </a:solidFill>
              <a:effectLst/>
              <a:uLnTx/>
              <a:uFillTx/>
              <a:latin typeface="Aptos" panose="02110004020202020204"/>
              <a:ea typeface="+mn-ea"/>
              <a:cs typeface="+mn-cs"/>
            </a:endParaRPr>
          </a:p>
        </p:txBody>
      </p:sp>
      <p:sp>
        <p:nvSpPr>
          <p:cNvPr id="26" name="Título 23">
            <a:extLst>
              <a:ext uri="{FF2B5EF4-FFF2-40B4-BE49-F238E27FC236}">
                <a16:creationId xmlns:a16="http://schemas.microsoft.com/office/drawing/2014/main" id="{13B937A9-F198-0D05-8815-568C0FC0D298}"/>
              </a:ext>
            </a:extLst>
          </p:cNvPr>
          <p:cNvSpPr txBox="1">
            <a:spLocks/>
          </p:cNvSpPr>
          <p:nvPr/>
        </p:nvSpPr>
        <p:spPr>
          <a:xfrm>
            <a:off x="1090571" y="1754081"/>
            <a:ext cx="10253359"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lang="es-CL" sz="6000" b="1"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L" sz="60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Hágalo usted mismo</a:t>
            </a:r>
            <a:endParaRPr kumimoji="0" lang="es-CL" sz="60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27" name="Subtítulo 24">
            <a:extLst>
              <a:ext uri="{FF2B5EF4-FFF2-40B4-BE49-F238E27FC236}">
                <a16:creationId xmlns:a16="http://schemas.microsoft.com/office/drawing/2014/main" id="{F075038E-9889-219C-96AE-8789F98C4D53}"/>
              </a:ext>
            </a:extLst>
          </p:cNvPr>
          <p:cNvSpPr txBox="1">
            <a:spLocks/>
          </p:cNvSpPr>
          <p:nvPr/>
        </p:nvSpPr>
        <p:spPr>
          <a:xfrm>
            <a:off x="833397" y="4233756"/>
            <a:ext cx="11027495" cy="1655762"/>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Ideas para la incorporación e institucionalización de la sostenibilidad en la Vinculación con el Medio</a:t>
            </a:r>
            <a:endParaRPr kumimoji="0" lang="es-CL"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CL"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L"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Héctor Hidalgo Sepúlveda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L"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Universidad Andrés Bello - Chile</a:t>
            </a:r>
          </a:p>
        </p:txBody>
      </p:sp>
      <p:pic>
        <p:nvPicPr>
          <p:cNvPr id="2052" name="Picture 4" descr="Logos- Universidad Andrés Bello">
            <a:extLst>
              <a:ext uri="{FF2B5EF4-FFF2-40B4-BE49-F238E27FC236}">
                <a16:creationId xmlns:a16="http://schemas.microsoft.com/office/drawing/2014/main" id="{47BCE4B2-015F-D6E1-05E3-DC44DDBA8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9225" y="643847"/>
            <a:ext cx="2323706" cy="1954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668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246617-4F8E-40E0-9FAC-8E720E8AB07B}"/>
              </a:ext>
            </a:extLst>
          </p:cNvPr>
          <p:cNvSpPr>
            <a:spLocks noGrp="1"/>
          </p:cNvSpPr>
          <p:nvPr>
            <p:ph type="title"/>
          </p:nvPr>
        </p:nvSpPr>
        <p:spPr>
          <a:xfrm>
            <a:off x="2752724" y="274639"/>
            <a:ext cx="9169199" cy="929472"/>
          </a:xfrm>
        </p:spPr>
        <p:txBody>
          <a:bodyPr>
            <a:noAutofit/>
          </a:bodyPr>
          <a:lstStyle/>
          <a:p>
            <a:r>
              <a:rPr lang="es-CL" sz="3600" dirty="0">
                <a:solidFill>
                  <a:srgbClr val="C00000"/>
                </a:solidFill>
              </a:rPr>
              <a:t>Extracto: </a:t>
            </a:r>
            <a:br>
              <a:rPr lang="es-CL" sz="3600" dirty="0"/>
            </a:br>
            <a:r>
              <a:rPr lang="es-CL" sz="3200" b="1" dirty="0">
                <a:solidFill>
                  <a:schemeClr val="accent1"/>
                </a:solidFill>
              </a:rPr>
              <a:t>Ley de Educación Superior N° 21.091 de Chile</a:t>
            </a:r>
            <a:endParaRPr lang="es-CL" sz="3600" b="1" dirty="0">
              <a:solidFill>
                <a:schemeClr val="accent1"/>
              </a:solidFill>
            </a:endParaRPr>
          </a:p>
        </p:txBody>
      </p:sp>
      <p:sp>
        <p:nvSpPr>
          <p:cNvPr id="3" name="Marcador de contenido 2">
            <a:extLst>
              <a:ext uri="{FF2B5EF4-FFF2-40B4-BE49-F238E27FC236}">
                <a16:creationId xmlns:a16="http://schemas.microsoft.com/office/drawing/2014/main" id="{7D6D70ED-7EBB-4526-9F50-0ED1B6FA4192}"/>
              </a:ext>
            </a:extLst>
          </p:cNvPr>
          <p:cNvSpPr>
            <a:spLocks noGrp="1"/>
          </p:cNvSpPr>
          <p:nvPr>
            <p:ph idx="1"/>
          </p:nvPr>
        </p:nvSpPr>
        <p:spPr>
          <a:xfrm>
            <a:off x="2752725" y="1898959"/>
            <a:ext cx="8828248" cy="4525964"/>
          </a:xfrm>
        </p:spPr>
        <p:txBody>
          <a:bodyPr>
            <a:normAutofit lnSpcReduction="10000"/>
          </a:bodyPr>
          <a:lstStyle/>
          <a:p>
            <a:r>
              <a:rPr lang="es-CL" sz="2000" i="1" dirty="0"/>
              <a:t>La </a:t>
            </a:r>
            <a:r>
              <a:rPr lang="es-CL" sz="2000" b="1" i="1" dirty="0">
                <a:solidFill>
                  <a:srgbClr val="188ED6"/>
                </a:solidFill>
              </a:rPr>
              <a:t>educación superior es un derecho</a:t>
            </a:r>
            <a:r>
              <a:rPr lang="es-CL" sz="2000" i="1" dirty="0"/>
              <a:t>, cuya provisión debe estar al alcance de todas las personas, de acuerdo a sus capacidades y méritos, sin discriminaciones arbitrarias, para que puedan desarrollar sus talentos; asimismo, </a:t>
            </a:r>
            <a:r>
              <a:rPr lang="es-CL" sz="2000" b="1" i="1" dirty="0">
                <a:solidFill>
                  <a:srgbClr val="188ED6"/>
                </a:solidFill>
              </a:rPr>
              <a:t>debe servir al interés general de la sociedad</a:t>
            </a:r>
            <a:r>
              <a:rPr lang="es-CL" sz="2000" i="1" dirty="0"/>
              <a:t> y se ejerce conforme a la Constitución, la ley y los tratados internacionales ratificados por Chile y que se encuentren vigentes.</a:t>
            </a:r>
          </a:p>
          <a:p>
            <a:endParaRPr lang="es-CL" sz="2000" i="1" dirty="0"/>
          </a:p>
          <a:p>
            <a:r>
              <a:rPr lang="es-CL" sz="2000" i="1" dirty="0"/>
              <a:t>La educación superior </a:t>
            </a:r>
            <a:r>
              <a:rPr lang="es-CL" sz="2000" b="1" i="1" dirty="0">
                <a:solidFill>
                  <a:srgbClr val="188ED6"/>
                </a:solidFill>
              </a:rPr>
              <a:t>cumple un rol social</a:t>
            </a:r>
            <a:r>
              <a:rPr lang="es-CL" sz="2000" i="1" dirty="0"/>
              <a:t> que tiene como finalidad la generación y desarrollo del conocimiento, sus aplicaciones, el cultivo de las ciencias, la tecnología, las artes y las humanidades; así como también la vinculación con la comunidad a través de la difusión, valorización y transmisión del conocimiento, además del fomento de la cultura en sus diversas manifestaciones, </a:t>
            </a:r>
            <a:r>
              <a:rPr lang="es-CL" sz="2000" b="1" i="1" dirty="0">
                <a:solidFill>
                  <a:srgbClr val="188ED6"/>
                </a:solidFill>
              </a:rPr>
              <a:t>con el objeto de aportar al desarrollo sustentable</a:t>
            </a:r>
            <a:r>
              <a:rPr lang="es-CL" sz="2000" i="1" dirty="0"/>
              <a:t>, al progreso social, cultural, científico, tecnológico de las regiones, del país y de la comunidad internacional”.</a:t>
            </a:r>
          </a:p>
          <a:p>
            <a:endParaRPr lang="es-CL" sz="2000" i="1" dirty="0"/>
          </a:p>
        </p:txBody>
      </p:sp>
      <p:pic>
        <p:nvPicPr>
          <p:cNvPr id="14338" name="Picture 2" descr="Congreso Nacional rindió su quinta Cuenta Pública — Biblioteca del ...">
            <a:extLst>
              <a:ext uri="{FF2B5EF4-FFF2-40B4-BE49-F238E27FC236}">
                <a16:creationId xmlns:a16="http://schemas.microsoft.com/office/drawing/2014/main" id="{361E5355-2367-028C-F686-18D941EA9A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298"/>
          <a:stretch/>
        </p:blipFill>
        <p:spPr bwMode="auto">
          <a:xfrm>
            <a:off x="-1" y="-1"/>
            <a:ext cx="2611329" cy="678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8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0C78A46-83F2-4B11-9C18-1B7F07BB1ADD}"/>
              </a:ext>
            </a:extLst>
          </p:cNvPr>
          <p:cNvSpPr/>
          <p:nvPr/>
        </p:nvSpPr>
        <p:spPr>
          <a:xfrm>
            <a:off x="1589" y="1670136"/>
            <a:ext cx="1741261" cy="1036583"/>
          </a:xfrm>
          <a:prstGeom prst="rect">
            <a:avLst/>
          </a:prstGeom>
          <a:solidFill>
            <a:srgbClr val="EA3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4" name="Rectángulo 3">
            <a:extLst>
              <a:ext uri="{FF2B5EF4-FFF2-40B4-BE49-F238E27FC236}">
                <a16:creationId xmlns:a16="http://schemas.microsoft.com/office/drawing/2014/main" id="{9E4BF9E0-49E9-49B7-85C2-453B9BF48BDD}"/>
              </a:ext>
            </a:extLst>
          </p:cNvPr>
          <p:cNvSpPr/>
          <p:nvPr/>
        </p:nvSpPr>
        <p:spPr>
          <a:xfrm>
            <a:off x="1589" y="2700478"/>
            <a:ext cx="1741261" cy="1036583"/>
          </a:xfrm>
          <a:prstGeom prst="rect">
            <a:avLst/>
          </a:prstGeom>
          <a:solidFill>
            <a:srgbClr val="AF2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CALIDAD</a:t>
            </a:r>
          </a:p>
        </p:txBody>
      </p:sp>
      <p:sp>
        <p:nvSpPr>
          <p:cNvPr id="6" name="Rectángulo 5">
            <a:extLst>
              <a:ext uri="{FF2B5EF4-FFF2-40B4-BE49-F238E27FC236}">
                <a16:creationId xmlns:a16="http://schemas.microsoft.com/office/drawing/2014/main" id="{28F642CF-225E-448A-A6E5-4BF0F1F71D2F}"/>
              </a:ext>
            </a:extLst>
          </p:cNvPr>
          <p:cNvSpPr/>
          <p:nvPr/>
        </p:nvSpPr>
        <p:spPr>
          <a:xfrm>
            <a:off x="5225370" y="1670136"/>
            <a:ext cx="1741261" cy="1036583"/>
          </a:xfrm>
          <a:prstGeom prst="rect">
            <a:avLst/>
          </a:prstGeom>
          <a:solidFill>
            <a:srgbClr val="D16E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COOPERACIÓN Y COLABORACIÓN</a:t>
            </a:r>
          </a:p>
        </p:txBody>
      </p:sp>
      <p:sp>
        <p:nvSpPr>
          <p:cNvPr id="8" name="Rectángulo 7">
            <a:extLst>
              <a:ext uri="{FF2B5EF4-FFF2-40B4-BE49-F238E27FC236}">
                <a16:creationId xmlns:a16="http://schemas.microsoft.com/office/drawing/2014/main" id="{CA1FBCFA-F899-46D0-B9B1-5CEFD88A7475}"/>
              </a:ext>
            </a:extLst>
          </p:cNvPr>
          <p:cNvSpPr/>
          <p:nvPr/>
        </p:nvSpPr>
        <p:spPr>
          <a:xfrm>
            <a:off x="5225370" y="2700478"/>
            <a:ext cx="1741261" cy="1036583"/>
          </a:xfrm>
          <a:prstGeom prst="rect">
            <a:avLst/>
          </a:prstGeom>
          <a:solidFill>
            <a:srgbClr val="F9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0" name="Rectángulo 9">
            <a:extLst>
              <a:ext uri="{FF2B5EF4-FFF2-40B4-BE49-F238E27FC236}">
                <a16:creationId xmlns:a16="http://schemas.microsoft.com/office/drawing/2014/main" id="{98F97228-2FCB-4557-9E96-010D7E356ED7}"/>
              </a:ext>
            </a:extLst>
          </p:cNvPr>
          <p:cNvSpPr/>
          <p:nvPr/>
        </p:nvSpPr>
        <p:spPr>
          <a:xfrm>
            <a:off x="3484110" y="1670136"/>
            <a:ext cx="1741261" cy="1036583"/>
          </a:xfrm>
          <a:prstGeom prst="rect">
            <a:avLst/>
          </a:prstGeom>
          <a:solidFill>
            <a:srgbClr val="6DA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2" name="Rectángulo 11">
            <a:extLst>
              <a:ext uri="{FF2B5EF4-FFF2-40B4-BE49-F238E27FC236}">
                <a16:creationId xmlns:a16="http://schemas.microsoft.com/office/drawing/2014/main" id="{98702A98-A485-416F-994D-836E375D28FB}"/>
              </a:ext>
            </a:extLst>
          </p:cNvPr>
          <p:cNvSpPr/>
          <p:nvPr/>
        </p:nvSpPr>
        <p:spPr>
          <a:xfrm>
            <a:off x="3484110" y="2700478"/>
            <a:ext cx="1741261" cy="1036583"/>
          </a:xfrm>
          <a:prstGeom prst="rect">
            <a:avLst/>
          </a:prstGeom>
          <a:solidFill>
            <a:srgbClr val="538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PERTINENCIA</a:t>
            </a:r>
          </a:p>
        </p:txBody>
      </p:sp>
      <p:sp>
        <p:nvSpPr>
          <p:cNvPr id="14" name="Rectángulo 13">
            <a:extLst>
              <a:ext uri="{FF2B5EF4-FFF2-40B4-BE49-F238E27FC236}">
                <a16:creationId xmlns:a16="http://schemas.microsoft.com/office/drawing/2014/main" id="{1885B6D0-37F1-4EFB-886C-DF3CE215AEEE}"/>
              </a:ext>
            </a:extLst>
          </p:cNvPr>
          <p:cNvSpPr/>
          <p:nvPr/>
        </p:nvSpPr>
        <p:spPr>
          <a:xfrm>
            <a:off x="1742849" y="1670136"/>
            <a:ext cx="1741261" cy="1036583"/>
          </a:xfrm>
          <a:prstGeom prst="rect">
            <a:avLst/>
          </a:prstGeom>
          <a:solidFill>
            <a:srgbClr val="136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ACCESO AL CONOCIMIENTO</a:t>
            </a:r>
          </a:p>
        </p:txBody>
      </p:sp>
      <p:sp>
        <p:nvSpPr>
          <p:cNvPr id="16" name="Rectángulo 15">
            <a:extLst>
              <a:ext uri="{FF2B5EF4-FFF2-40B4-BE49-F238E27FC236}">
                <a16:creationId xmlns:a16="http://schemas.microsoft.com/office/drawing/2014/main" id="{1AD2886B-024C-4AAA-BA1D-0914B405ABBF}"/>
              </a:ext>
            </a:extLst>
          </p:cNvPr>
          <p:cNvSpPr/>
          <p:nvPr/>
        </p:nvSpPr>
        <p:spPr>
          <a:xfrm>
            <a:off x="1742849" y="2700478"/>
            <a:ext cx="1741261" cy="1036583"/>
          </a:xfrm>
          <a:prstGeom prst="rect">
            <a:avLst/>
          </a:prstGeom>
          <a:solidFill>
            <a:srgbClr val="188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8" name="Rectángulo 17">
            <a:extLst>
              <a:ext uri="{FF2B5EF4-FFF2-40B4-BE49-F238E27FC236}">
                <a16:creationId xmlns:a16="http://schemas.microsoft.com/office/drawing/2014/main" id="{E998A155-141C-422C-8943-640AE8B8199E}"/>
              </a:ext>
            </a:extLst>
          </p:cNvPr>
          <p:cNvSpPr/>
          <p:nvPr/>
        </p:nvSpPr>
        <p:spPr>
          <a:xfrm>
            <a:off x="8707893" y="2700478"/>
            <a:ext cx="1741261" cy="103658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0" name="Rectángulo 19">
            <a:extLst>
              <a:ext uri="{FF2B5EF4-FFF2-40B4-BE49-F238E27FC236}">
                <a16:creationId xmlns:a16="http://schemas.microsoft.com/office/drawing/2014/main" id="{84B2B73D-0897-465A-84A4-BD6C46CACDD2}"/>
              </a:ext>
            </a:extLst>
          </p:cNvPr>
          <p:cNvSpPr/>
          <p:nvPr/>
        </p:nvSpPr>
        <p:spPr>
          <a:xfrm>
            <a:off x="8707893" y="1670136"/>
            <a:ext cx="1741261" cy="103658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MISIÓN HACIA EL PAÍS</a:t>
            </a:r>
          </a:p>
        </p:txBody>
      </p:sp>
      <p:sp>
        <p:nvSpPr>
          <p:cNvPr id="22" name="Rectángulo 21">
            <a:extLst>
              <a:ext uri="{FF2B5EF4-FFF2-40B4-BE49-F238E27FC236}">
                <a16:creationId xmlns:a16="http://schemas.microsoft.com/office/drawing/2014/main" id="{B3CBCEC1-6A1E-4D40-B4DB-1F2E486E61E6}"/>
              </a:ext>
            </a:extLst>
          </p:cNvPr>
          <p:cNvSpPr/>
          <p:nvPr/>
        </p:nvSpPr>
        <p:spPr>
          <a:xfrm>
            <a:off x="6966632" y="2700478"/>
            <a:ext cx="1741261" cy="1036583"/>
          </a:xfrm>
          <a:prstGeom prst="rect">
            <a:avLst/>
          </a:prstGeom>
          <a:solidFill>
            <a:srgbClr val="571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COMPROMISO CÍVICO</a:t>
            </a:r>
          </a:p>
        </p:txBody>
      </p:sp>
      <p:sp>
        <p:nvSpPr>
          <p:cNvPr id="24" name="Rectángulo 23">
            <a:extLst>
              <a:ext uri="{FF2B5EF4-FFF2-40B4-BE49-F238E27FC236}">
                <a16:creationId xmlns:a16="http://schemas.microsoft.com/office/drawing/2014/main" id="{81528696-A2A1-4DD4-B9BE-4DC1C2A327CA}"/>
              </a:ext>
            </a:extLst>
          </p:cNvPr>
          <p:cNvSpPr/>
          <p:nvPr/>
        </p:nvSpPr>
        <p:spPr>
          <a:xfrm>
            <a:off x="6966632" y="1670136"/>
            <a:ext cx="1741261" cy="1036583"/>
          </a:xfrm>
          <a:prstGeom prst="rect">
            <a:avLst/>
          </a:prstGeom>
          <a:solidFill>
            <a:srgbClr val="731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6" name="Rectángulo 25">
            <a:extLst>
              <a:ext uri="{FF2B5EF4-FFF2-40B4-BE49-F238E27FC236}">
                <a16:creationId xmlns:a16="http://schemas.microsoft.com/office/drawing/2014/main" id="{679D03E7-B03F-4530-B1F4-E0282F85C256}"/>
              </a:ext>
            </a:extLst>
          </p:cNvPr>
          <p:cNvSpPr/>
          <p:nvPr/>
        </p:nvSpPr>
        <p:spPr>
          <a:xfrm>
            <a:off x="10449153" y="1670136"/>
            <a:ext cx="1741261" cy="10365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srgbClr val="C00000"/>
              </a:solidFill>
              <a:effectLst/>
              <a:uLnTx/>
              <a:uFillTx/>
              <a:latin typeface="Poppins" panose="00000500000000000000" pitchFamily="2" charset="0"/>
              <a:ea typeface="+mn-ea"/>
              <a:cs typeface="Poppins" panose="00000500000000000000" pitchFamily="2" charset="0"/>
            </a:endParaRPr>
          </a:p>
        </p:txBody>
      </p:sp>
      <p:sp>
        <p:nvSpPr>
          <p:cNvPr id="28" name="Rectángulo 27">
            <a:extLst>
              <a:ext uri="{FF2B5EF4-FFF2-40B4-BE49-F238E27FC236}">
                <a16:creationId xmlns:a16="http://schemas.microsoft.com/office/drawing/2014/main" id="{79575F9F-0ADF-49A9-B282-F0E314F7A338}"/>
              </a:ext>
            </a:extLst>
          </p:cNvPr>
          <p:cNvSpPr/>
          <p:nvPr/>
        </p:nvSpPr>
        <p:spPr>
          <a:xfrm>
            <a:off x="10449153" y="2700478"/>
            <a:ext cx="1741261" cy="1036583"/>
          </a:xfrm>
          <a:prstGeom prst="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TRANSPARENCIA</a:t>
            </a:r>
          </a:p>
        </p:txBody>
      </p:sp>
      <p:pic>
        <p:nvPicPr>
          <p:cNvPr id="32" name="Gráfico 31" descr="Cinta">
            <a:extLst>
              <a:ext uri="{FF2B5EF4-FFF2-40B4-BE49-F238E27FC236}">
                <a16:creationId xmlns:a16="http://schemas.microsoft.com/office/drawing/2014/main" id="{684F31FA-B1C7-4544-9DF2-915C80F366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248" y="1786077"/>
            <a:ext cx="914400" cy="914400"/>
          </a:xfrm>
          <a:prstGeom prst="rect">
            <a:avLst/>
          </a:prstGeom>
        </p:spPr>
      </p:pic>
      <p:pic>
        <p:nvPicPr>
          <p:cNvPr id="34" name="Gráfico 33" descr="Cerebro en la cabeza">
            <a:extLst>
              <a:ext uri="{FF2B5EF4-FFF2-40B4-BE49-F238E27FC236}">
                <a16:creationId xmlns:a16="http://schemas.microsoft.com/office/drawing/2014/main" id="{260FA1A7-C4A9-4511-9983-EC9F65B83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6279" y="2761568"/>
            <a:ext cx="914400" cy="914400"/>
          </a:xfrm>
          <a:prstGeom prst="rect">
            <a:avLst/>
          </a:prstGeom>
        </p:spPr>
      </p:pic>
      <p:pic>
        <p:nvPicPr>
          <p:cNvPr id="36" name="Gráfico 35" descr="Dirigir dos pines por un camino">
            <a:extLst>
              <a:ext uri="{FF2B5EF4-FFF2-40B4-BE49-F238E27FC236}">
                <a16:creationId xmlns:a16="http://schemas.microsoft.com/office/drawing/2014/main" id="{2E5ABFCD-5891-4471-B5A4-F49B419074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97539" y="1731226"/>
            <a:ext cx="914400" cy="914400"/>
          </a:xfrm>
          <a:prstGeom prst="rect">
            <a:avLst/>
          </a:prstGeom>
        </p:spPr>
      </p:pic>
      <p:pic>
        <p:nvPicPr>
          <p:cNvPr id="38" name="Gráfico 37" descr="Brindis">
            <a:extLst>
              <a:ext uri="{FF2B5EF4-FFF2-40B4-BE49-F238E27FC236}">
                <a16:creationId xmlns:a16="http://schemas.microsoft.com/office/drawing/2014/main" id="{FA58FB14-57EE-4C9B-8ED9-94105331C0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799" y="2761568"/>
            <a:ext cx="914400" cy="914400"/>
          </a:xfrm>
          <a:prstGeom prst="rect">
            <a:avLst/>
          </a:prstGeom>
        </p:spPr>
      </p:pic>
      <p:pic>
        <p:nvPicPr>
          <p:cNvPr id="40" name="Gráfico 39" descr="Apretón de manos">
            <a:extLst>
              <a:ext uri="{FF2B5EF4-FFF2-40B4-BE49-F238E27FC236}">
                <a16:creationId xmlns:a16="http://schemas.microsoft.com/office/drawing/2014/main" id="{D102F63C-3CAB-4A1B-A241-58A2072FAA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80061" y="1786077"/>
            <a:ext cx="914400" cy="914400"/>
          </a:xfrm>
          <a:prstGeom prst="rect">
            <a:avLst/>
          </a:prstGeom>
        </p:spPr>
      </p:pic>
      <p:pic>
        <p:nvPicPr>
          <p:cNvPr id="7" name="Gráfico 6" descr="Lupa">
            <a:extLst>
              <a:ext uri="{FF2B5EF4-FFF2-40B4-BE49-F238E27FC236}">
                <a16:creationId xmlns:a16="http://schemas.microsoft.com/office/drawing/2014/main" id="{2A53A2BF-DEA8-474A-A0D2-B694107340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57139" y="1731226"/>
            <a:ext cx="914400" cy="914400"/>
          </a:xfrm>
          <a:prstGeom prst="rect">
            <a:avLst/>
          </a:prstGeom>
        </p:spPr>
      </p:pic>
      <p:grpSp>
        <p:nvGrpSpPr>
          <p:cNvPr id="17" name="Grupo 16">
            <a:extLst>
              <a:ext uri="{FF2B5EF4-FFF2-40B4-BE49-F238E27FC236}">
                <a16:creationId xmlns:a16="http://schemas.microsoft.com/office/drawing/2014/main" id="{92C9C3B6-1DD6-40FA-AA98-84F54A023ED1}"/>
              </a:ext>
            </a:extLst>
          </p:cNvPr>
          <p:cNvGrpSpPr/>
          <p:nvPr/>
        </p:nvGrpSpPr>
        <p:grpSpPr>
          <a:xfrm>
            <a:off x="9173915" y="2959952"/>
            <a:ext cx="809215" cy="523875"/>
            <a:chOff x="9119734" y="3321816"/>
            <a:chExt cx="809215" cy="523875"/>
          </a:xfrm>
        </p:grpSpPr>
        <p:sp>
          <p:nvSpPr>
            <p:cNvPr id="9" name="Rectángulo 8">
              <a:extLst>
                <a:ext uri="{FF2B5EF4-FFF2-40B4-BE49-F238E27FC236}">
                  <a16:creationId xmlns:a16="http://schemas.microsoft.com/office/drawing/2014/main" id="{E484A2D2-855A-43E5-A920-1D62AB95AA72}"/>
                </a:ext>
              </a:extLst>
            </p:cNvPr>
            <p:cNvSpPr/>
            <p:nvPr/>
          </p:nvSpPr>
          <p:spPr>
            <a:xfrm>
              <a:off x="9119734" y="3321816"/>
              <a:ext cx="809215" cy="523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1" name="Estrella: 5 puntas 10">
              <a:extLst>
                <a:ext uri="{FF2B5EF4-FFF2-40B4-BE49-F238E27FC236}">
                  <a16:creationId xmlns:a16="http://schemas.microsoft.com/office/drawing/2014/main" id="{D66EDF21-1A86-4C54-860D-D996F0587963}"/>
                </a:ext>
              </a:extLst>
            </p:cNvPr>
            <p:cNvSpPr/>
            <p:nvPr/>
          </p:nvSpPr>
          <p:spPr>
            <a:xfrm>
              <a:off x="9217025" y="3387341"/>
              <a:ext cx="133350" cy="124592"/>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3" name="Rectángulo 12">
              <a:extLst>
                <a:ext uri="{FF2B5EF4-FFF2-40B4-BE49-F238E27FC236}">
                  <a16:creationId xmlns:a16="http://schemas.microsoft.com/office/drawing/2014/main" id="{724A2DCA-5499-4F35-ACAC-11956107A47F}"/>
                </a:ext>
              </a:extLst>
            </p:cNvPr>
            <p:cNvSpPr/>
            <p:nvPr/>
          </p:nvSpPr>
          <p:spPr>
            <a:xfrm>
              <a:off x="9119734" y="3577458"/>
              <a:ext cx="809215" cy="26823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5" name="Rectángulo 14">
              <a:extLst>
                <a:ext uri="{FF2B5EF4-FFF2-40B4-BE49-F238E27FC236}">
                  <a16:creationId xmlns:a16="http://schemas.microsoft.com/office/drawing/2014/main" id="{1586E1EF-0852-4669-AEBE-8595AB54C694}"/>
                </a:ext>
              </a:extLst>
            </p:cNvPr>
            <p:cNvSpPr/>
            <p:nvPr/>
          </p:nvSpPr>
          <p:spPr>
            <a:xfrm>
              <a:off x="9417050" y="3321817"/>
              <a:ext cx="511899" cy="2556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sp>
        <p:nvSpPr>
          <p:cNvPr id="35" name="CuadroTexto 34">
            <a:extLst>
              <a:ext uri="{FF2B5EF4-FFF2-40B4-BE49-F238E27FC236}">
                <a16:creationId xmlns:a16="http://schemas.microsoft.com/office/drawing/2014/main" id="{053212E6-AA17-4262-8189-F2C2EA1A689B}"/>
              </a:ext>
            </a:extLst>
          </p:cNvPr>
          <p:cNvSpPr txBox="1"/>
          <p:nvPr/>
        </p:nvSpPr>
        <p:spPr>
          <a:xfrm>
            <a:off x="231775" y="4332343"/>
            <a:ext cx="11539764" cy="2294282"/>
          </a:xfrm>
          <a:prstGeom prst="rect">
            <a:avLst/>
          </a:prstGeom>
          <a:noFill/>
        </p:spPr>
        <p:txBody>
          <a:bodyPr wrap="square">
            <a:spAutoFit/>
          </a:bodyPr>
          <a:lstStyle/>
          <a:p>
            <a:pPr marL="449580" marR="0" lvl="0" indent="0" algn="just" defTabSz="914400" rtl="0" eaLnBrk="1" fontAlgn="auto" latinLnBrk="0" hangingPunct="1">
              <a:lnSpc>
                <a:spcPct val="107000"/>
              </a:lnSpc>
              <a:spcBef>
                <a:spcPts val="0"/>
              </a:spcBef>
              <a:spcAft>
                <a:spcPts val="800"/>
              </a:spcAft>
              <a:buClrTx/>
              <a:buSzTx/>
              <a:buFontTx/>
              <a:buNone/>
              <a:tabLst/>
              <a:defRPr/>
            </a:pPr>
            <a:r>
              <a:rPr kumimoji="0" lang="es-CL" sz="1600" b="1"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Calidad. </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Las instituciones de educación superior y el Sistema del que forman parte deben orientarse a la búsqueda de la excelencia; a lograr los propósitos declarados por las instituciones en materia educativa, de generación del conocimiento, investigación e innovación; y a asegurar la calidad de los procesos y resultados en el ejercicio de sus funciones y el cumplimiento de los criterios y estándares de calidad, cuando corresponda, establecidos por el Sistema Nacional de Aseguramiento de la Calidad de la Educación Superior.</a:t>
            </a:r>
          </a:p>
          <a:p>
            <a:pPr marL="449580" marR="0" lvl="0" indent="0" algn="just" defTabSz="914400" rtl="0" eaLnBrk="1" fontAlgn="auto" latinLnBrk="0" hangingPunct="1">
              <a:lnSpc>
                <a:spcPct val="107000"/>
              </a:lnSpc>
              <a:spcBef>
                <a:spcPts val="0"/>
              </a:spcBef>
              <a:spcAft>
                <a:spcPts val="800"/>
              </a:spcAft>
              <a:buClrTx/>
              <a:buSzTx/>
              <a:buFontTx/>
              <a:buNone/>
              <a:tabLst/>
              <a:defRPr/>
            </a:pPr>
            <a:r>
              <a:rPr kumimoji="0" lang="es-CL" sz="1600" b="1" i="0" u="none" strike="noStrike" kern="1200" cap="none" spc="0" normalizeH="0" baseline="0" noProof="0" dirty="0">
                <a:ln>
                  <a:noFill/>
                </a:ln>
                <a:solidFill>
                  <a:srgbClr val="EA3D15"/>
                </a:solidFill>
                <a:effectLst/>
                <a:uLnTx/>
                <a:uFillTx/>
                <a:latin typeface="Poppins" panose="00000500000000000000" pitchFamily="2" charset="0"/>
                <a:ea typeface="Calibri" panose="020F0502020204030204" pitchFamily="34" charset="0"/>
                <a:cs typeface="Poppins" panose="00000500000000000000" pitchFamily="2" charset="0"/>
              </a:rPr>
              <a:t>En la búsqueda de la calidad, las instituciones de educación superior deberán tener en el centro a los estudiantes y sus aprendizajes</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 así como la generación del conocimiento e innovación.</a:t>
            </a:r>
          </a:p>
        </p:txBody>
      </p:sp>
      <p:sp>
        <p:nvSpPr>
          <p:cNvPr id="23" name="Triángulo isósceles 22">
            <a:extLst>
              <a:ext uri="{FF2B5EF4-FFF2-40B4-BE49-F238E27FC236}">
                <a16:creationId xmlns:a16="http://schemas.microsoft.com/office/drawing/2014/main" id="{D7F7B5DE-B802-4AE1-81C8-3C8E90B2B723}"/>
              </a:ext>
            </a:extLst>
          </p:cNvPr>
          <p:cNvSpPr/>
          <p:nvPr/>
        </p:nvSpPr>
        <p:spPr>
          <a:xfrm rot="10800000">
            <a:off x="611029" y="3675969"/>
            <a:ext cx="457200" cy="521467"/>
          </a:xfrm>
          <a:prstGeom prst="triangle">
            <a:avLst/>
          </a:prstGeom>
          <a:solidFill>
            <a:srgbClr val="AF2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33" name="Título 1">
            <a:extLst>
              <a:ext uri="{FF2B5EF4-FFF2-40B4-BE49-F238E27FC236}">
                <a16:creationId xmlns:a16="http://schemas.microsoft.com/office/drawing/2014/main" id="{391354A2-78EA-41AE-AC1A-DDD32CE3A091}"/>
              </a:ext>
            </a:extLst>
          </p:cNvPr>
          <p:cNvSpPr>
            <a:spLocks noGrp="1"/>
          </p:cNvSpPr>
          <p:nvPr>
            <p:ph type="title"/>
          </p:nvPr>
        </p:nvSpPr>
        <p:spPr>
          <a:xfrm>
            <a:off x="611030" y="44511"/>
            <a:ext cx="10969943" cy="1418484"/>
          </a:xfrm>
        </p:spPr>
        <p:txBody>
          <a:bodyPr>
            <a:noAutofit/>
          </a:bodyPr>
          <a:lstStyle/>
          <a:p>
            <a:r>
              <a:rPr lang="es-CL" sz="3600" b="1" dirty="0">
                <a:solidFill>
                  <a:schemeClr val="accent1"/>
                </a:solidFill>
              </a:rPr>
              <a:t>Principios del Sistema de Educación </a:t>
            </a:r>
            <a:br>
              <a:rPr lang="es-CL" sz="3600" b="1" dirty="0">
                <a:solidFill>
                  <a:schemeClr val="accent1"/>
                </a:solidFill>
              </a:rPr>
            </a:br>
            <a:r>
              <a:rPr lang="es-CL" sz="3600" b="1" dirty="0">
                <a:solidFill>
                  <a:schemeClr val="accent1"/>
                </a:solidFill>
              </a:rPr>
              <a:t>Superior que recogemos en la VcM</a:t>
            </a:r>
          </a:p>
        </p:txBody>
      </p:sp>
    </p:spTree>
    <p:extLst>
      <p:ext uri="{BB962C8B-B14F-4D97-AF65-F5344CB8AC3E}">
        <p14:creationId xmlns:p14="http://schemas.microsoft.com/office/powerpoint/2010/main" val="1524932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0C78A46-83F2-4B11-9C18-1B7F07BB1ADD}"/>
              </a:ext>
            </a:extLst>
          </p:cNvPr>
          <p:cNvSpPr/>
          <p:nvPr/>
        </p:nvSpPr>
        <p:spPr>
          <a:xfrm>
            <a:off x="1589" y="1670136"/>
            <a:ext cx="1741261" cy="1036583"/>
          </a:xfrm>
          <a:prstGeom prst="rect">
            <a:avLst/>
          </a:prstGeom>
          <a:solidFill>
            <a:srgbClr val="EA3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4" name="Rectángulo 3">
            <a:extLst>
              <a:ext uri="{FF2B5EF4-FFF2-40B4-BE49-F238E27FC236}">
                <a16:creationId xmlns:a16="http://schemas.microsoft.com/office/drawing/2014/main" id="{9E4BF9E0-49E9-49B7-85C2-453B9BF48BDD}"/>
              </a:ext>
            </a:extLst>
          </p:cNvPr>
          <p:cNvSpPr/>
          <p:nvPr/>
        </p:nvSpPr>
        <p:spPr>
          <a:xfrm>
            <a:off x="1589" y="2700478"/>
            <a:ext cx="1741261" cy="1036583"/>
          </a:xfrm>
          <a:prstGeom prst="rect">
            <a:avLst/>
          </a:prstGeom>
          <a:solidFill>
            <a:srgbClr val="AF2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CALIDAD</a:t>
            </a:r>
          </a:p>
        </p:txBody>
      </p:sp>
      <p:sp>
        <p:nvSpPr>
          <p:cNvPr id="6" name="Rectángulo 5">
            <a:extLst>
              <a:ext uri="{FF2B5EF4-FFF2-40B4-BE49-F238E27FC236}">
                <a16:creationId xmlns:a16="http://schemas.microsoft.com/office/drawing/2014/main" id="{28F642CF-225E-448A-A6E5-4BF0F1F71D2F}"/>
              </a:ext>
            </a:extLst>
          </p:cNvPr>
          <p:cNvSpPr/>
          <p:nvPr/>
        </p:nvSpPr>
        <p:spPr>
          <a:xfrm>
            <a:off x="5225370" y="1670136"/>
            <a:ext cx="1741261" cy="1036583"/>
          </a:xfrm>
          <a:prstGeom prst="rect">
            <a:avLst/>
          </a:prstGeom>
          <a:solidFill>
            <a:srgbClr val="D16E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COOPERACIÓN Y COLABORACIÓN</a:t>
            </a:r>
          </a:p>
        </p:txBody>
      </p:sp>
      <p:sp>
        <p:nvSpPr>
          <p:cNvPr id="8" name="Rectángulo 7">
            <a:extLst>
              <a:ext uri="{FF2B5EF4-FFF2-40B4-BE49-F238E27FC236}">
                <a16:creationId xmlns:a16="http://schemas.microsoft.com/office/drawing/2014/main" id="{CA1FBCFA-F899-46D0-B9B1-5CEFD88A7475}"/>
              </a:ext>
            </a:extLst>
          </p:cNvPr>
          <p:cNvSpPr/>
          <p:nvPr/>
        </p:nvSpPr>
        <p:spPr>
          <a:xfrm>
            <a:off x="5225370" y="2700478"/>
            <a:ext cx="1741261" cy="1036583"/>
          </a:xfrm>
          <a:prstGeom prst="rect">
            <a:avLst/>
          </a:prstGeom>
          <a:solidFill>
            <a:srgbClr val="F9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0" name="Rectángulo 9">
            <a:extLst>
              <a:ext uri="{FF2B5EF4-FFF2-40B4-BE49-F238E27FC236}">
                <a16:creationId xmlns:a16="http://schemas.microsoft.com/office/drawing/2014/main" id="{98F97228-2FCB-4557-9E96-010D7E356ED7}"/>
              </a:ext>
            </a:extLst>
          </p:cNvPr>
          <p:cNvSpPr/>
          <p:nvPr/>
        </p:nvSpPr>
        <p:spPr>
          <a:xfrm>
            <a:off x="3484110" y="1670136"/>
            <a:ext cx="1741261" cy="1036583"/>
          </a:xfrm>
          <a:prstGeom prst="rect">
            <a:avLst/>
          </a:prstGeom>
          <a:solidFill>
            <a:srgbClr val="6DA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2" name="Rectángulo 11">
            <a:extLst>
              <a:ext uri="{FF2B5EF4-FFF2-40B4-BE49-F238E27FC236}">
                <a16:creationId xmlns:a16="http://schemas.microsoft.com/office/drawing/2014/main" id="{98702A98-A485-416F-994D-836E375D28FB}"/>
              </a:ext>
            </a:extLst>
          </p:cNvPr>
          <p:cNvSpPr/>
          <p:nvPr/>
        </p:nvSpPr>
        <p:spPr>
          <a:xfrm>
            <a:off x="3484110" y="2700478"/>
            <a:ext cx="1741261" cy="1036583"/>
          </a:xfrm>
          <a:prstGeom prst="rect">
            <a:avLst/>
          </a:prstGeom>
          <a:solidFill>
            <a:srgbClr val="538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PERTINENCIA</a:t>
            </a:r>
          </a:p>
        </p:txBody>
      </p:sp>
      <p:sp>
        <p:nvSpPr>
          <p:cNvPr id="14" name="Rectángulo 13">
            <a:extLst>
              <a:ext uri="{FF2B5EF4-FFF2-40B4-BE49-F238E27FC236}">
                <a16:creationId xmlns:a16="http://schemas.microsoft.com/office/drawing/2014/main" id="{1885B6D0-37F1-4EFB-886C-DF3CE215AEEE}"/>
              </a:ext>
            </a:extLst>
          </p:cNvPr>
          <p:cNvSpPr/>
          <p:nvPr/>
        </p:nvSpPr>
        <p:spPr>
          <a:xfrm>
            <a:off x="1742849" y="1670136"/>
            <a:ext cx="1741261" cy="1036583"/>
          </a:xfrm>
          <a:prstGeom prst="rect">
            <a:avLst/>
          </a:prstGeom>
          <a:solidFill>
            <a:srgbClr val="136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ACCESO AL CONOCIMIENTO</a:t>
            </a:r>
          </a:p>
        </p:txBody>
      </p:sp>
      <p:sp>
        <p:nvSpPr>
          <p:cNvPr id="16" name="Rectángulo 15">
            <a:extLst>
              <a:ext uri="{FF2B5EF4-FFF2-40B4-BE49-F238E27FC236}">
                <a16:creationId xmlns:a16="http://schemas.microsoft.com/office/drawing/2014/main" id="{1AD2886B-024C-4AAA-BA1D-0914B405ABBF}"/>
              </a:ext>
            </a:extLst>
          </p:cNvPr>
          <p:cNvSpPr/>
          <p:nvPr/>
        </p:nvSpPr>
        <p:spPr>
          <a:xfrm>
            <a:off x="1742849" y="2700478"/>
            <a:ext cx="1741261" cy="1036583"/>
          </a:xfrm>
          <a:prstGeom prst="rect">
            <a:avLst/>
          </a:prstGeom>
          <a:solidFill>
            <a:srgbClr val="188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8" name="Rectángulo 17">
            <a:extLst>
              <a:ext uri="{FF2B5EF4-FFF2-40B4-BE49-F238E27FC236}">
                <a16:creationId xmlns:a16="http://schemas.microsoft.com/office/drawing/2014/main" id="{E998A155-141C-422C-8943-640AE8B8199E}"/>
              </a:ext>
            </a:extLst>
          </p:cNvPr>
          <p:cNvSpPr/>
          <p:nvPr/>
        </p:nvSpPr>
        <p:spPr>
          <a:xfrm>
            <a:off x="8707893" y="2700478"/>
            <a:ext cx="1741261" cy="103658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0" name="Rectángulo 19">
            <a:extLst>
              <a:ext uri="{FF2B5EF4-FFF2-40B4-BE49-F238E27FC236}">
                <a16:creationId xmlns:a16="http://schemas.microsoft.com/office/drawing/2014/main" id="{84B2B73D-0897-465A-84A4-BD6C46CACDD2}"/>
              </a:ext>
            </a:extLst>
          </p:cNvPr>
          <p:cNvSpPr/>
          <p:nvPr/>
        </p:nvSpPr>
        <p:spPr>
          <a:xfrm>
            <a:off x="8707893" y="1670136"/>
            <a:ext cx="1741261" cy="103658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MISIÓN HACIA EL PAÍS</a:t>
            </a:r>
          </a:p>
        </p:txBody>
      </p:sp>
      <p:sp>
        <p:nvSpPr>
          <p:cNvPr id="22" name="Rectángulo 21">
            <a:extLst>
              <a:ext uri="{FF2B5EF4-FFF2-40B4-BE49-F238E27FC236}">
                <a16:creationId xmlns:a16="http://schemas.microsoft.com/office/drawing/2014/main" id="{B3CBCEC1-6A1E-4D40-B4DB-1F2E486E61E6}"/>
              </a:ext>
            </a:extLst>
          </p:cNvPr>
          <p:cNvSpPr/>
          <p:nvPr/>
        </p:nvSpPr>
        <p:spPr>
          <a:xfrm>
            <a:off x="6966632" y="2700478"/>
            <a:ext cx="1741261" cy="1036583"/>
          </a:xfrm>
          <a:prstGeom prst="rect">
            <a:avLst/>
          </a:prstGeom>
          <a:solidFill>
            <a:srgbClr val="571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COMPROMISO CÍVICO</a:t>
            </a:r>
          </a:p>
        </p:txBody>
      </p:sp>
      <p:sp>
        <p:nvSpPr>
          <p:cNvPr id="24" name="Rectángulo 23">
            <a:extLst>
              <a:ext uri="{FF2B5EF4-FFF2-40B4-BE49-F238E27FC236}">
                <a16:creationId xmlns:a16="http://schemas.microsoft.com/office/drawing/2014/main" id="{81528696-A2A1-4DD4-B9BE-4DC1C2A327CA}"/>
              </a:ext>
            </a:extLst>
          </p:cNvPr>
          <p:cNvSpPr/>
          <p:nvPr/>
        </p:nvSpPr>
        <p:spPr>
          <a:xfrm>
            <a:off x="6966632" y="1670136"/>
            <a:ext cx="1741261" cy="1036583"/>
          </a:xfrm>
          <a:prstGeom prst="rect">
            <a:avLst/>
          </a:prstGeom>
          <a:solidFill>
            <a:srgbClr val="731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6" name="Rectángulo 25">
            <a:extLst>
              <a:ext uri="{FF2B5EF4-FFF2-40B4-BE49-F238E27FC236}">
                <a16:creationId xmlns:a16="http://schemas.microsoft.com/office/drawing/2014/main" id="{679D03E7-B03F-4530-B1F4-E0282F85C256}"/>
              </a:ext>
            </a:extLst>
          </p:cNvPr>
          <p:cNvSpPr/>
          <p:nvPr/>
        </p:nvSpPr>
        <p:spPr>
          <a:xfrm>
            <a:off x="10449153" y="1670136"/>
            <a:ext cx="1741261" cy="10365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srgbClr val="C00000"/>
              </a:solidFill>
              <a:effectLst/>
              <a:uLnTx/>
              <a:uFillTx/>
              <a:latin typeface="Poppins" panose="00000500000000000000" pitchFamily="2" charset="0"/>
              <a:ea typeface="+mn-ea"/>
              <a:cs typeface="Poppins" panose="00000500000000000000" pitchFamily="2" charset="0"/>
            </a:endParaRPr>
          </a:p>
        </p:txBody>
      </p:sp>
      <p:sp>
        <p:nvSpPr>
          <p:cNvPr id="28" name="Rectángulo 27">
            <a:extLst>
              <a:ext uri="{FF2B5EF4-FFF2-40B4-BE49-F238E27FC236}">
                <a16:creationId xmlns:a16="http://schemas.microsoft.com/office/drawing/2014/main" id="{79575F9F-0ADF-49A9-B282-F0E314F7A338}"/>
              </a:ext>
            </a:extLst>
          </p:cNvPr>
          <p:cNvSpPr/>
          <p:nvPr/>
        </p:nvSpPr>
        <p:spPr>
          <a:xfrm>
            <a:off x="10449153" y="2700478"/>
            <a:ext cx="1741261" cy="1036583"/>
          </a:xfrm>
          <a:prstGeom prst="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TRANSPARENCIA</a:t>
            </a:r>
          </a:p>
        </p:txBody>
      </p:sp>
      <p:pic>
        <p:nvPicPr>
          <p:cNvPr id="32" name="Gráfico 31" descr="Cinta">
            <a:extLst>
              <a:ext uri="{FF2B5EF4-FFF2-40B4-BE49-F238E27FC236}">
                <a16:creationId xmlns:a16="http://schemas.microsoft.com/office/drawing/2014/main" id="{684F31FA-B1C7-4544-9DF2-915C80F366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248" y="1786077"/>
            <a:ext cx="914400" cy="914400"/>
          </a:xfrm>
          <a:prstGeom prst="rect">
            <a:avLst/>
          </a:prstGeom>
        </p:spPr>
      </p:pic>
      <p:pic>
        <p:nvPicPr>
          <p:cNvPr id="34" name="Gráfico 33" descr="Cerebro en la cabeza">
            <a:extLst>
              <a:ext uri="{FF2B5EF4-FFF2-40B4-BE49-F238E27FC236}">
                <a16:creationId xmlns:a16="http://schemas.microsoft.com/office/drawing/2014/main" id="{260FA1A7-C4A9-4511-9983-EC9F65B83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6279" y="2761568"/>
            <a:ext cx="914400" cy="914400"/>
          </a:xfrm>
          <a:prstGeom prst="rect">
            <a:avLst/>
          </a:prstGeom>
        </p:spPr>
      </p:pic>
      <p:pic>
        <p:nvPicPr>
          <p:cNvPr id="36" name="Gráfico 35" descr="Dirigir dos pines por un camino">
            <a:extLst>
              <a:ext uri="{FF2B5EF4-FFF2-40B4-BE49-F238E27FC236}">
                <a16:creationId xmlns:a16="http://schemas.microsoft.com/office/drawing/2014/main" id="{2E5ABFCD-5891-4471-B5A4-F49B419074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97539" y="1731226"/>
            <a:ext cx="914400" cy="914400"/>
          </a:xfrm>
          <a:prstGeom prst="rect">
            <a:avLst/>
          </a:prstGeom>
        </p:spPr>
      </p:pic>
      <p:pic>
        <p:nvPicPr>
          <p:cNvPr id="38" name="Gráfico 37" descr="Brindis">
            <a:extLst>
              <a:ext uri="{FF2B5EF4-FFF2-40B4-BE49-F238E27FC236}">
                <a16:creationId xmlns:a16="http://schemas.microsoft.com/office/drawing/2014/main" id="{FA58FB14-57EE-4C9B-8ED9-94105331C0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799" y="2761568"/>
            <a:ext cx="914400" cy="914400"/>
          </a:xfrm>
          <a:prstGeom prst="rect">
            <a:avLst/>
          </a:prstGeom>
        </p:spPr>
      </p:pic>
      <p:pic>
        <p:nvPicPr>
          <p:cNvPr id="40" name="Gráfico 39" descr="Apretón de manos">
            <a:extLst>
              <a:ext uri="{FF2B5EF4-FFF2-40B4-BE49-F238E27FC236}">
                <a16:creationId xmlns:a16="http://schemas.microsoft.com/office/drawing/2014/main" id="{D102F63C-3CAB-4A1B-A241-58A2072FAA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80061" y="1786077"/>
            <a:ext cx="914400" cy="914400"/>
          </a:xfrm>
          <a:prstGeom prst="rect">
            <a:avLst/>
          </a:prstGeom>
        </p:spPr>
      </p:pic>
      <p:pic>
        <p:nvPicPr>
          <p:cNvPr id="7" name="Gráfico 6" descr="Lupa">
            <a:extLst>
              <a:ext uri="{FF2B5EF4-FFF2-40B4-BE49-F238E27FC236}">
                <a16:creationId xmlns:a16="http://schemas.microsoft.com/office/drawing/2014/main" id="{2A53A2BF-DEA8-474A-A0D2-B694107340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57139" y="1731226"/>
            <a:ext cx="914400" cy="914400"/>
          </a:xfrm>
          <a:prstGeom prst="rect">
            <a:avLst/>
          </a:prstGeom>
        </p:spPr>
      </p:pic>
      <p:grpSp>
        <p:nvGrpSpPr>
          <p:cNvPr id="17" name="Grupo 16">
            <a:extLst>
              <a:ext uri="{FF2B5EF4-FFF2-40B4-BE49-F238E27FC236}">
                <a16:creationId xmlns:a16="http://schemas.microsoft.com/office/drawing/2014/main" id="{92C9C3B6-1DD6-40FA-AA98-84F54A023ED1}"/>
              </a:ext>
            </a:extLst>
          </p:cNvPr>
          <p:cNvGrpSpPr/>
          <p:nvPr/>
        </p:nvGrpSpPr>
        <p:grpSpPr>
          <a:xfrm>
            <a:off x="9173915" y="2959952"/>
            <a:ext cx="809215" cy="523875"/>
            <a:chOff x="9119734" y="3321816"/>
            <a:chExt cx="809215" cy="523875"/>
          </a:xfrm>
        </p:grpSpPr>
        <p:sp>
          <p:nvSpPr>
            <p:cNvPr id="9" name="Rectángulo 8">
              <a:extLst>
                <a:ext uri="{FF2B5EF4-FFF2-40B4-BE49-F238E27FC236}">
                  <a16:creationId xmlns:a16="http://schemas.microsoft.com/office/drawing/2014/main" id="{E484A2D2-855A-43E5-A920-1D62AB95AA72}"/>
                </a:ext>
              </a:extLst>
            </p:cNvPr>
            <p:cNvSpPr/>
            <p:nvPr/>
          </p:nvSpPr>
          <p:spPr>
            <a:xfrm>
              <a:off x="9119734" y="3321816"/>
              <a:ext cx="809215" cy="523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1" name="Estrella: 5 puntas 10">
              <a:extLst>
                <a:ext uri="{FF2B5EF4-FFF2-40B4-BE49-F238E27FC236}">
                  <a16:creationId xmlns:a16="http://schemas.microsoft.com/office/drawing/2014/main" id="{D66EDF21-1A86-4C54-860D-D996F0587963}"/>
                </a:ext>
              </a:extLst>
            </p:cNvPr>
            <p:cNvSpPr/>
            <p:nvPr/>
          </p:nvSpPr>
          <p:spPr>
            <a:xfrm>
              <a:off x="9217025" y="3387341"/>
              <a:ext cx="133350" cy="124592"/>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3" name="Rectángulo 12">
              <a:extLst>
                <a:ext uri="{FF2B5EF4-FFF2-40B4-BE49-F238E27FC236}">
                  <a16:creationId xmlns:a16="http://schemas.microsoft.com/office/drawing/2014/main" id="{724A2DCA-5499-4F35-ACAC-11956107A47F}"/>
                </a:ext>
              </a:extLst>
            </p:cNvPr>
            <p:cNvSpPr/>
            <p:nvPr/>
          </p:nvSpPr>
          <p:spPr>
            <a:xfrm>
              <a:off x="9119734" y="3577458"/>
              <a:ext cx="809215" cy="26823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5" name="Rectángulo 14">
              <a:extLst>
                <a:ext uri="{FF2B5EF4-FFF2-40B4-BE49-F238E27FC236}">
                  <a16:creationId xmlns:a16="http://schemas.microsoft.com/office/drawing/2014/main" id="{1586E1EF-0852-4669-AEBE-8595AB54C694}"/>
                </a:ext>
              </a:extLst>
            </p:cNvPr>
            <p:cNvSpPr/>
            <p:nvPr/>
          </p:nvSpPr>
          <p:spPr>
            <a:xfrm>
              <a:off x="9417050" y="3321817"/>
              <a:ext cx="511899" cy="2556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sp>
        <p:nvSpPr>
          <p:cNvPr id="35" name="CuadroTexto 34">
            <a:extLst>
              <a:ext uri="{FF2B5EF4-FFF2-40B4-BE49-F238E27FC236}">
                <a16:creationId xmlns:a16="http://schemas.microsoft.com/office/drawing/2014/main" id="{053212E6-AA17-4262-8189-F2C2EA1A689B}"/>
              </a:ext>
            </a:extLst>
          </p:cNvPr>
          <p:cNvSpPr txBox="1"/>
          <p:nvPr/>
        </p:nvSpPr>
        <p:spPr>
          <a:xfrm>
            <a:off x="231775" y="4332343"/>
            <a:ext cx="11539764" cy="1134478"/>
          </a:xfrm>
          <a:prstGeom prst="rect">
            <a:avLst/>
          </a:prstGeom>
          <a:noFill/>
        </p:spPr>
        <p:txBody>
          <a:bodyPr wrap="square">
            <a:spAutoFit/>
          </a:bodyPr>
          <a:lstStyle/>
          <a:p>
            <a:pPr marL="449580" marR="0" lvl="0" indent="0" algn="just" defTabSz="914400" rtl="0" eaLnBrk="1" fontAlgn="auto" latinLnBrk="0" hangingPunct="1">
              <a:lnSpc>
                <a:spcPct val="107000"/>
              </a:lnSpc>
              <a:spcBef>
                <a:spcPts val="0"/>
              </a:spcBef>
              <a:spcAft>
                <a:spcPts val="800"/>
              </a:spcAft>
              <a:buClrTx/>
              <a:buSzTx/>
              <a:buFontTx/>
              <a:buNone/>
              <a:tabLst/>
              <a:defRPr/>
            </a:pPr>
            <a:r>
              <a:rPr kumimoji="0" lang="es-CL" sz="1600" b="1"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Acceso al conocimiento</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 El conocimiento humano es un elemento fundamental para el desarrollo de la sociedad y de cada uno de sus integrantes. El Sistema promoverá, en el marco de la legislación vigente, mecanismos para el </a:t>
            </a:r>
            <a:r>
              <a:rPr kumimoji="0" lang="es-CL" sz="1600" b="1" i="0" u="none" strike="noStrike" kern="1200" cap="none" spc="0" normalizeH="0" baseline="0" noProof="0" dirty="0">
                <a:ln>
                  <a:noFill/>
                </a:ln>
                <a:solidFill>
                  <a:srgbClr val="188ED6"/>
                </a:solidFill>
                <a:effectLst/>
                <a:uLnTx/>
                <a:uFillTx/>
                <a:latin typeface="Poppins" panose="00000500000000000000" pitchFamily="2" charset="0"/>
                <a:ea typeface="Calibri" panose="020F0502020204030204" pitchFamily="34" charset="0"/>
                <a:cs typeface="Poppins" panose="00000500000000000000" pitchFamily="2" charset="0"/>
              </a:rPr>
              <a:t>acceso abierto al conocimiento desarrollado dentro del sistema de educación superior</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 particularmente respecto de aquél que ha sido financiado con recursos públicos.</a:t>
            </a:r>
          </a:p>
        </p:txBody>
      </p:sp>
      <p:sp>
        <p:nvSpPr>
          <p:cNvPr id="23" name="Triángulo isósceles 22">
            <a:extLst>
              <a:ext uri="{FF2B5EF4-FFF2-40B4-BE49-F238E27FC236}">
                <a16:creationId xmlns:a16="http://schemas.microsoft.com/office/drawing/2014/main" id="{D7F7B5DE-B802-4AE1-81C8-3C8E90B2B723}"/>
              </a:ext>
            </a:extLst>
          </p:cNvPr>
          <p:cNvSpPr/>
          <p:nvPr/>
        </p:nvSpPr>
        <p:spPr>
          <a:xfrm rot="10800000">
            <a:off x="2384878" y="3675969"/>
            <a:ext cx="457200" cy="521467"/>
          </a:xfrm>
          <a:prstGeom prst="triangle">
            <a:avLst/>
          </a:prstGeom>
          <a:solidFill>
            <a:srgbClr val="188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33" name="Título 1">
            <a:extLst>
              <a:ext uri="{FF2B5EF4-FFF2-40B4-BE49-F238E27FC236}">
                <a16:creationId xmlns:a16="http://schemas.microsoft.com/office/drawing/2014/main" id="{168B8830-5BBF-2406-874B-3F2AB9EF81AA}"/>
              </a:ext>
            </a:extLst>
          </p:cNvPr>
          <p:cNvSpPr>
            <a:spLocks noGrp="1"/>
          </p:cNvSpPr>
          <p:nvPr>
            <p:ph type="title"/>
          </p:nvPr>
        </p:nvSpPr>
        <p:spPr>
          <a:xfrm>
            <a:off x="611030" y="44511"/>
            <a:ext cx="10969943" cy="1418484"/>
          </a:xfrm>
        </p:spPr>
        <p:txBody>
          <a:bodyPr>
            <a:noAutofit/>
          </a:bodyPr>
          <a:lstStyle/>
          <a:p>
            <a:r>
              <a:rPr lang="es-CL" sz="3600" b="1" dirty="0">
                <a:solidFill>
                  <a:schemeClr val="accent1"/>
                </a:solidFill>
              </a:rPr>
              <a:t>Principios del Sistema de Educación </a:t>
            </a:r>
            <a:br>
              <a:rPr lang="es-CL" sz="3600" b="1" dirty="0">
                <a:solidFill>
                  <a:schemeClr val="accent1"/>
                </a:solidFill>
              </a:rPr>
            </a:br>
            <a:r>
              <a:rPr lang="es-CL" sz="3600" b="1" dirty="0">
                <a:solidFill>
                  <a:schemeClr val="accent1"/>
                </a:solidFill>
              </a:rPr>
              <a:t>Superior que recogemos en la VcM</a:t>
            </a:r>
          </a:p>
        </p:txBody>
      </p:sp>
    </p:spTree>
    <p:extLst>
      <p:ext uri="{BB962C8B-B14F-4D97-AF65-F5344CB8AC3E}">
        <p14:creationId xmlns:p14="http://schemas.microsoft.com/office/powerpoint/2010/main" val="2541750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0C78A46-83F2-4B11-9C18-1B7F07BB1ADD}"/>
              </a:ext>
            </a:extLst>
          </p:cNvPr>
          <p:cNvSpPr/>
          <p:nvPr/>
        </p:nvSpPr>
        <p:spPr>
          <a:xfrm>
            <a:off x="1589" y="1670136"/>
            <a:ext cx="1741261" cy="1036583"/>
          </a:xfrm>
          <a:prstGeom prst="rect">
            <a:avLst/>
          </a:prstGeom>
          <a:solidFill>
            <a:srgbClr val="EA3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4" name="Rectángulo 3">
            <a:extLst>
              <a:ext uri="{FF2B5EF4-FFF2-40B4-BE49-F238E27FC236}">
                <a16:creationId xmlns:a16="http://schemas.microsoft.com/office/drawing/2014/main" id="{9E4BF9E0-49E9-49B7-85C2-453B9BF48BDD}"/>
              </a:ext>
            </a:extLst>
          </p:cNvPr>
          <p:cNvSpPr/>
          <p:nvPr/>
        </p:nvSpPr>
        <p:spPr>
          <a:xfrm>
            <a:off x="1589" y="2700478"/>
            <a:ext cx="1741261" cy="1036583"/>
          </a:xfrm>
          <a:prstGeom prst="rect">
            <a:avLst/>
          </a:prstGeom>
          <a:solidFill>
            <a:srgbClr val="AF2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CALIDAD</a:t>
            </a:r>
          </a:p>
        </p:txBody>
      </p:sp>
      <p:sp>
        <p:nvSpPr>
          <p:cNvPr id="6" name="Rectángulo 5">
            <a:extLst>
              <a:ext uri="{FF2B5EF4-FFF2-40B4-BE49-F238E27FC236}">
                <a16:creationId xmlns:a16="http://schemas.microsoft.com/office/drawing/2014/main" id="{28F642CF-225E-448A-A6E5-4BF0F1F71D2F}"/>
              </a:ext>
            </a:extLst>
          </p:cNvPr>
          <p:cNvSpPr/>
          <p:nvPr/>
        </p:nvSpPr>
        <p:spPr>
          <a:xfrm>
            <a:off x="5225370" y="1670136"/>
            <a:ext cx="1741261" cy="1036583"/>
          </a:xfrm>
          <a:prstGeom prst="rect">
            <a:avLst/>
          </a:prstGeom>
          <a:solidFill>
            <a:srgbClr val="D16E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COOPERACIÓN Y COLABORACIÓN</a:t>
            </a:r>
          </a:p>
        </p:txBody>
      </p:sp>
      <p:sp>
        <p:nvSpPr>
          <p:cNvPr id="8" name="Rectángulo 7">
            <a:extLst>
              <a:ext uri="{FF2B5EF4-FFF2-40B4-BE49-F238E27FC236}">
                <a16:creationId xmlns:a16="http://schemas.microsoft.com/office/drawing/2014/main" id="{CA1FBCFA-F899-46D0-B9B1-5CEFD88A7475}"/>
              </a:ext>
            </a:extLst>
          </p:cNvPr>
          <p:cNvSpPr/>
          <p:nvPr/>
        </p:nvSpPr>
        <p:spPr>
          <a:xfrm>
            <a:off x="5225370" y="2700478"/>
            <a:ext cx="1741261" cy="1036583"/>
          </a:xfrm>
          <a:prstGeom prst="rect">
            <a:avLst/>
          </a:prstGeom>
          <a:solidFill>
            <a:srgbClr val="F9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0" name="Rectángulo 9">
            <a:extLst>
              <a:ext uri="{FF2B5EF4-FFF2-40B4-BE49-F238E27FC236}">
                <a16:creationId xmlns:a16="http://schemas.microsoft.com/office/drawing/2014/main" id="{98F97228-2FCB-4557-9E96-010D7E356ED7}"/>
              </a:ext>
            </a:extLst>
          </p:cNvPr>
          <p:cNvSpPr/>
          <p:nvPr/>
        </p:nvSpPr>
        <p:spPr>
          <a:xfrm>
            <a:off x="3484110" y="1670136"/>
            <a:ext cx="1741261" cy="1036583"/>
          </a:xfrm>
          <a:prstGeom prst="rect">
            <a:avLst/>
          </a:prstGeom>
          <a:solidFill>
            <a:srgbClr val="6DA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2" name="Rectángulo 11">
            <a:extLst>
              <a:ext uri="{FF2B5EF4-FFF2-40B4-BE49-F238E27FC236}">
                <a16:creationId xmlns:a16="http://schemas.microsoft.com/office/drawing/2014/main" id="{98702A98-A485-416F-994D-836E375D28FB}"/>
              </a:ext>
            </a:extLst>
          </p:cNvPr>
          <p:cNvSpPr/>
          <p:nvPr/>
        </p:nvSpPr>
        <p:spPr>
          <a:xfrm>
            <a:off x="3484110" y="2700478"/>
            <a:ext cx="1741261" cy="1036583"/>
          </a:xfrm>
          <a:prstGeom prst="rect">
            <a:avLst/>
          </a:prstGeom>
          <a:solidFill>
            <a:srgbClr val="538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PERTINENCIA</a:t>
            </a:r>
          </a:p>
        </p:txBody>
      </p:sp>
      <p:sp>
        <p:nvSpPr>
          <p:cNvPr id="14" name="Rectángulo 13">
            <a:extLst>
              <a:ext uri="{FF2B5EF4-FFF2-40B4-BE49-F238E27FC236}">
                <a16:creationId xmlns:a16="http://schemas.microsoft.com/office/drawing/2014/main" id="{1885B6D0-37F1-4EFB-886C-DF3CE215AEEE}"/>
              </a:ext>
            </a:extLst>
          </p:cNvPr>
          <p:cNvSpPr/>
          <p:nvPr/>
        </p:nvSpPr>
        <p:spPr>
          <a:xfrm>
            <a:off x="1742849" y="1670136"/>
            <a:ext cx="1741261" cy="1036583"/>
          </a:xfrm>
          <a:prstGeom prst="rect">
            <a:avLst/>
          </a:prstGeom>
          <a:solidFill>
            <a:srgbClr val="136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ACCESO AL CONOCIMIENTO</a:t>
            </a:r>
          </a:p>
        </p:txBody>
      </p:sp>
      <p:sp>
        <p:nvSpPr>
          <p:cNvPr id="16" name="Rectángulo 15">
            <a:extLst>
              <a:ext uri="{FF2B5EF4-FFF2-40B4-BE49-F238E27FC236}">
                <a16:creationId xmlns:a16="http://schemas.microsoft.com/office/drawing/2014/main" id="{1AD2886B-024C-4AAA-BA1D-0914B405ABBF}"/>
              </a:ext>
            </a:extLst>
          </p:cNvPr>
          <p:cNvSpPr/>
          <p:nvPr/>
        </p:nvSpPr>
        <p:spPr>
          <a:xfrm>
            <a:off x="1742849" y="2700478"/>
            <a:ext cx="1741261" cy="1036583"/>
          </a:xfrm>
          <a:prstGeom prst="rect">
            <a:avLst/>
          </a:prstGeom>
          <a:solidFill>
            <a:srgbClr val="188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8" name="Rectángulo 17">
            <a:extLst>
              <a:ext uri="{FF2B5EF4-FFF2-40B4-BE49-F238E27FC236}">
                <a16:creationId xmlns:a16="http://schemas.microsoft.com/office/drawing/2014/main" id="{E998A155-141C-422C-8943-640AE8B8199E}"/>
              </a:ext>
            </a:extLst>
          </p:cNvPr>
          <p:cNvSpPr/>
          <p:nvPr/>
        </p:nvSpPr>
        <p:spPr>
          <a:xfrm>
            <a:off x="8707893" y="2700478"/>
            <a:ext cx="1741261" cy="103658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0" name="Rectángulo 19">
            <a:extLst>
              <a:ext uri="{FF2B5EF4-FFF2-40B4-BE49-F238E27FC236}">
                <a16:creationId xmlns:a16="http://schemas.microsoft.com/office/drawing/2014/main" id="{84B2B73D-0897-465A-84A4-BD6C46CACDD2}"/>
              </a:ext>
            </a:extLst>
          </p:cNvPr>
          <p:cNvSpPr/>
          <p:nvPr/>
        </p:nvSpPr>
        <p:spPr>
          <a:xfrm>
            <a:off x="8707893" y="1670136"/>
            <a:ext cx="1741261" cy="103658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MISIÓN HACIA EL PAÍS</a:t>
            </a:r>
          </a:p>
        </p:txBody>
      </p:sp>
      <p:sp>
        <p:nvSpPr>
          <p:cNvPr id="22" name="Rectángulo 21">
            <a:extLst>
              <a:ext uri="{FF2B5EF4-FFF2-40B4-BE49-F238E27FC236}">
                <a16:creationId xmlns:a16="http://schemas.microsoft.com/office/drawing/2014/main" id="{B3CBCEC1-6A1E-4D40-B4DB-1F2E486E61E6}"/>
              </a:ext>
            </a:extLst>
          </p:cNvPr>
          <p:cNvSpPr/>
          <p:nvPr/>
        </p:nvSpPr>
        <p:spPr>
          <a:xfrm>
            <a:off x="6966632" y="2700478"/>
            <a:ext cx="1741261" cy="1036583"/>
          </a:xfrm>
          <a:prstGeom prst="rect">
            <a:avLst/>
          </a:prstGeom>
          <a:solidFill>
            <a:srgbClr val="571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COMPROMISO CÍVICO</a:t>
            </a:r>
          </a:p>
        </p:txBody>
      </p:sp>
      <p:sp>
        <p:nvSpPr>
          <p:cNvPr id="24" name="Rectángulo 23">
            <a:extLst>
              <a:ext uri="{FF2B5EF4-FFF2-40B4-BE49-F238E27FC236}">
                <a16:creationId xmlns:a16="http://schemas.microsoft.com/office/drawing/2014/main" id="{81528696-A2A1-4DD4-B9BE-4DC1C2A327CA}"/>
              </a:ext>
            </a:extLst>
          </p:cNvPr>
          <p:cNvSpPr/>
          <p:nvPr/>
        </p:nvSpPr>
        <p:spPr>
          <a:xfrm>
            <a:off x="6966632" y="1670136"/>
            <a:ext cx="1741261" cy="1036583"/>
          </a:xfrm>
          <a:prstGeom prst="rect">
            <a:avLst/>
          </a:prstGeom>
          <a:solidFill>
            <a:srgbClr val="731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6" name="Rectángulo 25">
            <a:extLst>
              <a:ext uri="{FF2B5EF4-FFF2-40B4-BE49-F238E27FC236}">
                <a16:creationId xmlns:a16="http://schemas.microsoft.com/office/drawing/2014/main" id="{679D03E7-B03F-4530-B1F4-E0282F85C256}"/>
              </a:ext>
            </a:extLst>
          </p:cNvPr>
          <p:cNvSpPr/>
          <p:nvPr/>
        </p:nvSpPr>
        <p:spPr>
          <a:xfrm>
            <a:off x="10449153" y="1670136"/>
            <a:ext cx="1741261" cy="10365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srgbClr val="C00000"/>
              </a:solidFill>
              <a:effectLst/>
              <a:uLnTx/>
              <a:uFillTx/>
              <a:latin typeface="Poppins" panose="00000500000000000000" pitchFamily="2" charset="0"/>
              <a:ea typeface="+mn-ea"/>
              <a:cs typeface="Poppins" panose="00000500000000000000" pitchFamily="2" charset="0"/>
            </a:endParaRPr>
          </a:p>
        </p:txBody>
      </p:sp>
      <p:sp>
        <p:nvSpPr>
          <p:cNvPr id="28" name="Rectángulo 27">
            <a:extLst>
              <a:ext uri="{FF2B5EF4-FFF2-40B4-BE49-F238E27FC236}">
                <a16:creationId xmlns:a16="http://schemas.microsoft.com/office/drawing/2014/main" id="{79575F9F-0ADF-49A9-B282-F0E314F7A338}"/>
              </a:ext>
            </a:extLst>
          </p:cNvPr>
          <p:cNvSpPr/>
          <p:nvPr/>
        </p:nvSpPr>
        <p:spPr>
          <a:xfrm>
            <a:off x="10449153" y="2700478"/>
            <a:ext cx="1741261" cy="1036583"/>
          </a:xfrm>
          <a:prstGeom prst="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TRANSPARENCIA</a:t>
            </a:r>
          </a:p>
        </p:txBody>
      </p:sp>
      <p:pic>
        <p:nvPicPr>
          <p:cNvPr id="32" name="Gráfico 31" descr="Cinta">
            <a:extLst>
              <a:ext uri="{FF2B5EF4-FFF2-40B4-BE49-F238E27FC236}">
                <a16:creationId xmlns:a16="http://schemas.microsoft.com/office/drawing/2014/main" id="{684F31FA-B1C7-4544-9DF2-915C80F366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248" y="1786077"/>
            <a:ext cx="914400" cy="914400"/>
          </a:xfrm>
          <a:prstGeom prst="rect">
            <a:avLst/>
          </a:prstGeom>
        </p:spPr>
      </p:pic>
      <p:pic>
        <p:nvPicPr>
          <p:cNvPr id="34" name="Gráfico 33" descr="Cerebro en la cabeza">
            <a:extLst>
              <a:ext uri="{FF2B5EF4-FFF2-40B4-BE49-F238E27FC236}">
                <a16:creationId xmlns:a16="http://schemas.microsoft.com/office/drawing/2014/main" id="{260FA1A7-C4A9-4511-9983-EC9F65B83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6279" y="2761568"/>
            <a:ext cx="914400" cy="914400"/>
          </a:xfrm>
          <a:prstGeom prst="rect">
            <a:avLst/>
          </a:prstGeom>
        </p:spPr>
      </p:pic>
      <p:pic>
        <p:nvPicPr>
          <p:cNvPr id="36" name="Gráfico 35" descr="Dirigir dos pines por un camino">
            <a:extLst>
              <a:ext uri="{FF2B5EF4-FFF2-40B4-BE49-F238E27FC236}">
                <a16:creationId xmlns:a16="http://schemas.microsoft.com/office/drawing/2014/main" id="{2E5ABFCD-5891-4471-B5A4-F49B419074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97539" y="1731226"/>
            <a:ext cx="914400" cy="914400"/>
          </a:xfrm>
          <a:prstGeom prst="rect">
            <a:avLst/>
          </a:prstGeom>
        </p:spPr>
      </p:pic>
      <p:pic>
        <p:nvPicPr>
          <p:cNvPr id="38" name="Gráfico 37" descr="Brindis">
            <a:extLst>
              <a:ext uri="{FF2B5EF4-FFF2-40B4-BE49-F238E27FC236}">
                <a16:creationId xmlns:a16="http://schemas.microsoft.com/office/drawing/2014/main" id="{FA58FB14-57EE-4C9B-8ED9-94105331C0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799" y="2761568"/>
            <a:ext cx="914400" cy="914400"/>
          </a:xfrm>
          <a:prstGeom prst="rect">
            <a:avLst/>
          </a:prstGeom>
        </p:spPr>
      </p:pic>
      <p:pic>
        <p:nvPicPr>
          <p:cNvPr id="40" name="Gráfico 39" descr="Apretón de manos">
            <a:extLst>
              <a:ext uri="{FF2B5EF4-FFF2-40B4-BE49-F238E27FC236}">
                <a16:creationId xmlns:a16="http://schemas.microsoft.com/office/drawing/2014/main" id="{D102F63C-3CAB-4A1B-A241-58A2072FAA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80061" y="1786077"/>
            <a:ext cx="914400" cy="914400"/>
          </a:xfrm>
          <a:prstGeom prst="rect">
            <a:avLst/>
          </a:prstGeom>
        </p:spPr>
      </p:pic>
      <p:pic>
        <p:nvPicPr>
          <p:cNvPr id="7" name="Gráfico 6" descr="Lupa">
            <a:extLst>
              <a:ext uri="{FF2B5EF4-FFF2-40B4-BE49-F238E27FC236}">
                <a16:creationId xmlns:a16="http://schemas.microsoft.com/office/drawing/2014/main" id="{2A53A2BF-DEA8-474A-A0D2-B694107340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57139" y="1731226"/>
            <a:ext cx="914400" cy="914400"/>
          </a:xfrm>
          <a:prstGeom prst="rect">
            <a:avLst/>
          </a:prstGeom>
        </p:spPr>
      </p:pic>
      <p:grpSp>
        <p:nvGrpSpPr>
          <p:cNvPr id="17" name="Grupo 16">
            <a:extLst>
              <a:ext uri="{FF2B5EF4-FFF2-40B4-BE49-F238E27FC236}">
                <a16:creationId xmlns:a16="http://schemas.microsoft.com/office/drawing/2014/main" id="{92C9C3B6-1DD6-40FA-AA98-84F54A023ED1}"/>
              </a:ext>
            </a:extLst>
          </p:cNvPr>
          <p:cNvGrpSpPr/>
          <p:nvPr/>
        </p:nvGrpSpPr>
        <p:grpSpPr>
          <a:xfrm>
            <a:off x="9173915" y="2959952"/>
            <a:ext cx="809215" cy="523875"/>
            <a:chOff x="9119734" y="3321816"/>
            <a:chExt cx="809215" cy="523875"/>
          </a:xfrm>
        </p:grpSpPr>
        <p:sp>
          <p:nvSpPr>
            <p:cNvPr id="9" name="Rectángulo 8">
              <a:extLst>
                <a:ext uri="{FF2B5EF4-FFF2-40B4-BE49-F238E27FC236}">
                  <a16:creationId xmlns:a16="http://schemas.microsoft.com/office/drawing/2014/main" id="{E484A2D2-855A-43E5-A920-1D62AB95AA72}"/>
                </a:ext>
              </a:extLst>
            </p:cNvPr>
            <p:cNvSpPr/>
            <p:nvPr/>
          </p:nvSpPr>
          <p:spPr>
            <a:xfrm>
              <a:off x="9119734" y="3321816"/>
              <a:ext cx="809215" cy="523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1" name="Estrella: 5 puntas 10">
              <a:extLst>
                <a:ext uri="{FF2B5EF4-FFF2-40B4-BE49-F238E27FC236}">
                  <a16:creationId xmlns:a16="http://schemas.microsoft.com/office/drawing/2014/main" id="{D66EDF21-1A86-4C54-860D-D996F0587963}"/>
                </a:ext>
              </a:extLst>
            </p:cNvPr>
            <p:cNvSpPr/>
            <p:nvPr/>
          </p:nvSpPr>
          <p:spPr>
            <a:xfrm>
              <a:off x="9217025" y="3387341"/>
              <a:ext cx="133350" cy="124592"/>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3" name="Rectángulo 12">
              <a:extLst>
                <a:ext uri="{FF2B5EF4-FFF2-40B4-BE49-F238E27FC236}">
                  <a16:creationId xmlns:a16="http://schemas.microsoft.com/office/drawing/2014/main" id="{724A2DCA-5499-4F35-ACAC-11956107A47F}"/>
                </a:ext>
              </a:extLst>
            </p:cNvPr>
            <p:cNvSpPr/>
            <p:nvPr/>
          </p:nvSpPr>
          <p:spPr>
            <a:xfrm>
              <a:off x="9119734" y="3577458"/>
              <a:ext cx="809215" cy="26823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5" name="Rectángulo 14">
              <a:extLst>
                <a:ext uri="{FF2B5EF4-FFF2-40B4-BE49-F238E27FC236}">
                  <a16:creationId xmlns:a16="http://schemas.microsoft.com/office/drawing/2014/main" id="{1586E1EF-0852-4669-AEBE-8595AB54C694}"/>
                </a:ext>
              </a:extLst>
            </p:cNvPr>
            <p:cNvSpPr/>
            <p:nvPr/>
          </p:nvSpPr>
          <p:spPr>
            <a:xfrm>
              <a:off x="9417050" y="3321817"/>
              <a:ext cx="511899" cy="2556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sp>
        <p:nvSpPr>
          <p:cNvPr id="35" name="CuadroTexto 34">
            <a:extLst>
              <a:ext uri="{FF2B5EF4-FFF2-40B4-BE49-F238E27FC236}">
                <a16:creationId xmlns:a16="http://schemas.microsoft.com/office/drawing/2014/main" id="{053212E6-AA17-4262-8189-F2C2EA1A689B}"/>
              </a:ext>
            </a:extLst>
          </p:cNvPr>
          <p:cNvSpPr txBox="1"/>
          <p:nvPr/>
        </p:nvSpPr>
        <p:spPr>
          <a:xfrm>
            <a:off x="231775" y="4332343"/>
            <a:ext cx="11539764" cy="1401281"/>
          </a:xfrm>
          <a:prstGeom prst="rect">
            <a:avLst/>
          </a:prstGeom>
          <a:noFill/>
        </p:spPr>
        <p:txBody>
          <a:bodyPr wrap="square">
            <a:spAutoFit/>
          </a:bodyPr>
          <a:lstStyle/>
          <a:p>
            <a:pPr marL="449580" marR="0" lvl="0" indent="0" algn="just" defTabSz="914400" rtl="0" eaLnBrk="1" fontAlgn="auto" latinLnBrk="0" hangingPunct="1">
              <a:lnSpc>
                <a:spcPct val="107000"/>
              </a:lnSpc>
              <a:spcBef>
                <a:spcPts val="0"/>
              </a:spcBef>
              <a:spcAft>
                <a:spcPts val="800"/>
              </a:spcAft>
              <a:buClrTx/>
              <a:buSzTx/>
              <a:buFontTx/>
              <a:buNone/>
              <a:tabLst/>
              <a:defRPr/>
            </a:pPr>
            <a:r>
              <a:rPr kumimoji="0" lang="es-CL" sz="1600" b="1"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Pertinencia. </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El Sistema debe promover que las instituciones de educación superior en su quehacer, y de conformidad con sus fines, </a:t>
            </a:r>
            <a:r>
              <a:rPr kumimoji="0" lang="es-CL" sz="1600" b="1" i="0" u="none" strike="noStrike" kern="1200" cap="none" spc="0" normalizeH="0" baseline="0" noProof="0" dirty="0">
                <a:ln>
                  <a:noFill/>
                </a:ln>
                <a:solidFill>
                  <a:srgbClr val="6DAF27"/>
                </a:solidFill>
                <a:effectLst/>
                <a:uLnTx/>
                <a:uFillTx/>
                <a:latin typeface="Poppins" panose="00000500000000000000" pitchFamily="2" charset="0"/>
                <a:ea typeface="Calibri" panose="020F0502020204030204" pitchFamily="34" charset="0"/>
                <a:cs typeface="Poppins" panose="00000500000000000000" pitchFamily="2" charset="0"/>
              </a:rPr>
              <a:t>contribuyan permanentemente al desarrollo del país, sus regiones y comunidades</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 Para ello, el Sistema, en particular a través del Sistema Nacional de Aseguramiento de la Calidad de la Educación Superior, fomentará la vinculación de sus integrantes con las necesidades de la sociedad.</a:t>
            </a:r>
          </a:p>
        </p:txBody>
      </p:sp>
      <p:sp>
        <p:nvSpPr>
          <p:cNvPr id="23" name="Triángulo isósceles 22">
            <a:extLst>
              <a:ext uri="{FF2B5EF4-FFF2-40B4-BE49-F238E27FC236}">
                <a16:creationId xmlns:a16="http://schemas.microsoft.com/office/drawing/2014/main" id="{D7F7B5DE-B802-4AE1-81C8-3C8E90B2B723}"/>
              </a:ext>
            </a:extLst>
          </p:cNvPr>
          <p:cNvSpPr/>
          <p:nvPr/>
        </p:nvSpPr>
        <p:spPr>
          <a:xfrm rot="10800000">
            <a:off x="4126139" y="3675969"/>
            <a:ext cx="457200" cy="521467"/>
          </a:xfrm>
          <a:prstGeom prst="triangle">
            <a:avLst/>
          </a:prstGeom>
          <a:solidFill>
            <a:srgbClr val="538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33" name="Título 1">
            <a:extLst>
              <a:ext uri="{FF2B5EF4-FFF2-40B4-BE49-F238E27FC236}">
                <a16:creationId xmlns:a16="http://schemas.microsoft.com/office/drawing/2014/main" id="{C5EDCDD3-5BE0-EE36-AFEC-2BF44813890A}"/>
              </a:ext>
            </a:extLst>
          </p:cNvPr>
          <p:cNvSpPr>
            <a:spLocks noGrp="1"/>
          </p:cNvSpPr>
          <p:nvPr>
            <p:ph type="title"/>
          </p:nvPr>
        </p:nvSpPr>
        <p:spPr>
          <a:xfrm>
            <a:off x="611030" y="44511"/>
            <a:ext cx="10969943" cy="1418484"/>
          </a:xfrm>
        </p:spPr>
        <p:txBody>
          <a:bodyPr>
            <a:noAutofit/>
          </a:bodyPr>
          <a:lstStyle/>
          <a:p>
            <a:r>
              <a:rPr lang="es-CL" sz="3600" b="1" dirty="0">
                <a:solidFill>
                  <a:schemeClr val="accent1"/>
                </a:solidFill>
              </a:rPr>
              <a:t>Principios del Sistema de Educación </a:t>
            </a:r>
            <a:br>
              <a:rPr lang="es-CL" sz="3600" b="1" dirty="0">
                <a:solidFill>
                  <a:schemeClr val="accent1"/>
                </a:solidFill>
              </a:rPr>
            </a:br>
            <a:r>
              <a:rPr lang="es-CL" sz="3600" b="1" dirty="0">
                <a:solidFill>
                  <a:schemeClr val="accent1"/>
                </a:solidFill>
              </a:rPr>
              <a:t>Superior que recogemos en la VcM</a:t>
            </a:r>
          </a:p>
        </p:txBody>
      </p:sp>
    </p:spTree>
    <p:extLst>
      <p:ext uri="{BB962C8B-B14F-4D97-AF65-F5344CB8AC3E}">
        <p14:creationId xmlns:p14="http://schemas.microsoft.com/office/powerpoint/2010/main" val="2680922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0C78A46-83F2-4B11-9C18-1B7F07BB1ADD}"/>
              </a:ext>
            </a:extLst>
          </p:cNvPr>
          <p:cNvSpPr/>
          <p:nvPr/>
        </p:nvSpPr>
        <p:spPr>
          <a:xfrm>
            <a:off x="1589" y="1670136"/>
            <a:ext cx="1741261" cy="1036583"/>
          </a:xfrm>
          <a:prstGeom prst="rect">
            <a:avLst/>
          </a:prstGeom>
          <a:solidFill>
            <a:srgbClr val="EA3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4" name="Rectángulo 3">
            <a:extLst>
              <a:ext uri="{FF2B5EF4-FFF2-40B4-BE49-F238E27FC236}">
                <a16:creationId xmlns:a16="http://schemas.microsoft.com/office/drawing/2014/main" id="{9E4BF9E0-49E9-49B7-85C2-453B9BF48BDD}"/>
              </a:ext>
            </a:extLst>
          </p:cNvPr>
          <p:cNvSpPr/>
          <p:nvPr/>
        </p:nvSpPr>
        <p:spPr>
          <a:xfrm>
            <a:off x="1589" y="2700478"/>
            <a:ext cx="1741261" cy="1036583"/>
          </a:xfrm>
          <a:prstGeom prst="rect">
            <a:avLst/>
          </a:prstGeom>
          <a:solidFill>
            <a:srgbClr val="AF2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CALIDAD</a:t>
            </a:r>
          </a:p>
        </p:txBody>
      </p:sp>
      <p:sp>
        <p:nvSpPr>
          <p:cNvPr id="6" name="Rectángulo 5">
            <a:extLst>
              <a:ext uri="{FF2B5EF4-FFF2-40B4-BE49-F238E27FC236}">
                <a16:creationId xmlns:a16="http://schemas.microsoft.com/office/drawing/2014/main" id="{28F642CF-225E-448A-A6E5-4BF0F1F71D2F}"/>
              </a:ext>
            </a:extLst>
          </p:cNvPr>
          <p:cNvSpPr/>
          <p:nvPr/>
        </p:nvSpPr>
        <p:spPr>
          <a:xfrm>
            <a:off x="5225370" y="1670136"/>
            <a:ext cx="1741261" cy="1036583"/>
          </a:xfrm>
          <a:prstGeom prst="rect">
            <a:avLst/>
          </a:prstGeom>
          <a:solidFill>
            <a:srgbClr val="D16E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COOPERACIÓN Y COLABORACIÓN</a:t>
            </a:r>
          </a:p>
        </p:txBody>
      </p:sp>
      <p:sp>
        <p:nvSpPr>
          <p:cNvPr id="8" name="Rectángulo 7">
            <a:extLst>
              <a:ext uri="{FF2B5EF4-FFF2-40B4-BE49-F238E27FC236}">
                <a16:creationId xmlns:a16="http://schemas.microsoft.com/office/drawing/2014/main" id="{CA1FBCFA-F899-46D0-B9B1-5CEFD88A7475}"/>
              </a:ext>
            </a:extLst>
          </p:cNvPr>
          <p:cNvSpPr/>
          <p:nvPr/>
        </p:nvSpPr>
        <p:spPr>
          <a:xfrm>
            <a:off x="5225370" y="2700478"/>
            <a:ext cx="1741261" cy="1036583"/>
          </a:xfrm>
          <a:prstGeom prst="rect">
            <a:avLst/>
          </a:prstGeom>
          <a:solidFill>
            <a:srgbClr val="F9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0" name="Rectángulo 9">
            <a:extLst>
              <a:ext uri="{FF2B5EF4-FFF2-40B4-BE49-F238E27FC236}">
                <a16:creationId xmlns:a16="http://schemas.microsoft.com/office/drawing/2014/main" id="{98F97228-2FCB-4557-9E96-010D7E356ED7}"/>
              </a:ext>
            </a:extLst>
          </p:cNvPr>
          <p:cNvSpPr/>
          <p:nvPr/>
        </p:nvSpPr>
        <p:spPr>
          <a:xfrm>
            <a:off x="3484110" y="1670136"/>
            <a:ext cx="1741261" cy="1036583"/>
          </a:xfrm>
          <a:prstGeom prst="rect">
            <a:avLst/>
          </a:prstGeom>
          <a:solidFill>
            <a:srgbClr val="6DA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2" name="Rectángulo 11">
            <a:extLst>
              <a:ext uri="{FF2B5EF4-FFF2-40B4-BE49-F238E27FC236}">
                <a16:creationId xmlns:a16="http://schemas.microsoft.com/office/drawing/2014/main" id="{98702A98-A485-416F-994D-836E375D28FB}"/>
              </a:ext>
            </a:extLst>
          </p:cNvPr>
          <p:cNvSpPr/>
          <p:nvPr/>
        </p:nvSpPr>
        <p:spPr>
          <a:xfrm>
            <a:off x="3484110" y="2700478"/>
            <a:ext cx="1741261" cy="1036583"/>
          </a:xfrm>
          <a:prstGeom prst="rect">
            <a:avLst/>
          </a:prstGeom>
          <a:solidFill>
            <a:srgbClr val="538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PERTINENCIA</a:t>
            </a:r>
          </a:p>
        </p:txBody>
      </p:sp>
      <p:sp>
        <p:nvSpPr>
          <p:cNvPr id="14" name="Rectángulo 13">
            <a:extLst>
              <a:ext uri="{FF2B5EF4-FFF2-40B4-BE49-F238E27FC236}">
                <a16:creationId xmlns:a16="http://schemas.microsoft.com/office/drawing/2014/main" id="{1885B6D0-37F1-4EFB-886C-DF3CE215AEEE}"/>
              </a:ext>
            </a:extLst>
          </p:cNvPr>
          <p:cNvSpPr/>
          <p:nvPr/>
        </p:nvSpPr>
        <p:spPr>
          <a:xfrm>
            <a:off x="1742849" y="1670136"/>
            <a:ext cx="1741261" cy="1036583"/>
          </a:xfrm>
          <a:prstGeom prst="rect">
            <a:avLst/>
          </a:prstGeom>
          <a:solidFill>
            <a:srgbClr val="136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ACCESO AL CONOCIMIENTO</a:t>
            </a:r>
          </a:p>
        </p:txBody>
      </p:sp>
      <p:sp>
        <p:nvSpPr>
          <p:cNvPr id="16" name="Rectángulo 15">
            <a:extLst>
              <a:ext uri="{FF2B5EF4-FFF2-40B4-BE49-F238E27FC236}">
                <a16:creationId xmlns:a16="http://schemas.microsoft.com/office/drawing/2014/main" id="{1AD2886B-024C-4AAA-BA1D-0914B405ABBF}"/>
              </a:ext>
            </a:extLst>
          </p:cNvPr>
          <p:cNvSpPr/>
          <p:nvPr/>
        </p:nvSpPr>
        <p:spPr>
          <a:xfrm>
            <a:off x="1742849" y="2700478"/>
            <a:ext cx="1741261" cy="1036583"/>
          </a:xfrm>
          <a:prstGeom prst="rect">
            <a:avLst/>
          </a:prstGeom>
          <a:solidFill>
            <a:srgbClr val="188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8" name="Rectángulo 17">
            <a:extLst>
              <a:ext uri="{FF2B5EF4-FFF2-40B4-BE49-F238E27FC236}">
                <a16:creationId xmlns:a16="http://schemas.microsoft.com/office/drawing/2014/main" id="{E998A155-141C-422C-8943-640AE8B8199E}"/>
              </a:ext>
            </a:extLst>
          </p:cNvPr>
          <p:cNvSpPr/>
          <p:nvPr/>
        </p:nvSpPr>
        <p:spPr>
          <a:xfrm>
            <a:off x="8707893" y="2700478"/>
            <a:ext cx="1741261" cy="103658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0" name="Rectángulo 19">
            <a:extLst>
              <a:ext uri="{FF2B5EF4-FFF2-40B4-BE49-F238E27FC236}">
                <a16:creationId xmlns:a16="http://schemas.microsoft.com/office/drawing/2014/main" id="{84B2B73D-0897-465A-84A4-BD6C46CACDD2}"/>
              </a:ext>
            </a:extLst>
          </p:cNvPr>
          <p:cNvSpPr/>
          <p:nvPr/>
        </p:nvSpPr>
        <p:spPr>
          <a:xfrm>
            <a:off x="8707893" y="1670136"/>
            <a:ext cx="1741261" cy="103658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MISIÓN HACIA EL PAÍS</a:t>
            </a:r>
          </a:p>
        </p:txBody>
      </p:sp>
      <p:sp>
        <p:nvSpPr>
          <p:cNvPr id="22" name="Rectángulo 21">
            <a:extLst>
              <a:ext uri="{FF2B5EF4-FFF2-40B4-BE49-F238E27FC236}">
                <a16:creationId xmlns:a16="http://schemas.microsoft.com/office/drawing/2014/main" id="{B3CBCEC1-6A1E-4D40-B4DB-1F2E486E61E6}"/>
              </a:ext>
            </a:extLst>
          </p:cNvPr>
          <p:cNvSpPr/>
          <p:nvPr/>
        </p:nvSpPr>
        <p:spPr>
          <a:xfrm>
            <a:off x="6966632" y="2700478"/>
            <a:ext cx="1741261" cy="1036583"/>
          </a:xfrm>
          <a:prstGeom prst="rect">
            <a:avLst/>
          </a:prstGeom>
          <a:solidFill>
            <a:srgbClr val="571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COMPROMISO CÍVICO</a:t>
            </a:r>
          </a:p>
        </p:txBody>
      </p:sp>
      <p:sp>
        <p:nvSpPr>
          <p:cNvPr id="24" name="Rectángulo 23">
            <a:extLst>
              <a:ext uri="{FF2B5EF4-FFF2-40B4-BE49-F238E27FC236}">
                <a16:creationId xmlns:a16="http://schemas.microsoft.com/office/drawing/2014/main" id="{81528696-A2A1-4DD4-B9BE-4DC1C2A327CA}"/>
              </a:ext>
            </a:extLst>
          </p:cNvPr>
          <p:cNvSpPr/>
          <p:nvPr/>
        </p:nvSpPr>
        <p:spPr>
          <a:xfrm>
            <a:off x="6966632" y="1670136"/>
            <a:ext cx="1741261" cy="1036583"/>
          </a:xfrm>
          <a:prstGeom prst="rect">
            <a:avLst/>
          </a:prstGeom>
          <a:solidFill>
            <a:srgbClr val="731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6" name="Rectángulo 25">
            <a:extLst>
              <a:ext uri="{FF2B5EF4-FFF2-40B4-BE49-F238E27FC236}">
                <a16:creationId xmlns:a16="http://schemas.microsoft.com/office/drawing/2014/main" id="{679D03E7-B03F-4530-B1F4-E0282F85C256}"/>
              </a:ext>
            </a:extLst>
          </p:cNvPr>
          <p:cNvSpPr/>
          <p:nvPr/>
        </p:nvSpPr>
        <p:spPr>
          <a:xfrm>
            <a:off x="10449153" y="1670136"/>
            <a:ext cx="1741261" cy="10365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srgbClr val="C00000"/>
              </a:solidFill>
              <a:effectLst/>
              <a:uLnTx/>
              <a:uFillTx/>
              <a:latin typeface="Poppins" panose="00000500000000000000" pitchFamily="2" charset="0"/>
              <a:ea typeface="+mn-ea"/>
              <a:cs typeface="Poppins" panose="00000500000000000000" pitchFamily="2" charset="0"/>
            </a:endParaRPr>
          </a:p>
        </p:txBody>
      </p:sp>
      <p:sp>
        <p:nvSpPr>
          <p:cNvPr id="28" name="Rectángulo 27">
            <a:extLst>
              <a:ext uri="{FF2B5EF4-FFF2-40B4-BE49-F238E27FC236}">
                <a16:creationId xmlns:a16="http://schemas.microsoft.com/office/drawing/2014/main" id="{79575F9F-0ADF-49A9-B282-F0E314F7A338}"/>
              </a:ext>
            </a:extLst>
          </p:cNvPr>
          <p:cNvSpPr/>
          <p:nvPr/>
        </p:nvSpPr>
        <p:spPr>
          <a:xfrm>
            <a:off x="10449153" y="2700478"/>
            <a:ext cx="1741261" cy="1036583"/>
          </a:xfrm>
          <a:prstGeom prst="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TRANSPARENCIA</a:t>
            </a:r>
          </a:p>
        </p:txBody>
      </p:sp>
      <p:pic>
        <p:nvPicPr>
          <p:cNvPr id="32" name="Gráfico 31" descr="Cinta">
            <a:extLst>
              <a:ext uri="{FF2B5EF4-FFF2-40B4-BE49-F238E27FC236}">
                <a16:creationId xmlns:a16="http://schemas.microsoft.com/office/drawing/2014/main" id="{684F31FA-B1C7-4544-9DF2-915C80F366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248" y="1786077"/>
            <a:ext cx="914400" cy="914400"/>
          </a:xfrm>
          <a:prstGeom prst="rect">
            <a:avLst/>
          </a:prstGeom>
        </p:spPr>
      </p:pic>
      <p:pic>
        <p:nvPicPr>
          <p:cNvPr id="34" name="Gráfico 33" descr="Cerebro en la cabeza">
            <a:extLst>
              <a:ext uri="{FF2B5EF4-FFF2-40B4-BE49-F238E27FC236}">
                <a16:creationId xmlns:a16="http://schemas.microsoft.com/office/drawing/2014/main" id="{260FA1A7-C4A9-4511-9983-EC9F65B83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6279" y="2761568"/>
            <a:ext cx="914400" cy="914400"/>
          </a:xfrm>
          <a:prstGeom prst="rect">
            <a:avLst/>
          </a:prstGeom>
        </p:spPr>
      </p:pic>
      <p:pic>
        <p:nvPicPr>
          <p:cNvPr id="36" name="Gráfico 35" descr="Dirigir dos pines por un camino">
            <a:extLst>
              <a:ext uri="{FF2B5EF4-FFF2-40B4-BE49-F238E27FC236}">
                <a16:creationId xmlns:a16="http://schemas.microsoft.com/office/drawing/2014/main" id="{2E5ABFCD-5891-4471-B5A4-F49B419074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97539" y="1731226"/>
            <a:ext cx="914400" cy="914400"/>
          </a:xfrm>
          <a:prstGeom prst="rect">
            <a:avLst/>
          </a:prstGeom>
        </p:spPr>
      </p:pic>
      <p:pic>
        <p:nvPicPr>
          <p:cNvPr id="38" name="Gráfico 37" descr="Brindis">
            <a:extLst>
              <a:ext uri="{FF2B5EF4-FFF2-40B4-BE49-F238E27FC236}">
                <a16:creationId xmlns:a16="http://schemas.microsoft.com/office/drawing/2014/main" id="{FA58FB14-57EE-4C9B-8ED9-94105331C0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799" y="2761568"/>
            <a:ext cx="914400" cy="914400"/>
          </a:xfrm>
          <a:prstGeom prst="rect">
            <a:avLst/>
          </a:prstGeom>
        </p:spPr>
      </p:pic>
      <p:pic>
        <p:nvPicPr>
          <p:cNvPr id="40" name="Gráfico 39" descr="Apretón de manos">
            <a:extLst>
              <a:ext uri="{FF2B5EF4-FFF2-40B4-BE49-F238E27FC236}">
                <a16:creationId xmlns:a16="http://schemas.microsoft.com/office/drawing/2014/main" id="{D102F63C-3CAB-4A1B-A241-58A2072FAA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80061" y="1786077"/>
            <a:ext cx="914400" cy="914400"/>
          </a:xfrm>
          <a:prstGeom prst="rect">
            <a:avLst/>
          </a:prstGeom>
        </p:spPr>
      </p:pic>
      <p:pic>
        <p:nvPicPr>
          <p:cNvPr id="7" name="Gráfico 6" descr="Lupa">
            <a:extLst>
              <a:ext uri="{FF2B5EF4-FFF2-40B4-BE49-F238E27FC236}">
                <a16:creationId xmlns:a16="http://schemas.microsoft.com/office/drawing/2014/main" id="{2A53A2BF-DEA8-474A-A0D2-B694107340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57139" y="1731226"/>
            <a:ext cx="914400" cy="914400"/>
          </a:xfrm>
          <a:prstGeom prst="rect">
            <a:avLst/>
          </a:prstGeom>
        </p:spPr>
      </p:pic>
      <p:grpSp>
        <p:nvGrpSpPr>
          <p:cNvPr id="17" name="Grupo 16">
            <a:extLst>
              <a:ext uri="{FF2B5EF4-FFF2-40B4-BE49-F238E27FC236}">
                <a16:creationId xmlns:a16="http://schemas.microsoft.com/office/drawing/2014/main" id="{92C9C3B6-1DD6-40FA-AA98-84F54A023ED1}"/>
              </a:ext>
            </a:extLst>
          </p:cNvPr>
          <p:cNvGrpSpPr/>
          <p:nvPr/>
        </p:nvGrpSpPr>
        <p:grpSpPr>
          <a:xfrm>
            <a:off x="9173915" y="2959952"/>
            <a:ext cx="809215" cy="523875"/>
            <a:chOff x="9119734" y="3321816"/>
            <a:chExt cx="809215" cy="523875"/>
          </a:xfrm>
        </p:grpSpPr>
        <p:sp>
          <p:nvSpPr>
            <p:cNvPr id="9" name="Rectángulo 8">
              <a:extLst>
                <a:ext uri="{FF2B5EF4-FFF2-40B4-BE49-F238E27FC236}">
                  <a16:creationId xmlns:a16="http://schemas.microsoft.com/office/drawing/2014/main" id="{E484A2D2-855A-43E5-A920-1D62AB95AA72}"/>
                </a:ext>
              </a:extLst>
            </p:cNvPr>
            <p:cNvSpPr/>
            <p:nvPr/>
          </p:nvSpPr>
          <p:spPr>
            <a:xfrm>
              <a:off x="9119734" y="3321816"/>
              <a:ext cx="809215" cy="523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1" name="Estrella: 5 puntas 10">
              <a:extLst>
                <a:ext uri="{FF2B5EF4-FFF2-40B4-BE49-F238E27FC236}">
                  <a16:creationId xmlns:a16="http://schemas.microsoft.com/office/drawing/2014/main" id="{D66EDF21-1A86-4C54-860D-D996F0587963}"/>
                </a:ext>
              </a:extLst>
            </p:cNvPr>
            <p:cNvSpPr/>
            <p:nvPr/>
          </p:nvSpPr>
          <p:spPr>
            <a:xfrm>
              <a:off x="9217025" y="3387341"/>
              <a:ext cx="133350" cy="124592"/>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3" name="Rectángulo 12">
              <a:extLst>
                <a:ext uri="{FF2B5EF4-FFF2-40B4-BE49-F238E27FC236}">
                  <a16:creationId xmlns:a16="http://schemas.microsoft.com/office/drawing/2014/main" id="{724A2DCA-5499-4F35-ACAC-11956107A47F}"/>
                </a:ext>
              </a:extLst>
            </p:cNvPr>
            <p:cNvSpPr/>
            <p:nvPr/>
          </p:nvSpPr>
          <p:spPr>
            <a:xfrm>
              <a:off x="9119734" y="3577458"/>
              <a:ext cx="809215" cy="26823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5" name="Rectángulo 14">
              <a:extLst>
                <a:ext uri="{FF2B5EF4-FFF2-40B4-BE49-F238E27FC236}">
                  <a16:creationId xmlns:a16="http://schemas.microsoft.com/office/drawing/2014/main" id="{1586E1EF-0852-4669-AEBE-8595AB54C694}"/>
                </a:ext>
              </a:extLst>
            </p:cNvPr>
            <p:cNvSpPr/>
            <p:nvPr/>
          </p:nvSpPr>
          <p:spPr>
            <a:xfrm>
              <a:off x="9417050" y="3321817"/>
              <a:ext cx="511899" cy="2556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sp>
        <p:nvSpPr>
          <p:cNvPr id="35" name="CuadroTexto 34">
            <a:extLst>
              <a:ext uri="{FF2B5EF4-FFF2-40B4-BE49-F238E27FC236}">
                <a16:creationId xmlns:a16="http://schemas.microsoft.com/office/drawing/2014/main" id="{053212E6-AA17-4262-8189-F2C2EA1A689B}"/>
              </a:ext>
            </a:extLst>
          </p:cNvPr>
          <p:cNvSpPr txBox="1"/>
          <p:nvPr/>
        </p:nvSpPr>
        <p:spPr>
          <a:xfrm>
            <a:off x="231775" y="4332344"/>
            <a:ext cx="11539764" cy="1928220"/>
          </a:xfrm>
          <a:prstGeom prst="rect">
            <a:avLst/>
          </a:prstGeom>
          <a:noFill/>
        </p:spPr>
        <p:txBody>
          <a:bodyPr wrap="square">
            <a:spAutoFit/>
          </a:bodyPr>
          <a:lstStyle/>
          <a:p>
            <a:pPr marL="450215" marR="0" lvl="0" indent="1270" algn="just" defTabSz="914400" rtl="0" eaLnBrk="1" fontAlgn="auto" latinLnBrk="0" hangingPunct="1">
              <a:lnSpc>
                <a:spcPct val="107000"/>
              </a:lnSpc>
              <a:spcBef>
                <a:spcPts val="0"/>
              </a:spcBef>
              <a:spcAft>
                <a:spcPts val="800"/>
              </a:spcAft>
              <a:buClrTx/>
              <a:buSzTx/>
              <a:buFontTx/>
              <a:buNone/>
              <a:tabLst/>
              <a:defRPr/>
            </a:pPr>
            <a:r>
              <a:rPr kumimoji="0" lang="es-CL" sz="1600" b="1"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Cooperación y colaboración.</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 El Sistema debe fomentar la efectiva </a:t>
            </a:r>
            <a:r>
              <a:rPr kumimoji="0" lang="es-CL" sz="1600" b="1" i="0" u="none" strike="noStrike" kern="1200" cap="none" spc="0" normalizeH="0" baseline="0" noProof="0" dirty="0">
                <a:ln>
                  <a:noFill/>
                </a:ln>
                <a:solidFill>
                  <a:srgbClr val="F99325"/>
                </a:solidFill>
                <a:effectLst/>
                <a:uLnTx/>
                <a:uFillTx/>
                <a:latin typeface="Poppins" panose="00000500000000000000" pitchFamily="2" charset="0"/>
                <a:ea typeface="Calibri" panose="020F0502020204030204" pitchFamily="34" charset="0"/>
                <a:cs typeface="Poppins" panose="00000500000000000000" pitchFamily="2" charset="0"/>
              </a:rPr>
              <a:t>cooperación y colaboración entre los subsistemas y las instituciones de educación superior que los componen</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 como factor importante para la búsqueda de la calidad y la equidad, así como también para promover la transmisión y construcción permanente del conocimiento y de las buenas prácticas académicas e institucionales. De igual manera, la actuación conjunta de ellas, estará orientada a la consecución de sus objetivos, en el marco de los fines de la educación superior. Asimismo, el Sistema velará por la integración regional e internacional de redes de conocimientos e intercambio académico, en el marco de la cooperación y colaboración.</a:t>
            </a:r>
          </a:p>
        </p:txBody>
      </p:sp>
      <p:sp>
        <p:nvSpPr>
          <p:cNvPr id="23" name="Triángulo isósceles 22">
            <a:extLst>
              <a:ext uri="{FF2B5EF4-FFF2-40B4-BE49-F238E27FC236}">
                <a16:creationId xmlns:a16="http://schemas.microsoft.com/office/drawing/2014/main" id="{D7F7B5DE-B802-4AE1-81C8-3C8E90B2B723}"/>
              </a:ext>
            </a:extLst>
          </p:cNvPr>
          <p:cNvSpPr/>
          <p:nvPr/>
        </p:nvSpPr>
        <p:spPr>
          <a:xfrm rot="10800000">
            <a:off x="5867400" y="3675969"/>
            <a:ext cx="457200" cy="521467"/>
          </a:xfrm>
          <a:prstGeom prst="triangle">
            <a:avLst/>
          </a:prstGeom>
          <a:solidFill>
            <a:srgbClr val="F9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33" name="Título 1">
            <a:extLst>
              <a:ext uri="{FF2B5EF4-FFF2-40B4-BE49-F238E27FC236}">
                <a16:creationId xmlns:a16="http://schemas.microsoft.com/office/drawing/2014/main" id="{B01C1489-90C1-DCE1-56E9-BD47D8450DF8}"/>
              </a:ext>
            </a:extLst>
          </p:cNvPr>
          <p:cNvSpPr>
            <a:spLocks noGrp="1"/>
          </p:cNvSpPr>
          <p:nvPr>
            <p:ph type="title"/>
          </p:nvPr>
        </p:nvSpPr>
        <p:spPr>
          <a:xfrm>
            <a:off x="611030" y="44511"/>
            <a:ext cx="10969943" cy="1418484"/>
          </a:xfrm>
        </p:spPr>
        <p:txBody>
          <a:bodyPr>
            <a:noAutofit/>
          </a:bodyPr>
          <a:lstStyle/>
          <a:p>
            <a:r>
              <a:rPr lang="es-CL" sz="3600" b="1" dirty="0">
                <a:solidFill>
                  <a:schemeClr val="accent1"/>
                </a:solidFill>
              </a:rPr>
              <a:t>Principios del Sistema de Educación </a:t>
            </a:r>
            <a:br>
              <a:rPr lang="es-CL" sz="3600" b="1" dirty="0">
                <a:solidFill>
                  <a:schemeClr val="accent1"/>
                </a:solidFill>
              </a:rPr>
            </a:br>
            <a:r>
              <a:rPr lang="es-CL" sz="3600" b="1" dirty="0">
                <a:solidFill>
                  <a:schemeClr val="accent1"/>
                </a:solidFill>
              </a:rPr>
              <a:t>Superior que recogemos en la VcM</a:t>
            </a:r>
          </a:p>
        </p:txBody>
      </p:sp>
    </p:spTree>
    <p:extLst>
      <p:ext uri="{BB962C8B-B14F-4D97-AF65-F5344CB8AC3E}">
        <p14:creationId xmlns:p14="http://schemas.microsoft.com/office/powerpoint/2010/main" val="707564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0C78A46-83F2-4B11-9C18-1B7F07BB1ADD}"/>
              </a:ext>
            </a:extLst>
          </p:cNvPr>
          <p:cNvSpPr/>
          <p:nvPr/>
        </p:nvSpPr>
        <p:spPr>
          <a:xfrm>
            <a:off x="1589" y="1670136"/>
            <a:ext cx="1741261" cy="1036583"/>
          </a:xfrm>
          <a:prstGeom prst="rect">
            <a:avLst/>
          </a:prstGeom>
          <a:solidFill>
            <a:srgbClr val="EA3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4" name="Rectángulo 3">
            <a:extLst>
              <a:ext uri="{FF2B5EF4-FFF2-40B4-BE49-F238E27FC236}">
                <a16:creationId xmlns:a16="http://schemas.microsoft.com/office/drawing/2014/main" id="{9E4BF9E0-49E9-49B7-85C2-453B9BF48BDD}"/>
              </a:ext>
            </a:extLst>
          </p:cNvPr>
          <p:cNvSpPr/>
          <p:nvPr/>
        </p:nvSpPr>
        <p:spPr>
          <a:xfrm>
            <a:off x="1589" y="2700478"/>
            <a:ext cx="1741261" cy="1036583"/>
          </a:xfrm>
          <a:prstGeom prst="rect">
            <a:avLst/>
          </a:prstGeom>
          <a:solidFill>
            <a:srgbClr val="AF2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CALIDAD</a:t>
            </a:r>
          </a:p>
        </p:txBody>
      </p:sp>
      <p:sp>
        <p:nvSpPr>
          <p:cNvPr id="6" name="Rectángulo 5">
            <a:extLst>
              <a:ext uri="{FF2B5EF4-FFF2-40B4-BE49-F238E27FC236}">
                <a16:creationId xmlns:a16="http://schemas.microsoft.com/office/drawing/2014/main" id="{28F642CF-225E-448A-A6E5-4BF0F1F71D2F}"/>
              </a:ext>
            </a:extLst>
          </p:cNvPr>
          <p:cNvSpPr/>
          <p:nvPr/>
        </p:nvSpPr>
        <p:spPr>
          <a:xfrm>
            <a:off x="5225370" y="1670136"/>
            <a:ext cx="1741261" cy="1036583"/>
          </a:xfrm>
          <a:prstGeom prst="rect">
            <a:avLst/>
          </a:prstGeom>
          <a:solidFill>
            <a:srgbClr val="D16E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COOPERACIÓN Y COLABORACIÓN</a:t>
            </a:r>
          </a:p>
        </p:txBody>
      </p:sp>
      <p:sp>
        <p:nvSpPr>
          <p:cNvPr id="8" name="Rectángulo 7">
            <a:extLst>
              <a:ext uri="{FF2B5EF4-FFF2-40B4-BE49-F238E27FC236}">
                <a16:creationId xmlns:a16="http://schemas.microsoft.com/office/drawing/2014/main" id="{CA1FBCFA-F899-46D0-B9B1-5CEFD88A7475}"/>
              </a:ext>
            </a:extLst>
          </p:cNvPr>
          <p:cNvSpPr/>
          <p:nvPr/>
        </p:nvSpPr>
        <p:spPr>
          <a:xfrm>
            <a:off x="5225370" y="2700478"/>
            <a:ext cx="1741261" cy="1036583"/>
          </a:xfrm>
          <a:prstGeom prst="rect">
            <a:avLst/>
          </a:prstGeom>
          <a:solidFill>
            <a:srgbClr val="F99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0" name="Rectángulo 9">
            <a:extLst>
              <a:ext uri="{FF2B5EF4-FFF2-40B4-BE49-F238E27FC236}">
                <a16:creationId xmlns:a16="http://schemas.microsoft.com/office/drawing/2014/main" id="{98F97228-2FCB-4557-9E96-010D7E356ED7}"/>
              </a:ext>
            </a:extLst>
          </p:cNvPr>
          <p:cNvSpPr/>
          <p:nvPr/>
        </p:nvSpPr>
        <p:spPr>
          <a:xfrm>
            <a:off x="3484110" y="1670136"/>
            <a:ext cx="1741261" cy="1036583"/>
          </a:xfrm>
          <a:prstGeom prst="rect">
            <a:avLst/>
          </a:prstGeom>
          <a:solidFill>
            <a:srgbClr val="6DA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2" name="Rectángulo 11">
            <a:extLst>
              <a:ext uri="{FF2B5EF4-FFF2-40B4-BE49-F238E27FC236}">
                <a16:creationId xmlns:a16="http://schemas.microsoft.com/office/drawing/2014/main" id="{98702A98-A485-416F-994D-836E375D28FB}"/>
              </a:ext>
            </a:extLst>
          </p:cNvPr>
          <p:cNvSpPr/>
          <p:nvPr/>
        </p:nvSpPr>
        <p:spPr>
          <a:xfrm>
            <a:off x="3484110" y="2700478"/>
            <a:ext cx="1741261" cy="1036583"/>
          </a:xfrm>
          <a:prstGeom prst="rect">
            <a:avLst/>
          </a:prstGeom>
          <a:solidFill>
            <a:srgbClr val="538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PERTINENCIA</a:t>
            </a:r>
          </a:p>
        </p:txBody>
      </p:sp>
      <p:sp>
        <p:nvSpPr>
          <p:cNvPr id="14" name="Rectángulo 13">
            <a:extLst>
              <a:ext uri="{FF2B5EF4-FFF2-40B4-BE49-F238E27FC236}">
                <a16:creationId xmlns:a16="http://schemas.microsoft.com/office/drawing/2014/main" id="{1885B6D0-37F1-4EFB-886C-DF3CE215AEEE}"/>
              </a:ext>
            </a:extLst>
          </p:cNvPr>
          <p:cNvSpPr/>
          <p:nvPr/>
        </p:nvSpPr>
        <p:spPr>
          <a:xfrm>
            <a:off x="1742849" y="1670136"/>
            <a:ext cx="1741261" cy="1036583"/>
          </a:xfrm>
          <a:prstGeom prst="rect">
            <a:avLst/>
          </a:prstGeom>
          <a:solidFill>
            <a:srgbClr val="136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ACCESO AL CONOCIMIENTO</a:t>
            </a:r>
          </a:p>
        </p:txBody>
      </p:sp>
      <p:sp>
        <p:nvSpPr>
          <p:cNvPr id="16" name="Rectángulo 15">
            <a:extLst>
              <a:ext uri="{FF2B5EF4-FFF2-40B4-BE49-F238E27FC236}">
                <a16:creationId xmlns:a16="http://schemas.microsoft.com/office/drawing/2014/main" id="{1AD2886B-024C-4AAA-BA1D-0914B405ABBF}"/>
              </a:ext>
            </a:extLst>
          </p:cNvPr>
          <p:cNvSpPr/>
          <p:nvPr/>
        </p:nvSpPr>
        <p:spPr>
          <a:xfrm>
            <a:off x="1742849" y="2700478"/>
            <a:ext cx="1741261" cy="1036583"/>
          </a:xfrm>
          <a:prstGeom prst="rect">
            <a:avLst/>
          </a:prstGeom>
          <a:solidFill>
            <a:srgbClr val="188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8" name="Rectángulo 17">
            <a:extLst>
              <a:ext uri="{FF2B5EF4-FFF2-40B4-BE49-F238E27FC236}">
                <a16:creationId xmlns:a16="http://schemas.microsoft.com/office/drawing/2014/main" id="{E998A155-141C-422C-8943-640AE8B8199E}"/>
              </a:ext>
            </a:extLst>
          </p:cNvPr>
          <p:cNvSpPr/>
          <p:nvPr/>
        </p:nvSpPr>
        <p:spPr>
          <a:xfrm>
            <a:off x="8707893" y="2700478"/>
            <a:ext cx="1741261" cy="103658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0" name="Rectángulo 19">
            <a:extLst>
              <a:ext uri="{FF2B5EF4-FFF2-40B4-BE49-F238E27FC236}">
                <a16:creationId xmlns:a16="http://schemas.microsoft.com/office/drawing/2014/main" id="{84B2B73D-0897-465A-84A4-BD6C46CACDD2}"/>
              </a:ext>
            </a:extLst>
          </p:cNvPr>
          <p:cNvSpPr/>
          <p:nvPr/>
        </p:nvSpPr>
        <p:spPr>
          <a:xfrm>
            <a:off x="8707893" y="1670136"/>
            <a:ext cx="1741261" cy="103658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MISIÓN HACIA EL PAÍS</a:t>
            </a:r>
          </a:p>
        </p:txBody>
      </p:sp>
      <p:sp>
        <p:nvSpPr>
          <p:cNvPr id="22" name="Rectángulo 21">
            <a:extLst>
              <a:ext uri="{FF2B5EF4-FFF2-40B4-BE49-F238E27FC236}">
                <a16:creationId xmlns:a16="http://schemas.microsoft.com/office/drawing/2014/main" id="{B3CBCEC1-6A1E-4D40-B4DB-1F2E486E61E6}"/>
              </a:ext>
            </a:extLst>
          </p:cNvPr>
          <p:cNvSpPr/>
          <p:nvPr/>
        </p:nvSpPr>
        <p:spPr>
          <a:xfrm>
            <a:off x="6966632" y="2700478"/>
            <a:ext cx="1741261" cy="1036583"/>
          </a:xfrm>
          <a:prstGeom prst="rect">
            <a:avLst/>
          </a:prstGeom>
          <a:solidFill>
            <a:srgbClr val="571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COMPROMISO CÍVICO</a:t>
            </a:r>
          </a:p>
        </p:txBody>
      </p:sp>
      <p:sp>
        <p:nvSpPr>
          <p:cNvPr id="24" name="Rectángulo 23">
            <a:extLst>
              <a:ext uri="{FF2B5EF4-FFF2-40B4-BE49-F238E27FC236}">
                <a16:creationId xmlns:a16="http://schemas.microsoft.com/office/drawing/2014/main" id="{81528696-A2A1-4DD4-B9BE-4DC1C2A327CA}"/>
              </a:ext>
            </a:extLst>
          </p:cNvPr>
          <p:cNvSpPr/>
          <p:nvPr/>
        </p:nvSpPr>
        <p:spPr>
          <a:xfrm>
            <a:off x="6966632" y="1670136"/>
            <a:ext cx="1741261" cy="1036583"/>
          </a:xfrm>
          <a:prstGeom prst="rect">
            <a:avLst/>
          </a:prstGeom>
          <a:solidFill>
            <a:srgbClr val="731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6" name="Rectángulo 25">
            <a:extLst>
              <a:ext uri="{FF2B5EF4-FFF2-40B4-BE49-F238E27FC236}">
                <a16:creationId xmlns:a16="http://schemas.microsoft.com/office/drawing/2014/main" id="{679D03E7-B03F-4530-B1F4-E0282F85C256}"/>
              </a:ext>
            </a:extLst>
          </p:cNvPr>
          <p:cNvSpPr/>
          <p:nvPr/>
        </p:nvSpPr>
        <p:spPr>
          <a:xfrm>
            <a:off x="10449153" y="1670136"/>
            <a:ext cx="1741261" cy="10365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srgbClr val="C00000"/>
              </a:solidFill>
              <a:effectLst/>
              <a:uLnTx/>
              <a:uFillTx/>
              <a:latin typeface="Poppins" panose="00000500000000000000" pitchFamily="2" charset="0"/>
              <a:ea typeface="+mn-ea"/>
              <a:cs typeface="Poppins" panose="00000500000000000000" pitchFamily="2" charset="0"/>
            </a:endParaRPr>
          </a:p>
        </p:txBody>
      </p:sp>
      <p:sp>
        <p:nvSpPr>
          <p:cNvPr id="28" name="Rectángulo 27">
            <a:extLst>
              <a:ext uri="{FF2B5EF4-FFF2-40B4-BE49-F238E27FC236}">
                <a16:creationId xmlns:a16="http://schemas.microsoft.com/office/drawing/2014/main" id="{79575F9F-0ADF-49A9-B282-F0E314F7A338}"/>
              </a:ext>
            </a:extLst>
          </p:cNvPr>
          <p:cNvSpPr/>
          <p:nvPr/>
        </p:nvSpPr>
        <p:spPr>
          <a:xfrm>
            <a:off x="10449153" y="2700478"/>
            <a:ext cx="1741261" cy="1036583"/>
          </a:xfrm>
          <a:prstGeom prst="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TRANSPARENCIA</a:t>
            </a:r>
          </a:p>
        </p:txBody>
      </p:sp>
      <p:pic>
        <p:nvPicPr>
          <p:cNvPr id="32" name="Gráfico 31" descr="Cinta">
            <a:extLst>
              <a:ext uri="{FF2B5EF4-FFF2-40B4-BE49-F238E27FC236}">
                <a16:creationId xmlns:a16="http://schemas.microsoft.com/office/drawing/2014/main" id="{684F31FA-B1C7-4544-9DF2-915C80F366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248" y="1786077"/>
            <a:ext cx="914400" cy="914400"/>
          </a:xfrm>
          <a:prstGeom prst="rect">
            <a:avLst/>
          </a:prstGeom>
        </p:spPr>
      </p:pic>
      <p:pic>
        <p:nvPicPr>
          <p:cNvPr id="34" name="Gráfico 33" descr="Cerebro en la cabeza">
            <a:extLst>
              <a:ext uri="{FF2B5EF4-FFF2-40B4-BE49-F238E27FC236}">
                <a16:creationId xmlns:a16="http://schemas.microsoft.com/office/drawing/2014/main" id="{260FA1A7-C4A9-4511-9983-EC9F65B83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6279" y="2761568"/>
            <a:ext cx="914400" cy="914400"/>
          </a:xfrm>
          <a:prstGeom prst="rect">
            <a:avLst/>
          </a:prstGeom>
        </p:spPr>
      </p:pic>
      <p:pic>
        <p:nvPicPr>
          <p:cNvPr id="36" name="Gráfico 35" descr="Dirigir dos pines por un camino">
            <a:extLst>
              <a:ext uri="{FF2B5EF4-FFF2-40B4-BE49-F238E27FC236}">
                <a16:creationId xmlns:a16="http://schemas.microsoft.com/office/drawing/2014/main" id="{2E5ABFCD-5891-4471-B5A4-F49B419074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97539" y="1731226"/>
            <a:ext cx="914400" cy="914400"/>
          </a:xfrm>
          <a:prstGeom prst="rect">
            <a:avLst/>
          </a:prstGeom>
        </p:spPr>
      </p:pic>
      <p:pic>
        <p:nvPicPr>
          <p:cNvPr id="38" name="Gráfico 37" descr="Brindis">
            <a:extLst>
              <a:ext uri="{FF2B5EF4-FFF2-40B4-BE49-F238E27FC236}">
                <a16:creationId xmlns:a16="http://schemas.microsoft.com/office/drawing/2014/main" id="{FA58FB14-57EE-4C9B-8ED9-94105331C0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799" y="2761568"/>
            <a:ext cx="914400" cy="914400"/>
          </a:xfrm>
          <a:prstGeom prst="rect">
            <a:avLst/>
          </a:prstGeom>
        </p:spPr>
      </p:pic>
      <p:pic>
        <p:nvPicPr>
          <p:cNvPr id="40" name="Gráfico 39" descr="Apretón de manos">
            <a:extLst>
              <a:ext uri="{FF2B5EF4-FFF2-40B4-BE49-F238E27FC236}">
                <a16:creationId xmlns:a16="http://schemas.microsoft.com/office/drawing/2014/main" id="{D102F63C-3CAB-4A1B-A241-58A2072FAA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80061" y="1786077"/>
            <a:ext cx="914400" cy="914400"/>
          </a:xfrm>
          <a:prstGeom prst="rect">
            <a:avLst/>
          </a:prstGeom>
        </p:spPr>
      </p:pic>
      <p:pic>
        <p:nvPicPr>
          <p:cNvPr id="7" name="Gráfico 6" descr="Lupa">
            <a:extLst>
              <a:ext uri="{FF2B5EF4-FFF2-40B4-BE49-F238E27FC236}">
                <a16:creationId xmlns:a16="http://schemas.microsoft.com/office/drawing/2014/main" id="{2A53A2BF-DEA8-474A-A0D2-B694107340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57139" y="1731226"/>
            <a:ext cx="914400" cy="914400"/>
          </a:xfrm>
          <a:prstGeom prst="rect">
            <a:avLst/>
          </a:prstGeom>
        </p:spPr>
      </p:pic>
      <p:grpSp>
        <p:nvGrpSpPr>
          <p:cNvPr id="17" name="Grupo 16">
            <a:extLst>
              <a:ext uri="{FF2B5EF4-FFF2-40B4-BE49-F238E27FC236}">
                <a16:creationId xmlns:a16="http://schemas.microsoft.com/office/drawing/2014/main" id="{92C9C3B6-1DD6-40FA-AA98-84F54A023ED1}"/>
              </a:ext>
            </a:extLst>
          </p:cNvPr>
          <p:cNvGrpSpPr/>
          <p:nvPr/>
        </p:nvGrpSpPr>
        <p:grpSpPr>
          <a:xfrm>
            <a:off x="9173915" y="2959952"/>
            <a:ext cx="809215" cy="523875"/>
            <a:chOff x="9119734" y="3321816"/>
            <a:chExt cx="809215" cy="523875"/>
          </a:xfrm>
        </p:grpSpPr>
        <p:sp>
          <p:nvSpPr>
            <p:cNvPr id="9" name="Rectángulo 8">
              <a:extLst>
                <a:ext uri="{FF2B5EF4-FFF2-40B4-BE49-F238E27FC236}">
                  <a16:creationId xmlns:a16="http://schemas.microsoft.com/office/drawing/2014/main" id="{E484A2D2-855A-43E5-A920-1D62AB95AA72}"/>
                </a:ext>
              </a:extLst>
            </p:cNvPr>
            <p:cNvSpPr/>
            <p:nvPr/>
          </p:nvSpPr>
          <p:spPr>
            <a:xfrm>
              <a:off x="9119734" y="3321816"/>
              <a:ext cx="809215" cy="523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1" name="Estrella: 5 puntas 10">
              <a:extLst>
                <a:ext uri="{FF2B5EF4-FFF2-40B4-BE49-F238E27FC236}">
                  <a16:creationId xmlns:a16="http://schemas.microsoft.com/office/drawing/2014/main" id="{D66EDF21-1A86-4C54-860D-D996F0587963}"/>
                </a:ext>
              </a:extLst>
            </p:cNvPr>
            <p:cNvSpPr/>
            <p:nvPr/>
          </p:nvSpPr>
          <p:spPr>
            <a:xfrm>
              <a:off x="9217025" y="3387341"/>
              <a:ext cx="133350" cy="124592"/>
            </a:xfrm>
            <a:prstGeom prst="star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3" name="Rectángulo 12">
              <a:extLst>
                <a:ext uri="{FF2B5EF4-FFF2-40B4-BE49-F238E27FC236}">
                  <a16:creationId xmlns:a16="http://schemas.microsoft.com/office/drawing/2014/main" id="{724A2DCA-5499-4F35-ACAC-11956107A47F}"/>
                </a:ext>
              </a:extLst>
            </p:cNvPr>
            <p:cNvSpPr/>
            <p:nvPr/>
          </p:nvSpPr>
          <p:spPr>
            <a:xfrm>
              <a:off x="9119734" y="3577458"/>
              <a:ext cx="809215" cy="26823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5" name="Rectángulo 14">
              <a:extLst>
                <a:ext uri="{FF2B5EF4-FFF2-40B4-BE49-F238E27FC236}">
                  <a16:creationId xmlns:a16="http://schemas.microsoft.com/office/drawing/2014/main" id="{1586E1EF-0852-4669-AEBE-8595AB54C694}"/>
                </a:ext>
              </a:extLst>
            </p:cNvPr>
            <p:cNvSpPr/>
            <p:nvPr/>
          </p:nvSpPr>
          <p:spPr>
            <a:xfrm>
              <a:off x="9417050" y="3321817"/>
              <a:ext cx="511899" cy="2556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sp>
        <p:nvSpPr>
          <p:cNvPr id="35" name="CuadroTexto 34">
            <a:extLst>
              <a:ext uri="{FF2B5EF4-FFF2-40B4-BE49-F238E27FC236}">
                <a16:creationId xmlns:a16="http://schemas.microsoft.com/office/drawing/2014/main" id="{053212E6-AA17-4262-8189-F2C2EA1A689B}"/>
              </a:ext>
            </a:extLst>
          </p:cNvPr>
          <p:cNvSpPr txBox="1"/>
          <p:nvPr/>
        </p:nvSpPr>
        <p:spPr>
          <a:xfrm>
            <a:off x="231775" y="4332344"/>
            <a:ext cx="11539764" cy="607539"/>
          </a:xfrm>
          <a:prstGeom prst="rect">
            <a:avLst/>
          </a:prstGeom>
          <a:noFill/>
        </p:spPr>
        <p:txBody>
          <a:bodyPr wrap="square">
            <a:spAutoFit/>
          </a:bodyPr>
          <a:lstStyle/>
          <a:p>
            <a:pPr marL="449580" marR="0" lvl="0" indent="0" algn="just" defTabSz="914400" rtl="0" eaLnBrk="1" fontAlgn="auto" latinLnBrk="0" hangingPunct="1">
              <a:lnSpc>
                <a:spcPct val="107000"/>
              </a:lnSpc>
              <a:spcBef>
                <a:spcPts val="0"/>
              </a:spcBef>
              <a:spcAft>
                <a:spcPts val="800"/>
              </a:spcAft>
              <a:buClrTx/>
              <a:buSzTx/>
              <a:buFontTx/>
              <a:buNone/>
              <a:tabLst/>
              <a:defRPr/>
            </a:pPr>
            <a:r>
              <a:rPr kumimoji="0" lang="es-CL" sz="1600" b="1"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Compromiso cívico</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 Las instituciones de educación superior propenderán a la </a:t>
            </a:r>
            <a:r>
              <a:rPr kumimoji="0" lang="es-CL" sz="1600" b="1" i="0" u="none" strike="noStrike" kern="1200" cap="none" spc="0" normalizeH="0" baseline="0" noProof="0" dirty="0">
                <a:ln>
                  <a:noFill/>
                </a:ln>
                <a:solidFill>
                  <a:srgbClr val="73166F"/>
                </a:solidFill>
                <a:effectLst/>
                <a:uLnTx/>
                <a:uFillTx/>
                <a:latin typeface="Poppins" panose="00000500000000000000" pitchFamily="2" charset="0"/>
                <a:ea typeface="Calibri" panose="020F0502020204030204" pitchFamily="34" charset="0"/>
                <a:cs typeface="Poppins" panose="00000500000000000000" pitchFamily="2" charset="0"/>
              </a:rPr>
              <a:t>formación de personas con vocación de servicio a la sociedad y comprometidas con su desarrollo</a:t>
            </a:r>
            <a:r>
              <a:rPr kumimoji="0" lang="es-CL" sz="16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a:t>
            </a:r>
          </a:p>
        </p:txBody>
      </p:sp>
      <p:sp>
        <p:nvSpPr>
          <p:cNvPr id="23" name="Triángulo isósceles 22">
            <a:extLst>
              <a:ext uri="{FF2B5EF4-FFF2-40B4-BE49-F238E27FC236}">
                <a16:creationId xmlns:a16="http://schemas.microsoft.com/office/drawing/2014/main" id="{D7F7B5DE-B802-4AE1-81C8-3C8E90B2B723}"/>
              </a:ext>
            </a:extLst>
          </p:cNvPr>
          <p:cNvSpPr/>
          <p:nvPr/>
        </p:nvSpPr>
        <p:spPr>
          <a:xfrm rot="10800000">
            <a:off x="7608661" y="3675969"/>
            <a:ext cx="457200" cy="521467"/>
          </a:xfrm>
          <a:prstGeom prst="triangle">
            <a:avLst/>
          </a:prstGeom>
          <a:solidFill>
            <a:srgbClr val="571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33" name="Título 1">
            <a:extLst>
              <a:ext uri="{FF2B5EF4-FFF2-40B4-BE49-F238E27FC236}">
                <a16:creationId xmlns:a16="http://schemas.microsoft.com/office/drawing/2014/main" id="{7BC411AE-37DC-9C38-C9B7-C1F97AB94258}"/>
              </a:ext>
            </a:extLst>
          </p:cNvPr>
          <p:cNvSpPr>
            <a:spLocks noGrp="1"/>
          </p:cNvSpPr>
          <p:nvPr>
            <p:ph type="title"/>
          </p:nvPr>
        </p:nvSpPr>
        <p:spPr>
          <a:xfrm>
            <a:off x="611030" y="44511"/>
            <a:ext cx="10969943" cy="1418484"/>
          </a:xfrm>
        </p:spPr>
        <p:txBody>
          <a:bodyPr>
            <a:noAutofit/>
          </a:bodyPr>
          <a:lstStyle/>
          <a:p>
            <a:r>
              <a:rPr lang="es-CL" sz="3600" b="1" dirty="0">
                <a:solidFill>
                  <a:schemeClr val="accent1"/>
                </a:solidFill>
              </a:rPr>
              <a:t>Principios del Sistema de Educación </a:t>
            </a:r>
            <a:br>
              <a:rPr lang="es-CL" sz="3600" b="1" dirty="0">
                <a:solidFill>
                  <a:schemeClr val="accent1"/>
                </a:solidFill>
              </a:rPr>
            </a:br>
            <a:r>
              <a:rPr lang="es-CL" sz="3600" b="1" dirty="0">
                <a:solidFill>
                  <a:schemeClr val="accent1"/>
                </a:solidFill>
              </a:rPr>
              <a:t>Superior que recogemos en la VcM</a:t>
            </a:r>
          </a:p>
        </p:txBody>
      </p:sp>
    </p:spTree>
    <p:extLst>
      <p:ext uri="{BB962C8B-B14F-4D97-AF65-F5344CB8AC3E}">
        <p14:creationId xmlns:p14="http://schemas.microsoft.com/office/powerpoint/2010/main" val="1916006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4817</Words>
  <Application>Microsoft Office PowerPoint</Application>
  <PresentationFormat>Panorámica</PresentationFormat>
  <Paragraphs>603</Paragraphs>
  <Slides>37</Slides>
  <Notes>5</Notes>
  <HiddenSlides>0</HiddenSlides>
  <MMClips>0</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37</vt:i4>
      </vt:variant>
    </vt:vector>
  </HeadingPairs>
  <TitlesOfParts>
    <vt:vector size="47" baseType="lpstr">
      <vt:lpstr>Aptos</vt:lpstr>
      <vt:lpstr>Arial</vt:lpstr>
      <vt:lpstr>Arial Narrow</vt:lpstr>
      <vt:lpstr>Calibri</vt:lpstr>
      <vt:lpstr>Century Gothic</vt:lpstr>
      <vt:lpstr>Poppins</vt:lpstr>
      <vt:lpstr>Wingdings</vt:lpstr>
      <vt:lpstr>1_Tema de Office</vt:lpstr>
      <vt:lpstr>2_Tema de Office</vt:lpstr>
      <vt:lpstr>1_Office Theme</vt:lpstr>
      <vt:lpstr>¡Hágalo usted mismo!</vt:lpstr>
      <vt:lpstr>Lo que veremos hoy…</vt:lpstr>
      <vt:lpstr>Parte Conceptual</vt:lpstr>
      <vt:lpstr>Extracto:  Ley de Educación Superior N° 21.091 de Chile</vt:lpstr>
      <vt:lpstr>Principios del Sistema de Educación  Superior que recogemos en la VcM</vt:lpstr>
      <vt:lpstr>Principios del Sistema de Educación  Superior que recogemos en la VcM</vt:lpstr>
      <vt:lpstr>Principios del Sistema de Educación  Superior que recogemos en la VcM</vt:lpstr>
      <vt:lpstr>Principios del Sistema de Educación  Superior que recogemos en la VcM</vt:lpstr>
      <vt:lpstr>Principios del Sistema de Educación  Superior que recogemos en la VcM</vt:lpstr>
      <vt:lpstr>Principios del Sistema de Educación  Superior que recogemos en la VcM</vt:lpstr>
      <vt:lpstr>Principios del Sistema de Educación  Superior que recogemos en la VcM</vt:lpstr>
      <vt:lpstr>Presentación de PowerPoint</vt:lpstr>
      <vt:lpstr>Dimensiones de evaluación exigidas por la ley</vt:lpstr>
      <vt:lpstr>Presentación de PowerPoint</vt:lpstr>
      <vt:lpstr>Presentación de PowerPoint</vt:lpstr>
      <vt:lpstr>Definiendo una Política de Vinculación con el Medio</vt:lpstr>
      <vt:lpstr>¿Cómo construimos nuestro Modelo de VcM en la UNAB?</vt:lpstr>
      <vt:lpstr>Modelo de Vinculación con el Medio de la UNAB</vt:lpstr>
      <vt:lpstr>Presentación de PowerPoint</vt:lpstr>
      <vt:lpstr>Ahora: Manos a la Obra</vt:lpstr>
      <vt:lpstr>Framework: </vt:lpstr>
      <vt:lpstr>Presentación de PowerPoint</vt:lpstr>
      <vt:lpstr>Presentación de PowerPoint</vt:lpstr>
      <vt:lpstr>Presentación de PowerPoint</vt:lpstr>
      <vt:lpstr>Presentación de PowerPoint</vt:lpstr>
      <vt:lpstr>¿Qué hicimos en la UNAB?</vt:lpstr>
      <vt:lpstr>Modelo de Vinculación con el Medio de la UNAB</vt:lpstr>
      <vt:lpstr>Cantidad de Beneficiarios por tipo de Impacto Externo Meta Institucional</vt:lpstr>
      <vt:lpstr>Todo el pregrado y el postgrado:  ¡debe tener Plan!</vt:lpstr>
      <vt:lpstr>En PREGRADO, se observa la siguiente distribución de asignaturas según contribución externa del Modelo de  Modelo de VcM</vt:lpstr>
      <vt:lpstr>En POSTGRADO, se observa la siguiente distribución de asignaturas según contribución externa del Modelo de  Modelo de VcM</vt:lpstr>
      <vt:lpstr>PRINCIPALES INDICADORES DE RESULTADO E IMPACTO DE INVESTIGACIÓN PARA EL DESARROLLO SOSTENIBLE UNAB</vt:lpstr>
      <vt:lpstr>Presentación de PowerPoint</vt:lpstr>
      <vt:lpstr>Presentación de PowerPoint</vt:lpstr>
      <vt:lpstr>Palabras finales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Francisca Belen Arias Ovalle</dc:creator>
  <cp:lastModifiedBy>Francisca Belen Arias Ovalle</cp:lastModifiedBy>
  <cp:revision>1</cp:revision>
  <dcterms:created xsi:type="dcterms:W3CDTF">2025-01-27T14:41:01Z</dcterms:created>
  <dcterms:modified xsi:type="dcterms:W3CDTF">2025-01-27T14:41:23Z</dcterms:modified>
</cp:coreProperties>
</file>