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1331" r:id="rId2"/>
    <p:sldId id="1277" r:id="rId3"/>
    <p:sldId id="1376" r:id="rId4"/>
    <p:sldId id="1398" r:id="rId5"/>
    <p:sldId id="1351" r:id="rId6"/>
    <p:sldId id="1434" r:id="rId7"/>
    <p:sldId id="1364" r:id="rId8"/>
    <p:sldId id="1367" r:id="rId9"/>
    <p:sldId id="1304" r:id="rId10"/>
    <p:sldId id="1458" r:id="rId11"/>
    <p:sldId id="1006" r:id="rId12"/>
    <p:sldId id="1019" r:id="rId13"/>
    <p:sldId id="1320" r:id="rId14"/>
    <p:sldId id="1439" r:id="rId15"/>
    <p:sldId id="1435" r:id="rId16"/>
    <p:sldId id="1285" r:id="rId17"/>
    <p:sldId id="1406" r:id="rId18"/>
    <p:sldId id="1445" r:id="rId19"/>
    <p:sldId id="1385" r:id="rId20"/>
    <p:sldId id="1408" r:id="rId21"/>
    <p:sldId id="1437" r:id="rId22"/>
    <p:sldId id="1377" r:id="rId23"/>
    <p:sldId id="1380" r:id="rId24"/>
    <p:sldId id="1456" r:id="rId25"/>
    <p:sldId id="1455" r:id="rId26"/>
    <p:sldId id="1448" r:id="rId27"/>
    <p:sldId id="1460" r:id="rId28"/>
    <p:sldId id="1375" r:id="rId29"/>
    <p:sldId id="1451" r:id="rId30"/>
    <p:sldId id="1396" r:id="rId31"/>
    <p:sldId id="1454" r:id="rId32"/>
    <p:sldId id="1222" r:id="rId3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72654-6401-430B-B428-D3BD04F3581E}" type="datetimeFigureOut">
              <a:rPr lang="es-CL" smtClean="0"/>
              <a:t>27-01-2025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2199B-4151-4E96-90CC-E1545FCCCAF9}" type="slidenum">
              <a:rPr lang="es-CL" smtClean="0"/>
              <a:t>‹Nº›</a:t>
            </a:fld>
            <a:endParaRPr lang="es-CL"/>
          </a:p>
        </p:txBody>
      </p:sp>
    </p:spTree>
    <p:extLst>
      <p:ext uri="{BB962C8B-B14F-4D97-AF65-F5344CB8AC3E}">
        <p14:creationId xmlns:p14="http://schemas.microsoft.com/office/powerpoint/2010/main" val="316000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nam.gob.pe/wp-content/uploads/2016/05/Tercera-Comunicaci%C3%B3n.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esdoc.unesco.org/ark:/48223/pf000038358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907024"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500" kern="100" dirty="0">
                <a:effectLst/>
                <a:latin typeface="Calibri" panose="020F0502020204030204" pitchFamily="34" charset="0"/>
                <a:ea typeface="Calibri" panose="020F0502020204030204" pitchFamily="34" charset="0"/>
                <a:cs typeface="Times New Roman" panose="02020603050405020304" pitchFamily="18" charset="0"/>
              </a:rPr>
              <a:t>Muy buenos días,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500" kern="100" dirty="0">
                <a:latin typeface="Calibri" panose="020F0502020204030204" pitchFamily="34" charset="0"/>
                <a:ea typeface="Calibri" panose="020F0502020204030204" pitchFamily="34" charset="0"/>
                <a:cs typeface="Times New Roman" panose="02020603050405020304" pitchFamily="18" charset="0"/>
              </a:rPr>
              <a:t>Quiero agradecer a la U. </a:t>
            </a:r>
            <a:r>
              <a:rPr lang="es-ES_tradnl" sz="1500" kern="100" dirty="0" err="1">
                <a:latin typeface="Calibri" panose="020F0502020204030204" pitchFamily="34" charset="0"/>
                <a:ea typeface="Calibri" panose="020F0502020204030204" pitchFamily="34" charset="0"/>
                <a:cs typeface="Times New Roman" panose="02020603050405020304" pitchFamily="18" charset="0"/>
              </a:rPr>
              <a:t>Andres</a:t>
            </a:r>
            <a:r>
              <a:rPr lang="es-ES_tradnl" sz="1500" kern="100" dirty="0">
                <a:latin typeface="Calibri" panose="020F0502020204030204" pitchFamily="34" charset="0"/>
                <a:ea typeface="Calibri" panose="020F0502020204030204" pitchFamily="34" charset="0"/>
                <a:cs typeface="Times New Roman" panose="02020603050405020304" pitchFamily="18" charset="0"/>
              </a:rPr>
              <a:t> Bello Y A LA FUNDACIÓN TELEFÍNICA  por organizar este congreso tan pertinente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 vinculación universitaria permite a las universidades responder a las necesidades de las comunidades, contribuyendo al bienestar social y al desarrollo sostenible.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t>Es un honor estar aquí hoy para </a:t>
            </a:r>
            <a:r>
              <a:rPr lang="es-ES" sz="1800" b="1" dirty="0"/>
              <a:t>hablar sobre </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principales desafíos de la vinculación universitaria</a:t>
            </a:r>
            <a:endParaRPr lang="es-ES" sz="1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500" dirty="0"/>
              <a:t>En un contexto global en constante cambio, marcado por la pandemia y las exigencias de la Agenda 2030 para el Desarrollo Sostenible, se nos presenta una oportunidad única de </a:t>
            </a:r>
            <a:r>
              <a:rPr lang="es-ES" sz="1500" dirty="0" err="1"/>
              <a:t>reimaginar</a:t>
            </a:r>
            <a:r>
              <a:rPr lang="es-ES" sz="1500" dirty="0"/>
              <a:t> el futuro de nuestras universidades. Desde la UNESCO, hemos sido testigos de cómo las instituciones educativas de todo el mundo se enfrentan al desafío de adaptarse a nuevas realidades, </a:t>
            </a:r>
            <a:endParaRPr lang="es-ES_tradnl" sz="15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sz="1500" dirty="0"/>
          </a:p>
        </p:txBody>
      </p:sp>
    </p:spTree>
    <p:extLst>
      <p:ext uri="{BB962C8B-B14F-4D97-AF65-F5344CB8AC3E}">
        <p14:creationId xmlns:p14="http://schemas.microsoft.com/office/powerpoint/2010/main" val="2045130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effectLst/>
                <a:highlight>
                  <a:srgbClr val="FFFFFF"/>
                </a:highlight>
                <a:latin typeface="Open Sans" panose="020F0502020204030204" pitchFamily="34" charset="0"/>
              </a:rPr>
              <a:t>En América Latina y el Caribe los fenómenos climáticos extremos se han duplicado en los últimos 30 años. Además de ser más frecuentes, también tienen cada vez más intensidad. </a:t>
            </a:r>
            <a:r>
              <a:rPr lang="es-ES" b="0" i="0" dirty="0">
                <a:solidFill>
                  <a:srgbClr val="333333"/>
                </a:solidFill>
                <a:effectLst/>
                <a:latin typeface="Roboto" panose="02000000000000000000" pitchFamily="2" charset="0"/>
              </a:rPr>
              <a:t>Este año hemos sido testigos de precipitaciones e inundaciones sin precedentes y de terribles pérdidas de vidas humanas en muchos países, que han destrozado comunidades en todos los continentes</a:t>
            </a:r>
            <a:endParaRPr lang="es-ES" b="0" i="0" dirty="0">
              <a:effectLst/>
              <a:highlight>
                <a:srgbClr val="FFFFFF"/>
              </a:highlight>
              <a:latin typeface="Open Sans"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54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Roboto" panose="02000000000000000000" pitchFamily="2" charset="0"/>
              </a:rPr>
              <a:t>Además, se espera que para 2050, más de las tres cuartas partes de la población mundial sea afectada por sequías.</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821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343434"/>
                </a:solidFill>
                <a:effectLst/>
                <a:highlight>
                  <a:srgbClr val="FFFFFF"/>
                </a:highlight>
                <a:latin typeface="Segoe UI" panose="020B0502040204020203" pitchFamily="34" charset="0"/>
              </a:rPr>
              <a:t>la deforestación y degradación del Amazonas avanzan a un ritmo alarmante. </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94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effectLst/>
                <a:latin typeface="-apple-system"/>
              </a:rPr>
              <a:t>Debido a las transformaciones digitales , y a que las tecnologías están cambiando profundamente nuestra forma de vivir, trabajar, aprender, socializar y hacer negocios, la generación de residuos de aparatos eléctricos y electrónicos está aumentando cinco veces más rápido que su reciclaje registrado. </a:t>
            </a:r>
            <a:br>
              <a:rPr lang="es-ES" b="0" i="0" dirty="0">
                <a:effectLst/>
                <a:latin typeface="-apple-system"/>
              </a:rPr>
            </a:br>
            <a:br>
              <a:rPr lang="es-ES" b="0" i="0" dirty="0">
                <a:effectLst/>
                <a:latin typeface="-apple-system"/>
              </a:rPr>
            </a:b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92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95325" y="1143000"/>
            <a:ext cx="5486400" cy="3086100"/>
          </a:xfrm>
        </p:spPr>
      </p:sp>
      <p:sp>
        <p:nvSpPr>
          <p:cNvPr id="3" name="Marcador de notas 2"/>
          <p:cNvSpPr>
            <a:spLocks noGrp="1"/>
          </p:cNvSpPr>
          <p:nvPr>
            <p:ph type="body" idx="1"/>
          </p:nvPr>
        </p:nvSpPr>
        <p:spPr/>
        <p:txBody>
          <a:bodyPr/>
          <a:lstStyle/>
          <a:p>
            <a:r>
              <a:rPr lang="es-ES_tradnl" dirty="0" err="1"/>
              <a:t>Plabras</a:t>
            </a:r>
            <a:r>
              <a:rPr lang="es-ES_tradnl" dirty="0"/>
              <a:t> de Stefania Giannini</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692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141827"/>
                </a:solidFill>
                <a:effectLst/>
                <a:latin typeface="Inter"/>
              </a:rPr>
              <a:t>Varias políticas de la UNESCO han instado a una transformación hacia la sostenibilidad a través de la educación y cada vez se comprende más que las universidades desempeñan un papel clave en el logro de los objetivos de París, haciendo hincapié en la necesidad imperiosa de que las universidades intensifiquen sus esfuerzos e innoven sus enfoques en la formación de la próxima generación de líderes y agentes de cambio.</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0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effectLst/>
                <a:latin typeface="-apple-system"/>
              </a:rPr>
              <a:t>22 al 23 de septiembre, los líderes mundiales se </a:t>
            </a:r>
            <a:r>
              <a:rPr lang="es-ES" b="0" i="0" dirty="0" err="1">
                <a:effectLst/>
                <a:latin typeface="-apple-system"/>
              </a:rPr>
              <a:t>reunireron</a:t>
            </a:r>
            <a:r>
              <a:rPr lang="es-ES" b="0" i="0" dirty="0">
                <a:effectLst/>
                <a:latin typeface="-apple-system"/>
              </a:rPr>
              <a:t> en la sede de la ONU para reafirmar compromisos y promover una cooperación más efectiva.</a:t>
            </a:r>
            <a:br>
              <a:rPr lang="es-ES" b="0" i="0" dirty="0">
                <a:effectLst/>
                <a:latin typeface="-apple-system"/>
              </a:rPr>
            </a:br>
            <a:br>
              <a:rPr lang="es-ES" b="0" i="0" dirty="0">
                <a:effectLst/>
                <a:latin typeface="-apple-system"/>
              </a:rPr>
            </a:br>
            <a:r>
              <a:rPr lang="es-ES" b="0" i="0" dirty="0">
                <a:effectLst/>
                <a:latin typeface="-apple-system"/>
              </a:rPr>
              <a:t>🌱 La cumbre POR EL FUTURO ha sido una plataforma para lograr un planeta más resiliente y equitativo para las generaciones futuras.</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706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050505"/>
                </a:solidFill>
                <a:effectLst/>
                <a:latin typeface="inherit"/>
              </a:rPr>
              <a:t>El objetivo de "Instituciones de Educación Superior Ecológicas es a</a:t>
            </a:r>
            <a:r>
              <a:rPr lang="es-ES" dirty="0"/>
              <a:t>poyar el importante papel de las instituciones de educación superior en la promoción de la sostenibilidad  a través de sus cuatro funciones principales de (1) enseñanza y aprendizaje, (2) investigación, 3) participación de la comunidad y la industria, y (4) esfuerzos de gestión organizacional</a:t>
            </a:r>
          </a:p>
          <a:p>
            <a:pPr algn="l"/>
            <a:r>
              <a:rPr lang="es-ES" dirty="0"/>
              <a:t>Es por ello, que…</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644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00" dirty="0">
                <a:effectLst/>
                <a:latin typeface="Aptos" panose="020B0004020202020204" pitchFamily="34" charset="0"/>
                <a:ea typeface="Aptos" panose="020B0004020202020204" pitchFamily="34" charset="0"/>
                <a:cs typeface="Times New Roman" panose="02020603050405020304" pitchFamily="18" charset="0"/>
              </a:rPr>
              <a:t>Desafíos Institucionales:</a:t>
            </a: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s-ES" sz="1200" b="1" kern="100" dirty="0">
                <a:effectLst/>
                <a:latin typeface="Aptos" panose="020B0004020202020204" pitchFamily="34" charset="0"/>
                <a:ea typeface="Aptos" panose="020B0004020202020204" pitchFamily="34" charset="0"/>
                <a:cs typeface="Times New Roman" panose="02020603050405020304" pitchFamily="18" charset="0"/>
              </a:rPr>
              <a:t>Falta de claridad en la misión:</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 Muchas universidades carecen de una visión definida sobre cómo integrar la vinculación en su plan estratégico.</a:t>
            </a:r>
          </a:p>
          <a:p>
            <a:pPr marL="342900" lvl="0" indent="-342900">
              <a:buSzPts val="1000"/>
              <a:buFont typeface="Symbol" pitchFamily="2" charset="2"/>
              <a:buChar char=""/>
              <a:tabLst>
                <a:tab pos="457200" algn="l"/>
              </a:tabLst>
            </a:pPr>
            <a:r>
              <a:rPr lang="es-ES" sz="1200" b="1" kern="100" dirty="0">
                <a:effectLst/>
                <a:latin typeface="Aptos" panose="020B0004020202020204" pitchFamily="34" charset="0"/>
                <a:ea typeface="Aptos" panose="020B0004020202020204" pitchFamily="34" charset="0"/>
                <a:cs typeface="Times New Roman" panose="02020603050405020304" pitchFamily="18" charset="0"/>
              </a:rPr>
              <a:t>Recursos limitados:</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 Los presupuestos suelen priorizar la docencia y la investigación, dejando a la vinculación como un área </a:t>
            </a:r>
            <a:r>
              <a:rPr lang="es-ES" sz="1200" kern="100" dirty="0" err="1">
                <a:effectLst/>
                <a:latin typeface="Aptos" panose="020B0004020202020204" pitchFamily="34" charset="0"/>
                <a:ea typeface="Aptos" panose="020B0004020202020204" pitchFamily="34" charset="0"/>
                <a:cs typeface="Times New Roman" panose="02020603050405020304" pitchFamily="18" charset="0"/>
              </a:rPr>
              <a:t>subfinanciada</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buSzPts val="1000"/>
              <a:buFont typeface="Symbol" pitchFamily="2" charset="2"/>
              <a:buChar char=""/>
              <a:tabLst>
                <a:tab pos="457200" algn="l"/>
              </a:tabLst>
            </a:pPr>
            <a:r>
              <a:rPr lang="es-ES" sz="1200" b="1" dirty="0">
                <a:effectLst/>
                <a:latin typeface="Aptos" panose="020B0004020202020204" pitchFamily="34" charset="0"/>
                <a:ea typeface="Aptos" panose="020B0004020202020204" pitchFamily="34" charset="0"/>
                <a:cs typeface="Times New Roman" panose="02020603050405020304" pitchFamily="18" charset="0"/>
              </a:rPr>
              <a:t>Resistencia al cambio:</a:t>
            </a:r>
            <a:r>
              <a:rPr lang="es-ES" sz="1200" dirty="0">
                <a:effectLst/>
                <a:latin typeface="Aptos" panose="020B0004020202020204" pitchFamily="34" charset="0"/>
                <a:ea typeface="Aptos" panose="020B0004020202020204" pitchFamily="34" charset="0"/>
                <a:cs typeface="Times New Roman" panose="02020603050405020304" pitchFamily="18" charset="0"/>
              </a:rPr>
              <a:t> Existe una inercia cultural dentro de algunas instituciones que dificulta la adopción de nuevos enfoques</a:t>
            </a:r>
            <a:r>
              <a:rPr lang="es-ES" dirty="0">
                <a:effectLst/>
              </a:rPr>
              <a:t> </a:t>
            </a:r>
            <a:endParaRPr lang="es-ES_tradnl" dirty="0"/>
          </a:p>
          <a:p>
            <a:endParaRPr lang="es-ES_tradnl" dirty="0"/>
          </a:p>
          <a:p>
            <a:r>
              <a:rPr lang="es-ES" sz="1800" b="1" kern="100" dirty="0">
                <a:effectLst/>
                <a:latin typeface="Aptos" panose="020B0004020202020204" pitchFamily="34" charset="0"/>
                <a:ea typeface="Aptos" panose="020B0004020202020204" pitchFamily="34" charset="0"/>
                <a:cs typeface="Times New Roman" panose="02020603050405020304" pitchFamily="18" charset="0"/>
              </a:rPr>
              <a:t>Desafíos Académicos:</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Reconocimiento insuficiente: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La vinculación a menudo no se considera un criterio clave para la evaluación y promoción de los docentes.</a:t>
            </a:r>
          </a:p>
          <a:p>
            <a:pPr marL="342900" lvl="0" indent="-342900">
              <a:buSzPts val="1000"/>
              <a:buFont typeface="Symbol" pitchFamily="2" charset="2"/>
              <a:buChar char=""/>
              <a:tabLst>
                <a:tab pos="457200" algn="l"/>
              </a:tabLst>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Integración curricular:</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Es desafiante conectar de manera orgánica los proyectos de vinculación con los objetivos de aprendizaje de los programas académicos.</a:t>
            </a:r>
          </a:p>
          <a:p>
            <a:pPr marL="342900" lvl="0" indent="-342900">
              <a:buSzPts val="1000"/>
              <a:buFont typeface="Symbol" pitchFamily="2" charset="2"/>
              <a:buChar char=""/>
              <a:tabLst>
                <a:tab pos="457200" algn="l"/>
              </a:tabLs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ES" sz="1800" b="1" dirty="0">
                <a:effectLst/>
                <a:latin typeface="Aptos" panose="020B0004020202020204" pitchFamily="34" charset="0"/>
                <a:ea typeface="Aptos" panose="020B0004020202020204" pitchFamily="34" charset="0"/>
                <a:cs typeface="Times New Roman" panose="02020603050405020304" pitchFamily="18" charset="0"/>
              </a:rPr>
              <a:t>Desafíos Sociales y Contextuales</a:t>
            </a:r>
          </a:p>
          <a:p>
            <a:pPr marL="342900" lvl="0" indent="-342900">
              <a:buSzPts val="1000"/>
              <a:buFont typeface="Symbol" pitchFamily="2" charset="2"/>
              <a:buChar char=""/>
              <a:tabLst>
                <a:tab pos="457200" algn="l"/>
              </a:tabLst>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Problemas complejos: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Las universidades enfrentan retos sociales multifacéticos que requieren colaboraciones interdisciplinarias.</a:t>
            </a:r>
          </a:p>
          <a:p>
            <a:pPr marL="342900" lvl="0" indent="-342900">
              <a:buSzPts val="1000"/>
              <a:buFont typeface="Symbol" pitchFamily="2" charset="2"/>
              <a:buChar char=""/>
              <a:tabLst>
                <a:tab pos="457200" algn="l"/>
              </a:tabLst>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Construcción de confianza:</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Algunas comunidades perciben a las universidades como instituciones alejadas de sus necesidades reales.</a:t>
            </a:r>
          </a:p>
          <a:p>
            <a:r>
              <a:rPr lang="es-ES" sz="2800" dirty="0">
                <a:effectLst/>
              </a:rPr>
              <a:t> </a:t>
            </a:r>
            <a:endParaRPr lang="es-ES_tradnl" sz="2800" dirty="0"/>
          </a:p>
          <a:p>
            <a:pPr marL="342900" lvl="0" indent="-342900">
              <a:buSzPts val="1000"/>
              <a:buFont typeface="Symbol" pitchFamily="2" charset="2"/>
              <a:buChar char=""/>
              <a:tabLst>
                <a:tab pos="457200" algn="l"/>
              </a:tabLs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577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SzPts val="1000"/>
              <a:buFont typeface="Symbol" pitchFamily="2" charset="2"/>
              <a:buChar char=""/>
              <a:tabLst>
                <a:tab pos="457200" algn="l"/>
              </a:tabLst>
            </a:pPr>
            <a:r>
              <a:rPr lang="es-ES" sz="1200" b="1" kern="100" dirty="0">
                <a:effectLst/>
                <a:latin typeface="Aptos" panose="020B0004020202020204" pitchFamily="34" charset="0"/>
                <a:ea typeface="Aptos" panose="020B0004020202020204" pitchFamily="34" charset="0"/>
                <a:cs typeface="Times New Roman" panose="02020603050405020304" pitchFamily="18" charset="0"/>
              </a:rPr>
              <a:t>Liderazgo institucional:</a:t>
            </a: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Definir una misión clara y asignar recursos específicos para la vinculación.</a:t>
            </a:r>
          </a:p>
          <a:p>
            <a:pPr marL="742950" lvl="1" indent="-285750">
              <a:buSzPts val="1000"/>
              <a:buFont typeface="Courier New" panose="02070309020205020404" pitchFamily="49" charset="0"/>
              <a:buChar char="o"/>
              <a:tabLst>
                <a:tab pos="9144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Fortalecer las capacidades de los equipos encargados de gestionar programas de vinculación.</a:t>
            </a:r>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0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dirty="0">
              <a:solidFill>
                <a:schemeClr val="bg1"/>
              </a:solidFill>
            </a:endParaRPr>
          </a:p>
          <a:p>
            <a:r>
              <a:rPr lang="es-ES" dirty="0"/>
              <a:t>Comenzaré mi intervención recordando el lugar privilegiado que ocupan las </a:t>
            </a:r>
            <a:r>
              <a:rPr lang="es-ES" dirty="0" err="1"/>
              <a:t>iES</a:t>
            </a:r>
            <a:r>
              <a:rPr lang="es-ES" dirty="0"/>
              <a:t> </a:t>
            </a:r>
            <a:r>
              <a:rPr lang="es-ES" sz="1200" kern="1200" dirty="0">
                <a:solidFill>
                  <a:schemeClr val="tx1"/>
                </a:solidFill>
                <a:effectLst/>
                <a:latin typeface="+mn-lt"/>
                <a:ea typeface="+mn-ea"/>
                <a:cs typeface="+mn-cs"/>
              </a:rPr>
              <a:t>en la sociedad y así como el invaluable papel que  desempeñan en la creación y difusión del conocimiento, a través de la investigación y la formación. </a:t>
            </a:r>
          </a:p>
          <a:p>
            <a:endParaRPr lang="es-ES" sz="1200" kern="1200" dirty="0">
              <a:solidFill>
                <a:schemeClr val="tx1"/>
              </a:solidFill>
              <a:effectLst/>
              <a:latin typeface="+mn-lt"/>
              <a:ea typeface="+mn-ea"/>
              <a:cs typeface="+mn-cs"/>
            </a:endParaRPr>
          </a:p>
          <a:p>
            <a:r>
              <a:rPr lang="es-ES" dirty="0"/>
              <a:t>En septiembre de 2015, los líderes mundiales adoptaron la Agenda 2030 para el Desarrollo Sostenible y sus correspondientes Objetivos de Desarrollo Sostenible (ODS). Estos 17 ambiciosos objetivos aspiran a erradicar la pobreza, proteger el planeta y garantizar la prosperidad de todos (Naciones Unidas, 2015). El sector de la enseñanza superior asumió rápidamente estas responsabilidades. Durante los últimos tres años, líderes, organizaciones estudiantiles y redes de enseñanza superior (ES) de todo el mundo se han comprometido con la adopción de medidas concretas para avanzar hacia la consecución de los ODS.</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IES se consideran fuentes impulsoras de la innovación, el desarrollo económico y el bienestar social. Estas contribuciones se expresan a través de sus diferentes misiones: formación, investigación, programas de extensión y compromiso social.</a:t>
            </a:r>
          </a:p>
          <a:p>
            <a:r>
              <a:rPr lang="es-ES"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88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0F92-3810-EB08-FBF2-EBB310BC16A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9F48DE2-7F48-E0B3-7E24-BBFF97F0DC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BDAA76-9929-2A94-0A10-1143F3EB0B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a:t>
            </a:r>
          </a:p>
          <a:p>
            <a:endParaRPr lang="es-ES" dirty="0"/>
          </a:p>
          <a:p>
            <a:r>
              <a:rPr lang="es-ES" dirty="0"/>
              <a:t> </a:t>
            </a:r>
          </a:p>
        </p:txBody>
      </p:sp>
      <p:sp>
        <p:nvSpPr>
          <p:cNvPr id="4" name="Marcador de número de diapositiva 3">
            <a:extLst>
              <a:ext uri="{FF2B5EF4-FFF2-40B4-BE49-F238E27FC236}">
                <a16:creationId xmlns:a16="http://schemas.microsoft.com/office/drawing/2014/main" id="{74CAF638-A35D-66E4-3F5D-F8C7285F58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38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i="0" dirty="0">
                <a:solidFill>
                  <a:srgbClr val="0F0F0F"/>
                </a:solidFill>
                <a:effectLst/>
                <a:latin typeface="Söhne"/>
              </a:rPr>
              <a:t>Las alianzas multiactor </a:t>
            </a:r>
            <a:r>
              <a:rPr lang="es-ES" sz="1400" b="1" i="0" dirty="0">
                <a:solidFill>
                  <a:srgbClr val="0F0F0F"/>
                </a:solidFill>
                <a:effectLst/>
                <a:latin typeface="Söhne"/>
              </a:rPr>
              <a:t>se erigen como un catalizador </a:t>
            </a:r>
            <a:r>
              <a:rPr lang="es-ES" sz="1400" b="0" i="0" dirty="0">
                <a:solidFill>
                  <a:srgbClr val="0F0F0F"/>
                </a:solidFill>
                <a:effectLst/>
                <a:latin typeface="Söhne"/>
              </a:rPr>
              <a:t>fundamental para impulsar con determinación los objetivos del desarrollo sostenible y la Agenda 2030, consolidando un compromiso conjunto que trasciende fronteras académicas y culturales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0" i="0" kern="100" dirty="0">
              <a:solidFill>
                <a:srgbClr val="0F0F0F"/>
              </a:solidFill>
              <a:effectLst/>
              <a:latin typeface="Söhne"/>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La vinculación universitaria abarca actividades que conectan a las universidades con su entorno social, promoviendo la aplicación del conocimiento académico para abordar problemas reales. Esto incluye programas de aprendizaje-servicio, proyectos comunitarios y alianzas estratégicas.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_tradnl" sz="1400"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16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0" i="0" dirty="0">
              <a:solidFill>
                <a:srgbClr val="000000"/>
              </a:solidFill>
              <a:effectLst/>
              <a:latin typeface="AkkuratLLWeb"/>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4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46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AEEC-3224-3D17-D294-8529959D65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E029FC-B02D-256C-CE12-FEFFA08FE5D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F8D633-CAF9-79CC-13F1-3EFBE4979B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00" dirty="0">
                <a:effectLst/>
                <a:latin typeface="Calibri" panose="020F0502020204030204" pitchFamily="34" charset="0"/>
                <a:ea typeface="Calibri" panose="020F0502020204030204" pitchFamily="34" charset="0"/>
                <a:cs typeface="Times New Roman" panose="02020603050405020304" pitchFamily="18" charset="0"/>
              </a:rPr>
              <a:t>Y por supuesto la Promoción de Valores para garantizar que la DIGITALIZACIÓN en la educación superior promueva el bien común y el desarrollo sostenible.</a:t>
            </a:r>
            <a:endParaRPr lang="es-E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dirty="0"/>
          </a:p>
          <a:p>
            <a:endParaRPr lang="es-ES_tradnl" dirty="0"/>
          </a:p>
          <a:p>
            <a:endParaRPr lang="es-ES_tradnl" dirty="0"/>
          </a:p>
        </p:txBody>
      </p:sp>
      <p:sp>
        <p:nvSpPr>
          <p:cNvPr id="4" name="Marcador de número de diapositiva 3">
            <a:extLst>
              <a:ext uri="{FF2B5EF4-FFF2-40B4-BE49-F238E27FC236}">
                <a16:creationId xmlns:a16="http://schemas.microsoft.com/office/drawing/2014/main" id="{3274C407-5E2D-9F80-EE8F-7CFE2F15AE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367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Para cerrar, </a:t>
            </a:r>
            <a:r>
              <a:rPr lang="es-ES" b="1" dirty="0"/>
              <a:t>quiero resaltar la oportunidad que tenemos ante nosotros. </a:t>
            </a:r>
          </a:p>
          <a:p>
            <a:endParaRPr lang="es-ES" dirty="0"/>
          </a:p>
          <a:p>
            <a:r>
              <a:rPr lang="es-ES" b="1" dirty="0">
                <a:highlight>
                  <a:srgbClr val="FFFF00"/>
                </a:highlight>
              </a:rPr>
              <a:t>Nuestra prioridad es entender que con la planificación adecuada, podemos aprovechar la el </a:t>
            </a:r>
            <a:r>
              <a:rPr lang="es-ES" b="1" dirty="0" err="1">
                <a:highlight>
                  <a:srgbClr val="FFFF00"/>
                </a:highlight>
              </a:rPr>
              <a:t>conocimeinto</a:t>
            </a:r>
            <a:r>
              <a:rPr lang="es-ES" b="1" dirty="0">
                <a:highlight>
                  <a:srgbClr val="FFFF00"/>
                </a:highlight>
              </a:rPr>
              <a:t> instalado en la universidad para promover una sociedad más justa,, inclusiva y sostenible </a:t>
            </a:r>
          </a:p>
          <a:p>
            <a:endParaRPr lang="es-ES" dirty="0"/>
          </a:p>
          <a:p>
            <a:r>
              <a:rPr lang="es-ES" i="1" dirty="0"/>
              <a:t>Gracias por su atención. Estoy a su disposición para seguir la conversación sobre cómo podemos transformar nuestras universidades para el beneficio de todos.</a:t>
            </a:r>
            <a:endParaRPr lang="es-ES" dirty="0"/>
          </a:p>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01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Por </a:t>
            </a:r>
            <a:r>
              <a:rPr lang="en-US" sz="1200" dirty="0" err="1">
                <a:solidFill>
                  <a:schemeClr val="bg1"/>
                </a:solidFill>
              </a:rPr>
              <a:t>su</a:t>
            </a:r>
            <a:r>
              <a:rPr lang="en-US" sz="1200" dirty="0">
                <a:solidFill>
                  <a:schemeClr val="bg1"/>
                </a:solidFill>
              </a:rPr>
              <a:t> </a:t>
            </a:r>
            <a:r>
              <a:rPr lang="en-US" sz="1200" dirty="0" err="1">
                <a:solidFill>
                  <a:schemeClr val="bg1"/>
                </a:solidFill>
              </a:rPr>
              <a:t>trascendencia</a:t>
            </a:r>
            <a:r>
              <a:rPr lang="en-US" sz="1200" dirty="0">
                <a:solidFill>
                  <a:schemeClr val="bg1"/>
                </a:solidFill>
              </a:rPr>
              <a:t>, </a:t>
            </a:r>
            <a:r>
              <a:rPr lang="en-US" sz="1200" dirty="0" err="1">
                <a:solidFill>
                  <a:schemeClr val="bg1"/>
                </a:solidFill>
              </a:rPr>
              <a:t>los</a:t>
            </a:r>
            <a:r>
              <a:rPr lang="en-US" sz="1200" dirty="0">
                <a:solidFill>
                  <a:schemeClr val="bg1"/>
                </a:solidFill>
              </a:rPr>
              <a:t> ODS </a:t>
            </a:r>
            <a:r>
              <a:rPr lang="en-US" sz="1200" dirty="0" err="1">
                <a:solidFill>
                  <a:schemeClr val="bg1"/>
                </a:solidFill>
              </a:rPr>
              <a:t>incluyen</a:t>
            </a:r>
            <a:r>
              <a:rPr lang="en-US" sz="1200" dirty="0">
                <a:solidFill>
                  <a:schemeClr val="bg1"/>
                </a:solidFill>
              </a:rPr>
              <a:t> </a:t>
            </a:r>
            <a:r>
              <a:rPr lang="en-US" sz="1200" dirty="0" err="1">
                <a:solidFill>
                  <a:schemeClr val="bg1"/>
                </a:solidFill>
              </a:rPr>
              <a:t>una</a:t>
            </a:r>
            <a:r>
              <a:rPr lang="en-US" sz="1200" dirty="0">
                <a:solidFill>
                  <a:schemeClr val="bg1"/>
                </a:solidFill>
              </a:rPr>
              <a:t> </a:t>
            </a:r>
            <a:r>
              <a:rPr lang="en-US" sz="1200" dirty="0" err="1">
                <a:solidFill>
                  <a:schemeClr val="bg1"/>
                </a:solidFill>
              </a:rPr>
              <a:t>compleja</a:t>
            </a:r>
            <a:r>
              <a:rPr lang="en-US" sz="1200" dirty="0">
                <a:solidFill>
                  <a:schemeClr val="bg1"/>
                </a:solidFill>
              </a:rPr>
              <a:t> </a:t>
            </a:r>
            <a:r>
              <a:rPr lang="en-US" sz="1200" dirty="0" err="1">
                <a:solidFill>
                  <a:schemeClr val="bg1"/>
                </a:solidFill>
              </a:rPr>
              <a:t>gama</a:t>
            </a:r>
            <a:r>
              <a:rPr lang="en-US" sz="1200" dirty="0">
                <a:solidFill>
                  <a:schemeClr val="bg1"/>
                </a:solidFill>
              </a:rPr>
              <a:t> de </a:t>
            </a:r>
            <a:r>
              <a:rPr lang="en-US" sz="1200" dirty="0" err="1">
                <a:solidFill>
                  <a:schemeClr val="bg1"/>
                </a:solidFill>
              </a:rPr>
              <a:t>desafíos</a:t>
            </a:r>
            <a:r>
              <a:rPr lang="en-US" sz="1200" dirty="0">
                <a:solidFill>
                  <a:schemeClr val="bg1"/>
                </a:solidFill>
              </a:rPr>
              <a:t> </a:t>
            </a:r>
            <a:r>
              <a:rPr lang="en-US" sz="1200" dirty="0" err="1">
                <a:solidFill>
                  <a:schemeClr val="bg1"/>
                </a:solidFill>
              </a:rPr>
              <a:t>sociales</a:t>
            </a:r>
            <a:r>
              <a:rPr lang="en-US" sz="1200" dirty="0">
                <a:solidFill>
                  <a:schemeClr val="bg1"/>
                </a:solidFill>
              </a:rPr>
              <a:t>, </a:t>
            </a:r>
            <a:r>
              <a:rPr lang="en-US" sz="1200" dirty="0" err="1">
                <a:solidFill>
                  <a:schemeClr val="bg1"/>
                </a:solidFill>
              </a:rPr>
              <a:t>económicos</a:t>
            </a:r>
            <a:r>
              <a:rPr lang="en-US" sz="1200" dirty="0">
                <a:solidFill>
                  <a:schemeClr val="bg1"/>
                </a:solidFill>
              </a:rPr>
              <a:t>, y  </a:t>
            </a:r>
            <a:r>
              <a:rPr lang="en-US" sz="1200" dirty="0" err="1">
                <a:solidFill>
                  <a:schemeClr val="bg1"/>
                </a:solidFill>
              </a:rPr>
              <a:t>medioambientales</a:t>
            </a:r>
            <a:r>
              <a:rPr lang="en-US" sz="1200" dirty="0">
                <a:solidFill>
                  <a:schemeClr val="bg1"/>
                </a:solidFill>
              </a:rPr>
              <a:t>, que </a:t>
            </a:r>
            <a:r>
              <a:rPr lang="en-US" sz="1200" dirty="0" err="1">
                <a:solidFill>
                  <a:schemeClr val="bg1"/>
                </a:solidFill>
              </a:rPr>
              <a:t>requerirá</a:t>
            </a:r>
            <a:r>
              <a:rPr lang="en-US" sz="1200" dirty="0">
                <a:solidFill>
                  <a:schemeClr val="bg1"/>
                </a:solidFill>
              </a:rPr>
              <a:t> de </a:t>
            </a:r>
            <a:r>
              <a:rPr lang="en-US" sz="1200" dirty="0" err="1">
                <a:solidFill>
                  <a:schemeClr val="bg1"/>
                </a:solidFill>
              </a:rPr>
              <a:t>trasformaciones</a:t>
            </a:r>
            <a:r>
              <a:rPr lang="en-US" sz="1200" dirty="0">
                <a:solidFill>
                  <a:schemeClr val="bg1"/>
                </a:solidFill>
              </a:rPr>
              <a:t> </a:t>
            </a:r>
            <a:r>
              <a:rPr lang="en-US" sz="1200" dirty="0" err="1">
                <a:solidFill>
                  <a:schemeClr val="bg1"/>
                </a:solidFill>
              </a:rPr>
              <a:t>en</a:t>
            </a:r>
            <a:r>
              <a:rPr lang="en-US" sz="1200" dirty="0">
                <a:solidFill>
                  <a:schemeClr val="bg1"/>
                </a:solidFill>
              </a:rPr>
              <a:t> </a:t>
            </a:r>
            <a:r>
              <a:rPr lang="en-US" sz="1200" dirty="0" err="1">
                <a:solidFill>
                  <a:schemeClr val="bg1"/>
                </a:solidFill>
              </a:rPr>
              <a:t>el</a:t>
            </a:r>
            <a:r>
              <a:rPr lang="en-US" sz="1200" dirty="0">
                <a:solidFill>
                  <a:schemeClr val="bg1"/>
                </a:solidFill>
              </a:rPr>
              <a:t> </a:t>
            </a:r>
            <a:r>
              <a:rPr lang="en-US" sz="1200" dirty="0" err="1">
                <a:solidFill>
                  <a:schemeClr val="bg1"/>
                </a:solidFill>
              </a:rPr>
              <a:t>funcionamiento</a:t>
            </a:r>
            <a:r>
              <a:rPr lang="en-US" sz="1200" dirty="0">
                <a:solidFill>
                  <a:schemeClr val="bg1"/>
                </a:solidFill>
              </a:rPr>
              <a:t> de las </a:t>
            </a:r>
            <a:r>
              <a:rPr lang="en-US" sz="1200" dirty="0" err="1">
                <a:solidFill>
                  <a:schemeClr val="bg1"/>
                </a:solidFill>
              </a:rPr>
              <a:t>sociedades</a:t>
            </a:r>
            <a:r>
              <a:rPr lang="en-US" sz="1200" dirty="0">
                <a:solidFill>
                  <a:schemeClr val="bg1"/>
                </a:solidFill>
              </a:rPr>
              <a:t> y las </a:t>
            </a:r>
            <a:r>
              <a:rPr lang="en-US" sz="1200" dirty="0" err="1">
                <a:solidFill>
                  <a:schemeClr val="bg1"/>
                </a:solidFill>
              </a:rPr>
              <a:t>economías</a:t>
            </a:r>
            <a:r>
              <a:rPr lang="en-US" sz="1200" dirty="0">
                <a:solidFill>
                  <a:schemeClr val="bg1"/>
                </a:solidFill>
              </a:rPr>
              <a:t>, y </a:t>
            </a:r>
            <a:r>
              <a:rPr lang="en-US" sz="1200" dirty="0" err="1">
                <a:solidFill>
                  <a:schemeClr val="bg1"/>
                </a:solidFill>
              </a:rPr>
              <a:t>en</a:t>
            </a:r>
            <a:r>
              <a:rPr lang="en-US" sz="1200" dirty="0">
                <a:solidFill>
                  <a:schemeClr val="bg1"/>
                </a:solidFill>
              </a:rPr>
              <a:t> </a:t>
            </a:r>
            <a:r>
              <a:rPr lang="en-US" sz="1200" dirty="0" err="1">
                <a:solidFill>
                  <a:schemeClr val="bg1"/>
                </a:solidFill>
              </a:rPr>
              <a:t>cómo</a:t>
            </a:r>
            <a:r>
              <a:rPr lang="en-US" sz="1200" dirty="0">
                <a:solidFill>
                  <a:schemeClr val="bg1"/>
                </a:solidFill>
              </a:rPr>
              <a:t> </a:t>
            </a:r>
            <a:r>
              <a:rPr lang="en-US" sz="1200" dirty="0" err="1">
                <a:solidFill>
                  <a:schemeClr val="bg1"/>
                </a:solidFill>
              </a:rPr>
              <a:t>interactuamos</a:t>
            </a:r>
            <a:r>
              <a:rPr lang="en-US" sz="1200" dirty="0">
                <a:solidFill>
                  <a:schemeClr val="bg1"/>
                </a:solidFill>
              </a:rPr>
              <a:t> con </a:t>
            </a:r>
            <a:r>
              <a:rPr lang="en-US" sz="1200" dirty="0" err="1">
                <a:solidFill>
                  <a:schemeClr val="bg1"/>
                </a:solidFill>
              </a:rPr>
              <a:t>nuestro</a:t>
            </a:r>
            <a:r>
              <a:rPr lang="en-US" sz="1200" dirty="0">
                <a:solidFill>
                  <a:schemeClr val="bg1"/>
                </a:solidFill>
              </a:rPr>
              <a:t> </a:t>
            </a:r>
            <a:r>
              <a:rPr lang="en-US" sz="1200" dirty="0" err="1">
                <a:solidFill>
                  <a:schemeClr val="bg1"/>
                </a:solidFill>
              </a:rPr>
              <a:t>planeta</a:t>
            </a:r>
            <a:r>
              <a:rPr lang="en-US" sz="1200" dirty="0">
                <a:solidFill>
                  <a:schemeClr val="bg1"/>
                </a:solidFill>
              </a:rPr>
              <a:t>. La </a:t>
            </a:r>
            <a:r>
              <a:rPr lang="en-US" sz="1200" dirty="0" err="1">
                <a:solidFill>
                  <a:schemeClr val="bg1"/>
                </a:solidFill>
              </a:rPr>
              <a:t>educación</a:t>
            </a:r>
            <a:r>
              <a:rPr lang="en-US" sz="1200" dirty="0">
                <a:solidFill>
                  <a:schemeClr val="bg1"/>
                </a:solidFill>
              </a:rPr>
              <a:t>, la </a:t>
            </a:r>
            <a:r>
              <a:rPr lang="en-US" sz="1200" dirty="0" err="1">
                <a:solidFill>
                  <a:schemeClr val="bg1"/>
                </a:solidFill>
              </a:rPr>
              <a:t>investigación</a:t>
            </a:r>
            <a:r>
              <a:rPr lang="en-US" sz="1200" dirty="0">
                <a:solidFill>
                  <a:schemeClr val="bg1"/>
                </a:solidFill>
              </a:rPr>
              <a:t>, la </a:t>
            </a:r>
            <a:r>
              <a:rPr lang="en-US" sz="1200" dirty="0" err="1">
                <a:solidFill>
                  <a:schemeClr val="bg1"/>
                </a:solidFill>
              </a:rPr>
              <a:t>innovación</a:t>
            </a:r>
            <a:r>
              <a:rPr lang="en-US" sz="1200" dirty="0">
                <a:solidFill>
                  <a:schemeClr val="bg1"/>
                </a:solidFill>
              </a:rPr>
              <a:t> y </a:t>
            </a:r>
            <a:r>
              <a:rPr lang="en-US" sz="1200" dirty="0" err="1">
                <a:solidFill>
                  <a:schemeClr val="bg1"/>
                </a:solidFill>
              </a:rPr>
              <a:t>el</a:t>
            </a:r>
            <a:r>
              <a:rPr lang="en-US" sz="1200" dirty="0">
                <a:solidFill>
                  <a:schemeClr val="bg1"/>
                </a:solidFill>
              </a:rPr>
              <a:t> </a:t>
            </a:r>
            <a:r>
              <a:rPr lang="en-US" sz="1200" dirty="0" err="1">
                <a:solidFill>
                  <a:schemeClr val="bg1"/>
                </a:solidFill>
              </a:rPr>
              <a:t>liderazgo</a:t>
            </a:r>
            <a:r>
              <a:rPr lang="en-US" sz="1200" dirty="0">
                <a:solidFill>
                  <a:schemeClr val="bg1"/>
                </a:solidFill>
              </a:rPr>
              <a:t> </a:t>
            </a:r>
            <a:r>
              <a:rPr lang="en-US" sz="1200" dirty="0" err="1">
                <a:solidFill>
                  <a:schemeClr val="bg1"/>
                </a:solidFill>
              </a:rPr>
              <a:t>serán</a:t>
            </a:r>
            <a:r>
              <a:rPr lang="en-US" sz="1200" dirty="0">
                <a:solidFill>
                  <a:schemeClr val="bg1"/>
                </a:solidFill>
              </a:rPr>
              <a:t> </a:t>
            </a:r>
            <a:r>
              <a:rPr lang="en-US" sz="1200" dirty="0" err="1">
                <a:solidFill>
                  <a:schemeClr val="bg1"/>
                </a:solidFill>
              </a:rPr>
              <a:t>esenciales</a:t>
            </a:r>
            <a:r>
              <a:rPr lang="en-US" sz="1200" dirty="0">
                <a:solidFill>
                  <a:schemeClr val="bg1"/>
                </a:solidFill>
              </a:rPr>
              <a:t> para </a:t>
            </a:r>
            <a:r>
              <a:rPr lang="en-US" sz="1200" dirty="0" err="1">
                <a:solidFill>
                  <a:schemeClr val="bg1"/>
                </a:solidFill>
              </a:rPr>
              <a:t>ayudar</a:t>
            </a:r>
            <a:r>
              <a:rPr lang="en-US" sz="1200" dirty="0">
                <a:solidFill>
                  <a:schemeClr val="bg1"/>
                </a:solidFill>
              </a:rPr>
              <a:t> a la </a:t>
            </a:r>
            <a:r>
              <a:rPr lang="en-US" sz="1200" dirty="0" err="1">
                <a:solidFill>
                  <a:schemeClr val="bg1"/>
                </a:solidFill>
              </a:rPr>
              <a:t>sociedad</a:t>
            </a:r>
            <a:r>
              <a:rPr lang="en-US" sz="1200" dirty="0">
                <a:solidFill>
                  <a:schemeClr val="bg1"/>
                </a:solidFill>
              </a:rPr>
              <a:t> a </a:t>
            </a:r>
            <a:r>
              <a:rPr lang="en-US" sz="1200" dirty="0" err="1">
                <a:solidFill>
                  <a:schemeClr val="bg1"/>
                </a:solidFill>
              </a:rPr>
              <a:t>enfrentar</a:t>
            </a:r>
            <a:r>
              <a:rPr lang="en-US" sz="1200" dirty="0">
                <a:solidFill>
                  <a:schemeClr val="bg1"/>
                </a:solidFill>
              </a:rPr>
              <a:t> </a:t>
            </a:r>
            <a:r>
              <a:rPr lang="en-US" sz="1200" dirty="0" err="1">
                <a:solidFill>
                  <a:schemeClr val="bg1"/>
                </a:solidFill>
              </a:rPr>
              <a:t>estos</a:t>
            </a:r>
            <a:r>
              <a:rPr lang="en-US" sz="1200" dirty="0">
                <a:solidFill>
                  <a:schemeClr val="bg1"/>
                </a:solidFill>
              </a:rPr>
              <a:t> </a:t>
            </a:r>
            <a:r>
              <a:rPr lang="en-US" sz="1200" dirty="0" err="1">
                <a:solidFill>
                  <a:schemeClr val="bg1"/>
                </a:solidFill>
              </a:rPr>
              <a:t>desafíos</a:t>
            </a:r>
            <a:r>
              <a:rPr lang="en-US" sz="1200" dirty="0">
                <a:solidFill>
                  <a:schemeClr val="bg1"/>
                </a:solidFill>
              </a:rPr>
              <a:t>. Las </a:t>
            </a:r>
            <a:r>
              <a:rPr lang="en-US" sz="1200" dirty="0" err="1">
                <a:solidFill>
                  <a:schemeClr val="bg1"/>
                </a:solidFill>
              </a:rPr>
              <a:t>universidades</a:t>
            </a:r>
            <a:r>
              <a:rPr lang="en-US" sz="1200" dirty="0">
                <a:solidFill>
                  <a:schemeClr val="bg1"/>
                </a:solidFill>
              </a:rPr>
              <a:t>, </a:t>
            </a:r>
            <a:r>
              <a:rPr lang="en-US" sz="1200" dirty="0" err="1">
                <a:solidFill>
                  <a:schemeClr val="bg1"/>
                </a:solidFill>
              </a:rPr>
              <a:t>debido</a:t>
            </a:r>
            <a:r>
              <a:rPr lang="en-US" sz="1200" dirty="0">
                <a:solidFill>
                  <a:schemeClr val="bg1"/>
                </a:solidFill>
              </a:rPr>
              <a:t> a </a:t>
            </a:r>
            <a:r>
              <a:rPr lang="en-US" sz="1200" dirty="0" err="1">
                <a:solidFill>
                  <a:schemeClr val="bg1"/>
                </a:solidFill>
              </a:rPr>
              <a:t>su</a:t>
            </a:r>
            <a:r>
              <a:rPr lang="en-US" sz="1200" dirty="0">
                <a:solidFill>
                  <a:schemeClr val="bg1"/>
                </a:solidFill>
              </a:rPr>
              <a:t> labor de </a:t>
            </a:r>
            <a:r>
              <a:rPr lang="en-US" sz="1200" dirty="0" err="1">
                <a:solidFill>
                  <a:schemeClr val="bg1"/>
                </a:solidFill>
              </a:rPr>
              <a:t>generación</a:t>
            </a:r>
            <a:r>
              <a:rPr lang="en-US" sz="1200" dirty="0">
                <a:solidFill>
                  <a:schemeClr val="bg1"/>
                </a:solidFill>
              </a:rPr>
              <a:t> y </a:t>
            </a:r>
            <a:r>
              <a:rPr lang="en-US" sz="1200" dirty="0" err="1">
                <a:solidFill>
                  <a:schemeClr val="bg1"/>
                </a:solidFill>
              </a:rPr>
              <a:t>difusión</a:t>
            </a:r>
            <a:r>
              <a:rPr lang="en-US" sz="1200" dirty="0">
                <a:solidFill>
                  <a:schemeClr val="bg1"/>
                </a:solidFill>
              </a:rPr>
              <a:t> del </a:t>
            </a:r>
            <a:r>
              <a:rPr lang="en-US" sz="1200" dirty="0" err="1">
                <a:solidFill>
                  <a:schemeClr val="bg1"/>
                </a:solidFill>
              </a:rPr>
              <a:t>conocimiento</a:t>
            </a:r>
            <a:r>
              <a:rPr lang="en-US" sz="1200" dirty="0">
                <a:solidFill>
                  <a:schemeClr val="bg1"/>
                </a:solidFill>
              </a:rPr>
              <a:t> y </a:t>
            </a:r>
            <a:r>
              <a:rPr lang="en-US" sz="1200" dirty="0" err="1">
                <a:solidFill>
                  <a:schemeClr val="bg1"/>
                </a:solidFill>
              </a:rPr>
              <a:t>su</a:t>
            </a:r>
            <a:r>
              <a:rPr lang="en-US" sz="1200" dirty="0">
                <a:solidFill>
                  <a:schemeClr val="bg1"/>
                </a:solidFill>
              </a:rPr>
              <a:t> </a:t>
            </a:r>
            <a:r>
              <a:rPr lang="en-US" sz="1200" dirty="0" err="1">
                <a:solidFill>
                  <a:schemeClr val="bg1"/>
                </a:solidFill>
              </a:rPr>
              <a:t>preeminente</a:t>
            </a:r>
            <a:r>
              <a:rPr lang="en-US" sz="1200" dirty="0">
                <a:solidFill>
                  <a:schemeClr val="bg1"/>
                </a:solidFill>
              </a:rPr>
              <a:t> </a:t>
            </a:r>
            <a:r>
              <a:rPr lang="en-US" sz="1200" dirty="0" err="1">
                <a:solidFill>
                  <a:schemeClr val="bg1"/>
                </a:solidFill>
              </a:rPr>
              <a:t>situación</a:t>
            </a:r>
            <a:r>
              <a:rPr lang="en-US" sz="1200" dirty="0">
                <a:solidFill>
                  <a:schemeClr val="bg1"/>
                </a:solidFill>
              </a:rPr>
              <a:t> </a:t>
            </a:r>
            <a:r>
              <a:rPr lang="en-US" sz="1200" dirty="0" err="1">
                <a:solidFill>
                  <a:schemeClr val="bg1"/>
                </a:solidFill>
              </a:rPr>
              <a:t>dentro</a:t>
            </a:r>
            <a:r>
              <a:rPr lang="en-US" sz="1200" dirty="0">
                <a:solidFill>
                  <a:schemeClr val="bg1"/>
                </a:solidFill>
              </a:rPr>
              <a:t> de la </a:t>
            </a:r>
            <a:r>
              <a:rPr lang="en-US" sz="1200" dirty="0" err="1">
                <a:solidFill>
                  <a:schemeClr val="bg1"/>
                </a:solidFill>
              </a:rPr>
              <a:t>sociedad</a:t>
            </a:r>
            <a:r>
              <a:rPr lang="en-US" sz="1200" dirty="0">
                <a:solidFill>
                  <a:schemeClr val="bg1"/>
                </a:solidFill>
              </a:rPr>
              <a:t>, </a:t>
            </a:r>
            <a:r>
              <a:rPr lang="en-US" sz="1200" dirty="0" err="1">
                <a:solidFill>
                  <a:schemeClr val="bg1"/>
                </a:solidFill>
              </a:rPr>
              <a:t>están</a:t>
            </a:r>
            <a:r>
              <a:rPr lang="en-US" sz="1200" dirty="0">
                <a:solidFill>
                  <a:schemeClr val="bg1"/>
                </a:solidFill>
              </a:rPr>
              <a:t> </a:t>
            </a:r>
            <a:r>
              <a:rPr lang="en-US" sz="1200" dirty="0" err="1">
                <a:solidFill>
                  <a:schemeClr val="bg1"/>
                </a:solidFill>
              </a:rPr>
              <a:t>llamadas</a:t>
            </a:r>
            <a:r>
              <a:rPr lang="en-US" sz="1200" dirty="0">
                <a:solidFill>
                  <a:schemeClr val="bg1"/>
                </a:solidFill>
              </a:rPr>
              <a:t> a </a:t>
            </a:r>
            <a:r>
              <a:rPr lang="en-US" sz="1200" dirty="0" err="1">
                <a:solidFill>
                  <a:schemeClr val="bg1"/>
                </a:solidFill>
              </a:rPr>
              <a:t>desempeñar</a:t>
            </a:r>
            <a:r>
              <a:rPr lang="en-US" sz="1200" dirty="0">
                <a:solidFill>
                  <a:schemeClr val="bg1"/>
                </a:solidFill>
              </a:rPr>
              <a:t> un </a:t>
            </a:r>
            <a:r>
              <a:rPr lang="en-US" sz="1200" dirty="0" err="1">
                <a:solidFill>
                  <a:schemeClr val="bg1"/>
                </a:solidFill>
              </a:rPr>
              <a:t>papel</a:t>
            </a:r>
            <a:r>
              <a:rPr lang="en-US" sz="1200" dirty="0">
                <a:solidFill>
                  <a:schemeClr val="bg1"/>
                </a:solidFill>
              </a:rPr>
              <a:t> fundamental </a:t>
            </a:r>
            <a:r>
              <a:rPr lang="en-US" sz="1200" dirty="0" err="1">
                <a:solidFill>
                  <a:schemeClr val="bg1"/>
                </a:solidFill>
              </a:rPr>
              <a:t>en</a:t>
            </a:r>
            <a:r>
              <a:rPr lang="en-US" sz="1200" dirty="0">
                <a:solidFill>
                  <a:schemeClr val="bg1"/>
                </a:solidFill>
              </a:rPr>
              <a:t> </a:t>
            </a:r>
            <a:r>
              <a:rPr lang="en-US" sz="1200" dirty="0" err="1">
                <a:solidFill>
                  <a:schemeClr val="bg1"/>
                </a:solidFill>
              </a:rPr>
              <a:t>el</a:t>
            </a:r>
            <a:r>
              <a:rPr lang="en-US" sz="1200" dirty="0">
                <a:solidFill>
                  <a:schemeClr val="bg1"/>
                </a:solidFill>
              </a:rPr>
              <a:t> </a:t>
            </a:r>
            <a:r>
              <a:rPr lang="en-US" sz="1200" dirty="0" err="1">
                <a:solidFill>
                  <a:schemeClr val="bg1"/>
                </a:solidFill>
              </a:rPr>
              <a:t>logro</a:t>
            </a:r>
            <a:r>
              <a:rPr lang="en-US" sz="1200" dirty="0">
                <a:solidFill>
                  <a:schemeClr val="bg1"/>
                </a:solidFill>
              </a:rPr>
              <a:t> de </a:t>
            </a:r>
            <a:r>
              <a:rPr lang="en-US" sz="1200" dirty="0" err="1">
                <a:solidFill>
                  <a:schemeClr val="bg1"/>
                </a:solidFill>
              </a:rPr>
              <a:t>los</a:t>
            </a:r>
            <a:r>
              <a:rPr lang="en-US" sz="1200" dirty="0">
                <a:solidFill>
                  <a:schemeClr val="bg1"/>
                </a:solidFill>
              </a:rPr>
              <a:t> ODS. </a:t>
            </a:r>
            <a:endParaRPr lang="es-ES" dirty="0"/>
          </a:p>
          <a:p>
            <a:endParaRPr lang="es-ES" dirty="0"/>
          </a:p>
          <a:p>
            <a:r>
              <a:rPr lang="es-ES" dirty="0"/>
              <a:t>La Agenda 2030 es un llamado a todos los sectores de la sociedad en todo el mundo. Las IES tienen un papel especialmente importante que desempeñar en el progreso hacia los ODS. Como instituciones plurales, han creado una reserva de conocimientos sobre cada uno de los ODS que sustentan tanto teórica como técnicamente las propuestas para el avance de cada uno de los objetivos. </a:t>
            </a:r>
          </a:p>
          <a:p>
            <a:endParaRPr lang="es-ES" dirty="0"/>
          </a:p>
          <a:p>
            <a:r>
              <a:rPr lang="es-ES" dirty="0"/>
              <a:t>Además, tienen la posibilidad de convocar a diferentes sectores de la sociedad para debatir y definir caminos a seguir con un horizonte de largo plazo. Esto también exige una nueva forma radical de actuación multi, inter y transdisciplinar en la investigación y la educación, una matriz en la que las nuevas estructuras y plataformas horizontales se suman a las estructuras verticales, a menudo en forma de silo, de las facultades y sus departamentos</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dirty="0"/>
              <a:t>Si bien es importante que las universidades y las IES en general mantengan su posición como escenarios para el desarrollo y el debate de ideas críticas, la investigación básica y la educación, y la libertad académica , es crucial que ahora fortalezcan su papel como proveedores de conocimiento y soluciones para desempeñar un papel clave en nombre de esta agenda.</a:t>
            </a: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09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SEGÚN El ultimo </a:t>
            </a:r>
            <a:r>
              <a:rPr lang="es-ES_tradnl" dirty="0" err="1"/>
              <a:t>infome</a:t>
            </a:r>
            <a:r>
              <a:rPr lang="es-ES_tradnl" dirty="0"/>
              <a:t> publicado el pasado mes de junio, la red de soluciones ara el desarrollo sostenible de las naciones unidas, publicó un </a:t>
            </a:r>
            <a:r>
              <a:rPr lang="es-ES_tradnl" dirty="0" err="1"/>
              <a:t>infrome</a:t>
            </a:r>
            <a:r>
              <a:rPr lang="es-ES_tradnl" dirty="0"/>
              <a:t> que </a:t>
            </a:r>
            <a:r>
              <a:rPr lang="es-ES_tradnl" dirty="0" err="1"/>
              <a:t>recpge</a:t>
            </a:r>
            <a:r>
              <a:rPr lang="es-ES_tradnl" dirty="0"/>
              <a:t> los avances que viene desarrollando los países en el cumplimiento de las metas establecidas dentro de </a:t>
            </a:r>
            <a:r>
              <a:rPr lang="es-ES_tradnl" dirty="0" err="1"/>
              <a:t>cad</a:t>
            </a:r>
            <a:r>
              <a:rPr lang="es-ES_tradnl" dirty="0"/>
              <a:t> </a:t>
            </a:r>
            <a:r>
              <a:rPr lang="es-ES_tradnl" dirty="0" err="1"/>
              <a:t>auo</a:t>
            </a:r>
            <a:r>
              <a:rPr lang="es-ES_tradnl" dirty="0"/>
              <a:t> de los 17 </a:t>
            </a:r>
            <a:r>
              <a:rPr lang="es-ES_tradnl" dirty="0" err="1"/>
              <a:t>ods</a:t>
            </a:r>
            <a:r>
              <a:rPr lang="es-ES_tradnl" dirty="0"/>
              <a:t> y evidencia un claro retroceso </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97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Yantramanav"/>
              </a:rPr>
              <a:t>El informe evalúa el progreso de los 193 Estados Miembros de las Naciones Unidas en los ODS:  en este caso vemos los resultados de la </a:t>
            </a:r>
            <a:r>
              <a:rPr lang="es-ES" dirty="0" err="1">
                <a:latin typeface="Yantramanav"/>
              </a:rPr>
              <a:t>regiñón</a:t>
            </a:r>
            <a:r>
              <a:rPr lang="es-ES" dirty="0">
                <a:latin typeface="Yantramanav"/>
              </a:rPr>
              <a:t> asociados al ODS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Yantramanav"/>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Yantramanav"/>
              </a:rPr>
              <a:t>AQUÍ OBSERVAMOS LA FOTO ACTUAL DE LA REGIÓN. </a:t>
            </a:r>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45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effectLst/>
                <a:latin typeface="Arial" panose="020B0604020202020204" pitchFamily="34" charset="0"/>
                <a:ea typeface="Arial" panose="020B0604020202020204" pitchFamily="34" charset="0"/>
              </a:rPr>
              <a:t>Una de las grandes conclusiones en materia de Sostenibilidad  fue su definición como  ….</a:t>
            </a:r>
          </a:p>
          <a:p>
            <a:endParaRPr lang="es-ES" sz="1800" dirty="0">
              <a:effectLst/>
              <a:latin typeface="Arial" panose="020B0604020202020204" pitchFamily="34" charset="0"/>
              <a:ea typeface="Arial" panose="020B0604020202020204" pitchFamily="34" charset="0"/>
            </a:endParaRPr>
          </a:p>
          <a:p>
            <a:r>
              <a:rPr lang="es-ES" sz="1800" dirty="0">
                <a:effectLst/>
                <a:latin typeface="Arial" panose="020B0604020202020204" pitchFamily="34" charset="0"/>
                <a:ea typeface="Arial" panose="020B0604020202020204" pitchFamily="34" charset="0"/>
              </a:rPr>
              <a:t>El restante 17% de los consultados proponen definiciones alternativas, entre estas se ha manifestado la necesidad de sumar al concepto de sostenibilidad el objeto de reparar situaciones, remediar ambientes y contextos en los que todavía sea posible recuperar el medio con iniciativas y soluciones sostenibles, para garantizar el disfrute del planeta y sus recursos a las futuras generaciones</a:t>
            </a:r>
            <a:r>
              <a:rPr lang="es-ES" dirty="0">
                <a:effectLst/>
              </a:rPr>
              <a:t> </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FB9447-B878-B242-81E3-09BC297AA889}"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282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333333"/>
                </a:solidFill>
                <a:effectLst/>
                <a:latin typeface="Roboto" panose="02000000000000000000" pitchFamily="2" charset="0"/>
              </a:rPr>
              <a:t>Alrededor de mil millones de personas menores de veinticinco años en todo el mundo viven en regiones donde dependen de la tierra y los recursos naturales para trabajar y ganarse la vida. </a:t>
            </a:r>
            <a:endParaRPr lang="es-ES_tradn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98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 estudio del Observatorio Global de Sequías indica que si comparamos el periodo 2011-2020 con 1991-2010 </a:t>
            </a:r>
            <a:r>
              <a:rPr lang="es-ES" b="1" dirty="0"/>
              <a:t>los valores promedio de </a:t>
            </a:r>
            <a:r>
              <a:rPr lang="es-ES" b="1" dirty="0" err="1"/>
              <a:t>prescipiatcion</a:t>
            </a:r>
            <a:r>
              <a:rPr lang="es-ES" b="1" dirty="0"/>
              <a:t> se han reducido en un 90% </a:t>
            </a:r>
            <a:r>
              <a:rPr lang="es-ES" dirty="0"/>
              <a:t>en el este de Brasil, las costas de Venezuela, Ecuador, Perú, sur de Chile y Argentina. </a:t>
            </a:r>
          </a:p>
          <a:p>
            <a:endParaRPr lang="es-ES" dirty="0"/>
          </a:p>
          <a:p>
            <a:r>
              <a:rPr lang="es-ES" b="1" i="0" dirty="0">
                <a:solidFill>
                  <a:srgbClr val="333333"/>
                </a:solidFill>
                <a:effectLst/>
                <a:latin typeface="Arial" panose="020B0604020202020204" pitchFamily="34" charset="0"/>
              </a:rPr>
              <a:t>Con más de 3.000 km de costa y ecosistemas particularmente vulnerables a los efectos del cambio climático, Perú es uno de los países donde la relación entre los eventos meteorológicos y la movilidad humana es mayor.</a:t>
            </a:r>
          </a:p>
          <a:p>
            <a:endParaRPr lang="es-ES" b="1" i="0" dirty="0">
              <a:solidFill>
                <a:srgbClr val="333333"/>
              </a:solidFill>
              <a:effectLst/>
              <a:latin typeface="Arial" panose="020B0604020202020204" pitchFamily="34" charset="0"/>
            </a:endParaRPr>
          </a:p>
          <a:p>
            <a:r>
              <a:rPr lang="es-ES" b="0" i="0" dirty="0">
                <a:solidFill>
                  <a:srgbClr val="333333"/>
                </a:solidFill>
                <a:effectLst/>
                <a:latin typeface="Arial" panose="020B0604020202020204" pitchFamily="34" charset="0"/>
              </a:rPr>
              <a:t>Entre 2008 y 2019, de los 33 millones de habitantes de Perú, unos 656.000 se vieron obligados a desplazarse por catástrofes naturales,</a:t>
            </a:r>
            <a:endParaRPr lang="es-ES" b="1" i="0" dirty="0">
              <a:solidFill>
                <a:srgbClr val="333333"/>
              </a:solidFill>
              <a:effectLst/>
              <a:latin typeface="Arial" panose="020B0604020202020204" pitchFamily="34" charset="0"/>
            </a:endParaRPr>
          </a:p>
          <a:p>
            <a:r>
              <a:rPr lang="es-ES" b="0" i="0" dirty="0">
                <a:solidFill>
                  <a:srgbClr val="333333"/>
                </a:solidFill>
                <a:effectLst/>
                <a:latin typeface="Arial" panose="020B0604020202020204" pitchFamily="34" charset="0"/>
              </a:rPr>
              <a:t>Aunque todavía quedan algunos vacíos legales, desde el año 2000 Perú ha establecido varios </a:t>
            </a:r>
            <a:r>
              <a:rPr lang="es-ES" b="0" i="0" u="none" strike="noStrike" dirty="0">
                <a:solidFill>
                  <a:srgbClr val="0075D1"/>
                </a:solidFill>
                <a:effectLst/>
                <a:latin typeface="Arial" panose="020B0604020202020204" pitchFamily="34" charset="0"/>
                <a:hlinkClick r:id="rId3"/>
              </a:rPr>
              <a:t>marcos de referencia(link is external)</a:t>
            </a:r>
            <a:r>
              <a:rPr lang="es-ES" b="0" i="0" dirty="0">
                <a:solidFill>
                  <a:srgbClr val="333333"/>
                </a:solidFill>
                <a:effectLst/>
                <a:latin typeface="Arial" panose="020B0604020202020204" pitchFamily="34" charset="0"/>
              </a:rPr>
              <a:t> sobre cambio climático y actualmente dispone de una amplia variedad de instrumentos jurídicos y políticas aplicables en el marco de la migración climática.</a:t>
            </a:r>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75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12121"/>
                </a:solidFill>
                <a:effectLst/>
                <a:latin typeface="Inter"/>
              </a:rPr>
              <a:t>Los efectos del cambio climático han dejado de ser emergencias aisladas para convertirse en la nueva norma mundial. Sólo en 2020, más de 30 millones de personas en todo el mundo se vieron desplazadas por desastres  climáticos, frente a los  casi 25 millones registrados en 2019</a:t>
            </a:r>
          </a:p>
          <a:p>
            <a:endParaRPr lang="es-ES" b="0" i="0" dirty="0">
              <a:solidFill>
                <a:srgbClr val="212121"/>
              </a:solidFill>
              <a:effectLst/>
              <a:latin typeface="Inter"/>
            </a:endParaRPr>
          </a:p>
          <a:p>
            <a:r>
              <a:rPr lang="es-ES" b="0" i="0" dirty="0">
                <a:solidFill>
                  <a:srgbClr val="212121"/>
                </a:solidFill>
                <a:effectLst/>
                <a:latin typeface="Inter"/>
              </a:rPr>
              <a:t>La UNESCO ha publicado un nuevo informe regional en el que se analizan las repercusiones que tienen el cambio climático y el desplazamiento de las personas en el derecho a la educación, como parte de su iniciativa sobre </a:t>
            </a:r>
            <a:r>
              <a:rPr lang="es-ES" b="0" i="0" u="none" strike="noStrike" dirty="0">
                <a:solidFill>
                  <a:srgbClr val="0077D4"/>
                </a:solidFill>
                <a:effectLst/>
                <a:latin typeface="Inter"/>
                <a:hlinkClick r:id="rId3"/>
              </a:rPr>
              <a:t>Las repercusiones del cambio climático y el desplazamiento en el derecho a la educación</a:t>
            </a:r>
            <a:r>
              <a:rPr lang="es-ES" b="0" i="0" dirty="0">
                <a:solidFill>
                  <a:srgbClr val="212121"/>
                </a:solidFill>
                <a:effectLst/>
                <a:latin typeface="Inter"/>
              </a:rPr>
              <a:t>.</a:t>
            </a:r>
          </a:p>
          <a:p>
            <a:endParaRPr lang="es-ES" b="0" i="0" dirty="0">
              <a:solidFill>
                <a:srgbClr val="212121"/>
              </a:solidFill>
              <a:effectLst/>
              <a:latin typeface="Inter"/>
            </a:endParaRPr>
          </a:p>
          <a:p>
            <a:r>
              <a:rPr lang="es-ES" b="0" i="0" dirty="0">
                <a:solidFill>
                  <a:srgbClr val="212121"/>
                </a:solidFill>
                <a:effectLst/>
                <a:latin typeface="Inter"/>
              </a:rPr>
              <a:t>Las personas desplazadas por razones climáticas, especialmente los grupos más vulnerables y marginados, ven comprometido su derecho a la educación debido a obstáculos directos e indirectos a la educación. </a:t>
            </a:r>
            <a:endParaRPr lang="es-ES" dirty="0"/>
          </a:p>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425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iesalc.unesco.org/"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Slide title : add your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D0B637B1-A9C8-4913-8C41-59CF46A14632}"/>
              </a:ext>
            </a:extLst>
          </p:cNvPr>
          <p:cNvSpPr>
            <a:spLocks noGrp="1"/>
          </p:cNvSpPr>
          <p:nvPr>
            <p:ph type="pic" sz="quarter" idx="10" hasCustomPrompt="1"/>
          </p:nvPr>
        </p:nvSpPr>
        <p:spPr>
          <a:xfrm>
            <a:off x="0" y="2611396"/>
            <a:ext cx="12192000" cy="424660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latin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dirty="0"/>
              <a:t>CLICK ON THE ICON TO ADD AN IMAGE. THIS IS A TITLE SLIDE, DO NOT USE THIS SLIDE TO WRITE CONTENT. ONLY THE TITLE &amp; IMAGE.</a:t>
            </a:r>
          </a:p>
          <a:p>
            <a:endParaRPr lang="fr-FR" dirty="0"/>
          </a:p>
        </p:txBody>
      </p:sp>
      <p:sp>
        <p:nvSpPr>
          <p:cNvPr id="22" name="Rectangle 21">
            <a:extLst>
              <a:ext uri="{FF2B5EF4-FFF2-40B4-BE49-F238E27FC236}">
                <a16:creationId xmlns:a16="http://schemas.microsoft.com/office/drawing/2014/main" id="{69C1422C-A4FA-45ED-BD29-9E6ACF047CFD}"/>
              </a:ext>
            </a:extLst>
          </p:cNvPr>
          <p:cNvSpPr/>
          <p:nvPr userDrawn="1"/>
        </p:nvSpPr>
        <p:spPr>
          <a:xfrm>
            <a:off x="0" y="1"/>
            <a:ext cx="12192000" cy="2611395"/>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D282502F-A437-CC48-AB31-F4281A5A30DC}"/>
              </a:ext>
            </a:extLst>
          </p:cNvPr>
          <p:cNvSpPr>
            <a:spLocks noGrp="1"/>
          </p:cNvSpPr>
          <p:nvPr>
            <p:ph type="ctrTitle" hasCustomPrompt="1"/>
          </p:nvPr>
        </p:nvSpPr>
        <p:spPr>
          <a:xfrm>
            <a:off x="3575340" y="1289263"/>
            <a:ext cx="8032459" cy="488737"/>
          </a:xfrm>
          <a:prstGeom prst="rect">
            <a:avLst/>
          </a:prstGeom>
        </p:spPr>
        <p:txBody>
          <a:bodyPr lIns="0" tIns="0" rIns="0" bIns="0">
            <a:normAutofit/>
          </a:bodyPr>
          <a:lstStyle>
            <a:lvl1pPr algn="l">
              <a:lnSpc>
                <a:spcPts val="2775"/>
              </a:lnSpc>
              <a:defRPr sz="2800" b="1">
                <a:solidFill>
                  <a:schemeClr val="bg1"/>
                </a:solidFill>
              </a:defRPr>
            </a:lvl1pPr>
          </a:lstStyle>
          <a:p>
            <a:r>
              <a:rPr lang="en-GB" dirty="0"/>
              <a:t>CLICK TO ADD TITLE OF PRESENTATION</a:t>
            </a:r>
            <a:endParaRPr lang="en-US" dirty="0"/>
          </a:p>
        </p:txBody>
      </p:sp>
      <p:sp>
        <p:nvSpPr>
          <p:cNvPr id="10" name="Subtitle 2">
            <a:extLst>
              <a:ext uri="{FF2B5EF4-FFF2-40B4-BE49-F238E27FC236}">
                <a16:creationId xmlns:a16="http://schemas.microsoft.com/office/drawing/2014/main" id="{E16679B1-0954-594A-98F6-BB59199D6CBC}"/>
              </a:ext>
            </a:extLst>
          </p:cNvPr>
          <p:cNvSpPr>
            <a:spLocks noGrp="1"/>
          </p:cNvSpPr>
          <p:nvPr>
            <p:ph type="subTitle" idx="1" hasCustomPrompt="1"/>
          </p:nvPr>
        </p:nvSpPr>
        <p:spPr>
          <a:xfrm>
            <a:off x="3575339" y="2007988"/>
            <a:ext cx="8032460" cy="397532"/>
          </a:xfrm>
          <a:prstGeom prst="rect">
            <a:avLst/>
          </a:prstGeom>
        </p:spPr>
        <p:txBody>
          <a:bodyPr lIns="0" tIns="0" rIns="0" bIns="0">
            <a:normAutofit/>
          </a:bodyPr>
          <a:lstStyle>
            <a:lvl1pPr marL="0" indent="0" algn="l">
              <a:buNone/>
              <a:defRPr sz="1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dirty="0"/>
              <a:t>Click to add subtitle or summary</a:t>
            </a:r>
          </a:p>
        </p:txBody>
      </p:sp>
      <p:pic>
        <p:nvPicPr>
          <p:cNvPr id="4" name="Imagen 3">
            <a:extLst>
              <a:ext uri="{FF2B5EF4-FFF2-40B4-BE49-F238E27FC236}">
                <a16:creationId xmlns:a16="http://schemas.microsoft.com/office/drawing/2014/main" id="{F8D3298B-35FD-ABEB-2587-B3C18AA67E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335" y="83891"/>
            <a:ext cx="2580640" cy="2443615"/>
          </a:xfrm>
          <a:prstGeom prst="rect">
            <a:avLst/>
          </a:prstGeom>
        </p:spPr>
      </p:pic>
    </p:spTree>
    <p:extLst>
      <p:ext uri="{BB962C8B-B14F-4D97-AF65-F5344CB8AC3E}">
        <p14:creationId xmlns:p14="http://schemas.microsoft.com/office/powerpoint/2010/main" val="349447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9C23E8-CAEA-ADF2-57B6-9FD0ADF12511}"/>
              </a:ext>
            </a:extLst>
          </p:cNvPr>
          <p:cNvSpPr>
            <a:spLocks noGrp="1"/>
          </p:cNvSpPr>
          <p:nvPr>
            <p:ph type="dt" sz="half" idx="10"/>
          </p:nvPr>
        </p:nvSpPr>
        <p:spPr/>
        <p:txBody>
          <a:bodyPr/>
          <a:lstStyle/>
          <a:p>
            <a:fld id="{FA76C0F9-2088-FA4B-9971-0C009A3E0D23}" type="datetimeFigureOut">
              <a:rPr lang="es-ES_tradnl" smtClean="0"/>
              <a:t>27/01/2025</a:t>
            </a:fld>
            <a:endParaRPr lang="es-ES_tradnl"/>
          </a:p>
        </p:txBody>
      </p:sp>
      <p:sp>
        <p:nvSpPr>
          <p:cNvPr id="3" name="Marcador de pie de página 2">
            <a:extLst>
              <a:ext uri="{FF2B5EF4-FFF2-40B4-BE49-F238E27FC236}">
                <a16:creationId xmlns:a16="http://schemas.microsoft.com/office/drawing/2014/main" id="{BC6CA02C-EF50-2D57-1637-F9D4AE2A0D6A}"/>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26ED79BD-C5AD-5C36-C290-032384FEB87C}"/>
              </a:ext>
            </a:extLst>
          </p:cNvPr>
          <p:cNvSpPr>
            <a:spLocks noGrp="1"/>
          </p:cNvSpPr>
          <p:nvPr>
            <p:ph type="sldNum" sz="quarter" idx="12"/>
          </p:nvPr>
        </p:nvSpPr>
        <p:spPr/>
        <p:txBody>
          <a:bodyPr/>
          <a:lstStyle/>
          <a:p>
            <a:fld id="{AEA5A93F-CF53-414C-BDEC-5A8A07073480}" type="slidenum">
              <a:rPr lang="es-ES_tradnl" smtClean="0"/>
              <a:t>‹Nº›</a:t>
            </a:fld>
            <a:endParaRPr lang="es-ES_tradnl"/>
          </a:p>
        </p:txBody>
      </p:sp>
    </p:spTree>
    <p:extLst>
      <p:ext uri="{BB962C8B-B14F-4D97-AF65-F5344CB8AC3E}">
        <p14:creationId xmlns:p14="http://schemas.microsoft.com/office/powerpoint/2010/main" val="154628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Thank you slide 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0008D9-C6FD-4824-A2C9-CC0555A4E37A}"/>
              </a:ext>
            </a:extLst>
          </p:cNvPr>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cxnSp>
        <p:nvCxnSpPr>
          <p:cNvPr id="25" name="Straight Connector 14">
            <a:extLst>
              <a:ext uri="{FF2B5EF4-FFF2-40B4-BE49-F238E27FC236}">
                <a16:creationId xmlns:a16="http://schemas.microsoft.com/office/drawing/2014/main" id="{A9EBAC2D-9312-4A68-8BB3-1DB25802C369}"/>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id="{6A0B8AAE-2554-4F6F-AB8C-76934783612C}"/>
              </a:ext>
            </a:extLst>
          </p:cNvPr>
          <p:cNvCxnSpPr/>
          <p:nvPr userDrawn="1"/>
        </p:nvCxnSpPr>
        <p:spPr>
          <a:xfrm>
            <a:off x="10560519" y="6314540"/>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ontent Placeholder 2"/>
          <p:cNvSpPr txBox="1">
            <a:spLocks/>
          </p:cNvSpPr>
          <p:nvPr userDrawn="1"/>
        </p:nvSpPr>
        <p:spPr>
          <a:xfrm>
            <a:off x="0" y="1065816"/>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11000" dirty="0">
                <a:solidFill>
                  <a:schemeClr val="bg1"/>
                </a:solidFill>
                <a:latin typeface="Calibri" panose="020F0502020204030204" pitchFamily="34" charset="0"/>
                <a:cs typeface="Calibri" panose="020F0502020204030204" pitchFamily="34" charset="0"/>
              </a:rPr>
              <a:t>¡Gracias!</a:t>
            </a:r>
          </a:p>
        </p:txBody>
      </p:sp>
      <p:sp>
        <p:nvSpPr>
          <p:cNvPr id="14" name="TextBox 13"/>
          <p:cNvSpPr txBox="1"/>
          <p:nvPr/>
        </p:nvSpPr>
        <p:spPr>
          <a:xfrm>
            <a:off x="2888891" y="6206394"/>
            <a:ext cx="6241639" cy="646331"/>
          </a:xfrm>
          <a:prstGeom prst="rect">
            <a:avLst/>
          </a:prstGeom>
          <a:noFill/>
        </p:spPr>
        <p:txBody>
          <a:bodyPr wrap="square" lIns="0" tIns="0" rIns="0" bIns="0" rtlCol="0">
            <a:spAutoFit/>
          </a:bodyPr>
          <a:lstStyle/>
          <a:p>
            <a:pPr algn="ctr">
              <a:spcAft>
                <a:spcPts val="1200"/>
              </a:spcAft>
            </a:pPr>
            <a:r>
              <a:rPr lang="es-ES_tradnl" sz="1600" noProof="0" dirty="0">
                <a:solidFill>
                  <a:srgbClr val="0077D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https://www.iesalc.unesco.org</a:t>
            </a:r>
            <a:endParaRPr lang="es-ES_tradnl" sz="1600" noProof="0" dirty="0">
              <a:solidFill>
                <a:srgbClr val="0077D4"/>
              </a:solidFill>
              <a:latin typeface="Calibri" panose="020F0502020204030204" pitchFamily="34" charset="0"/>
              <a:cs typeface="Calibri" panose="020F0502020204030204" pitchFamily="34" charset="0"/>
            </a:endParaRPr>
          </a:p>
          <a:p>
            <a:pPr algn="ctr">
              <a:spcAft>
                <a:spcPts val="1200"/>
              </a:spcAft>
            </a:pPr>
            <a:endParaRPr lang="es-ES_tradnl" sz="1600" noProof="0" dirty="0">
              <a:solidFill>
                <a:srgbClr val="0077D4"/>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90B7781-2DED-984D-9E00-A2D115D4CF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799" y="4904562"/>
            <a:ext cx="1697839" cy="1802176"/>
          </a:xfrm>
          <a:prstGeom prst="rect">
            <a:avLst/>
          </a:prstGeom>
        </p:spPr>
      </p:pic>
      <p:pic>
        <p:nvPicPr>
          <p:cNvPr id="17" name="Picture 16" descr="Logo&#10;&#10;Description automatically generated">
            <a:extLst>
              <a:ext uri="{FF2B5EF4-FFF2-40B4-BE49-F238E27FC236}">
                <a16:creationId xmlns:a16="http://schemas.microsoft.com/office/drawing/2014/main" id="{03241B99-1E88-5E4A-9ADC-C6ECF7D88C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262819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dirty="0"/>
              <a:t>Insert title of the slide</a:t>
            </a:r>
            <a:endParaRPr lang="en-US" dirty="0"/>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971789"/>
          </a:xfrm>
          <a:prstGeom prst="rect">
            <a:avLst/>
          </a:prstGeom>
          <a:effectLst/>
        </p:spPr>
        <p:txBody>
          <a:bodyPr/>
          <a:lstStyle>
            <a:lvl1pPr marL="0" indent="0" algn="l">
              <a:buClr>
                <a:srgbClr val="024A84"/>
              </a:buClr>
              <a:buFont typeface="Arial" panose="020B0604020202020204" pitchFamily="34" charset="0"/>
              <a:buNone/>
              <a:defRPr sz="1350" b="1">
                <a:solidFill>
                  <a:schemeClr val="bg2">
                    <a:lumMod val="10000"/>
                  </a:schemeClr>
                </a:solidFill>
                <a:latin typeface="Calibri" panose="020F0502020204030204" pitchFamily="34" charset="0"/>
                <a:cs typeface="Calibri" panose="020F0502020204030204" pitchFamily="34" charset="0"/>
              </a:defRPr>
            </a:lvl1pPr>
            <a:lvl2pPr marL="0" indent="0" algn="l">
              <a:buClr>
                <a:srgbClr val="024A84"/>
              </a:buClr>
              <a:buFont typeface="Arial" panose="020B0604020202020204" pitchFamily="34" charset="0"/>
              <a:buNone/>
              <a:defRPr sz="1050" b="1">
                <a:solidFill>
                  <a:srgbClr val="0077D4"/>
                </a:solidFill>
                <a:latin typeface="Calibri" panose="020F0502020204030204" pitchFamily="34" charset="0"/>
                <a:cs typeface="Calibri" panose="020F0502020204030204" pitchFamily="34" charset="0"/>
              </a:defRPr>
            </a:lvl2pPr>
            <a:lvl3pPr marL="0" indent="0" algn="l">
              <a:buClr>
                <a:srgbClr val="024A84"/>
              </a:buClr>
              <a:buFont typeface="Arial" panose="020B0604020202020204" pitchFamily="34" charset="0"/>
              <a:buNone/>
              <a:defRPr sz="900">
                <a:latin typeface="Calibri" panose="020F0502020204030204" pitchFamily="34" charset="0"/>
                <a:cs typeface="Calibri" panose="020F0502020204030204" pitchFamily="34" charset="0"/>
              </a:defRPr>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dirty="0"/>
              <a:t>Edit Master text styles</a:t>
            </a:r>
          </a:p>
          <a:p>
            <a:pPr lvl="1"/>
            <a:r>
              <a:rPr lang="en-US" dirty="0"/>
              <a:t>Second level</a:t>
            </a:r>
          </a:p>
          <a:p>
            <a:pPr lvl="2"/>
            <a:r>
              <a:rPr lang="en-US" dirty="0"/>
              <a:t>Third level</a:t>
            </a:r>
          </a:p>
          <a:p>
            <a:pPr lvl="2"/>
            <a:endParaRPr lang="en-US" dirty="0"/>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4" name="Picture 13" descr="A black and white logo&#10;&#10;Description automatically generated with medium confidence">
            <a:extLst>
              <a:ext uri="{FF2B5EF4-FFF2-40B4-BE49-F238E27FC236}">
                <a16:creationId xmlns:a16="http://schemas.microsoft.com/office/drawing/2014/main" id="{F661402C-A8B1-6344-BC1A-DE7836951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72F3A989-202D-B34C-A78E-3E78849F6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2669"/>
            <a:ext cx="1032051" cy="556801"/>
          </a:xfrm>
          <a:prstGeom prst="rect">
            <a:avLst/>
          </a:prstGeom>
        </p:spPr>
      </p:pic>
    </p:spTree>
    <p:extLst>
      <p:ext uri="{BB962C8B-B14F-4D97-AF65-F5344CB8AC3E}">
        <p14:creationId xmlns:p14="http://schemas.microsoft.com/office/powerpoint/2010/main" val="172047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Quote SLide BLUE">
    <p:spTree>
      <p:nvGrpSpPr>
        <p:cNvPr id="1" name=""/>
        <p:cNvGrpSpPr/>
        <p:nvPr/>
      </p:nvGrpSpPr>
      <p:grpSpPr>
        <a:xfrm>
          <a:off x="0" y="0"/>
          <a:ext cx="0" cy="0"/>
          <a:chOff x="0" y="0"/>
          <a:chExt cx="0" cy="0"/>
        </a:xfrm>
      </p:grpSpPr>
      <p:sp>
        <p:nvSpPr>
          <p:cNvPr id="9" name="Rectangle 8"/>
          <p:cNvSpPr/>
          <p:nvPr userDrawn="1"/>
        </p:nvSpPr>
        <p:spPr>
          <a:xfrm>
            <a:off x="-1065" y="0"/>
            <a:ext cx="12193065"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10" name="Text Placeholder 9"/>
          <p:cNvSpPr>
            <a:spLocks noGrp="1"/>
          </p:cNvSpPr>
          <p:nvPr>
            <p:ph type="body" sz="quarter" idx="11" hasCustomPrompt="1"/>
          </p:nvPr>
        </p:nvSpPr>
        <p:spPr>
          <a:xfrm>
            <a:off x="1595117" y="1777527"/>
            <a:ext cx="9183979" cy="2978286"/>
          </a:xfrm>
          <a:prstGeom prst="rect">
            <a:avLst/>
          </a:prstGeom>
          <a:noFill/>
          <a:ln w="19050">
            <a:noFill/>
          </a:ln>
          <a:effectLst/>
        </p:spPr>
        <p:txBody>
          <a:bodyPr/>
          <a:lstStyle>
            <a:lvl1pPr marL="0" indent="0" algn="l">
              <a:buNone/>
              <a:defRPr sz="2700">
                <a:solidFill>
                  <a:srgbClr val="EEF3FA"/>
                </a:solidFill>
              </a:defRPr>
            </a:lvl1pPr>
            <a:lvl2pPr marL="342848" indent="0" algn="r">
              <a:buNone/>
              <a:defRPr sz="1800">
                <a:solidFill>
                  <a:srgbClr val="EEF3FA"/>
                </a:solidFill>
              </a:defRPr>
            </a:lvl2pPr>
          </a:lstStyle>
          <a:p>
            <a:pPr lvl="0"/>
            <a:r>
              <a:rPr lang="en-US" dirty="0"/>
              <a:t>Quotations are commonly printed as a means for inspiration and to invoke philosophical thoughts from the reader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a:p>
            <a:pPr lvl="1"/>
            <a:r>
              <a:rPr lang="fr-FR" dirty="0"/>
              <a:t>					</a:t>
            </a:r>
          </a:p>
        </p:txBody>
      </p:sp>
      <p:sp>
        <p:nvSpPr>
          <p:cNvPr id="27" name="Text Placeholder 26"/>
          <p:cNvSpPr>
            <a:spLocks noGrp="1"/>
          </p:cNvSpPr>
          <p:nvPr>
            <p:ph type="body" sz="quarter" idx="14" hasCustomPrompt="1"/>
          </p:nvPr>
        </p:nvSpPr>
        <p:spPr>
          <a:xfrm>
            <a:off x="7452428" y="5003641"/>
            <a:ext cx="3326669" cy="547688"/>
          </a:xfrm>
          <a:prstGeom prst="rect">
            <a:avLst/>
          </a:prstGeom>
          <a:effectLst/>
        </p:spPr>
        <p:txBody>
          <a:bodyPr/>
          <a:lstStyle>
            <a:lvl1pPr marL="0" indent="0" algn="r">
              <a:buNone/>
              <a:defRPr sz="1500" baseline="0">
                <a:solidFill>
                  <a:srgbClr val="EEF3FA"/>
                </a:solidFill>
              </a:defRPr>
            </a:lvl1pPr>
          </a:lstStyle>
          <a:p>
            <a:pPr lvl="0"/>
            <a:r>
              <a:rPr lang="fr-FR" dirty="0"/>
              <a:t>Source Name</a:t>
            </a:r>
          </a:p>
        </p:txBody>
      </p:sp>
      <p:sp>
        <p:nvSpPr>
          <p:cNvPr id="44" name="TextBox 43"/>
          <p:cNvSpPr txBox="1"/>
          <p:nvPr userDrawn="1"/>
        </p:nvSpPr>
        <p:spPr>
          <a:xfrm>
            <a:off x="701900" y="1433374"/>
            <a:ext cx="752029" cy="1200329"/>
          </a:xfrm>
          <a:prstGeom prst="rect">
            <a:avLst/>
          </a:prstGeom>
          <a:noFill/>
          <a:effectLst/>
        </p:spPr>
        <p:txBody>
          <a:bodyPr wrap="square" rtlCol="0">
            <a:spAutoFit/>
          </a:bodyPr>
          <a:lstStyle/>
          <a:p>
            <a:r>
              <a:rPr lang="fr-FR" sz="7200">
                <a:solidFill>
                  <a:srgbClr val="EEF3FA"/>
                </a:solidFill>
                <a:latin typeface="Arial" panose="020B0604020202020204" pitchFamily="34" charset="0"/>
                <a:cs typeface="Arial" panose="020B0604020202020204" pitchFamily="34" charset="0"/>
              </a:rPr>
              <a:t>“</a:t>
            </a:r>
          </a:p>
        </p:txBody>
      </p:sp>
      <p:sp>
        <p:nvSpPr>
          <p:cNvPr id="20" name="Espace réservé du texte 4">
            <a:extLst>
              <a:ext uri="{FF2B5EF4-FFF2-40B4-BE49-F238E27FC236}">
                <a16:creationId xmlns:a16="http://schemas.microsoft.com/office/drawing/2014/main" id="{095B87B6-6F0C-4D5E-90BD-8E421833DB88}"/>
              </a:ext>
            </a:extLst>
          </p:cNvPr>
          <p:cNvSpPr>
            <a:spLocks noGrp="1"/>
          </p:cNvSpPr>
          <p:nvPr>
            <p:ph type="body" sz="quarter" idx="15"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1" name="Picture 10" descr="A black and white logo&#10;&#10;Description automatically generated with medium confidence">
            <a:extLst>
              <a:ext uri="{FF2B5EF4-FFF2-40B4-BE49-F238E27FC236}">
                <a16:creationId xmlns:a16="http://schemas.microsoft.com/office/drawing/2014/main" id="{2F0FB797-7DB0-DC42-A3D4-67A8DF355C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F7D0501D-595F-2842-81A6-1D2ECA6F76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2669"/>
            <a:ext cx="1032051" cy="556801"/>
          </a:xfrm>
          <a:prstGeom prst="rect">
            <a:avLst/>
          </a:prstGeom>
        </p:spPr>
      </p:pic>
    </p:spTree>
    <p:extLst>
      <p:ext uri="{BB962C8B-B14F-4D97-AF65-F5344CB8AC3E}">
        <p14:creationId xmlns:p14="http://schemas.microsoft.com/office/powerpoint/2010/main" val="30366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Pictur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11DFA09-E6CC-4932-9FEB-8F097E687227}"/>
              </a:ext>
            </a:extLst>
          </p:cNvPr>
          <p:cNvSpPr>
            <a:spLocks noGrp="1" noChangeAspect="1"/>
          </p:cNvSpPr>
          <p:nvPr>
            <p:ph type="pic" sz="quarter" idx="30" hasCustomPrompt="1"/>
          </p:nvPr>
        </p:nvSpPr>
        <p:spPr>
          <a:xfrm>
            <a:off x="0" y="50476"/>
            <a:ext cx="12192000" cy="6336077"/>
          </a:xfrm>
          <a:prstGeom prst="rect">
            <a:avLst/>
          </a:prstGeom>
          <a:solidFill>
            <a:schemeClr val="bg1"/>
          </a:solidFill>
        </p:spPr>
        <p:txBody>
          <a:bodyPr vert="horz" lIns="0" tIns="360000" rIns="0" bIns="0" anchor="t" anchorCtr="0"/>
          <a:lstStyle>
            <a:lvl1pPr marL="0" indent="0" algn="ctr">
              <a:buFontTx/>
              <a:buNone/>
              <a:defRPr sz="1200" baseline="0"/>
            </a:lvl1pPr>
          </a:lstStyle>
          <a:p>
            <a:r>
              <a:rPr lang="en-US"/>
              <a:t>Click icon or drag image </a:t>
            </a:r>
            <a:br>
              <a:rPr lang="en-US"/>
            </a:br>
            <a:r>
              <a:rPr lang="en-US"/>
              <a:t>to insert picture</a:t>
            </a:r>
          </a:p>
        </p:txBody>
      </p:sp>
      <p:sp>
        <p:nvSpPr>
          <p:cNvPr id="4" name="Text Placeholder 3"/>
          <p:cNvSpPr>
            <a:spLocks noGrp="1"/>
          </p:cNvSpPr>
          <p:nvPr>
            <p:ph type="body" sz="quarter" idx="10" hasCustomPrompt="1"/>
          </p:nvPr>
        </p:nvSpPr>
        <p:spPr>
          <a:xfrm>
            <a:off x="630946" y="5181141"/>
            <a:ext cx="3378399" cy="358923"/>
          </a:xfrm>
          <a:prstGeom prst="rect">
            <a:avLst/>
          </a:prstGeom>
          <a:solidFill>
            <a:srgbClr val="0077D4"/>
          </a:solidFill>
        </p:spPr>
        <p:txBody>
          <a:bodyPr/>
          <a:lstStyle>
            <a:lvl1pPr marL="0" indent="0">
              <a:buNone/>
              <a:defRPr sz="1500" b="1">
                <a:solidFill>
                  <a:srgbClr val="EEF3FA"/>
                </a:solidFill>
              </a:defRPr>
            </a:lvl1pPr>
            <a:lvl2pPr marL="342848" indent="0">
              <a:buNone/>
              <a:defRPr/>
            </a:lvl2pPr>
          </a:lstStyle>
          <a:p>
            <a:pPr lvl="0"/>
            <a:r>
              <a:rPr lang="fr-FR" dirty="0"/>
              <a:t>DESCRIPTION PHOTO</a:t>
            </a:r>
          </a:p>
        </p:txBody>
      </p:sp>
      <p:sp>
        <p:nvSpPr>
          <p:cNvPr id="5" name="Text Placeholder 3"/>
          <p:cNvSpPr>
            <a:spLocks noGrp="1"/>
          </p:cNvSpPr>
          <p:nvPr>
            <p:ph type="body" sz="quarter" idx="11" hasCustomPrompt="1"/>
          </p:nvPr>
        </p:nvSpPr>
        <p:spPr>
          <a:xfrm>
            <a:off x="630946" y="4698987"/>
            <a:ext cx="4073457" cy="418803"/>
          </a:xfrm>
          <a:prstGeom prst="rect">
            <a:avLst/>
          </a:prstGeom>
          <a:solidFill>
            <a:srgbClr val="0077D4"/>
          </a:solidFill>
        </p:spPr>
        <p:txBody>
          <a:bodyPr/>
          <a:lstStyle>
            <a:lvl1pPr marL="0" indent="0">
              <a:buNone/>
              <a:defRPr sz="1800">
                <a:solidFill>
                  <a:srgbClr val="EEF3FA"/>
                </a:solidFill>
              </a:defRPr>
            </a:lvl1pPr>
            <a:lvl2pPr marL="342848" indent="0">
              <a:buNone/>
              <a:defRPr/>
            </a:lvl2pPr>
          </a:lstStyle>
          <a:p>
            <a:pPr lvl="0"/>
            <a:r>
              <a:rPr lang="fr-FR" dirty="0"/>
              <a:t>DESCRIPTION PHOTO</a:t>
            </a:r>
          </a:p>
        </p:txBody>
      </p:sp>
      <p:sp>
        <p:nvSpPr>
          <p:cNvPr id="7" name="Rectangle 6">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Espace réservé du texte 4">
            <a:extLst>
              <a:ext uri="{FF2B5EF4-FFF2-40B4-BE49-F238E27FC236}">
                <a16:creationId xmlns:a16="http://schemas.microsoft.com/office/drawing/2014/main" id="{095B87B6-6F0C-4D5E-90BD-8E421833DB88}"/>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9" name="Picture 8" descr="A black and white logo&#10;&#10;Description automatically generated with medium confidence">
            <a:extLst>
              <a:ext uri="{FF2B5EF4-FFF2-40B4-BE49-F238E27FC236}">
                <a16:creationId xmlns:a16="http://schemas.microsoft.com/office/drawing/2014/main" id="{67BAB3A4-ACC7-F84E-A618-2284FEA9FC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140BE5B7-36B2-C646-8040-59EE9D598E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2669"/>
            <a:ext cx="1032051" cy="556801"/>
          </a:xfrm>
          <a:prstGeom prst="rect">
            <a:avLst/>
          </a:prstGeom>
        </p:spPr>
      </p:pic>
    </p:spTree>
    <p:extLst>
      <p:ext uri="{BB962C8B-B14F-4D97-AF65-F5344CB8AC3E}">
        <p14:creationId xmlns:p14="http://schemas.microsoft.com/office/powerpoint/2010/main" val="410661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able of Content">
    <p:spTree>
      <p:nvGrpSpPr>
        <p:cNvPr id="1" name=""/>
        <p:cNvGrpSpPr/>
        <p:nvPr/>
      </p:nvGrpSpPr>
      <p:grpSpPr>
        <a:xfrm>
          <a:off x="0" y="0"/>
          <a:ext cx="0" cy="0"/>
          <a:chOff x="0" y="0"/>
          <a:chExt cx="0" cy="0"/>
        </a:xfrm>
      </p:grpSpPr>
      <p:sp>
        <p:nvSpPr>
          <p:cNvPr id="36" name="Rectangle 35"/>
          <p:cNvSpPr/>
          <p:nvPr userDrawn="1"/>
        </p:nvSpPr>
        <p:spPr>
          <a:xfrm>
            <a:off x="0"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3" name="Espace réservé du texte 4">
            <a:extLst>
              <a:ext uri="{FF2B5EF4-FFF2-40B4-BE49-F238E27FC236}">
                <a16:creationId xmlns:a16="http://schemas.microsoft.com/office/drawing/2014/main" id="{B2C15B89-4A37-463A-9D62-7972F7D8CE1B}"/>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lang="fr-FR" sz="900" kern="1200" baseline="0" dirty="0">
                <a:solidFill>
                  <a:schemeClr val="accent5">
                    <a:lumMod val="75000"/>
                  </a:schemeClr>
                </a:solidFill>
                <a:latin typeface="+mn-lt"/>
                <a:ea typeface="+mn-ea"/>
                <a:cs typeface="+mn-cs"/>
              </a:defRPr>
            </a:lvl1pPr>
          </a:lstStyle>
          <a:p>
            <a:pPr lvl="0"/>
            <a:r>
              <a:rPr lang="fr-FR"/>
              <a:t>Edit </a:t>
            </a:r>
            <a:r>
              <a:rPr lang="fr-FR" err="1"/>
              <a:t>this</a:t>
            </a:r>
            <a:r>
              <a:rPr lang="fr-FR"/>
              <a:t> part </a:t>
            </a:r>
            <a:r>
              <a:rPr lang="fr-FR" err="1"/>
              <a:t>with</a:t>
            </a:r>
            <a:r>
              <a:rPr lang="fr-FR"/>
              <a:t> </a:t>
            </a:r>
            <a:r>
              <a:rPr lang="fr-FR" err="1"/>
              <a:t>name</a:t>
            </a:r>
            <a:r>
              <a:rPr lang="fr-FR"/>
              <a:t> of division/</a:t>
            </a:r>
            <a:r>
              <a:rPr lang="fr-FR" err="1"/>
              <a:t>subject</a:t>
            </a:r>
            <a:r>
              <a:rPr lang="fr-FR"/>
              <a:t>/</a:t>
            </a:r>
          </a:p>
        </p:txBody>
      </p:sp>
      <p:pic>
        <p:nvPicPr>
          <p:cNvPr id="6" name="Picture 5" descr="A black and white logo&#10;&#10;Description automatically generated with medium confidence">
            <a:extLst>
              <a:ext uri="{FF2B5EF4-FFF2-40B4-BE49-F238E27FC236}">
                <a16:creationId xmlns:a16="http://schemas.microsoft.com/office/drawing/2014/main" id="{A51C925E-489B-AA44-A00B-F606780CA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8" name="Picture 7" descr="Logo&#10;&#10;Description automatically generated">
            <a:extLst>
              <a:ext uri="{FF2B5EF4-FFF2-40B4-BE49-F238E27FC236}">
                <a16:creationId xmlns:a16="http://schemas.microsoft.com/office/drawing/2014/main" id="{597F4A9C-A64D-8542-9DCE-4B72C094D4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199738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293708"/>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dirty="0"/>
              <a:t>Main Title</a:t>
            </a:r>
            <a:endParaRPr lang="en-US" dirty="0"/>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dirty="0"/>
              <a:t>Subtext</a:t>
            </a:r>
          </a:p>
        </p:txBody>
      </p:sp>
      <p:pic>
        <p:nvPicPr>
          <p:cNvPr id="8" name="Picture 7" descr="A blue and white logo&#10;&#10;Description automatically generated with low confidence">
            <a:extLst>
              <a:ext uri="{FF2B5EF4-FFF2-40B4-BE49-F238E27FC236}">
                <a16:creationId xmlns:a16="http://schemas.microsoft.com/office/drawing/2014/main" id="{6E620A62-58B3-F045-85B4-8F5454C07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77" y="6387406"/>
            <a:ext cx="2008823" cy="423264"/>
          </a:xfrm>
          <a:prstGeom prst="rect">
            <a:avLst/>
          </a:prstGeom>
        </p:spPr>
      </p:pic>
      <p:pic>
        <p:nvPicPr>
          <p:cNvPr id="9" name="Picture 8" descr="Logo&#10;&#10;Description automatically generated">
            <a:extLst>
              <a:ext uri="{FF2B5EF4-FFF2-40B4-BE49-F238E27FC236}">
                <a16:creationId xmlns:a16="http://schemas.microsoft.com/office/drawing/2014/main" id="{1A4F2982-980D-3941-85C6-6101D37292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34883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7" name="Rectangle 6"/>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latin typeface="Calibri" panose="020F0502020204030204" pitchFamily="34" charset="0"/>
              <a:cs typeface="Calibri" panose="020F0502020204030204" pitchFamily="34" charset="0"/>
            </a:endParaRPr>
          </a:p>
        </p:txBody>
      </p:sp>
      <p:sp>
        <p:nvSpPr>
          <p:cNvPr id="8" name="Text Placeholder 24"/>
          <p:cNvSpPr>
            <a:spLocks noGrp="1"/>
          </p:cNvSpPr>
          <p:nvPr>
            <p:ph type="body" sz="quarter" idx="11" hasCustomPrompt="1"/>
          </p:nvPr>
        </p:nvSpPr>
        <p:spPr>
          <a:xfrm>
            <a:off x="2146291" y="3655002"/>
            <a:ext cx="7897284" cy="606692"/>
          </a:xfrm>
          <a:prstGeom prst="rect">
            <a:avLst/>
          </a:prstGeom>
          <a:effectLst/>
        </p:spPr>
        <p:txBody>
          <a:bodyPr/>
          <a:lstStyle>
            <a:lvl1pPr marL="0" indent="0">
              <a:buNone/>
              <a:defRPr b="1" baseline="0">
                <a:solidFill>
                  <a:srgbClr val="0077D4"/>
                </a:solidFill>
                <a:latin typeface="Calibri" panose="020F0502020204030204" pitchFamily="34" charset="0"/>
                <a:cs typeface="Calibri" panose="020F0502020204030204" pitchFamily="34" charset="0"/>
              </a:defRPr>
            </a:lvl1pPr>
          </a:lstStyle>
          <a:p>
            <a:pPr lvl="0"/>
            <a:r>
              <a:rPr lang="en-US" dirty="0"/>
              <a:t>Transition Slide Headline</a:t>
            </a:r>
            <a:endParaRPr lang="fr-FR" dirty="0"/>
          </a:p>
        </p:txBody>
      </p:sp>
      <p:sp>
        <p:nvSpPr>
          <p:cNvPr id="9" name="Text Placeholder 24"/>
          <p:cNvSpPr>
            <a:spLocks noGrp="1"/>
          </p:cNvSpPr>
          <p:nvPr>
            <p:ph type="body" sz="quarter" idx="12" hasCustomPrompt="1"/>
          </p:nvPr>
        </p:nvSpPr>
        <p:spPr>
          <a:xfrm>
            <a:off x="2146291" y="4444580"/>
            <a:ext cx="7897284" cy="606692"/>
          </a:xfrm>
          <a:prstGeom prst="rect">
            <a:avLst/>
          </a:prstGeom>
        </p:spPr>
        <p:txBody>
          <a:bodyPr/>
          <a:lstStyle>
            <a:lvl1pPr marL="0" indent="0">
              <a:buNone/>
              <a:defRPr sz="1500" b="1" baseline="0">
                <a:solidFill>
                  <a:srgbClr val="363636"/>
                </a:solidFill>
                <a:latin typeface="Calibri" panose="020F0502020204030204" pitchFamily="34" charset="0"/>
                <a:cs typeface="Calibri" panose="020F0502020204030204" pitchFamily="34" charset="0"/>
              </a:defRPr>
            </a:lvl1pPr>
          </a:lstStyle>
          <a:p>
            <a:pPr lvl="0"/>
            <a:r>
              <a:rPr lang="en-US" dirty="0"/>
              <a:t>Additional details</a:t>
            </a:r>
            <a:endParaRPr lang="fr-FR" dirty="0"/>
          </a:p>
        </p:txBody>
      </p:sp>
      <p:sp>
        <p:nvSpPr>
          <p:cNvPr id="12" name="Text Placeholder 24"/>
          <p:cNvSpPr>
            <a:spLocks noGrp="1"/>
          </p:cNvSpPr>
          <p:nvPr>
            <p:ph type="body" sz="quarter" idx="13" hasCustomPrompt="1"/>
          </p:nvPr>
        </p:nvSpPr>
        <p:spPr>
          <a:xfrm>
            <a:off x="2146291" y="1845100"/>
            <a:ext cx="1499196" cy="1155593"/>
          </a:xfrm>
          <a:prstGeom prst="rect">
            <a:avLst/>
          </a:prstGeom>
          <a:effectLst/>
        </p:spPr>
        <p:txBody>
          <a:bodyPr/>
          <a:lstStyle>
            <a:lvl1pPr marL="0" indent="0" algn="l">
              <a:buNone/>
              <a:defRPr sz="6000" b="1" baseline="0">
                <a:solidFill>
                  <a:schemeClr val="bg1"/>
                </a:solidFill>
              </a:defRPr>
            </a:lvl1pPr>
          </a:lstStyle>
          <a:p>
            <a:pPr lvl="0"/>
            <a:r>
              <a:rPr lang="en-US" dirty="0"/>
              <a:t>X.</a:t>
            </a:r>
            <a:endParaRPr lang="fr-FR" dirty="0"/>
          </a:p>
        </p:txBody>
      </p:sp>
      <p:sp>
        <p:nvSpPr>
          <p:cNvPr id="18" name="TextBox 24">
            <a:extLst>
              <a:ext uri="{FF2B5EF4-FFF2-40B4-BE49-F238E27FC236}">
                <a16:creationId xmlns:a16="http://schemas.microsoft.com/office/drawing/2014/main" id="{32CB077F-C1D5-4E1E-BAAD-0EEA4B0940F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20" name="TextBox 24">
            <a:extLst>
              <a:ext uri="{FF2B5EF4-FFF2-40B4-BE49-F238E27FC236}">
                <a16:creationId xmlns:a16="http://schemas.microsoft.com/office/drawing/2014/main" id="{08F0A3B2-AC19-4C50-99B8-8ED9D3AC1147}"/>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cxnSp>
        <p:nvCxnSpPr>
          <p:cNvPr id="31" name="Straight Connector 14">
            <a:extLst>
              <a:ext uri="{FF2B5EF4-FFF2-40B4-BE49-F238E27FC236}">
                <a16:creationId xmlns:a16="http://schemas.microsoft.com/office/drawing/2014/main" id="{EB745C22-0374-44D0-9FFA-C71B9E5A5145}"/>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7" y="6488753"/>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dirty="0"/>
              <a:t>Insert the </a:t>
            </a:r>
            <a:r>
              <a:rPr lang="fr-FR" dirty="0" err="1"/>
              <a:t>title</a:t>
            </a:r>
            <a:r>
              <a:rPr lang="fr-FR" dirty="0"/>
              <a:t> of the </a:t>
            </a:r>
            <a:r>
              <a:rPr lang="fr-FR" dirty="0" err="1"/>
              <a:t>presentation</a:t>
            </a:r>
            <a:endParaRPr lang="fr-FR" dirty="0"/>
          </a:p>
        </p:txBody>
      </p:sp>
      <p:pic>
        <p:nvPicPr>
          <p:cNvPr id="13" name="Picture 12" descr="A blue and white logo&#10;&#10;Description automatically generated with low confidence">
            <a:extLst>
              <a:ext uri="{FF2B5EF4-FFF2-40B4-BE49-F238E27FC236}">
                <a16:creationId xmlns:a16="http://schemas.microsoft.com/office/drawing/2014/main" id="{25DE18F4-B8AD-304A-9DF7-E8109080F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77" y="6387406"/>
            <a:ext cx="2008823" cy="423264"/>
          </a:xfrm>
          <a:prstGeom prst="rect">
            <a:avLst/>
          </a:prstGeom>
        </p:spPr>
      </p:pic>
      <p:pic>
        <p:nvPicPr>
          <p:cNvPr id="16" name="Picture 15" descr="Logo&#10;&#10;Description automatically generated">
            <a:extLst>
              <a:ext uri="{FF2B5EF4-FFF2-40B4-BE49-F238E27FC236}">
                <a16:creationId xmlns:a16="http://schemas.microsoft.com/office/drawing/2014/main" id="{95E615C1-AF79-EC4B-9CDB-2CC20EE292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410396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Number Slide BLUE">
    <p:spTree>
      <p:nvGrpSpPr>
        <p:cNvPr id="1" name=""/>
        <p:cNvGrpSpPr/>
        <p:nvPr/>
      </p:nvGrpSpPr>
      <p:grpSpPr>
        <a:xfrm>
          <a:off x="0" y="0"/>
          <a:ext cx="0" cy="0"/>
          <a:chOff x="0" y="0"/>
          <a:chExt cx="0" cy="0"/>
        </a:xfrm>
      </p:grpSpPr>
      <p:sp>
        <p:nvSpPr>
          <p:cNvPr id="8" name="Rectangle 7"/>
          <p:cNvSpPr/>
          <p:nvPr userDrawn="1"/>
        </p:nvSpPr>
        <p:spPr>
          <a:xfrm>
            <a:off x="0" y="11470"/>
            <a:ext cx="12191997" cy="6858000"/>
          </a:xfrm>
          <a:prstGeom prst="rect">
            <a:avLst/>
          </a:prstGeom>
          <a:gradFill>
            <a:gsLst>
              <a:gs pos="0">
                <a:srgbClr val="004983"/>
              </a:gs>
              <a:gs pos="100000">
                <a:srgbClr val="0077D4"/>
              </a:gs>
            </a:gsLst>
            <a:lin ang="135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7" name="Text Placeholder 26"/>
          <p:cNvSpPr>
            <a:spLocks noGrp="1"/>
          </p:cNvSpPr>
          <p:nvPr>
            <p:ph type="body" sz="quarter" idx="14" hasCustomPrompt="1"/>
          </p:nvPr>
        </p:nvSpPr>
        <p:spPr>
          <a:xfrm>
            <a:off x="7052615" y="4627245"/>
            <a:ext cx="3326669" cy="547688"/>
          </a:xfrm>
          <a:prstGeom prst="rect">
            <a:avLst/>
          </a:prstGeom>
        </p:spPr>
        <p:txBody>
          <a:bodyPr/>
          <a:lstStyle>
            <a:lvl1pPr marL="0" indent="0" algn="r">
              <a:buNone/>
              <a:defRPr sz="1500" baseline="0">
                <a:solidFill>
                  <a:srgbClr val="EEF3FA"/>
                </a:solidFill>
              </a:defRPr>
            </a:lvl1pPr>
          </a:lstStyle>
          <a:p>
            <a:pPr lvl="0"/>
            <a:r>
              <a:rPr lang="fr-FR"/>
              <a:t>Source Name</a:t>
            </a:r>
          </a:p>
        </p:txBody>
      </p:sp>
      <p:sp>
        <p:nvSpPr>
          <p:cNvPr id="3" name="Text Placeholder 2"/>
          <p:cNvSpPr>
            <a:spLocks noGrp="1"/>
          </p:cNvSpPr>
          <p:nvPr>
            <p:ph type="body" sz="quarter" idx="15" hasCustomPrompt="1"/>
          </p:nvPr>
        </p:nvSpPr>
        <p:spPr>
          <a:xfrm>
            <a:off x="1595137" y="1860095"/>
            <a:ext cx="8784167" cy="581321"/>
          </a:xfrm>
          <a:prstGeom prst="rect">
            <a:avLst/>
          </a:prstGeom>
        </p:spPr>
        <p:txBody>
          <a:bodyPr/>
          <a:lstStyle>
            <a:lvl1pPr marL="0" indent="0" algn="ctr">
              <a:buNone/>
              <a:defRPr baseline="0">
                <a:solidFill>
                  <a:srgbClr val="EEF3FA"/>
                </a:solidFill>
              </a:defRPr>
            </a:lvl1pPr>
          </a:lstStyle>
          <a:p>
            <a:pPr lvl="0"/>
            <a:r>
              <a:rPr lang="fr-FR"/>
              <a:t>USE BIG NUMBERS FOR BIG IMPACT</a:t>
            </a:r>
          </a:p>
        </p:txBody>
      </p:sp>
      <p:sp>
        <p:nvSpPr>
          <p:cNvPr id="9" name="Text Placeholder 2"/>
          <p:cNvSpPr>
            <a:spLocks noGrp="1"/>
          </p:cNvSpPr>
          <p:nvPr>
            <p:ph type="body" sz="quarter" idx="16" hasCustomPrompt="1"/>
          </p:nvPr>
        </p:nvSpPr>
        <p:spPr>
          <a:xfrm>
            <a:off x="1150854" y="2700941"/>
            <a:ext cx="9605473" cy="1401071"/>
          </a:xfrm>
          <a:prstGeom prst="rect">
            <a:avLst/>
          </a:prstGeom>
          <a:effectLst/>
        </p:spPr>
        <p:txBody>
          <a:bodyPr/>
          <a:lstStyle>
            <a:lvl1pPr marL="0" indent="0" algn="ctr">
              <a:buNone/>
              <a:defRPr lang="fr-FR" sz="7200" b="1" kern="1200" baseline="0" dirty="0" smtClean="0">
                <a:solidFill>
                  <a:srgbClr val="EEF3FA"/>
                </a:solidFill>
                <a:latin typeface="+mn-lt"/>
                <a:ea typeface="+mn-ea"/>
                <a:cs typeface="+mn-cs"/>
              </a:defRPr>
            </a:lvl1pPr>
          </a:lstStyle>
          <a:p>
            <a:pPr lvl="0"/>
            <a:r>
              <a:rPr lang="fr-FR"/>
              <a:t>$ 500.030.001</a:t>
            </a:r>
          </a:p>
        </p:txBody>
      </p: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10" name="Picture 9" descr="A black and white logo&#10;&#10;Description automatically generated with medium confidence">
            <a:extLst>
              <a:ext uri="{FF2B5EF4-FFF2-40B4-BE49-F238E27FC236}">
                <a16:creationId xmlns:a16="http://schemas.microsoft.com/office/drawing/2014/main" id="{377F5801-6296-0E4C-A93C-B675CFBAE3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28BE2DD9-7150-524E-8126-2E2B698690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2669"/>
            <a:ext cx="1032051" cy="556801"/>
          </a:xfrm>
          <a:prstGeom prst="rect">
            <a:avLst/>
          </a:prstGeom>
        </p:spPr>
      </p:pic>
    </p:spTree>
    <p:extLst>
      <p:ext uri="{BB962C8B-B14F-4D97-AF65-F5344CB8AC3E}">
        <p14:creationId xmlns:p14="http://schemas.microsoft.com/office/powerpoint/2010/main" val="258245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igures_White">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F460804-CA2E-4003-BE28-2D0EA31391CE}"/>
              </a:ext>
            </a:extLst>
          </p:cNvPr>
          <p:cNvSpPr>
            <a:spLocks noGrp="1"/>
          </p:cNvSpPr>
          <p:nvPr>
            <p:ph type="body" sz="quarter" idx="14" hasCustomPrompt="1"/>
          </p:nvPr>
        </p:nvSpPr>
        <p:spPr>
          <a:xfrm>
            <a:off x="7052615" y="5103495"/>
            <a:ext cx="3703712" cy="547688"/>
          </a:xfrm>
        </p:spPr>
        <p:txBody>
          <a:bodyPr>
            <a:normAutofit/>
          </a:bodyPr>
          <a:lstStyle>
            <a:lvl1pPr marL="0" indent="0" algn="ctr">
              <a:buNone/>
              <a:defRPr sz="2400">
                <a:solidFill>
                  <a:srgbClr val="0069B4"/>
                </a:solidFill>
                <a:latin typeface="Myriad Pro" panose="020B0503030403020204" pitchFamily="34" charset="0"/>
              </a:defRPr>
            </a:lvl1pPr>
          </a:lstStyle>
          <a:p>
            <a:r>
              <a:rPr lang="es-ES" err="1"/>
              <a:t>Source</a:t>
            </a:r>
            <a:r>
              <a:rPr lang="es-ES"/>
              <a:t> </a:t>
            </a:r>
            <a:r>
              <a:rPr lang="es-ES" err="1"/>
              <a:t>Name</a:t>
            </a:r>
            <a:endParaRPr lang="en-GB"/>
          </a:p>
        </p:txBody>
      </p:sp>
      <p:sp>
        <p:nvSpPr>
          <p:cNvPr id="8" name="Text Placeholder 2">
            <a:extLst>
              <a:ext uri="{FF2B5EF4-FFF2-40B4-BE49-F238E27FC236}">
                <a16:creationId xmlns:a16="http://schemas.microsoft.com/office/drawing/2014/main" id="{F5A61150-835B-4629-BC81-8D65FC30F138}"/>
              </a:ext>
            </a:extLst>
          </p:cNvPr>
          <p:cNvSpPr>
            <a:spLocks noGrp="1"/>
          </p:cNvSpPr>
          <p:nvPr>
            <p:ph type="body" sz="quarter" idx="15" hasCustomPrompt="1"/>
          </p:nvPr>
        </p:nvSpPr>
        <p:spPr>
          <a:xfrm>
            <a:off x="1150855" y="2336345"/>
            <a:ext cx="9605472" cy="581321"/>
          </a:xfrm>
        </p:spPr>
        <p:txBody>
          <a:bodyPr/>
          <a:lstStyle>
            <a:lvl1pPr marL="0" indent="0" algn="ctr">
              <a:buNone/>
              <a:defRPr>
                <a:solidFill>
                  <a:srgbClr val="0069B4"/>
                </a:solidFill>
                <a:latin typeface="Myriad Pro" panose="020B0503030403020204" pitchFamily="34" charset="0"/>
              </a:defRPr>
            </a:lvl1pPr>
          </a:lstStyle>
          <a:p>
            <a:r>
              <a:rPr lang="es-ES"/>
              <a:t>USE BIG NUMBERS FOR BIG IMPACT</a:t>
            </a:r>
            <a:endParaRPr lang="en-GB"/>
          </a:p>
        </p:txBody>
      </p:sp>
      <p:sp>
        <p:nvSpPr>
          <p:cNvPr id="9" name="Text Placeholder 3">
            <a:extLst>
              <a:ext uri="{FF2B5EF4-FFF2-40B4-BE49-F238E27FC236}">
                <a16:creationId xmlns:a16="http://schemas.microsoft.com/office/drawing/2014/main" id="{4F37F1EB-912F-4B92-80B8-564FF09596F0}"/>
              </a:ext>
            </a:extLst>
          </p:cNvPr>
          <p:cNvSpPr>
            <a:spLocks noGrp="1"/>
          </p:cNvSpPr>
          <p:nvPr>
            <p:ph type="body" sz="quarter" idx="16" hasCustomPrompt="1"/>
          </p:nvPr>
        </p:nvSpPr>
        <p:spPr>
          <a:xfrm>
            <a:off x="1150854" y="3177191"/>
            <a:ext cx="9605473" cy="1401071"/>
          </a:xfrm>
        </p:spPr>
        <p:txBody>
          <a:bodyPr>
            <a:normAutofit/>
          </a:bodyPr>
          <a:lstStyle>
            <a:lvl1pPr marL="0" indent="0" algn="ctr">
              <a:buNone/>
              <a:defRPr sz="8800" b="1">
                <a:solidFill>
                  <a:srgbClr val="0069B4"/>
                </a:solidFill>
                <a:latin typeface="Myriad Pro" panose="020B0503030403020204" pitchFamily="34" charset="0"/>
              </a:defRPr>
            </a:lvl1pPr>
          </a:lstStyle>
          <a:p>
            <a:r>
              <a:rPr lang="es-ES"/>
              <a:t>$500,000,000</a:t>
            </a:r>
            <a:endParaRPr lang="en-GB"/>
          </a:p>
        </p:txBody>
      </p:sp>
      <p:sp>
        <p:nvSpPr>
          <p:cNvPr id="10" name="Rectángulo 9">
            <a:extLst>
              <a:ext uri="{FF2B5EF4-FFF2-40B4-BE49-F238E27FC236}">
                <a16:creationId xmlns:a16="http://schemas.microsoft.com/office/drawing/2014/main" id="{339B40F0-01BB-4236-98E7-830A4842A34A}"/>
              </a:ext>
            </a:extLst>
          </p:cNvPr>
          <p:cNvSpPr/>
          <p:nvPr userDrawn="1"/>
        </p:nvSpPr>
        <p:spPr>
          <a:xfrm>
            <a:off x="0" y="0"/>
            <a:ext cx="12192000" cy="1001948"/>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
          </a:p>
        </p:txBody>
      </p:sp>
      <p:pic>
        <p:nvPicPr>
          <p:cNvPr id="2" name="Imagen 1">
            <a:extLst>
              <a:ext uri="{FF2B5EF4-FFF2-40B4-BE49-F238E27FC236}">
                <a16:creationId xmlns:a16="http://schemas.microsoft.com/office/drawing/2014/main" id="{5ABD2D37-A1D2-3306-52CE-E8E44663A4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433"/>
          <a:stretch/>
        </p:blipFill>
        <p:spPr>
          <a:xfrm>
            <a:off x="171451" y="55186"/>
            <a:ext cx="1414463" cy="891575"/>
          </a:xfrm>
          <a:prstGeom prst="rect">
            <a:avLst/>
          </a:prstGeom>
        </p:spPr>
      </p:pic>
    </p:spTree>
    <p:extLst>
      <p:ext uri="{BB962C8B-B14F-4D97-AF65-F5344CB8AC3E}">
        <p14:creationId xmlns:p14="http://schemas.microsoft.com/office/powerpoint/2010/main" val="398584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smtClean="0"/>
              <a:t>1/27/2025</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smtClean="0"/>
              <a:t>‹Nº›</a:t>
            </a:fld>
            <a:endParaRPr lang="en-US"/>
          </a:p>
        </p:txBody>
      </p:sp>
    </p:spTree>
    <p:extLst>
      <p:ext uri="{BB962C8B-B14F-4D97-AF65-F5344CB8AC3E}">
        <p14:creationId xmlns:p14="http://schemas.microsoft.com/office/powerpoint/2010/main" val="1102746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8.jpeg"/><Relationship Id="rId4" Type="http://schemas.openxmlformats.org/officeDocument/2006/relationships/hyperlink" Target="https://www.katewinterevaluation.com/linkedin-log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n de mujer indígena generada con inteligencia artificial">
            <a:extLst>
              <a:ext uri="{FF2B5EF4-FFF2-40B4-BE49-F238E27FC236}">
                <a16:creationId xmlns:a16="http://schemas.microsoft.com/office/drawing/2014/main" id="{AC6DEFB5-64F8-B0D6-81A1-2482FBB72E2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3820" b="238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DAD21E92-6DE6-C86A-42F0-DB8136A063FF}"/>
              </a:ext>
            </a:extLst>
          </p:cNvPr>
          <p:cNvSpPr>
            <a:spLocks noGrp="1"/>
          </p:cNvSpPr>
          <p:nvPr>
            <p:ph type="ctrTitle"/>
          </p:nvPr>
        </p:nvSpPr>
        <p:spPr>
          <a:xfrm>
            <a:off x="3575341" y="785611"/>
            <a:ext cx="6238360" cy="992389"/>
          </a:xfrm>
        </p:spPr>
        <p:txBody>
          <a:bodyPr>
            <a:noAutofit/>
          </a:bodyPr>
          <a:lstStyle/>
          <a:p>
            <a:r>
              <a:rPr lang="es-ES" sz="2200" b="0" dirty="0">
                <a:effectLst/>
                <a:latin typeface="Calibri" panose="020F0502020204030204" pitchFamily="34" charset="0"/>
                <a:ea typeface="Aptos" panose="020B0004020202020204" pitchFamily="34" charset="0"/>
                <a:cs typeface="Calibri" panose="020F0502020204030204" pitchFamily="34" charset="0"/>
              </a:rPr>
              <a:t>DESAFÍOS DE LAS UNIVERSIDADES PARA AFRONTAR LOS RETOS DE LA VINCULACIÓN UNIVERSITARIA</a:t>
            </a:r>
            <a:r>
              <a:rPr lang="es-ES" sz="2200" b="0" dirty="0">
                <a:effectLst/>
                <a:latin typeface="Calibri" panose="020F0502020204030204" pitchFamily="34" charset="0"/>
                <a:cs typeface="Calibri" panose="020F0502020204030204" pitchFamily="34" charset="0"/>
              </a:rPr>
              <a:t> </a:t>
            </a:r>
            <a:endParaRPr lang="es-ES_tradnl" sz="2200" b="0" dirty="0">
              <a:latin typeface="Calibri" panose="020F0502020204030204" pitchFamily="34" charset="0"/>
              <a:cs typeface="Calibri" panose="020F0502020204030204" pitchFamily="34" charset="0"/>
            </a:endParaRPr>
          </a:p>
        </p:txBody>
      </p:sp>
      <p:sp>
        <p:nvSpPr>
          <p:cNvPr id="4" name="Subtítulo 3">
            <a:extLst>
              <a:ext uri="{FF2B5EF4-FFF2-40B4-BE49-F238E27FC236}">
                <a16:creationId xmlns:a16="http://schemas.microsoft.com/office/drawing/2014/main" id="{55656990-8E80-1805-D359-D490CF418051}"/>
              </a:ext>
            </a:extLst>
          </p:cNvPr>
          <p:cNvSpPr>
            <a:spLocks noGrp="1"/>
          </p:cNvSpPr>
          <p:nvPr>
            <p:ph type="subTitle" idx="1"/>
          </p:nvPr>
        </p:nvSpPr>
        <p:spPr>
          <a:xfrm>
            <a:off x="3683757" y="1859011"/>
            <a:ext cx="6417506" cy="397532"/>
          </a:xfrm>
        </p:spPr>
        <p:txBody>
          <a:bodyPr>
            <a:noAutofit/>
          </a:bodyPr>
          <a:lstStyle/>
          <a:p>
            <a:r>
              <a:rPr lang="es-ES_tradnl" sz="1400" dirty="0">
                <a:latin typeface="Calibri" panose="020F0502020204030204" pitchFamily="34" charset="0"/>
                <a:ea typeface="Calibri" panose="020F0502020204030204" pitchFamily="34" charset="0"/>
                <a:cs typeface="Times New Roman" panose="02020603050405020304" pitchFamily="18" charset="0"/>
              </a:rPr>
              <a:t>8VO. </a:t>
            </a:r>
            <a:r>
              <a:rPr lang="es-ES_tradnl" sz="1400" dirty="0">
                <a:effectLst/>
                <a:latin typeface="Calibri" panose="020F0502020204030204" pitchFamily="34" charset="0"/>
                <a:ea typeface="Calibri" panose="020F0502020204030204" pitchFamily="34" charset="0"/>
                <a:cs typeface="Times New Roman" panose="02020603050405020304" pitchFamily="18" charset="0"/>
              </a:rPr>
              <a:t> CONGRESO INTERNACIONAL DE VINCULACIÓN CON EL MEDIO</a:t>
            </a:r>
            <a:endParaRPr lang="es-ES_tradnl" sz="1400" dirty="0"/>
          </a:p>
        </p:txBody>
      </p:sp>
      <p:sp>
        <p:nvSpPr>
          <p:cNvPr id="2" name="CuadroTexto 1">
            <a:extLst>
              <a:ext uri="{FF2B5EF4-FFF2-40B4-BE49-F238E27FC236}">
                <a16:creationId xmlns:a16="http://schemas.microsoft.com/office/drawing/2014/main" id="{30BA6840-CDF7-1A01-21EA-821FFA7F8332}"/>
              </a:ext>
            </a:extLst>
          </p:cNvPr>
          <p:cNvSpPr txBox="1"/>
          <p:nvPr/>
        </p:nvSpPr>
        <p:spPr>
          <a:xfrm>
            <a:off x="10688405" y="1979544"/>
            <a:ext cx="88678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white"/>
                </a:solidFill>
                <a:effectLst/>
                <a:uLnTx/>
                <a:uFillTx/>
                <a:latin typeface="Calibri Light" panose="020F0302020204030204"/>
                <a:ea typeface="+mn-ea"/>
                <a:cs typeface="+mn-cs"/>
              </a:rPr>
              <a:t>15.01.2025</a:t>
            </a:r>
          </a:p>
        </p:txBody>
      </p:sp>
      <p:pic>
        <p:nvPicPr>
          <p:cNvPr id="1026" name="Picture 2">
            <a:extLst>
              <a:ext uri="{FF2B5EF4-FFF2-40B4-BE49-F238E27FC236}">
                <a16:creationId xmlns:a16="http://schemas.microsoft.com/office/drawing/2014/main" id="{D40B9703-692A-8685-C5AC-F22762294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8417" y="5709669"/>
            <a:ext cx="3086637" cy="72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438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2BC7E4-9F4C-B902-B3F0-F1A8BACC4B40}"/>
              </a:ext>
            </a:extLst>
          </p:cNvPr>
          <p:cNvSpPr>
            <a:spLocks noGrp="1"/>
          </p:cNvSpPr>
          <p:nvPr>
            <p:ph type="ctrTitle"/>
          </p:nvPr>
        </p:nvSpPr>
        <p:spPr/>
        <p:txBody>
          <a:bodyPr/>
          <a:lstStyle/>
          <a:p>
            <a:endParaRPr lang="es-ES_tradnl"/>
          </a:p>
        </p:txBody>
      </p:sp>
      <p:sp>
        <p:nvSpPr>
          <p:cNvPr id="3" name="Marcador de texto 2">
            <a:extLst>
              <a:ext uri="{FF2B5EF4-FFF2-40B4-BE49-F238E27FC236}">
                <a16:creationId xmlns:a16="http://schemas.microsoft.com/office/drawing/2014/main" id="{9944D2AD-A15D-E05F-929B-9EC68FCD77A4}"/>
              </a:ext>
            </a:extLst>
          </p:cNvPr>
          <p:cNvSpPr>
            <a:spLocks noGrp="1"/>
          </p:cNvSpPr>
          <p:nvPr>
            <p:ph type="body" sz="quarter" idx="16"/>
          </p:nvPr>
        </p:nvSpPr>
        <p:spPr/>
        <p:txBody>
          <a:bodyPr/>
          <a:lstStyle/>
          <a:p>
            <a:endParaRPr lang="es-ES_tradnl"/>
          </a:p>
        </p:txBody>
      </p:sp>
      <p:sp>
        <p:nvSpPr>
          <p:cNvPr id="4" name="Marcador de texto 3">
            <a:extLst>
              <a:ext uri="{FF2B5EF4-FFF2-40B4-BE49-F238E27FC236}">
                <a16:creationId xmlns:a16="http://schemas.microsoft.com/office/drawing/2014/main" id="{6F13716D-7530-F9C9-B26C-8AFE1A6CC0B6}"/>
              </a:ext>
            </a:extLst>
          </p:cNvPr>
          <p:cNvSpPr>
            <a:spLocks noGrp="1"/>
          </p:cNvSpPr>
          <p:nvPr>
            <p:ph type="body" sz="quarter" idx="14"/>
          </p:nvPr>
        </p:nvSpPr>
        <p:spPr/>
        <p:txBody>
          <a:bodyPr>
            <a:normAutofit fontScale="92500" lnSpcReduction="10000"/>
          </a:bodyPr>
          <a:lstStyle/>
          <a:p>
            <a:endParaRPr lang="es-ES_tradnl"/>
          </a:p>
        </p:txBody>
      </p:sp>
      <p:pic>
        <p:nvPicPr>
          <p:cNvPr id="4098" name="Picture 2" descr="Cuál es la ciudad más poblada del mundo? | National Geographic">
            <a:extLst>
              <a:ext uri="{FF2B5EF4-FFF2-40B4-BE49-F238E27FC236}">
                <a16:creationId xmlns:a16="http://schemas.microsoft.com/office/drawing/2014/main" id="{9DBD298B-6DAA-8B94-D412-DFFE56DE9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20B09EA-165F-8B6B-E58C-822FC414589F}"/>
              </a:ext>
            </a:extLst>
          </p:cNvPr>
          <p:cNvSpPr txBox="1"/>
          <p:nvPr/>
        </p:nvSpPr>
        <p:spPr>
          <a:xfrm>
            <a:off x="992459" y="1445456"/>
            <a:ext cx="815924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3000" b="1"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3000" b="1"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HOY EL 75% DE LAS EMISIONES MUNDIALES DE CO2 PROVIENE DE LAS CIUDADES </a:t>
            </a:r>
          </a:p>
        </p:txBody>
      </p:sp>
      <p:sp>
        <p:nvSpPr>
          <p:cNvPr id="7" name="CuadroTexto 6">
            <a:extLst>
              <a:ext uri="{FF2B5EF4-FFF2-40B4-BE49-F238E27FC236}">
                <a16:creationId xmlns:a16="http://schemas.microsoft.com/office/drawing/2014/main" id="{0151C90C-945A-D824-E4F4-35739224FB91}"/>
              </a:ext>
            </a:extLst>
          </p:cNvPr>
          <p:cNvSpPr txBox="1"/>
          <p:nvPr/>
        </p:nvSpPr>
        <p:spPr>
          <a:xfrm>
            <a:off x="1162513" y="3110768"/>
            <a:ext cx="6899817" cy="36317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8000" b="1"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2050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5000" b="1"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70% DE LA POBLACIÓN VIVIRÁ EN ZONAS URBANAS</a:t>
            </a:r>
          </a:p>
        </p:txBody>
      </p:sp>
    </p:spTree>
    <p:extLst>
      <p:ext uri="{BB962C8B-B14F-4D97-AF65-F5344CB8AC3E}">
        <p14:creationId xmlns:p14="http://schemas.microsoft.com/office/powerpoint/2010/main" val="210258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Un hombre en un campo de pasto seco&#10;&#10;Descripción generada automáticamente con confianza media">
            <a:extLst>
              <a:ext uri="{FF2B5EF4-FFF2-40B4-BE49-F238E27FC236}">
                <a16:creationId xmlns:a16="http://schemas.microsoft.com/office/drawing/2014/main" id="{A2E0E413-A7FF-3E2F-B5E9-910F831ED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74" y="0"/>
            <a:ext cx="12416474" cy="6977853"/>
          </a:xfrm>
          <a:prstGeom prst="rect">
            <a:avLst/>
          </a:prstGeom>
        </p:spPr>
      </p:pic>
      <p:sp>
        <p:nvSpPr>
          <p:cNvPr id="19" name="CuadroTexto 18">
            <a:extLst>
              <a:ext uri="{FF2B5EF4-FFF2-40B4-BE49-F238E27FC236}">
                <a16:creationId xmlns:a16="http://schemas.microsoft.com/office/drawing/2014/main" id="{5A060149-57CE-DC57-7E53-DC77FB4105A2}"/>
              </a:ext>
            </a:extLst>
          </p:cNvPr>
          <p:cNvSpPr txBox="1"/>
          <p:nvPr/>
        </p:nvSpPr>
        <p:spPr>
          <a:xfrm>
            <a:off x="6468534" y="1702569"/>
            <a:ext cx="5367867" cy="1569660"/>
          </a:xfrm>
          <a:prstGeom prst="rect">
            <a:avLst/>
          </a:prstGeom>
          <a:solidFill>
            <a:schemeClr val="bg2">
              <a:alpha val="63991"/>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2023 fue el  de los tres años más cálidos registrados en América Central y el Caribe, y el segundo año más cálido en América del Sur.</a:t>
            </a:r>
          </a:p>
        </p:txBody>
      </p:sp>
      <p:sp>
        <p:nvSpPr>
          <p:cNvPr id="3" name="CuadroTexto 2">
            <a:extLst>
              <a:ext uri="{FF2B5EF4-FFF2-40B4-BE49-F238E27FC236}">
                <a16:creationId xmlns:a16="http://schemas.microsoft.com/office/drawing/2014/main" id="{4BA169E2-058B-51FD-06AD-B2668632899F}"/>
              </a:ext>
            </a:extLst>
          </p:cNvPr>
          <p:cNvSpPr txBox="1"/>
          <p:nvPr/>
        </p:nvSpPr>
        <p:spPr>
          <a:xfrm>
            <a:off x="635430" y="5393645"/>
            <a:ext cx="644729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656.000 desplazados por catástrofes naturales </a:t>
            </a:r>
          </a:p>
        </p:txBody>
      </p:sp>
    </p:spTree>
    <p:extLst>
      <p:ext uri="{BB962C8B-B14F-4D97-AF65-F5344CB8AC3E}">
        <p14:creationId xmlns:p14="http://schemas.microsoft.com/office/powerpoint/2010/main" val="2336212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07F93-8A8C-2DCF-9D2A-601DEB6357D0}"/>
              </a:ext>
            </a:extLst>
          </p:cNvPr>
          <p:cNvSpPr>
            <a:spLocks noGrp="1"/>
          </p:cNvSpPr>
          <p:nvPr>
            <p:ph type="ctrTitle"/>
          </p:nvPr>
        </p:nvSpPr>
        <p:spPr/>
        <p:txBody>
          <a:bodyPr/>
          <a:lstStyle/>
          <a:p>
            <a:r>
              <a:rPr lang="es-ES" dirty="0"/>
              <a:t>CAMBIO CLIMÁTICO Y SU IMPACTO EN EL DERECHO A LA EDUCACIÓN</a:t>
            </a:r>
          </a:p>
        </p:txBody>
      </p:sp>
      <p:sp>
        <p:nvSpPr>
          <p:cNvPr id="4" name="Marcador de texto 3">
            <a:extLst>
              <a:ext uri="{FF2B5EF4-FFF2-40B4-BE49-F238E27FC236}">
                <a16:creationId xmlns:a16="http://schemas.microsoft.com/office/drawing/2014/main" id="{EEFBB2CF-14F4-FCFD-D942-EAD8C9B09C4D}"/>
              </a:ext>
            </a:extLst>
          </p:cNvPr>
          <p:cNvSpPr>
            <a:spLocks noGrp="1"/>
          </p:cNvSpPr>
          <p:nvPr>
            <p:ph type="body" sz="quarter" idx="14"/>
          </p:nvPr>
        </p:nvSpPr>
        <p:spPr/>
        <p:txBody>
          <a:bodyPr>
            <a:normAutofit fontScale="55000" lnSpcReduction="20000"/>
          </a:bodyPr>
          <a:lstStyle/>
          <a:p>
            <a:r>
              <a:rPr lang="es-ES" dirty="0"/>
              <a:t>Cómo afectan el cambio climático y los desplazamientos al derecho a la educación: una iniciativa de la UNESCO</a:t>
            </a:r>
          </a:p>
        </p:txBody>
      </p:sp>
      <p:pic>
        <p:nvPicPr>
          <p:cNvPr id="5" name="Imagen 4" descr="Personas con paraguas en mano&#10;&#10;Descripción generada automáticamente">
            <a:extLst>
              <a:ext uri="{FF2B5EF4-FFF2-40B4-BE49-F238E27FC236}">
                <a16:creationId xmlns:a16="http://schemas.microsoft.com/office/drawing/2014/main" id="{2CDFEA1A-3AD7-55D6-A8E4-C372EE1FAAB7}"/>
              </a:ext>
            </a:extLst>
          </p:cNvPr>
          <p:cNvPicPr>
            <a:picLocks noChangeAspect="1"/>
          </p:cNvPicPr>
          <p:nvPr/>
        </p:nvPicPr>
        <p:blipFill rotWithShape="1">
          <a:blip r:embed="rId3">
            <a:extLst>
              <a:ext uri="{28A0092B-C50C-407E-A947-70E740481C1C}">
                <a14:useLocalDpi xmlns:a14="http://schemas.microsoft.com/office/drawing/2010/main" val="0"/>
              </a:ext>
            </a:extLst>
          </a:blip>
          <a:srcRect l="5109"/>
          <a:stretch/>
        </p:blipFill>
        <p:spPr>
          <a:xfrm>
            <a:off x="25071" y="818852"/>
            <a:ext cx="4081680" cy="5413882"/>
          </a:xfrm>
          <a:prstGeom prst="rect">
            <a:avLst/>
          </a:prstGeom>
        </p:spPr>
      </p:pic>
      <p:pic>
        <p:nvPicPr>
          <p:cNvPr id="6" name="Imagen 5" descr="Imagen de la pantalla de un celular con letras&#10;&#10;Descripción generada automáticamente con confianza baja">
            <a:extLst>
              <a:ext uri="{FF2B5EF4-FFF2-40B4-BE49-F238E27FC236}">
                <a16:creationId xmlns:a16="http://schemas.microsoft.com/office/drawing/2014/main" id="{CD02E5F3-78CD-CA97-4063-FE4F68474403}"/>
              </a:ext>
            </a:extLst>
          </p:cNvPr>
          <p:cNvPicPr>
            <a:picLocks noChangeAspect="1"/>
          </p:cNvPicPr>
          <p:nvPr/>
        </p:nvPicPr>
        <p:blipFill rotWithShape="1">
          <a:blip r:embed="rId4">
            <a:extLst>
              <a:ext uri="{28A0092B-C50C-407E-A947-70E740481C1C}">
                <a14:useLocalDpi xmlns:a14="http://schemas.microsoft.com/office/drawing/2010/main" val="0"/>
              </a:ext>
            </a:extLst>
          </a:blip>
          <a:srcRect t="12799"/>
          <a:stretch/>
        </p:blipFill>
        <p:spPr>
          <a:xfrm>
            <a:off x="4248192" y="1177635"/>
            <a:ext cx="7674118" cy="3728143"/>
          </a:xfrm>
          <a:prstGeom prst="rect">
            <a:avLst/>
          </a:prstGeom>
        </p:spPr>
      </p:pic>
      <p:grpSp>
        <p:nvGrpSpPr>
          <p:cNvPr id="7" name="Grupo 6">
            <a:extLst>
              <a:ext uri="{FF2B5EF4-FFF2-40B4-BE49-F238E27FC236}">
                <a16:creationId xmlns:a16="http://schemas.microsoft.com/office/drawing/2014/main" id="{CCA2E5C7-67E4-5875-AE74-025859F2F0A1}"/>
              </a:ext>
            </a:extLst>
          </p:cNvPr>
          <p:cNvGrpSpPr/>
          <p:nvPr/>
        </p:nvGrpSpPr>
        <p:grpSpPr>
          <a:xfrm>
            <a:off x="5715996" y="3387438"/>
            <a:ext cx="3184991" cy="2916195"/>
            <a:chOff x="6094933" y="2434281"/>
            <a:chExt cx="3184991" cy="2916195"/>
          </a:xfrm>
        </p:grpSpPr>
        <p:sp>
          <p:nvSpPr>
            <p:cNvPr id="8" name="Elipse 7">
              <a:extLst>
                <a:ext uri="{FF2B5EF4-FFF2-40B4-BE49-F238E27FC236}">
                  <a16:creationId xmlns:a16="http://schemas.microsoft.com/office/drawing/2014/main" id="{5941FEBA-8F51-7B09-189C-3A327F1398B6}"/>
                </a:ext>
              </a:extLst>
            </p:cNvPr>
            <p:cNvSpPr/>
            <p:nvPr/>
          </p:nvSpPr>
          <p:spPr>
            <a:xfrm>
              <a:off x="6094933" y="2434281"/>
              <a:ext cx="3184991" cy="2916195"/>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CuadroTexto 8">
              <a:extLst>
                <a:ext uri="{FF2B5EF4-FFF2-40B4-BE49-F238E27FC236}">
                  <a16:creationId xmlns:a16="http://schemas.microsoft.com/office/drawing/2014/main" id="{CEB3C894-BDB8-FF5F-1F0D-3B2DD646588F}"/>
                </a:ext>
              </a:extLst>
            </p:cNvPr>
            <p:cNvSpPr txBox="1"/>
            <p:nvPr/>
          </p:nvSpPr>
          <p:spPr>
            <a:xfrm>
              <a:off x="6513536" y="4134659"/>
              <a:ext cx="2347783"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millones de personas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70C0"/>
                  </a:solidFill>
                  <a:effectLst/>
                  <a:uLnTx/>
                  <a:uFillTx/>
                  <a:latin typeface="Calibri Light" panose="020F0302020204030204"/>
                  <a:ea typeface="+mn-ea"/>
                  <a:cs typeface="+mn-cs"/>
                </a:rPr>
                <a:t>En el mundo se desplazaron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70C0"/>
                  </a:solidFill>
                  <a:effectLst/>
                  <a:uLnTx/>
                  <a:uFillTx/>
                  <a:latin typeface="Calibri Light" panose="020F0302020204030204"/>
                  <a:ea typeface="+mn-ea"/>
                  <a:cs typeface="+mn-cs"/>
                </a:rPr>
                <a:t>debido a catástrofes naturales en 2020</a:t>
              </a:r>
            </a:p>
          </p:txBody>
        </p:sp>
        <p:sp>
          <p:nvSpPr>
            <p:cNvPr id="10" name="CuadroTexto 9">
              <a:extLst>
                <a:ext uri="{FF2B5EF4-FFF2-40B4-BE49-F238E27FC236}">
                  <a16:creationId xmlns:a16="http://schemas.microsoft.com/office/drawing/2014/main" id="{0B93954A-B018-4A4A-619D-BDBF1495584B}"/>
                </a:ext>
              </a:extLst>
            </p:cNvPr>
            <p:cNvSpPr txBox="1"/>
            <p:nvPr/>
          </p:nvSpPr>
          <p:spPr>
            <a:xfrm>
              <a:off x="6513536" y="2734163"/>
              <a:ext cx="2604759" cy="15081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200" b="0" i="0" u="none" strike="noStrike" kern="1200" cap="none" spc="0" normalizeH="0" baseline="0" noProof="0" dirty="0">
                  <a:ln>
                    <a:noFill/>
                  </a:ln>
                  <a:solidFill>
                    <a:srgbClr val="0070C0"/>
                  </a:solidFill>
                  <a:effectLst/>
                  <a:uLnTx/>
                  <a:uFillTx/>
                  <a:latin typeface="Rockwell" panose="02060603020205020403"/>
                  <a:ea typeface="+mn-ea"/>
                  <a:cs typeface="+mn-cs"/>
                </a:rPr>
                <a:t>30,7</a:t>
              </a:r>
            </a:p>
          </p:txBody>
        </p:sp>
      </p:grpSp>
    </p:spTree>
    <p:extLst>
      <p:ext uri="{BB962C8B-B14F-4D97-AF65-F5344CB8AC3E}">
        <p14:creationId xmlns:p14="http://schemas.microsoft.com/office/powerpoint/2010/main" val="418463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Banco Mundial">
            <a:extLst>
              <a:ext uri="{FF2B5EF4-FFF2-40B4-BE49-F238E27FC236}">
                <a16:creationId xmlns:a16="http://schemas.microsoft.com/office/drawing/2014/main" id="{489F47E5-E25C-D098-5937-9119A26402D6}"/>
              </a:ext>
            </a:extLst>
          </p:cNvPr>
          <p:cNvPicPr>
            <a:picLocks noGrp="1" noChangeAspect="1" noChangeArrowheads="1"/>
          </p:cNvPicPr>
          <p:nvPr>
            <p:ph type="pic" sz="quarter" idx="30"/>
          </p:nvPr>
        </p:nvPicPr>
        <p:blipFill>
          <a:blip r:embed="rId3">
            <a:extLst>
              <a:ext uri="{28A0092B-C50C-407E-A947-70E740481C1C}">
                <a14:useLocalDpi xmlns:a14="http://schemas.microsoft.com/office/drawing/2010/main" val="0"/>
              </a:ext>
            </a:extLst>
          </a:blip>
          <a:srcRect t="3729" b="3729"/>
          <a:stretch>
            <a:fillRect/>
          </a:stretch>
        </p:blipFill>
        <p:spPr bwMode="auto">
          <a:xfrm>
            <a:off x="0" y="0"/>
            <a:ext cx="12192000" cy="6336077"/>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texto 5">
            <a:extLst>
              <a:ext uri="{FF2B5EF4-FFF2-40B4-BE49-F238E27FC236}">
                <a16:creationId xmlns:a16="http://schemas.microsoft.com/office/drawing/2014/main" id="{3C8B856E-ED6D-D54A-1141-3DA2715E4133}"/>
              </a:ext>
            </a:extLst>
          </p:cNvPr>
          <p:cNvSpPr>
            <a:spLocks noGrp="1"/>
          </p:cNvSpPr>
          <p:nvPr>
            <p:ph type="body" sz="quarter" idx="14"/>
          </p:nvPr>
        </p:nvSpPr>
        <p:spPr/>
        <p:txBody>
          <a:bodyPr>
            <a:normAutofit fontScale="92500" lnSpcReduction="10000"/>
          </a:bodyPr>
          <a:lstStyle/>
          <a:p>
            <a:endParaRPr lang="es-ES_tradnl"/>
          </a:p>
        </p:txBody>
      </p:sp>
      <p:sp>
        <p:nvSpPr>
          <p:cNvPr id="3" name="CuadroTexto 2">
            <a:extLst>
              <a:ext uri="{FF2B5EF4-FFF2-40B4-BE49-F238E27FC236}">
                <a16:creationId xmlns:a16="http://schemas.microsoft.com/office/drawing/2014/main" id="{6EDF5E1D-D62E-21AD-51EB-DE9A1137FB24}"/>
              </a:ext>
            </a:extLst>
          </p:cNvPr>
          <p:cNvSpPr txBox="1"/>
          <p:nvPr/>
        </p:nvSpPr>
        <p:spPr>
          <a:xfrm>
            <a:off x="539968" y="521923"/>
            <a:ext cx="6901356"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highlight>
                  <a:srgbClr val="FFFFFF"/>
                </a:highlight>
                <a:uLnTx/>
                <a:uFillTx/>
                <a:latin typeface="Open Sans" panose="020F0502020204030204" pitchFamily="34" charset="0"/>
                <a:ea typeface="+mn-ea"/>
                <a:cs typeface="+mn-cs"/>
              </a:rPr>
              <a:t>En América Latina y el Caribe los fenómenos climáticos extremos se han duplicado en los últimos 30 años. Además de ser más frecuentes, también tienen cada vez más intensidad.</a:t>
            </a:r>
            <a:endParaRPr kumimoji="0" lang="es-ES_tradnl" sz="2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78727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descr="Una persona con un disco volador en la arena de la playa&#10;&#10;Descripción generada automáticamente con confianza media">
            <a:extLst>
              <a:ext uri="{FF2B5EF4-FFF2-40B4-BE49-F238E27FC236}">
                <a16:creationId xmlns:a16="http://schemas.microsoft.com/office/drawing/2014/main" id="{C1F16945-B2C9-9386-B5C3-EF88C54EF5C0}"/>
              </a:ext>
            </a:extLst>
          </p:cNvPr>
          <p:cNvPicPr>
            <a:picLocks noGrp="1" noChangeAspect="1"/>
          </p:cNvPicPr>
          <p:nvPr>
            <p:ph type="pic" sz="quarter" idx="30"/>
          </p:nvPr>
        </p:nvPicPr>
        <p:blipFill>
          <a:blip r:embed="rId3">
            <a:extLst>
              <a:ext uri="{28A0092B-C50C-407E-A947-70E740481C1C}">
                <a14:useLocalDpi xmlns:a14="http://schemas.microsoft.com/office/drawing/2010/main" val="0"/>
              </a:ext>
            </a:extLst>
          </a:blip>
          <a:srcRect t="11070" b="11070"/>
          <a:stretch>
            <a:fillRect/>
          </a:stretch>
        </p:blipFill>
        <p:spPr>
          <a:xfrm>
            <a:off x="0" y="26789"/>
            <a:ext cx="12192000" cy="6336077"/>
          </a:xfrm>
        </p:spPr>
      </p:pic>
      <p:sp>
        <p:nvSpPr>
          <p:cNvPr id="4" name="Marcador de texto 3">
            <a:extLst>
              <a:ext uri="{FF2B5EF4-FFF2-40B4-BE49-F238E27FC236}">
                <a16:creationId xmlns:a16="http://schemas.microsoft.com/office/drawing/2014/main" id="{69F5DD23-7D75-98CC-ADA1-0C94248C0758}"/>
              </a:ext>
            </a:extLst>
          </p:cNvPr>
          <p:cNvSpPr>
            <a:spLocks noGrp="1"/>
          </p:cNvSpPr>
          <p:nvPr>
            <p:ph type="body" sz="quarter" idx="11"/>
          </p:nvPr>
        </p:nvSpPr>
        <p:spPr>
          <a:xfrm>
            <a:off x="6552243" y="716777"/>
            <a:ext cx="5189991" cy="1616926"/>
          </a:xfrm>
        </p:spPr>
        <p:txBody>
          <a:bodyPr>
            <a:normAutofit/>
          </a:bodyPr>
          <a:lstStyle/>
          <a:p>
            <a:r>
              <a:rPr lang="es-ES" sz="2000" b="0" i="0" dirty="0">
                <a:solidFill>
                  <a:schemeClr val="bg1"/>
                </a:solidFill>
                <a:effectLst/>
                <a:highlight>
                  <a:srgbClr val="FF0000"/>
                </a:highlight>
              </a:rPr>
              <a:t>HASTA EL 40% DE LAS TIERRAS DEL MUNDO ESTÁN DEGRADADAS, </a:t>
            </a:r>
            <a:r>
              <a:rPr lang="es-ES" sz="2000" b="0" i="0" dirty="0">
                <a:solidFill>
                  <a:schemeClr val="bg1"/>
                </a:solidFill>
                <a:effectLst/>
              </a:rPr>
              <a:t>LO QUE SIGNIFICA QUE SU PRODUCTIVIDAD BIOLÓGICA O ECONÓMICA SE HA REDUCIDO.</a:t>
            </a:r>
            <a:endParaRPr lang="es-ES_tradnl" sz="2000" dirty="0">
              <a:solidFill>
                <a:schemeClr val="bg1"/>
              </a:solidFill>
            </a:endParaRPr>
          </a:p>
        </p:txBody>
      </p:sp>
      <p:sp>
        <p:nvSpPr>
          <p:cNvPr id="5" name="Marcador de texto 4">
            <a:extLst>
              <a:ext uri="{FF2B5EF4-FFF2-40B4-BE49-F238E27FC236}">
                <a16:creationId xmlns:a16="http://schemas.microsoft.com/office/drawing/2014/main" id="{5EEE48F8-61FA-A16C-F35C-5E88B4151CE3}"/>
              </a:ext>
            </a:extLst>
          </p:cNvPr>
          <p:cNvSpPr>
            <a:spLocks noGrp="1"/>
          </p:cNvSpPr>
          <p:nvPr>
            <p:ph type="body" sz="quarter" idx="14"/>
          </p:nvPr>
        </p:nvSpPr>
        <p:spPr/>
        <p:txBody>
          <a:bodyPr>
            <a:normAutofit fontScale="92500" lnSpcReduction="10000"/>
          </a:bodyPr>
          <a:lstStyle/>
          <a:p>
            <a:endParaRPr lang="es-ES_tradnl"/>
          </a:p>
        </p:txBody>
      </p:sp>
      <p:sp>
        <p:nvSpPr>
          <p:cNvPr id="12" name="CuadroTexto 11">
            <a:extLst>
              <a:ext uri="{FF2B5EF4-FFF2-40B4-BE49-F238E27FC236}">
                <a16:creationId xmlns:a16="http://schemas.microsoft.com/office/drawing/2014/main" id="{9D0CDFDE-D69D-F354-0CEC-D86F1F4B3857}"/>
              </a:ext>
            </a:extLst>
          </p:cNvPr>
          <p:cNvSpPr txBox="1"/>
          <p:nvPr/>
        </p:nvSpPr>
        <p:spPr>
          <a:xfrm>
            <a:off x="6883092" y="4103324"/>
            <a:ext cx="485914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prstClr val="white"/>
                </a:solidFill>
                <a:effectLst/>
                <a:highlight>
                  <a:srgbClr val="FF0000"/>
                </a:highlight>
                <a:uLnTx/>
                <a:uFillTx/>
                <a:latin typeface="Roboto" panose="02000000000000000000" pitchFamily="2" charset="0"/>
                <a:ea typeface="+mn-ea"/>
                <a:cs typeface="+mn-cs"/>
              </a:rPr>
              <a:t>2050, más de las tres cuartas partes de la población mundial sea afectada por sequías.</a:t>
            </a:r>
            <a:endParaRPr kumimoji="0" lang="es-ES_tradnl" sz="3000" b="1" i="0" u="none" strike="noStrike" kern="1200" cap="none" spc="0" normalizeH="0" baseline="0" noProof="0" dirty="0">
              <a:ln>
                <a:noFill/>
              </a:ln>
              <a:solidFill>
                <a:prstClr val="white"/>
              </a:solidFill>
              <a:effectLst/>
              <a:highlight>
                <a:srgbClr val="FF0000"/>
              </a:highlight>
              <a:uLnTx/>
              <a:uFillTx/>
              <a:latin typeface="Rockwell" panose="02060603020205020403"/>
              <a:ea typeface="+mn-ea"/>
              <a:cs typeface="+mn-cs"/>
            </a:endParaRPr>
          </a:p>
        </p:txBody>
      </p:sp>
    </p:spTree>
    <p:extLst>
      <p:ext uri="{BB962C8B-B14F-4D97-AF65-F5344CB8AC3E}">
        <p14:creationId xmlns:p14="http://schemas.microsoft.com/office/powerpoint/2010/main" val="44805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9C8E5-EB32-941F-769D-1226DD5C62C7}"/>
              </a:ext>
            </a:extLst>
          </p:cNvPr>
          <p:cNvSpPr>
            <a:spLocks noGrp="1"/>
          </p:cNvSpPr>
          <p:nvPr>
            <p:ph type="ctrTitle"/>
          </p:nvPr>
        </p:nvSpPr>
        <p:spPr/>
        <p:txBody>
          <a:bodyPr/>
          <a:lstStyle/>
          <a:p>
            <a:endParaRPr lang="es-ES"/>
          </a:p>
        </p:txBody>
      </p:sp>
      <p:sp>
        <p:nvSpPr>
          <p:cNvPr id="3" name="Marcador de texto 2">
            <a:extLst>
              <a:ext uri="{FF2B5EF4-FFF2-40B4-BE49-F238E27FC236}">
                <a16:creationId xmlns:a16="http://schemas.microsoft.com/office/drawing/2014/main" id="{BCE92788-D8E6-055F-B8F3-D92DBA44651A}"/>
              </a:ext>
            </a:extLst>
          </p:cNvPr>
          <p:cNvSpPr>
            <a:spLocks noGrp="1"/>
          </p:cNvSpPr>
          <p:nvPr>
            <p:ph type="body" sz="quarter" idx="16"/>
          </p:nvPr>
        </p:nvSpPr>
        <p:spPr/>
        <p:txBody>
          <a:bodyPr/>
          <a:lstStyle/>
          <a:p>
            <a:endParaRPr lang="es-ES"/>
          </a:p>
        </p:txBody>
      </p:sp>
      <p:sp>
        <p:nvSpPr>
          <p:cNvPr id="4" name="Marcador de texto 3">
            <a:extLst>
              <a:ext uri="{FF2B5EF4-FFF2-40B4-BE49-F238E27FC236}">
                <a16:creationId xmlns:a16="http://schemas.microsoft.com/office/drawing/2014/main" id="{5058EC5A-F5D1-7ED6-FF1E-465E4D5A303B}"/>
              </a:ext>
            </a:extLst>
          </p:cNvPr>
          <p:cNvSpPr>
            <a:spLocks noGrp="1"/>
          </p:cNvSpPr>
          <p:nvPr>
            <p:ph type="body" sz="quarter" idx="14"/>
          </p:nvPr>
        </p:nvSpPr>
        <p:spPr/>
        <p:txBody>
          <a:bodyPr>
            <a:normAutofit fontScale="92500" lnSpcReduction="10000"/>
          </a:bodyPr>
          <a:lstStyle/>
          <a:p>
            <a:endParaRPr lang="es-ES"/>
          </a:p>
        </p:txBody>
      </p:sp>
      <p:pic>
        <p:nvPicPr>
          <p:cNvPr id="3074" name="Picture 2">
            <a:extLst>
              <a:ext uri="{FF2B5EF4-FFF2-40B4-BE49-F238E27FC236}">
                <a16:creationId xmlns:a16="http://schemas.microsoft.com/office/drawing/2014/main" id="{4696A402-1643-248B-B41A-CDB9BF9D6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B70E4D6-74F6-E592-9F36-D5E173919572}"/>
              </a:ext>
            </a:extLst>
          </p:cNvPr>
          <p:cNvSpPr txBox="1"/>
          <p:nvPr/>
        </p:nvSpPr>
        <p:spPr>
          <a:xfrm>
            <a:off x="363453" y="1247188"/>
            <a:ext cx="4871545"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343434"/>
                </a:solidFill>
                <a:effectLst/>
                <a:highlight>
                  <a:srgbClr val="FFFFFF"/>
                </a:highlight>
                <a:uLnTx/>
                <a:uFillTx/>
                <a:latin typeface="Segoe UI" panose="020B0502040204020203" pitchFamily="34" charset="0"/>
                <a:ea typeface="+mn-ea"/>
                <a:cs typeface="+mn-cs"/>
              </a:rPr>
              <a:t>la deforestación y degradación del Amazonas avanzan a un ritmo alarmante. </a:t>
            </a:r>
            <a:endParaRPr kumimoji="0" lang="es-ES_tradnl" sz="20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79874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813D2-EEBD-F582-340C-80BB0AA9EB0C}"/>
              </a:ext>
            </a:extLst>
          </p:cNvPr>
          <p:cNvSpPr>
            <a:spLocks noGrp="1"/>
          </p:cNvSpPr>
          <p:nvPr>
            <p:ph type="ctrTitle"/>
          </p:nvPr>
        </p:nvSpPr>
        <p:spPr/>
        <p:txBody>
          <a:bodyPr/>
          <a:lstStyle/>
          <a:p>
            <a:endParaRPr lang="es-ES"/>
          </a:p>
        </p:txBody>
      </p:sp>
      <p:sp>
        <p:nvSpPr>
          <p:cNvPr id="3" name="Marcador de texto 2">
            <a:extLst>
              <a:ext uri="{FF2B5EF4-FFF2-40B4-BE49-F238E27FC236}">
                <a16:creationId xmlns:a16="http://schemas.microsoft.com/office/drawing/2014/main" id="{4BE5B52F-01B9-01B2-E37C-4A86275DD66B}"/>
              </a:ext>
            </a:extLst>
          </p:cNvPr>
          <p:cNvSpPr>
            <a:spLocks noGrp="1"/>
          </p:cNvSpPr>
          <p:nvPr>
            <p:ph type="body" sz="quarter" idx="16"/>
          </p:nvPr>
        </p:nvSpPr>
        <p:spPr/>
        <p:txBody>
          <a:bodyPr/>
          <a:lstStyle/>
          <a:p>
            <a:endParaRPr lang="es-ES"/>
          </a:p>
        </p:txBody>
      </p:sp>
      <p:sp>
        <p:nvSpPr>
          <p:cNvPr id="4" name="Marcador de texto 3">
            <a:extLst>
              <a:ext uri="{FF2B5EF4-FFF2-40B4-BE49-F238E27FC236}">
                <a16:creationId xmlns:a16="http://schemas.microsoft.com/office/drawing/2014/main" id="{E7412F25-3A1C-0271-F16A-431988C2161E}"/>
              </a:ext>
            </a:extLst>
          </p:cNvPr>
          <p:cNvSpPr>
            <a:spLocks noGrp="1"/>
          </p:cNvSpPr>
          <p:nvPr>
            <p:ph type="body" sz="quarter" idx="14"/>
          </p:nvPr>
        </p:nvSpPr>
        <p:spPr/>
        <p:txBody>
          <a:bodyPr>
            <a:normAutofit fontScale="92500" lnSpcReduction="10000"/>
          </a:bodyPr>
          <a:lstStyle/>
          <a:p>
            <a:endParaRPr lang="es-ES"/>
          </a:p>
        </p:txBody>
      </p:sp>
      <p:pic>
        <p:nvPicPr>
          <p:cNvPr id="2050" name="Picture 2">
            <a:extLst>
              <a:ext uri="{FF2B5EF4-FFF2-40B4-BE49-F238E27FC236}">
                <a16:creationId xmlns:a16="http://schemas.microsoft.com/office/drawing/2014/main" id="{803D9A85-0730-E66C-11BD-99EA94818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4130907-A4B8-2ADE-0F74-F9C8A9BD62D4}"/>
              </a:ext>
            </a:extLst>
          </p:cNvPr>
          <p:cNvSpPr txBox="1"/>
          <p:nvPr/>
        </p:nvSpPr>
        <p:spPr>
          <a:xfrm>
            <a:off x="5972504" y="5229063"/>
            <a:ext cx="6219496" cy="147732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43434"/>
                </a:solidFill>
                <a:effectLst/>
                <a:highlight>
                  <a:srgbClr val="FFFFFF"/>
                </a:highlight>
                <a:uLnTx/>
                <a:uFillTx/>
                <a:latin typeface="Segoe UI" panose="020B0502040204020203" pitchFamily="34" charset="0"/>
                <a:ea typeface="+mn-ea"/>
                <a:cs typeface="+mn-cs"/>
              </a:rPr>
              <a:t>más del </a:t>
            </a:r>
            <a:r>
              <a:rPr kumimoji="0" lang="es-ES" sz="1800" b="1" i="0" u="none" strike="noStrike" kern="1200" cap="none" spc="0" normalizeH="0" baseline="0" noProof="0" dirty="0">
                <a:ln>
                  <a:noFill/>
                </a:ln>
                <a:solidFill>
                  <a:srgbClr val="343434"/>
                </a:solidFill>
                <a:effectLst/>
                <a:highlight>
                  <a:srgbClr val="FFFFFF"/>
                </a:highlight>
                <a:uLnTx/>
                <a:uFillTx/>
                <a:latin typeface="Segoe UI" panose="020B0502040204020203" pitchFamily="34" charset="0"/>
                <a:ea typeface="+mn-ea"/>
                <a:cs typeface="+mn-cs"/>
              </a:rPr>
              <a:t>17% de la región ha sido deforestada y otro 17% está degradada. </a:t>
            </a:r>
            <a:r>
              <a:rPr kumimoji="0" lang="es-ES" sz="1800" b="0" i="0" u="none" strike="noStrike" kern="1200" cap="none" spc="0" normalizeH="0" baseline="0" noProof="0" dirty="0">
                <a:ln>
                  <a:noFill/>
                </a:ln>
                <a:solidFill>
                  <a:srgbClr val="343434"/>
                </a:solidFill>
                <a:effectLst/>
                <a:highlight>
                  <a:srgbClr val="FFFFFF"/>
                </a:highlight>
                <a:uLnTx/>
                <a:uFillTx/>
                <a:latin typeface="Segoe UI" panose="020B0502040204020203" pitchFamily="34" charset="0"/>
                <a:ea typeface="+mn-ea"/>
                <a:cs typeface="+mn-cs"/>
              </a:rPr>
              <a:t>Si la deforestación supera el 25%, la Amazonia podría transformarse en un ecosistema similar a una sabana, lo que tendría consecuencias globales catastróficas.</a:t>
            </a:r>
          </a:p>
        </p:txBody>
      </p:sp>
      <p:sp>
        <p:nvSpPr>
          <p:cNvPr id="7" name="CuadroTexto 6">
            <a:extLst>
              <a:ext uri="{FF2B5EF4-FFF2-40B4-BE49-F238E27FC236}">
                <a16:creationId xmlns:a16="http://schemas.microsoft.com/office/drawing/2014/main" id="{1B5A7D05-73E4-4EFB-2FD8-E3EE59D7BC2A}"/>
              </a:ext>
            </a:extLst>
          </p:cNvPr>
          <p:cNvSpPr txBox="1"/>
          <p:nvPr/>
        </p:nvSpPr>
        <p:spPr>
          <a:xfrm>
            <a:off x="408282" y="475960"/>
            <a:ext cx="8794838"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Declaración de Estado de Emergencia Nacional e Internacional para la Cuenca Amazónica </a:t>
            </a:r>
          </a:p>
        </p:txBody>
      </p:sp>
    </p:spTree>
    <p:extLst>
      <p:ext uri="{BB962C8B-B14F-4D97-AF65-F5344CB8AC3E}">
        <p14:creationId xmlns:p14="http://schemas.microsoft.com/office/powerpoint/2010/main" val="4249937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F339F-7746-5089-AD99-03C8A7735CAE}"/>
              </a:ext>
            </a:extLst>
          </p:cNvPr>
          <p:cNvSpPr>
            <a:spLocks noGrp="1"/>
          </p:cNvSpPr>
          <p:nvPr>
            <p:ph type="ctrTitle"/>
          </p:nvPr>
        </p:nvSpPr>
        <p:spPr/>
        <p:txBody>
          <a:bodyPr/>
          <a:lstStyle/>
          <a:p>
            <a:endParaRPr lang="es-ES_tradnl"/>
          </a:p>
        </p:txBody>
      </p:sp>
      <p:sp>
        <p:nvSpPr>
          <p:cNvPr id="4" name="Marcador de texto 3">
            <a:extLst>
              <a:ext uri="{FF2B5EF4-FFF2-40B4-BE49-F238E27FC236}">
                <a16:creationId xmlns:a16="http://schemas.microsoft.com/office/drawing/2014/main" id="{219152C5-F1BC-B19F-7A21-B6B7D4259B8B}"/>
              </a:ext>
            </a:extLst>
          </p:cNvPr>
          <p:cNvSpPr>
            <a:spLocks noGrp="1"/>
          </p:cNvSpPr>
          <p:nvPr>
            <p:ph type="body" sz="quarter" idx="14"/>
          </p:nvPr>
        </p:nvSpPr>
        <p:spPr/>
        <p:txBody>
          <a:bodyPr>
            <a:normAutofit fontScale="92500" lnSpcReduction="10000"/>
          </a:bodyPr>
          <a:lstStyle/>
          <a:p>
            <a:endParaRPr lang="es-ES_tradnl"/>
          </a:p>
        </p:txBody>
      </p:sp>
      <p:pic>
        <p:nvPicPr>
          <p:cNvPr id="1026" name="Picture 2" descr="No hay texto alternativo para esta imagen">
            <a:extLst>
              <a:ext uri="{FF2B5EF4-FFF2-40B4-BE49-F238E27FC236}">
                <a16:creationId xmlns:a16="http://schemas.microsoft.com/office/drawing/2014/main" id="{3277410D-9DDD-3DCA-A70B-00092B612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hay texto alternativo para esta imagen">
            <a:extLst>
              <a:ext uri="{FF2B5EF4-FFF2-40B4-BE49-F238E27FC236}">
                <a16:creationId xmlns:a16="http://schemas.microsoft.com/office/drawing/2014/main" id="{657B6209-061C-3942-C607-02755CAE96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47"/>
          <a:stretch/>
        </p:blipFill>
        <p:spPr bwMode="auto">
          <a:xfrm>
            <a:off x="6386512" y="0"/>
            <a:ext cx="5805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8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hay texto alternativo para esta imagen">
            <a:extLst>
              <a:ext uri="{FF2B5EF4-FFF2-40B4-BE49-F238E27FC236}">
                <a16:creationId xmlns:a16="http://schemas.microsoft.com/office/drawing/2014/main" id="{ACB97115-B5BE-527B-2D17-D262F97E5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087"/>
          <a:stretch/>
        </p:blipFill>
        <p:spPr bwMode="auto">
          <a:xfrm>
            <a:off x="-1067" y="0"/>
            <a:ext cx="5231973" cy="638016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2894B66-A609-B8A7-AC05-6B211EF1543A}"/>
              </a:ext>
            </a:extLst>
          </p:cNvPr>
          <p:cNvSpPr txBox="1"/>
          <p:nvPr/>
        </p:nvSpPr>
        <p:spPr>
          <a:xfrm>
            <a:off x="5423595" y="1228397"/>
            <a:ext cx="6633934" cy="44012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 queremos garantizar un futuro socialmente justo, económicamente integrador y medioambientalmente sostenible, </a:t>
            </a:r>
            <a:r>
              <a:rPr kumimoji="0" lang="es-ES_tradnl" sz="40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tenemos que impulsar la transición ecológica.</a:t>
            </a:r>
          </a:p>
        </p:txBody>
      </p:sp>
      <p:sp>
        <p:nvSpPr>
          <p:cNvPr id="4" name="Marcador de texto 3">
            <a:extLst>
              <a:ext uri="{FF2B5EF4-FFF2-40B4-BE49-F238E27FC236}">
                <a16:creationId xmlns:a16="http://schemas.microsoft.com/office/drawing/2014/main" id="{2D6099B7-6AD6-2D01-8C8A-EE5742E3723D}"/>
              </a:ext>
            </a:extLst>
          </p:cNvPr>
          <p:cNvSpPr>
            <a:spLocks noGrp="1"/>
          </p:cNvSpPr>
          <p:nvPr>
            <p:ph type="body" sz="quarter" idx="14"/>
          </p:nvPr>
        </p:nvSpPr>
        <p:spPr/>
        <p:txBody>
          <a:bodyPr>
            <a:normAutofit fontScale="92500" lnSpcReduction="10000"/>
          </a:bodyPr>
          <a:lstStyle/>
          <a:p>
            <a:endParaRPr lang="es-ES_tradnl"/>
          </a:p>
        </p:txBody>
      </p:sp>
    </p:spTree>
    <p:extLst>
      <p:ext uri="{BB962C8B-B14F-4D97-AF65-F5344CB8AC3E}">
        <p14:creationId xmlns:p14="http://schemas.microsoft.com/office/powerpoint/2010/main" val="167329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583304F3-86E2-509C-675C-995DB19653D6}"/>
              </a:ext>
            </a:extLst>
          </p:cNvPr>
          <p:cNvSpPr>
            <a:spLocks noGrp="1"/>
          </p:cNvSpPr>
          <p:nvPr>
            <p:ph type="body" sz="quarter" idx="16"/>
          </p:nvPr>
        </p:nvSpPr>
        <p:spPr>
          <a:xfrm>
            <a:off x="1293263" y="986118"/>
            <a:ext cx="10127772" cy="4428564"/>
          </a:xfrm>
        </p:spPr>
        <p:txBody>
          <a:bodyPr>
            <a:normAutofit/>
          </a:bodyPr>
          <a:lstStyle/>
          <a:p>
            <a:pPr>
              <a:lnSpc>
                <a:spcPct val="170000"/>
              </a:lnSpc>
            </a:pPr>
            <a:r>
              <a:rPr lang="es-ES_tradnl" dirty="0">
                <a:latin typeface="Calibri" panose="020F0502020204030204" pitchFamily="34" charset="0"/>
                <a:cs typeface="Calibri" panose="020F0502020204030204" pitchFamily="34" charset="0"/>
              </a:rPr>
              <a:t>ESTAMOS EN UNA </a:t>
            </a:r>
            <a:r>
              <a:rPr lang="es-ES_tradnl" dirty="0">
                <a:highlight>
                  <a:srgbClr val="FF0000"/>
                </a:highlight>
                <a:latin typeface="Calibri" panose="020F0502020204030204" pitchFamily="34" charset="0"/>
                <a:cs typeface="Calibri" panose="020F0502020204030204" pitchFamily="34" charset="0"/>
              </a:rPr>
              <a:t>DÉCADA DE ACCIÓN</a:t>
            </a:r>
          </a:p>
        </p:txBody>
      </p:sp>
      <p:sp>
        <p:nvSpPr>
          <p:cNvPr id="7" name="Marcador de texto 6">
            <a:extLst>
              <a:ext uri="{FF2B5EF4-FFF2-40B4-BE49-F238E27FC236}">
                <a16:creationId xmlns:a16="http://schemas.microsoft.com/office/drawing/2014/main" id="{DB550EDA-B816-FEAB-8AFA-DDA2C7C9D645}"/>
              </a:ext>
            </a:extLst>
          </p:cNvPr>
          <p:cNvSpPr>
            <a:spLocks noGrp="1"/>
          </p:cNvSpPr>
          <p:nvPr>
            <p:ph type="body" sz="quarter" idx="17"/>
          </p:nvPr>
        </p:nvSpPr>
        <p:spPr/>
        <p:txBody>
          <a:bodyPr>
            <a:normAutofit fontScale="92500" lnSpcReduction="10000"/>
          </a:bodyPr>
          <a:lstStyle/>
          <a:p>
            <a:endParaRPr lang="es-ES_tradnl"/>
          </a:p>
        </p:txBody>
      </p:sp>
    </p:spTree>
    <p:extLst>
      <p:ext uri="{BB962C8B-B14F-4D97-AF65-F5344CB8AC3E}">
        <p14:creationId xmlns:p14="http://schemas.microsoft.com/office/powerpoint/2010/main" val="3432270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83F-DB35-21E0-005E-820ECC911F82}"/>
              </a:ext>
            </a:extLst>
          </p:cNvPr>
          <p:cNvSpPr>
            <a:spLocks noGrp="1"/>
          </p:cNvSpPr>
          <p:nvPr>
            <p:ph type="ctrTitle"/>
          </p:nvPr>
        </p:nvSpPr>
        <p:spPr>
          <a:xfrm>
            <a:off x="4965430" y="629268"/>
            <a:ext cx="6586491" cy="1286160"/>
          </a:xfrm>
        </p:spPr>
        <p:txBody>
          <a:bodyPr vert="horz" lIns="91440" tIns="45720" rIns="91440" bIns="45720" rtlCol="0" anchor="b">
            <a:normAutofit/>
          </a:bodyPr>
          <a:lstStyle/>
          <a:p>
            <a:pPr>
              <a:lnSpc>
                <a:spcPct val="90000"/>
              </a:lnSpc>
            </a:pPr>
            <a:r>
              <a:rPr lang="en-US" sz="4100" b="0" dirty="0"/>
              <a:t>La Universidad como motor de la Agenda 2030</a:t>
            </a:r>
          </a:p>
        </p:txBody>
      </p:sp>
      <p:sp>
        <p:nvSpPr>
          <p:cNvPr id="3" name="Subtítulo 2">
            <a:extLst>
              <a:ext uri="{FF2B5EF4-FFF2-40B4-BE49-F238E27FC236}">
                <a16:creationId xmlns:a16="http://schemas.microsoft.com/office/drawing/2014/main" id="{5207AE63-6559-3151-A7DF-B247184AD28C}"/>
              </a:ext>
            </a:extLst>
          </p:cNvPr>
          <p:cNvSpPr>
            <a:spLocks noGrp="1"/>
          </p:cNvSpPr>
          <p:nvPr>
            <p:ph type="subTitle" idx="1"/>
          </p:nvPr>
        </p:nvSpPr>
        <p:spPr>
          <a:xfrm>
            <a:off x="4411579" y="2438400"/>
            <a:ext cx="7140341" cy="2930769"/>
          </a:xfrm>
        </p:spPr>
        <p:txBody>
          <a:bodyPr vert="horz" lIns="91440" tIns="45720" rIns="91440" bIns="45720" rtlCol="0">
            <a:noAutofit/>
          </a:bodyPr>
          <a:lstStyle/>
          <a:p>
            <a:pPr algn="just"/>
            <a:r>
              <a:rPr lang="en-US" sz="2000" dirty="0">
                <a:solidFill>
                  <a:schemeClr val="bg1"/>
                </a:solidFill>
              </a:rPr>
              <a:t>La declaración de </a:t>
            </a:r>
            <a:r>
              <a:rPr lang="en-US" sz="2000" dirty="0" err="1">
                <a:solidFill>
                  <a:schemeClr val="bg1"/>
                </a:solidFill>
              </a:rPr>
              <a:t>Naciones</a:t>
            </a:r>
            <a:r>
              <a:rPr lang="en-US" sz="2000" dirty="0">
                <a:solidFill>
                  <a:schemeClr val="bg1"/>
                </a:solidFill>
              </a:rPr>
              <a:t> </a:t>
            </a:r>
            <a:r>
              <a:rPr lang="en-US" sz="2000" dirty="0" err="1">
                <a:solidFill>
                  <a:schemeClr val="bg1"/>
                </a:solidFill>
              </a:rPr>
              <a:t>Unidas</a:t>
            </a:r>
            <a:r>
              <a:rPr lang="en-US" sz="2000" dirty="0">
                <a:solidFill>
                  <a:schemeClr val="bg1"/>
                </a:solidFill>
              </a:rPr>
              <a:t> “</a:t>
            </a:r>
            <a:r>
              <a:rPr lang="en-US" sz="2000" dirty="0" err="1">
                <a:solidFill>
                  <a:schemeClr val="bg1"/>
                </a:solidFill>
              </a:rPr>
              <a:t>Transformando</a:t>
            </a:r>
            <a:r>
              <a:rPr lang="en-US" sz="2000" dirty="0">
                <a:solidFill>
                  <a:schemeClr val="bg1"/>
                </a:solidFill>
              </a:rPr>
              <a:t> </a:t>
            </a:r>
            <a:r>
              <a:rPr lang="en-US" sz="2000" dirty="0" err="1">
                <a:solidFill>
                  <a:schemeClr val="bg1"/>
                </a:solidFill>
              </a:rPr>
              <a:t>nuestro</a:t>
            </a:r>
            <a:r>
              <a:rPr lang="en-US" sz="2000" dirty="0">
                <a:solidFill>
                  <a:schemeClr val="bg1"/>
                </a:solidFill>
              </a:rPr>
              <a:t> </a:t>
            </a:r>
            <a:r>
              <a:rPr lang="en-US" sz="2000" dirty="0" err="1">
                <a:solidFill>
                  <a:schemeClr val="bg1"/>
                </a:solidFill>
              </a:rPr>
              <a:t>mundo</a:t>
            </a:r>
            <a:r>
              <a:rPr lang="en-US" sz="2000" dirty="0">
                <a:solidFill>
                  <a:schemeClr val="bg1"/>
                </a:solidFill>
              </a:rPr>
              <a:t>: la Agenda 2030 para </a:t>
            </a:r>
            <a:r>
              <a:rPr lang="en-US" sz="2000" dirty="0" err="1">
                <a:solidFill>
                  <a:schemeClr val="bg1"/>
                </a:solidFill>
              </a:rPr>
              <a:t>el</a:t>
            </a:r>
            <a:r>
              <a:rPr lang="en-US" sz="2000" dirty="0">
                <a:solidFill>
                  <a:schemeClr val="bg1"/>
                </a:solidFill>
              </a:rPr>
              <a:t> Desarrollo </a:t>
            </a:r>
            <a:r>
              <a:rPr lang="en-US" sz="2000" dirty="0" err="1">
                <a:solidFill>
                  <a:schemeClr val="bg1"/>
                </a:solidFill>
              </a:rPr>
              <a:t>Sostenible</a:t>
            </a:r>
            <a:r>
              <a:rPr lang="en-US" sz="2000" dirty="0">
                <a:solidFill>
                  <a:schemeClr val="bg1"/>
                </a:solidFill>
              </a:rPr>
              <a:t>” es uno de los </a:t>
            </a:r>
            <a:r>
              <a:rPr lang="en-US" sz="2000" dirty="0" err="1">
                <a:solidFill>
                  <a:schemeClr val="bg1"/>
                </a:solidFill>
              </a:rPr>
              <a:t>acuerdos</a:t>
            </a:r>
            <a:r>
              <a:rPr lang="en-US" sz="2000" dirty="0">
                <a:solidFill>
                  <a:schemeClr val="bg1"/>
                </a:solidFill>
              </a:rPr>
              <a:t> </a:t>
            </a:r>
            <a:r>
              <a:rPr lang="en-US" sz="2000" dirty="0" err="1">
                <a:solidFill>
                  <a:schemeClr val="bg1"/>
                </a:solidFill>
              </a:rPr>
              <a:t>globales</a:t>
            </a:r>
            <a:r>
              <a:rPr lang="en-US" sz="2000" dirty="0">
                <a:solidFill>
                  <a:schemeClr val="bg1"/>
                </a:solidFill>
              </a:rPr>
              <a:t> </a:t>
            </a:r>
            <a:r>
              <a:rPr lang="en-US" sz="2000" dirty="0" err="1">
                <a:solidFill>
                  <a:schemeClr val="bg1"/>
                </a:solidFill>
              </a:rPr>
              <a:t>más</a:t>
            </a:r>
            <a:r>
              <a:rPr lang="en-US" sz="2000" dirty="0">
                <a:solidFill>
                  <a:schemeClr val="bg1"/>
                </a:solidFill>
              </a:rPr>
              <a:t> </a:t>
            </a:r>
            <a:r>
              <a:rPr lang="en-US" sz="2000" dirty="0" err="1">
                <a:solidFill>
                  <a:schemeClr val="bg1"/>
                </a:solidFill>
              </a:rPr>
              <a:t>ambiciosos</a:t>
            </a:r>
            <a:r>
              <a:rPr lang="en-US" sz="2000" dirty="0">
                <a:solidFill>
                  <a:schemeClr val="bg1"/>
                </a:solidFill>
              </a:rPr>
              <a:t> y </a:t>
            </a:r>
            <a:r>
              <a:rPr lang="en-US" sz="2000" dirty="0" err="1">
                <a:solidFill>
                  <a:schemeClr val="bg1"/>
                </a:solidFill>
              </a:rPr>
              <a:t>trascendentales</a:t>
            </a:r>
            <a:r>
              <a:rPr lang="en-US" sz="2000" dirty="0">
                <a:solidFill>
                  <a:schemeClr val="bg1"/>
                </a:solidFill>
              </a:rPr>
              <a:t> </a:t>
            </a:r>
            <a:r>
              <a:rPr lang="en-US" sz="2000" dirty="0" err="1">
                <a:solidFill>
                  <a:schemeClr val="bg1"/>
                </a:solidFill>
              </a:rPr>
              <a:t>en</a:t>
            </a:r>
            <a:r>
              <a:rPr lang="en-US" sz="2000" dirty="0">
                <a:solidFill>
                  <a:schemeClr val="bg1"/>
                </a:solidFill>
              </a:rPr>
              <a:t> la </a:t>
            </a:r>
            <a:r>
              <a:rPr lang="en-US" sz="2000" dirty="0" err="1">
                <a:solidFill>
                  <a:schemeClr val="bg1"/>
                </a:solidFill>
              </a:rPr>
              <a:t>historia</a:t>
            </a:r>
            <a:r>
              <a:rPr lang="en-US" sz="2000" dirty="0">
                <a:solidFill>
                  <a:schemeClr val="bg1"/>
                </a:solidFill>
              </a:rPr>
              <a:t> </a:t>
            </a:r>
            <a:r>
              <a:rPr lang="en-US" sz="2000" dirty="0" err="1">
                <a:solidFill>
                  <a:schemeClr val="bg1"/>
                </a:solidFill>
              </a:rPr>
              <a:t>reciente</a:t>
            </a:r>
            <a:r>
              <a:rPr lang="en-US" sz="2000" dirty="0">
                <a:solidFill>
                  <a:schemeClr val="bg1"/>
                </a:solidFill>
              </a:rPr>
              <a:t>. 
La agenda, con los 17 </a:t>
            </a:r>
            <a:r>
              <a:rPr lang="en-US" sz="2000" dirty="0" err="1">
                <a:solidFill>
                  <a:schemeClr val="bg1"/>
                </a:solidFill>
              </a:rPr>
              <a:t>Objetivos</a:t>
            </a:r>
            <a:r>
              <a:rPr lang="en-US" sz="2000" dirty="0">
                <a:solidFill>
                  <a:schemeClr val="bg1"/>
                </a:solidFill>
              </a:rPr>
              <a:t> de Desarrollo </a:t>
            </a:r>
            <a:r>
              <a:rPr lang="en-US" sz="2000" dirty="0" err="1">
                <a:solidFill>
                  <a:schemeClr val="bg1"/>
                </a:solidFill>
              </a:rPr>
              <a:t>Sostenible</a:t>
            </a:r>
            <a:r>
              <a:rPr lang="en-US" sz="2000" dirty="0">
                <a:solidFill>
                  <a:schemeClr val="bg1"/>
                </a:solidFill>
              </a:rPr>
              <a:t> (ODS) como </a:t>
            </a:r>
            <a:r>
              <a:rPr lang="en-US" sz="2000" dirty="0" err="1">
                <a:solidFill>
                  <a:schemeClr val="bg1"/>
                </a:solidFill>
              </a:rPr>
              <a:t>eje</a:t>
            </a:r>
            <a:r>
              <a:rPr lang="en-US" sz="2000" dirty="0">
                <a:solidFill>
                  <a:schemeClr val="bg1"/>
                </a:solidFill>
              </a:rPr>
              <a:t> central, es </a:t>
            </a:r>
            <a:r>
              <a:rPr lang="en-US" sz="2000" dirty="0" err="1">
                <a:solidFill>
                  <a:schemeClr val="bg1"/>
                </a:solidFill>
              </a:rPr>
              <a:t>una</a:t>
            </a:r>
            <a:r>
              <a:rPr lang="en-US" sz="2000" dirty="0">
                <a:solidFill>
                  <a:schemeClr val="bg1"/>
                </a:solidFill>
              </a:rPr>
              <a:t> </a:t>
            </a:r>
            <a:r>
              <a:rPr lang="en-US" sz="2000" dirty="0" err="1">
                <a:solidFill>
                  <a:schemeClr val="bg1"/>
                </a:solidFill>
              </a:rPr>
              <a:t>guía</a:t>
            </a:r>
            <a:r>
              <a:rPr lang="en-US" sz="2000" dirty="0">
                <a:solidFill>
                  <a:schemeClr val="bg1"/>
                </a:solidFill>
              </a:rPr>
              <a:t> para </a:t>
            </a:r>
            <a:r>
              <a:rPr lang="en-US" sz="2000" dirty="0" err="1">
                <a:solidFill>
                  <a:schemeClr val="bg1"/>
                </a:solidFill>
              </a:rPr>
              <a:t>abordar</a:t>
            </a:r>
            <a:r>
              <a:rPr lang="en-US" sz="2000" dirty="0">
                <a:solidFill>
                  <a:schemeClr val="bg1"/>
                </a:solidFill>
              </a:rPr>
              <a:t> los </a:t>
            </a:r>
            <a:r>
              <a:rPr lang="en-US" sz="2000" dirty="0" err="1">
                <a:solidFill>
                  <a:schemeClr val="bg1"/>
                </a:solidFill>
              </a:rPr>
              <a:t>desafíos</a:t>
            </a:r>
            <a:r>
              <a:rPr lang="en-US" sz="2000" dirty="0">
                <a:solidFill>
                  <a:schemeClr val="bg1"/>
                </a:solidFill>
              </a:rPr>
              <a:t> </a:t>
            </a:r>
            <a:r>
              <a:rPr lang="en-US" sz="2000" dirty="0" err="1">
                <a:solidFill>
                  <a:schemeClr val="bg1"/>
                </a:solidFill>
              </a:rPr>
              <a:t>mundiales</a:t>
            </a:r>
            <a:r>
              <a:rPr lang="en-US" sz="2000" dirty="0">
                <a:solidFill>
                  <a:schemeClr val="bg1"/>
                </a:solidFill>
              </a:rPr>
              <a:t> </a:t>
            </a:r>
            <a:r>
              <a:rPr lang="en-US" sz="2000" dirty="0" err="1">
                <a:solidFill>
                  <a:schemeClr val="bg1"/>
                </a:solidFill>
              </a:rPr>
              <a:t>más</a:t>
            </a:r>
            <a:r>
              <a:rPr lang="en-US" sz="2000" dirty="0">
                <a:solidFill>
                  <a:schemeClr val="bg1"/>
                </a:solidFill>
              </a:rPr>
              <a:t> </a:t>
            </a:r>
            <a:r>
              <a:rPr lang="en-US" sz="2000" dirty="0" err="1">
                <a:solidFill>
                  <a:schemeClr val="bg1"/>
                </a:solidFill>
              </a:rPr>
              <a:t>acuciantes</a:t>
            </a:r>
            <a:r>
              <a:rPr lang="en-US" sz="2000" dirty="0">
                <a:solidFill>
                  <a:schemeClr val="bg1"/>
                </a:solidFill>
              </a:rPr>
              <a:t>: </a:t>
            </a:r>
            <a:r>
              <a:rPr lang="en-US" sz="2000" dirty="0" err="1">
                <a:solidFill>
                  <a:schemeClr val="bg1"/>
                </a:solidFill>
              </a:rPr>
              <a:t>acabar</a:t>
            </a:r>
            <a:r>
              <a:rPr lang="en-US" sz="2000" dirty="0">
                <a:solidFill>
                  <a:schemeClr val="bg1"/>
                </a:solidFill>
              </a:rPr>
              <a:t> con la </a:t>
            </a:r>
            <a:r>
              <a:rPr lang="en-US" sz="2000" dirty="0" err="1">
                <a:solidFill>
                  <a:schemeClr val="bg1"/>
                </a:solidFill>
              </a:rPr>
              <a:t>pobreza</a:t>
            </a:r>
            <a:r>
              <a:rPr lang="en-US" sz="2000" dirty="0">
                <a:solidFill>
                  <a:schemeClr val="bg1"/>
                </a:solidFill>
              </a:rPr>
              <a:t> y </a:t>
            </a:r>
            <a:r>
              <a:rPr lang="en-US" sz="2000" dirty="0" err="1">
                <a:solidFill>
                  <a:schemeClr val="bg1"/>
                </a:solidFill>
              </a:rPr>
              <a:t>promover</a:t>
            </a:r>
            <a:r>
              <a:rPr lang="en-US" sz="2000" dirty="0">
                <a:solidFill>
                  <a:schemeClr val="bg1"/>
                </a:solidFill>
              </a:rPr>
              <a:t> la </a:t>
            </a:r>
            <a:r>
              <a:rPr lang="en-US" sz="2000" dirty="0" err="1">
                <a:solidFill>
                  <a:schemeClr val="bg1"/>
                </a:solidFill>
              </a:rPr>
              <a:t>prosperidad</a:t>
            </a:r>
            <a:r>
              <a:rPr lang="en-US" sz="2000" dirty="0">
                <a:solidFill>
                  <a:schemeClr val="bg1"/>
                </a:solidFill>
              </a:rPr>
              <a:t> </a:t>
            </a:r>
            <a:r>
              <a:rPr lang="en-US" sz="2000" dirty="0" err="1">
                <a:solidFill>
                  <a:schemeClr val="bg1"/>
                </a:solidFill>
              </a:rPr>
              <a:t>económica</a:t>
            </a:r>
            <a:r>
              <a:rPr lang="en-US" sz="2000" dirty="0">
                <a:solidFill>
                  <a:schemeClr val="bg1"/>
                </a:solidFill>
              </a:rPr>
              <a:t>, la </a:t>
            </a:r>
            <a:r>
              <a:rPr lang="en-US" sz="2000" dirty="0" err="1">
                <a:solidFill>
                  <a:schemeClr val="bg1"/>
                </a:solidFill>
              </a:rPr>
              <a:t>inclusión</a:t>
            </a:r>
            <a:r>
              <a:rPr lang="en-US" sz="2000" dirty="0">
                <a:solidFill>
                  <a:schemeClr val="bg1"/>
                </a:solidFill>
              </a:rPr>
              <a:t> social, la </a:t>
            </a:r>
            <a:r>
              <a:rPr lang="en-US" sz="2000" dirty="0" err="1">
                <a:solidFill>
                  <a:schemeClr val="bg1"/>
                </a:solidFill>
              </a:rPr>
              <a:t>sostenibilidad</a:t>
            </a:r>
            <a:r>
              <a:rPr lang="en-US" sz="2000" dirty="0">
                <a:solidFill>
                  <a:schemeClr val="bg1"/>
                </a:solidFill>
              </a:rPr>
              <a:t> </a:t>
            </a:r>
            <a:r>
              <a:rPr lang="en-US" sz="2000" dirty="0" err="1">
                <a:solidFill>
                  <a:schemeClr val="bg1"/>
                </a:solidFill>
              </a:rPr>
              <a:t>medioambiental</a:t>
            </a:r>
            <a:r>
              <a:rPr lang="en-US" sz="2000" dirty="0">
                <a:solidFill>
                  <a:schemeClr val="bg1"/>
                </a:solidFill>
              </a:rPr>
              <a:t>, la </a:t>
            </a:r>
            <a:r>
              <a:rPr lang="en-US" sz="2000" dirty="0" err="1">
                <a:solidFill>
                  <a:schemeClr val="bg1"/>
                </a:solidFill>
              </a:rPr>
              <a:t>paz</a:t>
            </a:r>
            <a:r>
              <a:rPr lang="en-US" sz="2000" dirty="0">
                <a:solidFill>
                  <a:schemeClr val="bg1"/>
                </a:solidFill>
              </a:rPr>
              <a:t> y </a:t>
            </a:r>
            <a:r>
              <a:rPr lang="en-US" sz="2000" dirty="0" err="1">
                <a:solidFill>
                  <a:schemeClr val="bg1"/>
                </a:solidFill>
              </a:rPr>
              <a:t>el</a:t>
            </a:r>
            <a:r>
              <a:rPr lang="en-US" sz="2000" dirty="0">
                <a:solidFill>
                  <a:schemeClr val="bg1"/>
                </a:solidFill>
              </a:rPr>
              <a:t> </a:t>
            </a:r>
            <a:r>
              <a:rPr lang="en-US" sz="2000" dirty="0" err="1">
                <a:solidFill>
                  <a:schemeClr val="bg1"/>
                </a:solidFill>
              </a:rPr>
              <a:t>buen</a:t>
            </a:r>
            <a:r>
              <a:rPr lang="en-US" sz="2000" dirty="0">
                <a:solidFill>
                  <a:schemeClr val="bg1"/>
                </a:solidFill>
              </a:rPr>
              <a:t> </a:t>
            </a:r>
            <a:r>
              <a:rPr lang="en-US" sz="2000" dirty="0" err="1">
                <a:solidFill>
                  <a:schemeClr val="bg1"/>
                </a:solidFill>
              </a:rPr>
              <a:t>gobierno</a:t>
            </a:r>
            <a:r>
              <a:rPr lang="en-US" sz="2000" dirty="0">
                <a:solidFill>
                  <a:schemeClr val="bg1"/>
                </a:solidFill>
              </a:rPr>
              <a:t> para </a:t>
            </a:r>
            <a:r>
              <a:rPr lang="en-US" sz="2000" dirty="0" err="1">
                <a:solidFill>
                  <a:schemeClr val="bg1"/>
                </a:solidFill>
              </a:rPr>
              <a:t>todos</a:t>
            </a:r>
            <a:r>
              <a:rPr lang="en-US" sz="2000" dirty="0">
                <a:solidFill>
                  <a:schemeClr val="bg1"/>
                </a:solidFill>
              </a:rPr>
              <a:t> los pueblos para </a:t>
            </a:r>
            <a:r>
              <a:rPr lang="en-US" sz="2000" dirty="0" err="1">
                <a:solidFill>
                  <a:schemeClr val="bg1"/>
                </a:solidFill>
              </a:rPr>
              <a:t>el</a:t>
            </a:r>
            <a:r>
              <a:rPr lang="en-US" sz="2000" dirty="0">
                <a:solidFill>
                  <a:schemeClr val="bg1"/>
                </a:solidFill>
              </a:rPr>
              <a:t> 2030.
</a:t>
            </a:r>
          </a:p>
          <a:p>
            <a:pPr indent="-228600" algn="just">
              <a:buFont typeface="Arial" panose="020B0604020202020204" pitchFamily="34" charset="0"/>
              <a:buChar char="•"/>
            </a:pPr>
            <a:endParaRPr lang="en-US" sz="2000" dirty="0">
              <a:solidFill>
                <a:schemeClr val="bg1"/>
              </a:solidFill>
            </a:endParaRPr>
          </a:p>
        </p:txBody>
      </p:sp>
      <p:pic>
        <p:nvPicPr>
          <p:cNvPr id="6" name="Imagen 5">
            <a:extLst>
              <a:ext uri="{FF2B5EF4-FFF2-40B4-BE49-F238E27FC236}">
                <a16:creationId xmlns:a16="http://schemas.microsoft.com/office/drawing/2014/main" id="{C7854092-DB3B-962D-1E53-EFD5BBC40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42795" cy="6335123"/>
          </a:xfrm>
          <a:prstGeom prst="rect">
            <a:avLst/>
          </a:prstGeom>
        </p:spPr>
      </p:pic>
    </p:spTree>
    <p:extLst>
      <p:ext uri="{BB962C8B-B14F-4D97-AF65-F5344CB8AC3E}">
        <p14:creationId xmlns:p14="http://schemas.microsoft.com/office/powerpoint/2010/main" val="247665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A1CA9A-EEAE-A45C-A1B4-E6F68C97D965}"/>
              </a:ext>
            </a:extLst>
          </p:cNvPr>
          <p:cNvSpPr>
            <a:spLocks noGrp="1"/>
          </p:cNvSpPr>
          <p:nvPr>
            <p:ph type="ctrTitle"/>
          </p:nvPr>
        </p:nvSpPr>
        <p:spPr/>
        <p:txBody>
          <a:bodyPr/>
          <a:lstStyle/>
          <a:p>
            <a:endParaRPr lang="es-ES_tradnl"/>
          </a:p>
        </p:txBody>
      </p:sp>
      <p:sp>
        <p:nvSpPr>
          <p:cNvPr id="3" name="Marcador de texto 2">
            <a:extLst>
              <a:ext uri="{FF2B5EF4-FFF2-40B4-BE49-F238E27FC236}">
                <a16:creationId xmlns:a16="http://schemas.microsoft.com/office/drawing/2014/main" id="{A949342A-3277-BA0E-31BD-8D5FAD25F97D}"/>
              </a:ext>
            </a:extLst>
          </p:cNvPr>
          <p:cNvSpPr>
            <a:spLocks noGrp="1"/>
          </p:cNvSpPr>
          <p:nvPr>
            <p:ph type="body" sz="quarter" idx="16"/>
          </p:nvPr>
        </p:nvSpPr>
        <p:spPr/>
        <p:txBody>
          <a:bodyPr/>
          <a:lstStyle/>
          <a:p>
            <a:endParaRPr lang="es-ES_tradnl"/>
          </a:p>
        </p:txBody>
      </p:sp>
      <p:sp>
        <p:nvSpPr>
          <p:cNvPr id="4" name="Marcador de texto 3">
            <a:extLst>
              <a:ext uri="{FF2B5EF4-FFF2-40B4-BE49-F238E27FC236}">
                <a16:creationId xmlns:a16="http://schemas.microsoft.com/office/drawing/2014/main" id="{89D84385-8EAA-485D-8800-C6425E044C1D}"/>
              </a:ext>
            </a:extLst>
          </p:cNvPr>
          <p:cNvSpPr>
            <a:spLocks noGrp="1"/>
          </p:cNvSpPr>
          <p:nvPr>
            <p:ph type="body" sz="quarter" idx="14"/>
          </p:nvPr>
        </p:nvSpPr>
        <p:spPr/>
        <p:txBody>
          <a:bodyPr>
            <a:normAutofit fontScale="92500" lnSpcReduction="10000"/>
          </a:bodyPr>
          <a:lstStyle/>
          <a:p>
            <a:endParaRPr lang="es-ES_tradnl"/>
          </a:p>
        </p:txBody>
      </p:sp>
      <p:pic>
        <p:nvPicPr>
          <p:cNvPr id="3074" name="Picture 2" descr="No hay texto alternativo para esta imagen">
            <a:extLst>
              <a:ext uri="{FF2B5EF4-FFF2-40B4-BE49-F238E27FC236}">
                <a16:creationId xmlns:a16="http://schemas.microsoft.com/office/drawing/2014/main" id="{87CB600A-CE9E-0C8A-2FE7-1C8E3E2699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708"/>
          <a:stretch/>
        </p:blipFill>
        <p:spPr bwMode="auto">
          <a:xfrm>
            <a:off x="0" y="0"/>
            <a:ext cx="63293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hay texto alternativo para esta imagen">
            <a:extLst>
              <a:ext uri="{FF2B5EF4-FFF2-40B4-BE49-F238E27FC236}">
                <a16:creationId xmlns:a16="http://schemas.microsoft.com/office/drawing/2014/main" id="{4E8ADF92-262A-7C2C-B69F-58746DF03B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708"/>
          <a:stretch/>
        </p:blipFill>
        <p:spPr bwMode="auto">
          <a:xfrm>
            <a:off x="6329363" y="0"/>
            <a:ext cx="6329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3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6568B27-B9E2-CD18-044B-7CED0370CEB0}"/>
              </a:ext>
            </a:extLst>
          </p:cNvPr>
          <p:cNvSpPr>
            <a:spLocks noGrp="1"/>
          </p:cNvSpPr>
          <p:nvPr>
            <p:ph type="body" sz="quarter" idx="11"/>
          </p:nvPr>
        </p:nvSpPr>
        <p:spPr>
          <a:xfrm>
            <a:off x="1940767" y="3429001"/>
            <a:ext cx="8102808" cy="2836238"/>
          </a:xfrm>
        </p:spPr>
        <p:txBody>
          <a:bodyPr>
            <a:normAutofit fontScale="92500"/>
          </a:bodyPr>
          <a:lstStyle/>
          <a:p>
            <a:pPr>
              <a:lnSpc>
                <a:spcPct val="170000"/>
              </a:lnSpc>
            </a:pPr>
            <a:r>
              <a:rPr lang="es-ES" sz="2800" dirty="0">
                <a:latin typeface="Calibri" panose="020F0502020204030204" pitchFamily="34" charset="0"/>
                <a:cs typeface="Calibri" panose="020F0502020204030204" pitchFamily="34" charset="0"/>
              </a:rPr>
              <a:t>Al 2030, garantizar que las personas de todo el mundo dispongan de la información y la concienciación necesarias para el desarrollo sostenible y estilos de vida en armonía con la naturaleza.</a:t>
            </a:r>
          </a:p>
          <a:p>
            <a:endParaRPr lang="es-ES" dirty="0">
              <a:latin typeface="Calibri" panose="020F0502020204030204" pitchFamily="34" charset="0"/>
              <a:cs typeface="Calibri" panose="020F0502020204030204" pitchFamily="34" charset="0"/>
            </a:endParaRPr>
          </a:p>
          <a:p>
            <a:endParaRPr lang="es-ES" dirty="0">
              <a:latin typeface="Calibri" panose="020F0502020204030204" pitchFamily="34" charset="0"/>
              <a:cs typeface="Calibri" panose="020F0502020204030204" pitchFamily="34" charset="0"/>
            </a:endParaRPr>
          </a:p>
        </p:txBody>
      </p:sp>
      <p:sp>
        <p:nvSpPr>
          <p:cNvPr id="12" name="Marcador de texto 11">
            <a:extLst>
              <a:ext uri="{FF2B5EF4-FFF2-40B4-BE49-F238E27FC236}">
                <a16:creationId xmlns:a16="http://schemas.microsoft.com/office/drawing/2014/main" id="{1B20FE47-DBD6-99E4-3802-434ADF4EC456}"/>
              </a:ext>
            </a:extLst>
          </p:cNvPr>
          <p:cNvSpPr>
            <a:spLocks noGrp="1"/>
          </p:cNvSpPr>
          <p:nvPr>
            <p:ph type="body" sz="quarter" idx="13"/>
          </p:nvPr>
        </p:nvSpPr>
        <p:spPr>
          <a:xfrm>
            <a:off x="5651318" y="1063691"/>
            <a:ext cx="5430663" cy="1283860"/>
          </a:xfrm>
        </p:spPr>
        <p:txBody>
          <a:bodyPr>
            <a:noAutofit/>
          </a:bodyPr>
          <a:lstStyle/>
          <a:p>
            <a:r>
              <a:rPr lang="es-ES" sz="9000" dirty="0">
                <a:latin typeface="Calibri" panose="020F0502020204030204" pitchFamily="34" charset="0"/>
                <a:cs typeface="Calibri" panose="020F0502020204030204" pitchFamily="34" charset="0"/>
              </a:rPr>
              <a:t>Meta 12.8</a:t>
            </a:r>
          </a:p>
        </p:txBody>
      </p:sp>
      <p:sp>
        <p:nvSpPr>
          <p:cNvPr id="13" name="Marcador de texto 12">
            <a:extLst>
              <a:ext uri="{FF2B5EF4-FFF2-40B4-BE49-F238E27FC236}">
                <a16:creationId xmlns:a16="http://schemas.microsoft.com/office/drawing/2014/main" id="{74885D48-4A31-8C2B-A826-153A0FA47411}"/>
              </a:ext>
            </a:extLst>
          </p:cNvPr>
          <p:cNvSpPr>
            <a:spLocks noGrp="1"/>
          </p:cNvSpPr>
          <p:nvPr>
            <p:ph type="body" sz="quarter" idx="17"/>
          </p:nvPr>
        </p:nvSpPr>
        <p:spPr/>
        <p:txBody>
          <a:bodyPr>
            <a:normAutofit fontScale="92500" lnSpcReduction="10000"/>
          </a:bodyPr>
          <a:lstStyle/>
          <a:p>
            <a:endParaRPr lang="es-ES" dirty="0"/>
          </a:p>
        </p:txBody>
      </p:sp>
      <p:sp>
        <p:nvSpPr>
          <p:cNvPr id="16" name="CuadroTexto 15">
            <a:extLst>
              <a:ext uri="{FF2B5EF4-FFF2-40B4-BE49-F238E27FC236}">
                <a16:creationId xmlns:a16="http://schemas.microsoft.com/office/drawing/2014/main" id="{3024A9EB-E7D6-4CA4-F087-7345EDC62951}"/>
              </a:ext>
            </a:extLst>
          </p:cNvPr>
          <p:cNvSpPr txBox="1"/>
          <p:nvPr/>
        </p:nvSpPr>
        <p:spPr>
          <a:xfrm>
            <a:off x="6094933" y="2347551"/>
            <a:ext cx="41038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PRODUCCIÓN Y CONSUMO RESPONSABLE</a:t>
            </a:r>
          </a:p>
        </p:txBody>
      </p:sp>
      <p:pic>
        <p:nvPicPr>
          <p:cNvPr id="10242" name="Picture 2" descr="Objetivo de Desarrollo Sostenible 12 - Wikipedia, la enciclopedia libre">
            <a:extLst>
              <a:ext uri="{FF2B5EF4-FFF2-40B4-BE49-F238E27FC236}">
                <a16:creationId xmlns:a16="http://schemas.microsoft.com/office/drawing/2014/main" id="{47BC77CB-97A7-1BA1-391C-5CF4D8F1C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813"/>
            <a:ext cx="3374264" cy="337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638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CFA00040-8DEB-4DF2-CFF8-45B35E51C451}"/>
              </a:ext>
            </a:extLst>
          </p:cNvPr>
          <p:cNvSpPr>
            <a:spLocks noGrp="1"/>
          </p:cNvSpPr>
          <p:nvPr>
            <p:ph type="body" sz="quarter" idx="14"/>
          </p:nvPr>
        </p:nvSpPr>
        <p:spPr/>
        <p:txBody>
          <a:bodyPr>
            <a:normAutofit fontScale="92500" lnSpcReduction="10000"/>
          </a:bodyPr>
          <a:lstStyle/>
          <a:p>
            <a:endParaRPr lang="es-ES_tradnl"/>
          </a:p>
        </p:txBody>
      </p:sp>
      <p:pic>
        <p:nvPicPr>
          <p:cNvPr id="5" name="Imagen 4">
            <a:extLst>
              <a:ext uri="{FF2B5EF4-FFF2-40B4-BE49-F238E27FC236}">
                <a16:creationId xmlns:a16="http://schemas.microsoft.com/office/drawing/2014/main" id="{638DE932-2E41-7B78-E0E8-D8163023AF83}"/>
              </a:ext>
            </a:extLst>
          </p:cNvPr>
          <p:cNvPicPr>
            <a:picLocks noChangeAspect="1"/>
          </p:cNvPicPr>
          <p:nvPr/>
        </p:nvPicPr>
        <p:blipFill>
          <a:blip r:embed="rId2"/>
          <a:stretch>
            <a:fillRect/>
          </a:stretch>
        </p:blipFill>
        <p:spPr>
          <a:xfrm>
            <a:off x="174493" y="1110108"/>
            <a:ext cx="1308100" cy="1193800"/>
          </a:xfrm>
          <a:prstGeom prst="rect">
            <a:avLst/>
          </a:prstGeom>
        </p:spPr>
      </p:pic>
      <p:pic>
        <p:nvPicPr>
          <p:cNvPr id="6" name="Imagen 5">
            <a:extLst>
              <a:ext uri="{FF2B5EF4-FFF2-40B4-BE49-F238E27FC236}">
                <a16:creationId xmlns:a16="http://schemas.microsoft.com/office/drawing/2014/main" id="{8ECCA854-7CC6-D4F2-9751-002034530DE8}"/>
              </a:ext>
            </a:extLst>
          </p:cNvPr>
          <p:cNvPicPr>
            <a:picLocks noChangeAspect="1"/>
          </p:cNvPicPr>
          <p:nvPr/>
        </p:nvPicPr>
        <p:blipFill>
          <a:blip r:embed="rId3"/>
          <a:stretch>
            <a:fillRect/>
          </a:stretch>
        </p:blipFill>
        <p:spPr>
          <a:xfrm>
            <a:off x="174493" y="2369212"/>
            <a:ext cx="1308100" cy="1206500"/>
          </a:xfrm>
          <a:prstGeom prst="rect">
            <a:avLst/>
          </a:prstGeom>
        </p:spPr>
      </p:pic>
      <p:pic>
        <p:nvPicPr>
          <p:cNvPr id="7" name="Imagen 6">
            <a:extLst>
              <a:ext uri="{FF2B5EF4-FFF2-40B4-BE49-F238E27FC236}">
                <a16:creationId xmlns:a16="http://schemas.microsoft.com/office/drawing/2014/main" id="{0B86BFCF-9AF2-5A3D-C66F-6AC8CA76F71F}"/>
              </a:ext>
            </a:extLst>
          </p:cNvPr>
          <p:cNvPicPr>
            <a:picLocks noChangeAspect="1"/>
          </p:cNvPicPr>
          <p:nvPr/>
        </p:nvPicPr>
        <p:blipFill>
          <a:blip r:embed="rId4"/>
          <a:stretch>
            <a:fillRect/>
          </a:stretch>
        </p:blipFill>
        <p:spPr>
          <a:xfrm>
            <a:off x="130032" y="3641016"/>
            <a:ext cx="1308100" cy="1231900"/>
          </a:xfrm>
          <a:prstGeom prst="rect">
            <a:avLst/>
          </a:prstGeom>
        </p:spPr>
      </p:pic>
      <p:pic>
        <p:nvPicPr>
          <p:cNvPr id="8" name="Imagen 7">
            <a:extLst>
              <a:ext uri="{FF2B5EF4-FFF2-40B4-BE49-F238E27FC236}">
                <a16:creationId xmlns:a16="http://schemas.microsoft.com/office/drawing/2014/main" id="{759DF7E5-0A34-0D3F-1EDB-008C051892CD}"/>
              </a:ext>
            </a:extLst>
          </p:cNvPr>
          <p:cNvPicPr>
            <a:picLocks noChangeAspect="1"/>
          </p:cNvPicPr>
          <p:nvPr/>
        </p:nvPicPr>
        <p:blipFill>
          <a:blip r:embed="rId5"/>
          <a:stretch>
            <a:fillRect/>
          </a:stretch>
        </p:blipFill>
        <p:spPr>
          <a:xfrm>
            <a:off x="130032" y="4978124"/>
            <a:ext cx="1308100" cy="1231900"/>
          </a:xfrm>
          <a:prstGeom prst="rect">
            <a:avLst/>
          </a:prstGeom>
        </p:spPr>
      </p:pic>
      <p:sp>
        <p:nvSpPr>
          <p:cNvPr id="9" name="CuadroTexto 8">
            <a:extLst>
              <a:ext uri="{FF2B5EF4-FFF2-40B4-BE49-F238E27FC236}">
                <a16:creationId xmlns:a16="http://schemas.microsoft.com/office/drawing/2014/main" id="{E2451C27-6144-F8BD-362D-7C44FEAFF9DF}"/>
              </a:ext>
            </a:extLst>
          </p:cNvPr>
          <p:cNvSpPr txBox="1"/>
          <p:nvPr/>
        </p:nvSpPr>
        <p:spPr>
          <a:xfrm>
            <a:off x="1482593" y="1491565"/>
            <a:ext cx="2285497"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ESCUELAS VERDES</a:t>
            </a:r>
          </a:p>
        </p:txBody>
      </p:sp>
      <p:sp>
        <p:nvSpPr>
          <p:cNvPr id="10" name="CuadroTexto 9">
            <a:extLst>
              <a:ext uri="{FF2B5EF4-FFF2-40B4-BE49-F238E27FC236}">
                <a16:creationId xmlns:a16="http://schemas.microsoft.com/office/drawing/2014/main" id="{220F61A4-2A48-1C04-53A4-D03756D9A6BF}"/>
              </a:ext>
            </a:extLst>
          </p:cNvPr>
          <p:cNvSpPr txBox="1"/>
          <p:nvPr/>
        </p:nvSpPr>
        <p:spPr>
          <a:xfrm>
            <a:off x="1482593" y="2757019"/>
            <a:ext cx="2714974"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CURRICULUM VERDES</a:t>
            </a:r>
          </a:p>
        </p:txBody>
      </p:sp>
      <p:sp>
        <p:nvSpPr>
          <p:cNvPr id="11" name="CuadroTexto 10">
            <a:extLst>
              <a:ext uri="{FF2B5EF4-FFF2-40B4-BE49-F238E27FC236}">
                <a16:creationId xmlns:a16="http://schemas.microsoft.com/office/drawing/2014/main" id="{B821CC6A-B986-052A-B39F-5D178BA3DBF2}"/>
              </a:ext>
            </a:extLst>
          </p:cNvPr>
          <p:cNvSpPr txBox="1"/>
          <p:nvPr/>
        </p:nvSpPr>
        <p:spPr>
          <a:xfrm>
            <a:off x="4596880" y="2510798"/>
            <a:ext cx="711206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12121"/>
                </a:solidFill>
                <a:effectLst/>
                <a:uLnTx/>
                <a:uFillTx/>
                <a:latin typeface="Inter"/>
                <a:ea typeface="+mn-ea"/>
                <a:cs typeface="+mn-cs"/>
              </a:rPr>
              <a:t>El número de países que incluyen la educación sobre cuestiones climáticas en los programas académicos se deberá </a:t>
            </a: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duplicar</a:t>
            </a:r>
            <a:r>
              <a:rPr kumimoji="0" lang="es-ES" sz="1800" b="0" i="0" u="none" strike="noStrike" kern="1200" cap="none" spc="0" normalizeH="0" baseline="0" noProof="0" dirty="0">
                <a:ln>
                  <a:noFill/>
                </a:ln>
                <a:solidFill>
                  <a:srgbClr val="212121"/>
                </a:solidFill>
                <a:effectLst/>
                <a:uLnTx/>
                <a:uFillTx/>
                <a:latin typeface="Inter"/>
                <a:ea typeface="+mn-ea"/>
                <a:cs typeface="+mn-cs"/>
              </a:rPr>
              <a:t> o como mínimo desde su situación actual alcanzar ~ 45%.</a:t>
            </a:r>
            <a:endParaRPr kumimoji="0" lang="es-E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2" name="CuadroTexto 11">
            <a:extLst>
              <a:ext uri="{FF2B5EF4-FFF2-40B4-BE49-F238E27FC236}">
                <a16:creationId xmlns:a16="http://schemas.microsoft.com/office/drawing/2014/main" id="{34839CC3-32B5-B7B8-6C2F-DA9319C0C067}"/>
              </a:ext>
            </a:extLst>
          </p:cNvPr>
          <p:cNvSpPr txBox="1"/>
          <p:nvPr/>
        </p:nvSpPr>
        <p:spPr>
          <a:xfrm>
            <a:off x="4596881" y="1337323"/>
            <a:ext cx="7112062"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12121"/>
                </a:solidFill>
                <a:effectLst/>
                <a:uLnTx/>
                <a:uFillTx/>
                <a:latin typeface="Inter"/>
                <a:ea typeface="+mn-ea"/>
                <a:cs typeface="+mn-cs"/>
              </a:rPr>
              <a:t>Todos los países habrán adoptado un sistema de acreditación ecológica con </a:t>
            </a: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al menos un 50%</a:t>
            </a:r>
            <a:r>
              <a:rPr kumimoji="0" lang="es-ES" sz="1800" b="0" i="0" u="none" strike="noStrike" kern="1200" cap="none" spc="0" normalizeH="0" baseline="0" noProof="0" dirty="0">
                <a:ln>
                  <a:noFill/>
                </a:ln>
                <a:solidFill>
                  <a:srgbClr val="212121"/>
                </a:solidFill>
                <a:effectLst/>
                <a:highlight>
                  <a:srgbClr val="00FFFF"/>
                </a:highlight>
                <a:uLnTx/>
                <a:uFillTx/>
                <a:latin typeface="Inter"/>
                <a:ea typeface="+mn-ea"/>
                <a:cs typeface="+mn-cs"/>
              </a:rPr>
              <a:t> </a:t>
            </a:r>
            <a:r>
              <a:rPr kumimoji="0" lang="es-ES" sz="1800" b="0" i="0" u="none" strike="noStrike" kern="1200" cap="none" spc="0" normalizeH="0" baseline="0" noProof="0" dirty="0">
                <a:ln>
                  <a:noFill/>
                </a:ln>
                <a:solidFill>
                  <a:srgbClr val="212121"/>
                </a:solidFill>
                <a:effectLst/>
                <a:uLnTx/>
                <a:uFillTx/>
                <a:latin typeface="Inter"/>
                <a:ea typeface="+mn-ea"/>
                <a:cs typeface="+mn-cs"/>
              </a:rPr>
              <a:t>de escuelas, institutos y universidades con acreditación verde y que funcionen de forma sostenible.</a:t>
            </a:r>
            <a:endParaRPr kumimoji="0" lang="es-E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3" name="CuadroTexto 12">
            <a:extLst>
              <a:ext uri="{FF2B5EF4-FFF2-40B4-BE49-F238E27FC236}">
                <a16:creationId xmlns:a16="http://schemas.microsoft.com/office/drawing/2014/main" id="{1F7E9935-938A-BA1C-BD33-53E377D22C67}"/>
              </a:ext>
            </a:extLst>
          </p:cNvPr>
          <p:cNvSpPr txBox="1"/>
          <p:nvPr/>
        </p:nvSpPr>
        <p:spPr>
          <a:xfrm>
            <a:off x="4596881" y="3737570"/>
            <a:ext cx="728623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Todos los directores</a:t>
            </a:r>
            <a:r>
              <a:rPr kumimoji="0" lang="es-ES" sz="1800" b="0" i="0" u="none" strike="noStrike" kern="1200" cap="none" spc="0" normalizeH="0" baseline="0" noProof="0" dirty="0">
                <a:ln>
                  <a:noFill/>
                </a:ln>
                <a:solidFill>
                  <a:srgbClr val="212121"/>
                </a:solidFill>
                <a:effectLst/>
                <a:highlight>
                  <a:srgbClr val="00FFFF"/>
                </a:highlight>
                <a:uLnTx/>
                <a:uFillTx/>
                <a:latin typeface="Inter"/>
                <a:ea typeface="+mn-ea"/>
                <a:cs typeface="+mn-cs"/>
              </a:rPr>
              <a:t> </a:t>
            </a:r>
            <a:r>
              <a:rPr kumimoji="0" lang="es-ES" sz="1800" b="0" i="0" u="none" strike="noStrike" kern="1200" cap="none" spc="0" normalizeH="0" baseline="0" noProof="0" dirty="0">
                <a:ln>
                  <a:noFill/>
                </a:ln>
                <a:solidFill>
                  <a:srgbClr val="212121"/>
                </a:solidFill>
                <a:effectLst/>
                <a:uLnTx/>
                <a:uFillTx/>
                <a:latin typeface="Inter"/>
                <a:ea typeface="+mn-ea"/>
                <a:cs typeface="+mn-cs"/>
              </a:rPr>
              <a:t>de centros educativos y </a:t>
            </a:r>
            <a:r>
              <a:rPr kumimoji="0" lang="es-ES" sz="1800" b="1" i="0" u="none" strike="noStrike" kern="1200" cap="none" spc="0" normalizeH="0" baseline="0" noProof="0" dirty="0">
                <a:ln>
                  <a:noFill/>
                </a:ln>
                <a:solidFill>
                  <a:srgbClr val="212121"/>
                </a:solidFill>
                <a:effectLst/>
                <a:uLnTx/>
                <a:uFillTx/>
                <a:latin typeface="Inter"/>
                <a:ea typeface="+mn-ea"/>
                <a:cs typeface="+mn-cs"/>
              </a:rPr>
              <a:t>al menos un docente </a:t>
            </a:r>
            <a:r>
              <a:rPr kumimoji="0" lang="es-ES" sz="1800" b="0" i="0" u="none" strike="noStrike" kern="1200" cap="none" spc="0" normalizeH="0" baseline="0" noProof="0" dirty="0">
                <a:ln>
                  <a:noFill/>
                </a:ln>
                <a:solidFill>
                  <a:srgbClr val="212121"/>
                </a:solidFill>
                <a:effectLst/>
                <a:uLnTx/>
                <a:uFillTx/>
                <a:latin typeface="Inter"/>
                <a:ea typeface="+mn-ea"/>
                <a:cs typeface="+mn-cs"/>
              </a:rPr>
              <a:t>por institución habrán sido formados sobre cómo integrar la educación climática en la enseñanza y el aprendizaje.</a:t>
            </a:r>
            <a:endParaRPr kumimoji="0" lang="es-E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4" name="CuadroTexto 13">
            <a:extLst>
              <a:ext uri="{FF2B5EF4-FFF2-40B4-BE49-F238E27FC236}">
                <a16:creationId xmlns:a16="http://schemas.microsoft.com/office/drawing/2014/main" id="{84A49C71-CB4E-1EFC-61A2-C1CCA4642B0F}"/>
              </a:ext>
            </a:extLst>
          </p:cNvPr>
          <p:cNvSpPr txBox="1"/>
          <p:nvPr/>
        </p:nvSpPr>
        <p:spPr>
          <a:xfrm>
            <a:off x="1385496" y="3770227"/>
            <a:ext cx="311428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FORMACIÓN VERDE DE PROFESORES Y SISTEMA EDUCATIVO</a:t>
            </a:r>
          </a:p>
        </p:txBody>
      </p:sp>
      <p:sp>
        <p:nvSpPr>
          <p:cNvPr id="15" name="CuadroTexto 14">
            <a:extLst>
              <a:ext uri="{FF2B5EF4-FFF2-40B4-BE49-F238E27FC236}">
                <a16:creationId xmlns:a16="http://schemas.microsoft.com/office/drawing/2014/main" id="{DFCBBC8F-9DEF-9581-1589-4C7CF31A285B}"/>
              </a:ext>
            </a:extLst>
          </p:cNvPr>
          <p:cNvSpPr txBox="1"/>
          <p:nvPr/>
        </p:nvSpPr>
        <p:spPr>
          <a:xfrm>
            <a:off x="4596881" y="5054731"/>
            <a:ext cx="759511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12121"/>
                </a:solidFill>
                <a:effectLst/>
                <a:uLnTx/>
                <a:uFillTx/>
                <a:latin typeface="Inter"/>
                <a:ea typeface="+mn-ea"/>
                <a:cs typeface="+mn-cs"/>
              </a:rPr>
              <a:t>Todos los países deberán reportar al menos</a:t>
            </a:r>
            <a:r>
              <a:rPr kumimoji="0" lang="es-ES" sz="1800" b="1" i="0" u="none" strike="noStrike" kern="1200" cap="none" spc="0" normalizeH="0" baseline="0" noProof="0" dirty="0">
                <a:ln>
                  <a:noFill/>
                </a:ln>
                <a:solidFill>
                  <a:srgbClr val="212121"/>
                </a:solidFill>
                <a:effectLst/>
                <a:uLnTx/>
                <a:uFillTx/>
                <a:latin typeface="Inter"/>
                <a:ea typeface="+mn-ea"/>
                <a:cs typeface="+mn-cs"/>
              </a:rPr>
              <a:t> </a:t>
            </a: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3 formas diferentes de desarrollar oportunidades</a:t>
            </a:r>
            <a:r>
              <a:rPr kumimoji="0" lang="es-ES" sz="1800" b="1" i="0" u="none" strike="noStrike" kern="1200" cap="none" spc="0" normalizeH="0" baseline="0" noProof="0" dirty="0">
                <a:ln>
                  <a:noFill/>
                </a:ln>
                <a:solidFill>
                  <a:srgbClr val="212121"/>
                </a:solidFill>
                <a:effectLst/>
                <a:uLnTx/>
                <a:uFillTx/>
                <a:latin typeface="Inter"/>
                <a:ea typeface="+mn-ea"/>
                <a:cs typeface="+mn-cs"/>
              </a:rPr>
              <a:t> </a:t>
            </a:r>
            <a:r>
              <a:rPr kumimoji="0" lang="es-ES" sz="1800" b="0" i="0" u="none" strike="noStrike" kern="1200" cap="none" spc="0" normalizeH="0" baseline="0" noProof="0" dirty="0">
                <a:ln>
                  <a:noFill/>
                </a:ln>
                <a:solidFill>
                  <a:srgbClr val="212121"/>
                </a:solidFill>
                <a:effectLst/>
                <a:uLnTx/>
                <a:uFillTx/>
                <a:latin typeface="Inter"/>
                <a:ea typeface="+mn-ea"/>
                <a:cs typeface="+mn-cs"/>
              </a:rPr>
              <a:t>de aprendizaje para que desarrollen sus capacidades, actitudes y acciones, fuera del sistema educativo formal, reforzando la resiliencia de las comunidades para hacer frente al cambio climático.</a:t>
            </a:r>
            <a:endParaRPr kumimoji="0" lang="es-E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6" name="CuadroTexto 15">
            <a:extLst>
              <a:ext uri="{FF2B5EF4-FFF2-40B4-BE49-F238E27FC236}">
                <a16:creationId xmlns:a16="http://schemas.microsoft.com/office/drawing/2014/main" id="{F76BB151-B0EF-8470-364E-5FC132AC9791}"/>
              </a:ext>
            </a:extLst>
          </p:cNvPr>
          <p:cNvSpPr txBox="1"/>
          <p:nvPr/>
        </p:nvSpPr>
        <p:spPr>
          <a:xfrm>
            <a:off x="1438132" y="5366435"/>
            <a:ext cx="2920095"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COMUNIDADES VERDES</a:t>
            </a:r>
          </a:p>
        </p:txBody>
      </p:sp>
      <p:pic>
        <p:nvPicPr>
          <p:cNvPr id="17" name="Imagen 16">
            <a:extLst>
              <a:ext uri="{FF2B5EF4-FFF2-40B4-BE49-F238E27FC236}">
                <a16:creationId xmlns:a16="http://schemas.microsoft.com/office/drawing/2014/main" id="{F63E2970-C945-DEF3-93DC-5F5208E0C361}"/>
              </a:ext>
            </a:extLst>
          </p:cNvPr>
          <p:cNvPicPr>
            <a:picLocks noChangeAspect="1"/>
          </p:cNvPicPr>
          <p:nvPr/>
        </p:nvPicPr>
        <p:blipFill>
          <a:blip r:embed="rId6"/>
          <a:stretch>
            <a:fillRect/>
          </a:stretch>
        </p:blipFill>
        <p:spPr>
          <a:xfrm>
            <a:off x="8612055" y="-128053"/>
            <a:ext cx="1889258" cy="1010687"/>
          </a:xfrm>
          <a:prstGeom prst="rect">
            <a:avLst/>
          </a:prstGeom>
        </p:spPr>
      </p:pic>
      <p:sp>
        <p:nvSpPr>
          <p:cNvPr id="19" name="CuadroTexto 18">
            <a:extLst>
              <a:ext uri="{FF2B5EF4-FFF2-40B4-BE49-F238E27FC236}">
                <a16:creationId xmlns:a16="http://schemas.microsoft.com/office/drawing/2014/main" id="{7C2827B8-148D-734B-F5C1-EE58C3215E26}"/>
              </a:ext>
            </a:extLst>
          </p:cNvPr>
          <p:cNvSpPr txBox="1"/>
          <p:nvPr/>
        </p:nvSpPr>
        <p:spPr>
          <a:xfrm>
            <a:off x="273367" y="191563"/>
            <a:ext cx="7449223" cy="451406"/>
          </a:xfrm>
          <a:prstGeom prst="rect">
            <a:avLst/>
          </a:prstGeom>
          <a:noFill/>
        </p:spPr>
        <p:txBody>
          <a:bodyPr wrap="square">
            <a:spAutoFit/>
          </a:bodyPr>
          <a:lstStyle/>
          <a:p>
            <a:pPr marL="0" marR="0" lvl="0" indent="0" algn="l" defTabSz="457200" rtl="0" eaLnBrk="1" fontAlgn="auto" latinLnBrk="0" hangingPunct="1">
              <a:lnSpc>
                <a:spcPts val="2775"/>
              </a:lnSpc>
              <a:spcBef>
                <a:spcPct val="0"/>
              </a:spcBef>
              <a:spcAft>
                <a:spcPts val="0"/>
              </a:spcAft>
              <a:buClrTx/>
              <a:buSzTx/>
              <a:buFontTx/>
              <a:buNone/>
              <a:tabLst/>
              <a:defRPr/>
            </a:pPr>
            <a:r>
              <a:rPr kumimoji="0" lang="es-ES_tradnl" sz="2400" b="0" i="0" u="none" strike="noStrike" kern="1200" cap="none" spc="0" normalizeH="0" baseline="0" noProof="0" dirty="0">
                <a:ln>
                  <a:noFill/>
                </a:ln>
                <a:solidFill>
                  <a:prstClr val="white"/>
                </a:solidFill>
                <a:effectLst/>
                <a:uLnTx/>
                <a:uFillTx/>
                <a:latin typeface="Calibri Light" panose="020F0302020204030204"/>
                <a:ea typeface="+mn-ea"/>
                <a:cs typeface="+mn-cs"/>
              </a:rPr>
              <a:t>4 PILARES  DE LA ALIANZA POR LA EDUCACIÓN ECOLÓGICA</a:t>
            </a:r>
          </a:p>
        </p:txBody>
      </p:sp>
    </p:spTree>
    <p:extLst>
      <p:ext uri="{BB962C8B-B14F-4D97-AF65-F5344CB8AC3E}">
        <p14:creationId xmlns:p14="http://schemas.microsoft.com/office/powerpoint/2010/main" val="217525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CFA00040-8DEB-4DF2-CFF8-45B35E51C451}"/>
              </a:ext>
            </a:extLst>
          </p:cNvPr>
          <p:cNvSpPr>
            <a:spLocks noGrp="1"/>
          </p:cNvSpPr>
          <p:nvPr>
            <p:ph type="body" sz="quarter" idx="14"/>
          </p:nvPr>
        </p:nvSpPr>
        <p:spPr/>
        <p:txBody>
          <a:bodyPr>
            <a:normAutofit fontScale="92500" lnSpcReduction="10000"/>
          </a:bodyPr>
          <a:lstStyle/>
          <a:p>
            <a:endParaRPr lang="es-ES_tradnl"/>
          </a:p>
        </p:txBody>
      </p:sp>
      <p:pic>
        <p:nvPicPr>
          <p:cNvPr id="5" name="Imagen 4">
            <a:extLst>
              <a:ext uri="{FF2B5EF4-FFF2-40B4-BE49-F238E27FC236}">
                <a16:creationId xmlns:a16="http://schemas.microsoft.com/office/drawing/2014/main" id="{638DE932-2E41-7B78-E0E8-D8163023AF83}"/>
              </a:ext>
            </a:extLst>
          </p:cNvPr>
          <p:cNvPicPr>
            <a:picLocks noChangeAspect="1"/>
          </p:cNvPicPr>
          <p:nvPr/>
        </p:nvPicPr>
        <p:blipFill>
          <a:blip r:embed="rId3"/>
          <a:stretch>
            <a:fillRect/>
          </a:stretch>
        </p:blipFill>
        <p:spPr>
          <a:xfrm>
            <a:off x="174493" y="1110108"/>
            <a:ext cx="1308100" cy="1193800"/>
          </a:xfrm>
          <a:prstGeom prst="rect">
            <a:avLst/>
          </a:prstGeom>
        </p:spPr>
      </p:pic>
      <p:pic>
        <p:nvPicPr>
          <p:cNvPr id="6" name="Imagen 5">
            <a:extLst>
              <a:ext uri="{FF2B5EF4-FFF2-40B4-BE49-F238E27FC236}">
                <a16:creationId xmlns:a16="http://schemas.microsoft.com/office/drawing/2014/main" id="{8ECCA854-7CC6-D4F2-9751-002034530DE8}"/>
              </a:ext>
            </a:extLst>
          </p:cNvPr>
          <p:cNvPicPr>
            <a:picLocks noChangeAspect="1"/>
          </p:cNvPicPr>
          <p:nvPr/>
        </p:nvPicPr>
        <p:blipFill>
          <a:blip r:embed="rId4"/>
          <a:stretch>
            <a:fillRect/>
          </a:stretch>
        </p:blipFill>
        <p:spPr>
          <a:xfrm>
            <a:off x="174493" y="2369212"/>
            <a:ext cx="1308100" cy="1206500"/>
          </a:xfrm>
          <a:prstGeom prst="rect">
            <a:avLst/>
          </a:prstGeom>
        </p:spPr>
      </p:pic>
      <p:pic>
        <p:nvPicPr>
          <p:cNvPr id="7" name="Imagen 6">
            <a:extLst>
              <a:ext uri="{FF2B5EF4-FFF2-40B4-BE49-F238E27FC236}">
                <a16:creationId xmlns:a16="http://schemas.microsoft.com/office/drawing/2014/main" id="{0B86BFCF-9AF2-5A3D-C66F-6AC8CA76F71F}"/>
              </a:ext>
            </a:extLst>
          </p:cNvPr>
          <p:cNvPicPr>
            <a:picLocks noChangeAspect="1"/>
          </p:cNvPicPr>
          <p:nvPr/>
        </p:nvPicPr>
        <p:blipFill>
          <a:blip r:embed="rId5"/>
          <a:stretch>
            <a:fillRect/>
          </a:stretch>
        </p:blipFill>
        <p:spPr>
          <a:xfrm>
            <a:off x="130032" y="3641016"/>
            <a:ext cx="1308100" cy="1231900"/>
          </a:xfrm>
          <a:prstGeom prst="rect">
            <a:avLst/>
          </a:prstGeom>
        </p:spPr>
      </p:pic>
      <p:pic>
        <p:nvPicPr>
          <p:cNvPr id="8" name="Imagen 7">
            <a:extLst>
              <a:ext uri="{FF2B5EF4-FFF2-40B4-BE49-F238E27FC236}">
                <a16:creationId xmlns:a16="http://schemas.microsoft.com/office/drawing/2014/main" id="{759DF7E5-0A34-0D3F-1EDB-008C051892CD}"/>
              </a:ext>
            </a:extLst>
          </p:cNvPr>
          <p:cNvPicPr>
            <a:picLocks noChangeAspect="1"/>
          </p:cNvPicPr>
          <p:nvPr/>
        </p:nvPicPr>
        <p:blipFill>
          <a:blip r:embed="rId6"/>
          <a:stretch>
            <a:fillRect/>
          </a:stretch>
        </p:blipFill>
        <p:spPr>
          <a:xfrm>
            <a:off x="130032" y="4978124"/>
            <a:ext cx="1308100" cy="1231900"/>
          </a:xfrm>
          <a:prstGeom prst="rect">
            <a:avLst/>
          </a:prstGeom>
        </p:spPr>
      </p:pic>
      <p:sp>
        <p:nvSpPr>
          <p:cNvPr id="9" name="CuadroTexto 8">
            <a:extLst>
              <a:ext uri="{FF2B5EF4-FFF2-40B4-BE49-F238E27FC236}">
                <a16:creationId xmlns:a16="http://schemas.microsoft.com/office/drawing/2014/main" id="{E2451C27-6144-F8BD-362D-7C44FEAFF9DF}"/>
              </a:ext>
            </a:extLst>
          </p:cNvPr>
          <p:cNvSpPr txBox="1"/>
          <p:nvPr/>
        </p:nvSpPr>
        <p:spPr>
          <a:xfrm>
            <a:off x="1482593" y="1491565"/>
            <a:ext cx="2992614"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UNIVERSIDADES VERDES</a:t>
            </a:r>
          </a:p>
        </p:txBody>
      </p:sp>
      <p:sp>
        <p:nvSpPr>
          <p:cNvPr id="10" name="CuadroTexto 9">
            <a:extLst>
              <a:ext uri="{FF2B5EF4-FFF2-40B4-BE49-F238E27FC236}">
                <a16:creationId xmlns:a16="http://schemas.microsoft.com/office/drawing/2014/main" id="{220F61A4-2A48-1C04-53A4-D03756D9A6BF}"/>
              </a:ext>
            </a:extLst>
          </p:cNvPr>
          <p:cNvSpPr txBox="1"/>
          <p:nvPr/>
        </p:nvSpPr>
        <p:spPr>
          <a:xfrm>
            <a:off x="1515099" y="2415971"/>
            <a:ext cx="2984684"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CURRICULUM Y FORMACIÓN DOCENTE VERDES</a:t>
            </a:r>
          </a:p>
        </p:txBody>
      </p:sp>
      <p:sp>
        <p:nvSpPr>
          <p:cNvPr id="11" name="CuadroTexto 10">
            <a:extLst>
              <a:ext uri="{FF2B5EF4-FFF2-40B4-BE49-F238E27FC236}">
                <a16:creationId xmlns:a16="http://schemas.microsoft.com/office/drawing/2014/main" id="{B821CC6A-B986-052A-B39F-5D178BA3DBF2}"/>
              </a:ext>
            </a:extLst>
          </p:cNvPr>
          <p:cNvSpPr txBox="1"/>
          <p:nvPr/>
        </p:nvSpPr>
        <p:spPr>
          <a:xfrm>
            <a:off x="4596879" y="2407426"/>
            <a:ext cx="7112063"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Al integrar la sostenibilidad en el núcleo de nuestras instituciones </a:t>
            </a:r>
            <a:r>
              <a:rPr kumimoji="0" lang="es-ES" sz="1800" b="0" i="0" u="none" strike="noStrike" kern="1200" cap="none" spc="0" normalizeH="0" baseline="0" noProof="0" dirty="0">
                <a:ln>
                  <a:noFill/>
                </a:ln>
                <a:solidFill>
                  <a:srgbClr val="212121"/>
                </a:solidFill>
                <a:effectLst/>
                <a:uLnTx/>
                <a:uFillTx/>
                <a:latin typeface="Inter"/>
                <a:ea typeface="+mn-ea"/>
                <a:cs typeface="+mn-cs"/>
              </a:rPr>
              <a:t>de educación superior, podemos crear un entorno de aprendizaje que inspire a los estudiantes a convertirse en agentes de cambio positivo en sus comunidades y más allá.</a:t>
            </a:r>
          </a:p>
        </p:txBody>
      </p:sp>
      <p:sp>
        <p:nvSpPr>
          <p:cNvPr id="12" name="CuadroTexto 11">
            <a:extLst>
              <a:ext uri="{FF2B5EF4-FFF2-40B4-BE49-F238E27FC236}">
                <a16:creationId xmlns:a16="http://schemas.microsoft.com/office/drawing/2014/main" id="{34839CC3-32B5-B7B8-6C2F-DA9319C0C067}"/>
              </a:ext>
            </a:extLst>
          </p:cNvPr>
          <p:cNvSpPr txBox="1"/>
          <p:nvPr/>
        </p:nvSpPr>
        <p:spPr>
          <a:xfrm>
            <a:off x="4416852" y="1110108"/>
            <a:ext cx="711206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12121"/>
                </a:solidFill>
                <a:effectLst/>
                <a:uLnTx/>
                <a:uFillTx/>
                <a:latin typeface="Inter"/>
                <a:ea typeface="+mn-ea"/>
                <a:cs typeface="+mn-cs"/>
              </a:rPr>
              <a:t>La ecologización de las instituciones requiere un </a:t>
            </a: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enfoque holístico de la sostenibilidad ambiental, centrado en el liderazgo, la gestión y la administración</a:t>
            </a:r>
            <a:r>
              <a:rPr kumimoji="0" lang="es-ES" sz="1800" b="0" i="0" u="none" strike="noStrike" kern="1200" cap="none" spc="0" normalizeH="0" baseline="0" noProof="0" dirty="0">
                <a:ln>
                  <a:noFill/>
                </a:ln>
                <a:solidFill>
                  <a:srgbClr val="212121"/>
                </a:solidFill>
                <a:effectLst/>
                <a:uLnTx/>
                <a:uFillTx/>
                <a:latin typeface="Inter"/>
                <a:ea typeface="+mn-ea"/>
                <a:cs typeface="+mn-cs"/>
              </a:rPr>
              <a:t> que trabajan juntos para impulsar el cambio y crear una organización más responsable con el medio ambiente.</a:t>
            </a:r>
          </a:p>
        </p:txBody>
      </p:sp>
      <p:sp>
        <p:nvSpPr>
          <p:cNvPr id="13" name="CuadroTexto 12">
            <a:extLst>
              <a:ext uri="{FF2B5EF4-FFF2-40B4-BE49-F238E27FC236}">
                <a16:creationId xmlns:a16="http://schemas.microsoft.com/office/drawing/2014/main" id="{1F7E9935-938A-BA1C-BD33-53E377D22C67}"/>
              </a:ext>
            </a:extLst>
          </p:cNvPr>
          <p:cNvSpPr txBox="1"/>
          <p:nvPr/>
        </p:nvSpPr>
        <p:spPr>
          <a:xfrm>
            <a:off x="4596881" y="3737570"/>
            <a:ext cx="728623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12121"/>
                </a:solidFill>
                <a:effectLst/>
                <a:uLnTx/>
                <a:uFillTx/>
                <a:latin typeface="Inter"/>
                <a:ea typeface="+mn-ea"/>
                <a:cs typeface="+mn-cs"/>
              </a:rPr>
              <a:t>Al </a:t>
            </a: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aprovechar la experiencia y los recursos de las instituciones </a:t>
            </a:r>
            <a:r>
              <a:rPr kumimoji="0" lang="es-ES" sz="1800" b="0" i="0" u="none" strike="noStrike" kern="1200" cap="none" spc="0" normalizeH="0" baseline="0" noProof="0" dirty="0">
                <a:ln>
                  <a:noFill/>
                </a:ln>
                <a:solidFill>
                  <a:srgbClr val="212121"/>
                </a:solidFill>
                <a:effectLst/>
                <a:uLnTx/>
                <a:uFillTx/>
                <a:latin typeface="Inter"/>
                <a:ea typeface="+mn-ea"/>
                <a:cs typeface="+mn-cs"/>
              </a:rPr>
              <a:t>de educación superior, podemos impulsar un cambio positivo y crear un futuro más equitativo y sostenible para todos</a:t>
            </a:r>
            <a:r>
              <a:rPr kumimoji="0" lang="es-ES" sz="1800" b="0" i="0" u="none" strike="noStrike" kern="1200" cap="none" spc="0" normalizeH="0" baseline="0" noProof="0" dirty="0">
                <a:ln>
                  <a:noFill/>
                </a:ln>
                <a:solidFill>
                  <a:prstClr val="black"/>
                </a:solidFill>
                <a:effectLst/>
                <a:uLnTx/>
                <a:uFillTx/>
                <a:latin typeface="Helvetica" pitchFamily="2" charset="0"/>
                <a:ea typeface="+mn-ea"/>
                <a:cs typeface="+mn-cs"/>
              </a:rPr>
              <a:t>.</a:t>
            </a:r>
          </a:p>
        </p:txBody>
      </p:sp>
      <p:sp>
        <p:nvSpPr>
          <p:cNvPr id="14" name="CuadroTexto 13">
            <a:extLst>
              <a:ext uri="{FF2B5EF4-FFF2-40B4-BE49-F238E27FC236}">
                <a16:creationId xmlns:a16="http://schemas.microsoft.com/office/drawing/2014/main" id="{84A49C71-CB4E-1EFC-61A2-C1CCA4642B0F}"/>
              </a:ext>
            </a:extLst>
          </p:cNvPr>
          <p:cNvSpPr txBox="1"/>
          <p:nvPr/>
        </p:nvSpPr>
        <p:spPr>
          <a:xfrm>
            <a:off x="1385496" y="3852198"/>
            <a:ext cx="311428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CIENCIA, TECNOLOGÍA E INNOVACIÓN VERDE</a:t>
            </a:r>
          </a:p>
        </p:txBody>
      </p:sp>
      <p:sp>
        <p:nvSpPr>
          <p:cNvPr id="15" name="CuadroTexto 14">
            <a:extLst>
              <a:ext uri="{FF2B5EF4-FFF2-40B4-BE49-F238E27FC236}">
                <a16:creationId xmlns:a16="http://schemas.microsoft.com/office/drawing/2014/main" id="{DFCBBC8F-9DEF-9581-1589-4C7CF31A285B}"/>
              </a:ext>
            </a:extLst>
          </p:cNvPr>
          <p:cNvSpPr txBox="1"/>
          <p:nvPr/>
        </p:nvSpPr>
        <p:spPr>
          <a:xfrm>
            <a:off x="4596881" y="5054731"/>
            <a:ext cx="746508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12121"/>
                </a:solidFill>
                <a:effectLst/>
                <a:uLnTx/>
                <a:uFillTx/>
                <a:latin typeface="Inter"/>
                <a:ea typeface="+mn-ea"/>
                <a:cs typeface="+mn-cs"/>
              </a:rPr>
              <a:t>Al invertir en estas iniciativas, las comunidades pueden crear un futuro más sostenible y, al mismo tiempo, </a:t>
            </a:r>
            <a:r>
              <a:rPr kumimoji="0" lang="es-ES" sz="1800" b="1" i="0" u="none" strike="noStrike" kern="1200" cap="none" spc="0" normalizeH="0" baseline="0" noProof="0" dirty="0">
                <a:ln>
                  <a:noFill/>
                </a:ln>
                <a:solidFill>
                  <a:srgbClr val="212121"/>
                </a:solidFill>
                <a:effectLst/>
                <a:highlight>
                  <a:srgbClr val="00FFFF"/>
                </a:highlight>
                <a:uLnTx/>
                <a:uFillTx/>
                <a:latin typeface="Inter"/>
                <a:ea typeface="+mn-ea"/>
                <a:cs typeface="+mn-cs"/>
              </a:rPr>
              <a:t>brindar oportunidades de empleo significativas </a:t>
            </a:r>
            <a:r>
              <a:rPr kumimoji="0" lang="es-ES" sz="1800" b="0" i="0" u="none" strike="noStrike" kern="1200" cap="none" spc="0" normalizeH="0" baseline="0" noProof="0" dirty="0">
                <a:ln>
                  <a:noFill/>
                </a:ln>
                <a:solidFill>
                  <a:srgbClr val="212121"/>
                </a:solidFill>
                <a:effectLst/>
                <a:uLnTx/>
                <a:uFillTx/>
                <a:latin typeface="Inter"/>
                <a:ea typeface="+mn-ea"/>
                <a:cs typeface="+mn-cs"/>
              </a:rPr>
              <a:t>para sus residentes.</a:t>
            </a:r>
          </a:p>
        </p:txBody>
      </p:sp>
      <p:sp>
        <p:nvSpPr>
          <p:cNvPr id="16" name="CuadroTexto 15">
            <a:extLst>
              <a:ext uri="{FF2B5EF4-FFF2-40B4-BE49-F238E27FC236}">
                <a16:creationId xmlns:a16="http://schemas.microsoft.com/office/drawing/2014/main" id="{F76BB151-B0EF-8470-364E-5FC132AC9791}"/>
              </a:ext>
            </a:extLst>
          </p:cNvPr>
          <p:cNvSpPr txBox="1"/>
          <p:nvPr/>
        </p:nvSpPr>
        <p:spPr>
          <a:xfrm>
            <a:off x="1438132" y="5366435"/>
            <a:ext cx="2232534"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EMPLEOS VERDES</a:t>
            </a:r>
          </a:p>
        </p:txBody>
      </p:sp>
      <p:pic>
        <p:nvPicPr>
          <p:cNvPr id="17" name="Imagen 16">
            <a:extLst>
              <a:ext uri="{FF2B5EF4-FFF2-40B4-BE49-F238E27FC236}">
                <a16:creationId xmlns:a16="http://schemas.microsoft.com/office/drawing/2014/main" id="{F63E2970-C945-DEF3-93DC-5F5208E0C361}"/>
              </a:ext>
            </a:extLst>
          </p:cNvPr>
          <p:cNvPicPr>
            <a:picLocks noChangeAspect="1"/>
          </p:cNvPicPr>
          <p:nvPr/>
        </p:nvPicPr>
        <p:blipFill>
          <a:blip r:embed="rId7"/>
          <a:stretch>
            <a:fillRect/>
          </a:stretch>
        </p:blipFill>
        <p:spPr>
          <a:xfrm>
            <a:off x="8612055" y="-128053"/>
            <a:ext cx="1889258" cy="1010687"/>
          </a:xfrm>
          <a:prstGeom prst="rect">
            <a:avLst/>
          </a:prstGeom>
        </p:spPr>
      </p:pic>
      <p:sp>
        <p:nvSpPr>
          <p:cNvPr id="19" name="CuadroTexto 18">
            <a:extLst>
              <a:ext uri="{FF2B5EF4-FFF2-40B4-BE49-F238E27FC236}">
                <a16:creationId xmlns:a16="http://schemas.microsoft.com/office/drawing/2014/main" id="{7C2827B8-148D-734B-F5C1-EE58C3215E26}"/>
              </a:ext>
            </a:extLst>
          </p:cNvPr>
          <p:cNvSpPr txBox="1"/>
          <p:nvPr/>
        </p:nvSpPr>
        <p:spPr>
          <a:xfrm>
            <a:off x="273367" y="191563"/>
            <a:ext cx="7449223" cy="451406"/>
          </a:xfrm>
          <a:prstGeom prst="rect">
            <a:avLst/>
          </a:prstGeom>
          <a:noFill/>
        </p:spPr>
        <p:txBody>
          <a:bodyPr wrap="square">
            <a:spAutoFit/>
          </a:bodyPr>
          <a:lstStyle/>
          <a:p>
            <a:pPr marL="0" marR="0" lvl="0" indent="0" algn="l" defTabSz="457200" rtl="0" eaLnBrk="1" fontAlgn="auto" latinLnBrk="0" hangingPunct="1">
              <a:lnSpc>
                <a:spcPts val="2775"/>
              </a:lnSpc>
              <a:spcBef>
                <a:spcPct val="0"/>
              </a:spcBef>
              <a:spcAft>
                <a:spcPts val="0"/>
              </a:spcAft>
              <a:buClrTx/>
              <a:buSzTx/>
              <a:buFontTx/>
              <a:buNone/>
              <a:tabLst/>
              <a:defRPr/>
            </a:pPr>
            <a:r>
              <a:rPr kumimoji="0" lang="es-ES_tradnl" sz="2400" b="0" i="0" u="none" strike="noStrike" kern="1200" cap="none" spc="0" normalizeH="0" baseline="0" noProof="0" dirty="0">
                <a:ln>
                  <a:noFill/>
                </a:ln>
                <a:solidFill>
                  <a:prstClr val="white"/>
                </a:solidFill>
                <a:effectLst/>
                <a:uLnTx/>
                <a:uFillTx/>
                <a:latin typeface="Calibri Light" panose="020F0302020204030204"/>
                <a:ea typeface="+mn-ea"/>
                <a:cs typeface="+mn-cs"/>
              </a:rPr>
              <a:t>4 PILARES  DE GREENING HIGHER EDUCATION</a:t>
            </a:r>
          </a:p>
        </p:txBody>
      </p:sp>
    </p:spTree>
    <p:extLst>
      <p:ext uri="{BB962C8B-B14F-4D97-AF65-F5344CB8AC3E}">
        <p14:creationId xmlns:p14="http://schemas.microsoft.com/office/powerpoint/2010/main" val="107367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2323EB2-896A-DF0A-DEC3-6615BDF43CFD}"/>
              </a:ext>
            </a:extLst>
          </p:cNvPr>
          <p:cNvSpPr>
            <a:spLocks noGrp="1"/>
          </p:cNvSpPr>
          <p:nvPr>
            <p:ph type="body" sz="quarter" idx="14"/>
          </p:nvPr>
        </p:nvSpPr>
        <p:spPr/>
        <p:txBody>
          <a:bodyPr>
            <a:normAutofit fontScale="92500" lnSpcReduction="10000"/>
          </a:bodyPr>
          <a:lstStyle/>
          <a:p>
            <a:endParaRPr lang="es-ES_tradnl"/>
          </a:p>
        </p:txBody>
      </p:sp>
      <p:sp>
        <p:nvSpPr>
          <p:cNvPr id="4" name="CuadroTexto 3">
            <a:extLst>
              <a:ext uri="{FF2B5EF4-FFF2-40B4-BE49-F238E27FC236}">
                <a16:creationId xmlns:a16="http://schemas.microsoft.com/office/drawing/2014/main" id="{EA0FC2E2-73F5-503E-FE99-09EECFDF3D0F}"/>
              </a:ext>
            </a:extLst>
          </p:cNvPr>
          <p:cNvSpPr txBox="1"/>
          <p:nvPr/>
        </p:nvSpPr>
        <p:spPr>
          <a:xfrm>
            <a:off x="4672732" y="1367198"/>
            <a:ext cx="6099716"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1" i="0" u="none" strike="noStrike" kern="100" cap="none" spc="0" normalizeH="0" baseline="0" noProof="0" dirty="0">
                <a:ln>
                  <a:noFill/>
                </a:ln>
                <a:solidFill>
                  <a:srgbClr val="F81B02"/>
                </a:solidFill>
                <a:effectLst/>
                <a:uLnTx/>
                <a:uFillTx/>
                <a:latin typeface="Calibri" panose="020F0502020204030204" pitchFamily="34" charset="0"/>
                <a:ea typeface="Aptos" panose="020B0004020202020204" pitchFamily="34" charset="0"/>
                <a:cs typeface="Calibri" panose="020F0502020204030204" pitchFamily="34" charset="0"/>
              </a:rPr>
              <a:t>Desafíos Institucionales</a:t>
            </a:r>
            <a:endParaRPr kumimoji="0" lang="es-ES" sz="2200" b="0" i="0" u="none" strike="noStrike" kern="100" cap="none" spc="0" normalizeH="0" baseline="0" noProof="0" dirty="0">
              <a:ln>
                <a:noFill/>
              </a:ln>
              <a:solidFill>
                <a:srgbClr val="F81B02"/>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Falta de claridad en la misión e inclusión en su PEI</a:t>
            </a:r>
          </a:p>
          <a:p>
            <a:pPr marL="285750" marR="0" lvl="0" indent="-28575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Recursos limitados: prioridad a la docencia e investigación</a:t>
            </a:r>
          </a:p>
          <a:p>
            <a:pPr marL="285750" marR="0" lvl="0" indent="-28575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Resistencia al cambio: inercia cultural</a:t>
            </a:r>
            <a:endParaRPr kumimoji="0" lang="es-ES_trad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CuadroTexto 5">
            <a:extLst>
              <a:ext uri="{FF2B5EF4-FFF2-40B4-BE49-F238E27FC236}">
                <a16:creationId xmlns:a16="http://schemas.microsoft.com/office/drawing/2014/main" id="{2D5D867B-26CD-7EE4-A2F3-FDAA58559FF6}"/>
              </a:ext>
            </a:extLst>
          </p:cNvPr>
          <p:cNvSpPr txBox="1"/>
          <p:nvPr/>
        </p:nvSpPr>
        <p:spPr>
          <a:xfrm>
            <a:off x="4672732" y="2982050"/>
            <a:ext cx="6099716"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1" i="0" u="none" strike="noStrike" kern="100" cap="none" spc="0" normalizeH="0" baseline="0" noProof="0" dirty="0">
                <a:ln>
                  <a:noFill/>
                </a:ln>
                <a:solidFill>
                  <a:srgbClr val="F81B02"/>
                </a:solidFill>
                <a:effectLst/>
                <a:uLnTx/>
                <a:uFillTx/>
                <a:latin typeface="Calibri" panose="020F0502020204030204" pitchFamily="34" charset="0"/>
                <a:ea typeface="Aptos" panose="020B0004020202020204" pitchFamily="34" charset="0"/>
                <a:cs typeface="Calibri" panose="020F0502020204030204" pitchFamily="34" charset="0"/>
              </a:rPr>
              <a:t>Desafíos Académicos</a:t>
            </a:r>
            <a:endParaRPr kumimoji="0" lang="es-ES" sz="2200" b="0" i="0" u="none" strike="noStrike" kern="100" cap="none" spc="0" normalizeH="0" baseline="0" noProof="0" dirty="0">
              <a:ln>
                <a:noFill/>
              </a:ln>
              <a:solidFill>
                <a:srgbClr val="F81B02"/>
              </a:solidFill>
              <a:effectLst/>
              <a:uLnTx/>
              <a:uFillTx/>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Reconocimiento insuficiente al no ser un criterio de promoción de docentes</a:t>
            </a:r>
          </a:p>
          <a:p>
            <a:pPr marL="342900" marR="0" lvl="0" indent="-34290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Integración curricular con los objetivos de aprendizaje</a:t>
            </a:r>
          </a:p>
        </p:txBody>
      </p:sp>
      <p:sp>
        <p:nvSpPr>
          <p:cNvPr id="7" name="CuadroTexto 6">
            <a:extLst>
              <a:ext uri="{FF2B5EF4-FFF2-40B4-BE49-F238E27FC236}">
                <a16:creationId xmlns:a16="http://schemas.microsoft.com/office/drawing/2014/main" id="{73C0E0B1-5201-42BA-7DB3-721438C48C1C}"/>
              </a:ext>
            </a:extLst>
          </p:cNvPr>
          <p:cNvSpPr txBox="1"/>
          <p:nvPr/>
        </p:nvSpPr>
        <p:spPr>
          <a:xfrm>
            <a:off x="535259" y="1767007"/>
            <a:ext cx="288816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PRINCIPALES DESAFÍOS</a:t>
            </a:r>
          </a:p>
        </p:txBody>
      </p:sp>
      <p:sp>
        <p:nvSpPr>
          <p:cNvPr id="9" name="CuadroTexto 8">
            <a:extLst>
              <a:ext uri="{FF2B5EF4-FFF2-40B4-BE49-F238E27FC236}">
                <a16:creationId xmlns:a16="http://schemas.microsoft.com/office/drawing/2014/main" id="{BFCC3C4C-ACCC-ED08-C8CB-D716501D5A85}"/>
              </a:ext>
            </a:extLst>
          </p:cNvPr>
          <p:cNvSpPr txBox="1"/>
          <p:nvPr/>
        </p:nvSpPr>
        <p:spPr>
          <a:xfrm>
            <a:off x="4672732" y="4708403"/>
            <a:ext cx="6099716" cy="126188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F81B02"/>
                </a:solidFill>
                <a:effectLst/>
                <a:uLnTx/>
                <a:uFillTx/>
                <a:latin typeface="Calibri" panose="020F0502020204030204" pitchFamily="34" charset="0"/>
                <a:ea typeface="Aptos" panose="020B0004020202020204" pitchFamily="34" charset="0"/>
                <a:cs typeface="Calibri" panose="020F0502020204030204" pitchFamily="34" charset="0"/>
              </a:rPr>
              <a:t>Desafíos Sociales y Contextuales</a:t>
            </a:r>
          </a:p>
          <a:p>
            <a:pPr marL="342900" marR="0" lvl="0" indent="-34290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Problemas complejos que requieren soluciones interdisciplinarias</a:t>
            </a:r>
          </a:p>
          <a:p>
            <a:pPr marL="342900" marR="0" lvl="0" indent="-342900" algn="l" defTabSz="457200" rtl="0" eaLnBrk="1" fontAlgn="auto" latinLnBrk="0" hangingPunct="1">
              <a:lnSpc>
                <a:spcPct val="100000"/>
              </a:lnSpc>
              <a:spcBef>
                <a:spcPts val="0"/>
              </a:spcBef>
              <a:spcAft>
                <a:spcPts val="0"/>
              </a:spcAft>
              <a:buClr>
                <a:srgbClr val="F81B02"/>
              </a:buClr>
              <a:buSzPts val="1000"/>
              <a:buFont typeface="Wingdings" pitchFamily="2" charset="2"/>
              <a:buChar char="§"/>
              <a:tabLst>
                <a:tab pos="457200" algn="l"/>
              </a:tabLst>
              <a:defRPr/>
            </a:pPr>
            <a:r>
              <a:rPr kumimoji="0" lang="es-ES"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Construcción de confianza</a:t>
            </a:r>
            <a:endParaRPr kumimoji="0" lang="es-ES_trad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95463D72-F008-B613-8BCE-482C9763897B}"/>
              </a:ext>
            </a:extLst>
          </p:cNvPr>
          <p:cNvSpPr txBox="1"/>
          <p:nvPr/>
        </p:nvSpPr>
        <p:spPr>
          <a:xfrm>
            <a:off x="333768" y="486585"/>
            <a:ext cx="352603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prstClr val="white"/>
                </a:solidFill>
                <a:effectLst/>
                <a:highlight>
                  <a:srgbClr val="0072BB"/>
                </a:highlight>
                <a:uLnTx/>
                <a:uFillTx/>
                <a:latin typeface="Calibri" panose="020F0502020204030204" pitchFamily="34" charset="0"/>
                <a:ea typeface="+mn-ea"/>
                <a:cs typeface="Calibri" panose="020F0502020204030204" pitchFamily="34" charset="0"/>
              </a:rPr>
              <a:t>PRINCIPALES DESAFÍOS</a:t>
            </a:r>
          </a:p>
        </p:txBody>
      </p:sp>
      <p:pic>
        <p:nvPicPr>
          <p:cNvPr id="12" name="Picture 2">
            <a:extLst>
              <a:ext uri="{FF2B5EF4-FFF2-40B4-BE49-F238E27FC236}">
                <a16:creationId xmlns:a16="http://schemas.microsoft.com/office/drawing/2014/main" id="{68B840AD-ED24-ACC6-A3B3-D86813499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8472"/>
            <a:ext cx="4203032" cy="486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730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0AE964EB-DAFD-E9D9-5135-4D512F4B7EC9}"/>
              </a:ext>
            </a:extLst>
          </p:cNvPr>
          <p:cNvSpPr>
            <a:spLocks noGrp="1"/>
          </p:cNvSpPr>
          <p:nvPr>
            <p:ph type="body" sz="quarter" idx="16"/>
          </p:nvPr>
        </p:nvSpPr>
        <p:spPr/>
        <p:txBody>
          <a:bodyPr>
            <a:normAutofit fontScale="55000" lnSpcReduction="20000"/>
          </a:bodyPr>
          <a:lstStyle/>
          <a:p>
            <a:r>
              <a:rPr lang="es-ES_tradnl" dirty="0">
                <a:latin typeface="Calibri" panose="020F0502020204030204" pitchFamily="34" charset="0"/>
                <a:cs typeface="Calibri" panose="020F0502020204030204" pitchFamily="34" charset="0"/>
              </a:rPr>
              <a:t>ESTRATEGIAS PARA SUPERAR LOS DESAFÍOS</a:t>
            </a:r>
          </a:p>
        </p:txBody>
      </p:sp>
      <p:sp>
        <p:nvSpPr>
          <p:cNvPr id="8" name="Marcador de texto 7">
            <a:extLst>
              <a:ext uri="{FF2B5EF4-FFF2-40B4-BE49-F238E27FC236}">
                <a16:creationId xmlns:a16="http://schemas.microsoft.com/office/drawing/2014/main" id="{7563A99D-D207-B672-B8CE-39E90531EAFC}"/>
              </a:ext>
            </a:extLst>
          </p:cNvPr>
          <p:cNvSpPr>
            <a:spLocks noGrp="1"/>
          </p:cNvSpPr>
          <p:nvPr>
            <p:ph type="body" sz="quarter" idx="17"/>
          </p:nvPr>
        </p:nvSpPr>
        <p:spPr/>
        <p:txBody>
          <a:bodyPr>
            <a:normAutofit fontScale="92500" lnSpcReduction="10000"/>
          </a:bodyPr>
          <a:lstStyle/>
          <a:p>
            <a:endParaRPr lang="es-ES_tradnl"/>
          </a:p>
        </p:txBody>
      </p:sp>
    </p:spTree>
    <p:extLst>
      <p:ext uri="{BB962C8B-B14F-4D97-AF65-F5344CB8AC3E}">
        <p14:creationId xmlns:p14="http://schemas.microsoft.com/office/powerpoint/2010/main" val="3801547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89B321-05D5-2A7A-D110-D7B3410D6ACC}"/>
              </a:ext>
            </a:extLst>
          </p:cNvPr>
          <p:cNvSpPr>
            <a:spLocks noGrp="1"/>
          </p:cNvSpPr>
          <p:nvPr>
            <p:ph type="ctrTitle"/>
          </p:nvPr>
        </p:nvSpPr>
        <p:spPr/>
        <p:txBody>
          <a:bodyPr/>
          <a:lstStyle/>
          <a:p>
            <a:endParaRPr lang="es-ES_tradnl"/>
          </a:p>
        </p:txBody>
      </p:sp>
      <p:sp>
        <p:nvSpPr>
          <p:cNvPr id="3" name="Marcador de texto 2">
            <a:extLst>
              <a:ext uri="{FF2B5EF4-FFF2-40B4-BE49-F238E27FC236}">
                <a16:creationId xmlns:a16="http://schemas.microsoft.com/office/drawing/2014/main" id="{91E6F525-C482-E101-AB3C-BAF5103E4AF4}"/>
              </a:ext>
            </a:extLst>
          </p:cNvPr>
          <p:cNvSpPr>
            <a:spLocks noGrp="1"/>
          </p:cNvSpPr>
          <p:nvPr>
            <p:ph type="body" sz="quarter" idx="16"/>
          </p:nvPr>
        </p:nvSpPr>
        <p:spPr/>
        <p:txBody>
          <a:bodyPr/>
          <a:lstStyle/>
          <a:p>
            <a:endParaRPr lang="es-ES_tradnl"/>
          </a:p>
        </p:txBody>
      </p:sp>
      <p:sp>
        <p:nvSpPr>
          <p:cNvPr id="4" name="Marcador de texto 3">
            <a:extLst>
              <a:ext uri="{FF2B5EF4-FFF2-40B4-BE49-F238E27FC236}">
                <a16:creationId xmlns:a16="http://schemas.microsoft.com/office/drawing/2014/main" id="{5E424586-525C-4424-82F4-2371DD6FAED8}"/>
              </a:ext>
            </a:extLst>
          </p:cNvPr>
          <p:cNvSpPr>
            <a:spLocks noGrp="1"/>
          </p:cNvSpPr>
          <p:nvPr>
            <p:ph type="body" sz="quarter" idx="14"/>
          </p:nvPr>
        </p:nvSpPr>
        <p:spPr/>
        <p:txBody>
          <a:bodyPr>
            <a:normAutofit fontScale="92500" lnSpcReduction="10000"/>
          </a:bodyPr>
          <a:lstStyle/>
          <a:p>
            <a:endParaRPr lang="es-ES_tradnl"/>
          </a:p>
        </p:txBody>
      </p:sp>
      <p:pic>
        <p:nvPicPr>
          <p:cNvPr id="6" name="Imagen 5" descr="Un grupo de personas haciendo gestos con la mano en la boca&#10;&#10;Descripción generada automáticamente con confianza media">
            <a:extLst>
              <a:ext uri="{FF2B5EF4-FFF2-40B4-BE49-F238E27FC236}">
                <a16:creationId xmlns:a16="http://schemas.microsoft.com/office/drawing/2014/main" id="{C74DC8AA-9155-8051-A88B-6E6613821056}"/>
              </a:ext>
            </a:extLst>
          </p:cNvPr>
          <p:cNvPicPr>
            <a:picLocks noChangeAspect="1"/>
          </p:cNvPicPr>
          <p:nvPr/>
        </p:nvPicPr>
        <p:blipFill>
          <a:blip r:embed="rId3"/>
          <a:stretch>
            <a:fillRect/>
          </a:stretch>
        </p:blipFill>
        <p:spPr>
          <a:xfrm>
            <a:off x="477" y="0"/>
            <a:ext cx="12298839" cy="7561130"/>
          </a:xfrm>
          <a:prstGeom prst="rect">
            <a:avLst/>
          </a:prstGeom>
        </p:spPr>
      </p:pic>
      <p:sp>
        <p:nvSpPr>
          <p:cNvPr id="8" name="CuadroTexto 7">
            <a:extLst>
              <a:ext uri="{FF2B5EF4-FFF2-40B4-BE49-F238E27FC236}">
                <a16:creationId xmlns:a16="http://schemas.microsoft.com/office/drawing/2014/main" id="{A41A8EAF-4BC4-7158-4F9A-20C50CF0DEC8}"/>
              </a:ext>
            </a:extLst>
          </p:cNvPr>
          <p:cNvSpPr txBox="1"/>
          <p:nvPr/>
        </p:nvSpPr>
        <p:spPr>
          <a:xfrm>
            <a:off x="420879" y="3780565"/>
            <a:ext cx="8165560"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3000" b="1"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Arial Unicode MS" panose="020B0604020202020204" pitchFamily="34" charset="-128"/>
                <a:cs typeface="+mn-cs"/>
              </a:rPr>
              <a:t>Los líderes deben definir una misión clara y asignar recursos específicos así como fortalecer las capacidades de los equipos encargados de gestionar estos programas</a:t>
            </a:r>
            <a:endParaRPr kumimoji="0" lang="es-ES_tradnl" sz="3000" b="1" i="0" u="none" strike="noStrike" kern="1200" cap="none" spc="0" normalizeH="0" baseline="0" noProof="0" dirty="0">
              <a:ln>
                <a:noFill/>
              </a:ln>
              <a:solidFill>
                <a:prstClr val="white"/>
              </a:solidFill>
              <a:effectLst/>
              <a:highlight>
                <a:srgbClr val="FF0000"/>
              </a:highlight>
              <a:uLnTx/>
              <a:uFillTx/>
              <a:latin typeface="Rockwell" panose="02060603020205020403"/>
              <a:ea typeface="+mn-ea"/>
              <a:cs typeface="+mn-cs"/>
            </a:endParaRPr>
          </a:p>
        </p:txBody>
      </p:sp>
      <p:sp>
        <p:nvSpPr>
          <p:cNvPr id="7" name="CuadroTexto 6">
            <a:extLst>
              <a:ext uri="{FF2B5EF4-FFF2-40B4-BE49-F238E27FC236}">
                <a16:creationId xmlns:a16="http://schemas.microsoft.com/office/drawing/2014/main" id="{B8CEDA23-1513-8CC5-87DB-43817BE67471}"/>
              </a:ext>
            </a:extLst>
          </p:cNvPr>
          <p:cNvSpPr txBox="1"/>
          <p:nvPr/>
        </p:nvSpPr>
        <p:spPr>
          <a:xfrm>
            <a:off x="532471" y="506291"/>
            <a:ext cx="6239106"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Pts val="1000"/>
              <a:buFontTx/>
              <a:buNone/>
              <a:tabLst>
                <a:tab pos="457200" algn="l"/>
              </a:tabLst>
              <a:defRPr/>
            </a:pPr>
            <a:r>
              <a:rPr kumimoji="0" lang="es-ES" sz="3000" b="1" i="0" u="none" strike="noStrike" kern="1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rPr>
              <a:t>LIDERAZGO INSTITUCIONAL</a:t>
            </a:r>
            <a:endParaRPr kumimoji="0" lang="es-ES" sz="3000" b="0" i="0" u="none" strike="noStrike" kern="1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605945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B452-41C5-ED2D-488F-6DA40C639BD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6EEAE7B-A544-7079-6D9D-55719934DF69}"/>
              </a:ext>
            </a:extLst>
          </p:cNvPr>
          <p:cNvSpPr>
            <a:spLocks noGrp="1"/>
          </p:cNvSpPr>
          <p:nvPr>
            <p:ph type="ctrTitle"/>
          </p:nvPr>
        </p:nvSpPr>
        <p:spPr/>
        <p:txBody>
          <a:bodyPr>
            <a:normAutofit/>
          </a:bodyPr>
          <a:lstStyle/>
          <a:p>
            <a:r>
              <a:rPr lang="es-ES" dirty="0"/>
              <a:t>INNOVACIÍN EDUCATIVA</a:t>
            </a:r>
          </a:p>
        </p:txBody>
      </p:sp>
      <p:sp>
        <p:nvSpPr>
          <p:cNvPr id="4" name="Marcador de texto 3">
            <a:extLst>
              <a:ext uri="{FF2B5EF4-FFF2-40B4-BE49-F238E27FC236}">
                <a16:creationId xmlns:a16="http://schemas.microsoft.com/office/drawing/2014/main" id="{8A375509-C721-E6BA-4F44-6028482E0E39}"/>
              </a:ext>
            </a:extLst>
          </p:cNvPr>
          <p:cNvSpPr>
            <a:spLocks noGrp="1"/>
          </p:cNvSpPr>
          <p:nvPr>
            <p:ph type="body" sz="quarter" idx="14"/>
          </p:nvPr>
        </p:nvSpPr>
        <p:spPr/>
        <p:txBody>
          <a:bodyPr>
            <a:normAutofit fontScale="55000" lnSpcReduction="20000"/>
          </a:bodyPr>
          <a:lstStyle/>
          <a:p>
            <a:r>
              <a:rPr lang="es-ES"/>
              <a:t>Fuente Cómo afectan el cambio climático y los desplazamientos al derecho a la educación: una iniciativa de la UNESCO</a:t>
            </a:r>
          </a:p>
        </p:txBody>
      </p:sp>
      <p:pic>
        <p:nvPicPr>
          <p:cNvPr id="6" name="Imagen 5" descr="Diagrama&#10;&#10;Descripción generada automáticamente">
            <a:extLst>
              <a:ext uri="{FF2B5EF4-FFF2-40B4-BE49-F238E27FC236}">
                <a16:creationId xmlns:a16="http://schemas.microsoft.com/office/drawing/2014/main" id="{FE4003A4-EB35-022D-C619-ECCBB34CA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71" y="821583"/>
            <a:ext cx="10273125" cy="4711110"/>
          </a:xfrm>
          <a:prstGeom prst="rect">
            <a:avLst/>
          </a:prstGeom>
        </p:spPr>
      </p:pic>
      <p:sp>
        <p:nvSpPr>
          <p:cNvPr id="3" name="CuadroTexto 2">
            <a:extLst>
              <a:ext uri="{FF2B5EF4-FFF2-40B4-BE49-F238E27FC236}">
                <a16:creationId xmlns:a16="http://schemas.microsoft.com/office/drawing/2014/main" id="{0B63D59D-31A0-4151-7B9F-76EDA778104E}"/>
              </a:ext>
            </a:extLst>
          </p:cNvPr>
          <p:cNvSpPr txBox="1"/>
          <p:nvPr/>
        </p:nvSpPr>
        <p:spPr>
          <a:xfrm>
            <a:off x="565859" y="4794029"/>
            <a:ext cx="8396435" cy="1477328"/>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Pts val="1000"/>
              <a:buFontTx/>
              <a:buNone/>
              <a:tabLst>
                <a:tab pos="914400" algn="l"/>
              </a:tabLst>
              <a:defRPr/>
            </a:pPr>
            <a:r>
              <a:rPr kumimoji="0" lang="es-ES" sz="3000" b="1" i="0" u="none" strike="noStrike" kern="100" cap="none" spc="0" normalizeH="0" baseline="0" noProof="0" dirty="0">
                <a:ln>
                  <a:noFill/>
                </a:ln>
                <a:solidFill>
                  <a:prstClr val="white"/>
                </a:solidFill>
                <a:effectLst/>
                <a:highlight>
                  <a:srgbClr val="FF0000"/>
                </a:highlight>
                <a:uLnTx/>
                <a:uFillTx/>
                <a:latin typeface="Aptos" panose="020B0004020202020204" pitchFamily="34" charset="0"/>
                <a:ea typeface="Aptos" panose="020B0004020202020204" pitchFamily="34" charset="0"/>
                <a:cs typeface="Times New Roman" panose="02020603050405020304" pitchFamily="18" charset="0"/>
              </a:rPr>
              <a:t>Promover metodologías activas que conecten a los estudiantes con problemas reales en sus comunidades.</a:t>
            </a:r>
          </a:p>
        </p:txBody>
      </p:sp>
    </p:spTree>
    <p:extLst>
      <p:ext uri="{BB962C8B-B14F-4D97-AF65-F5344CB8AC3E}">
        <p14:creationId xmlns:p14="http://schemas.microsoft.com/office/powerpoint/2010/main" val="3270337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No hay ninguna descripción de la foto disponible.">
            <a:extLst>
              <a:ext uri="{FF2B5EF4-FFF2-40B4-BE49-F238E27FC236}">
                <a16:creationId xmlns:a16="http://schemas.microsoft.com/office/drawing/2014/main" id="{6179678C-791C-E468-0DC2-C73C7A53E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3">
            <a:extLst>
              <a:ext uri="{FF2B5EF4-FFF2-40B4-BE49-F238E27FC236}">
                <a16:creationId xmlns:a16="http://schemas.microsoft.com/office/drawing/2014/main" id="{65A25B2A-5A3B-2B22-53B9-7C612332F40F}"/>
              </a:ext>
            </a:extLst>
          </p:cNvPr>
          <p:cNvSpPr>
            <a:spLocks noGrp="1"/>
          </p:cNvSpPr>
          <p:nvPr>
            <p:ph type="body" sz="quarter" idx="14"/>
          </p:nvPr>
        </p:nvSpPr>
        <p:spPr/>
        <p:txBody>
          <a:bodyPr>
            <a:normAutofit fontScale="92500" lnSpcReduction="10000"/>
          </a:bodyPr>
          <a:lstStyle/>
          <a:p>
            <a:endParaRPr lang="es-ES_tradnl"/>
          </a:p>
        </p:txBody>
      </p:sp>
      <p:sp>
        <p:nvSpPr>
          <p:cNvPr id="6" name="CuadroTexto 5">
            <a:extLst>
              <a:ext uri="{FF2B5EF4-FFF2-40B4-BE49-F238E27FC236}">
                <a16:creationId xmlns:a16="http://schemas.microsoft.com/office/drawing/2014/main" id="{CE668691-E840-D14B-173A-481027EC7C26}"/>
              </a:ext>
            </a:extLst>
          </p:cNvPr>
          <p:cNvSpPr txBox="1"/>
          <p:nvPr/>
        </p:nvSpPr>
        <p:spPr>
          <a:xfrm>
            <a:off x="4238947" y="2543547"/>
            <a:ext cx="62243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highlight>
                  <a:srgbClr val="FF0000"/>
                </a:highlight>
                <a:uLnTx/>
                <a:uFillTx/>
                <a:latin typeface="Calibri" panose="020F0502020204030204" pitchFamily="34" charset="0"/>
                <a:ea typeface="+mn-ea"/>
                <a:cs typeface="Calibri" panose="020F0502020204030204" pitchFamily="34" charset="0"/>
              </a:rPr>
              <a:t>ALIANZAS TRANSFORMADORAS</a:t>
            </a:r>
            <a:endParaRPr kumimoji="0" lang="es-ES" sz="18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21979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ersona saltando con una patineta&#10;&#10;Descripción generada automáticamente">
            <a:extLst>
              <a:ext uri="{FF2B5EF4-FFF2-40B4-BE49-F238E27FC236}">
                <a16:creationId xmlns:a16="http://schemas.microsoft.com/office/drawing/2014/main" id="{A123C7AD-D173-F76B-6098-FCE0B86CAE69}"/>
              </a:ext>
            </a:extLst>
          </p:cNvPr>
          <p:cNvPicPr>
            <a:picLocks noChangeAspect="1"/>
          </p:cNvPicPr>
          <p:nvPr/>
        </p:nvPicPr>
        <p:blipFill>
          <a:blip r:embed="rId3"/>
          <a:stretch>
            <a:fillRect/>
          </a:stretch>
        </p:blipFill>
        <p:spPr>
          <a:xfrm>
            <a:off x="0" y="0"/>
            <a:ext cx="12192000" cy="6858001"/>
          </a:xfrm>
          <a:prstGeom prst="rect">
            <a:avLst/>
          </a:prstGeom>
        </p:spPr>
      </p:pic>
      <p:sp>
        <p:nvSpPr>
          <p:cNvPr id="2" name="Título 1">
            <a:extLst>
              <a:ext uri="{FF2B5EF4-FFF2-40B4-BE49-F238E27FC236}">
                <a16:creationId xmlns:a16="http://schemas.microsoft.com/office/drawing/2014/main" id="{FFBCA229-048D-AE4E-BBCB-6D5835B3A09B}"/>
              </a:ext>
            </a:extLst>
          </p:cNvPr>
          <p:cNvSpPr>
            <a:spLocks noGrp="1"/>
          </p:cNvSpPr>
          <p:nvPr>
            <p:ph type="ctrTitle"/>
          </p:nvPr>
        </p:nvSpPr>
        <p:spPr>
          <a:xfrm>
            <a:off x="603031" y="1968180"/>
            <a:ext cx="9717620" cy="2921640"/>
          </a:xfrm>
        </p:spPr>
        <p:txBody>
          <a:bodyPr>
            <a:noAutofit/>
          </a:bodyPr>
          <a:lstStyle/>
          <a:p>
            <a:pPr>
              <a:lnSpc>
                <a:spcPct val="100000"/>
              </a:lnSpc>
            </a:pPr>
            <a:r>
              <a:rPr lang="es-ES_tradnl" sz="3000" b="1" dirty="0">
                <a:highlight>
                  <a:srgbClr val="2077D4"/>
                </a:highlight>
              </a:rPr>
              <a:t>la ciencia abierta es esencial para potenciar la innovación y acelerar soluciones transformadoras, aportando una contribución de impacto  para reubicarnos en los límites operativos</a:t>
            </a:r>
            <a:br>
              <a:rPr lang="es-ES_tradnl" sz="3000" b="1" dirty="0">
                <a:highlight>
                  <a:srgbClr val="2077D4"/>
                </a:highlight>
              </a:rPr>
            </a:br>
            <a:endParaRPr lang="es-ES_tradnl" sz="3000" b="1" dirty="0">
              <a:highlight>
                <a:srgbClr val="2077D4"/>
              </a:highlight>
            </a:endParaRPr>
          </a:p>
        </p:txBody>
      </p:sp>
      <p:sp>
        <p:nvSpPr>
          <p:cNvPr id="4" name="CuadroTexto 3">
            <a:extLst>
              <a:ext uri="{FF2B5EF4-FFF2-40B4-BE49-F238E27FC236}">
                <a16:creationId xmlns:a16="http://schemas.microsoft.com/office/drawing/2014/main" id="{0D1E7764-2139-5B3F-67C0-61F1336279C4}"/>
              </a:ext>
            </a:extLst>
          </p:cNvPr>
          <p:cNvSpPr txBox="1"/>
          <p:nvPr/>
        </p:nvSpPr>
        <p:spPr>
          <a:xfrm>
            <a:off x="603031" y="495012"/>
            <a:ext cx="6219496"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5000" b="0" i="0" u="none" strike="noStrike" kern="1200" cap="none" spc="0" normalizeH="0" baseline="0" noProof="0" dirty="0">
                <a:ln>
                  <a:noFill/>
                </a:ln>
                <a:solidFill>
                  <a:prstClr val="white"/>
                </a:solidFill>
                <a:effectLst/>
                <a:highlight>
                  <a:srgbClr val="FF0000"/>
                </a:highlight>
                <a:uLnTx/>
                <a:uFillTx/>
                <a:latin typeface="AkkuratLLWeb"/>
                <a:ea typeface="+mn-ea"/>
                <a:cs typeface="+mn-cs"/>
              </a:rPr>
              <a:t>Investigación con propósito</a:t>
            </a:r>
            <a:endParaRPr kumimoji="0" lang="es-ES_tradnl" sz="5000" b="0" i="0" u="none" strike="noStrike" kern="1200" cap="none" spc="0" normalizeH="0" baseline="0" noProof="0" dirty="0">
              <a:ln>
                <a:noFill/>
              </a:ln>
              <a:solidFill>
                <a:prstClr val="white"/>
              </a:solidFill>
              <a:effectLst/>
              <a:highlight>
                <a:srgbClr val="FF0000"/>
              </a:highlight>
              <a:uLnTx/>
              <a:uFillTx/>
              <a:latin typeface="Rockwell" panose="02060603020205020403"/>
              <a:ea typeface="+mn-ea"/>
              <a:cs typeface="+mn-cs"/>
            </a:endParaRPr>
          </a:p>
        </p:txBody>
      </p:sp>
    </p:spTree>
    <p:extLst>
      <p:ext uri="{BB962C8B-B14F-4D97-AF65-F5344CB8AC3E}">
        <p14:creationId xmlns:p14="http://schemas.microsoft.com/office/powerpoint/2010/main" val="40007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CA191682-ED94-1E43-A74C-AC5C420544D5}"/>
              </a:ext>
            </a:extLst>
          </p:cNvPr>
          <p:cNvSpPr>
            <a:spLocks noGrp="1"/>
          </p:cNvSpPr>
          <p:nvPr>
            <p:ph type="body" sz="quarter" idx="14"/>
          </p:nvPr>
        </p:nvSpPr>
        <p:spPr/>
        <p:txBody>
          <a:bodyPr>
            <a:normAutofit fontScale="92500" lnSpcReduction="10000"/>
          </a:bodyPr>
          <a:lstStyle/>
          <a:p>
            <a:endParaRPr lang="es-ES"/>
          </a:p>
        </p:txBody>
      </p:sp>
      <p:pic>
        <p:nvPicPr>
          <p:cNvPr id="5122" name="Picture 2">
            <a:extLst>
              <a:ext uri="{FF2B5EF4-FFF2-40B4-BE49-F238E27FC236}">
                <a16:creationId xmlns:a16="http://schemas.microsoft.com/office/drawing/2014/main" id="{8EB57949-4548-504B-8750-E33A0661B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850" y="145732"/>
            <a:ext cx="5122154" cy="61058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2199EFD5-353F-144A-A558-0A8244A06FF4}"/>
              </a:ext>
            </a:extLst>
          </p:cNvPr>
          <p:cNvSpPr/>
          <p:nvPr/>
        </p:nvSpPr>
        <p:spPr>
          <a:xfrm>
            <a:off x="381151" y="1906009"/>
            <a:ext cx="6236527" cy="3373359"/>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 Agenda 2030 para el Desarrollo Sostenible, adoptada por todos los Estados miembros de las Naciones Unidas en 2015, ofrece un plan compartido para la paz y la prosperidad de las personas y el planeta, ahora y en el futuro. Su núcleo son los 17 Objetivos de Desarrollo Sostenible (ODS), que constituyen un llamamiento urgente a la acción de todos los países -desarrollados y en desarrollo- en una alianza mundial. </a:t>
            </a:r>
          </a:p>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ángulo 1">
            <a:extLst>
              <a:ext uri="{FF2B5EF4-FFF2-40B4-BE49-F238E27FC236}">
                <a16:creationId xmlns:a16="http://schemas.microsoft.com/office/drawing/2014/main" id="{5D749E5B-C8C9-5E3E-8F48-C11DC872C802}"/>
              </a:ext>
            </a:extLst>
          </p:cNvPr>
          <p:cNvSpPr/>
          <p:nvPr/>
        </p:nvSpPr>
        <p:spPr>
          <a:xfrm>
            <a:off x="268996" y="480952"/>
            <a:ext cx="591738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 reto: informar sobre la Agenda 2030</a:t>
            </a:r>
          </a:p>
        </p:txBody>
      </p:sp>
      <p:sp>
        <p:nvSpPr>
          <p:cNvPr id="5" name="Rectángulo 4">
            <a:extLst>
              <a:ext uri="{FF2B5EF4-FFF2-40B4-BE49-F238E27FC236}">
                <a16:creationId xmlns:a16="http://schemas.microsoft.com/office/drawing/2014/main" id="{B376BD25-1421-3D7A-D248-71D324D95D85}"/>
              </a:ext>
            </a:extLst>
          </p:cNvPr>
          <p:cNvSpPr/>
          <p:nvPr/>
        </p:nvSpPr>
        <p:spPr>
          <a:xfrm flipV="1">
            <a:off x="381151" y="1184298"/>
            <a:ext cx="2010358" cy="199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CuadroTexto 3">
            <a:extLst>
              <a:ext uri="{FF2B5EF4-FFF2-40B4-BE49-F238E27FC236}">
                <a16:creationId xmlns:a16="http://schemas.microsoft.com/office/drawing/2014/main" id="{5D10EAA1-2EA7-29FD-904E-B6BA874CAC08}"/>
              </a:ext>
            </a:extLst>
          </p:cNvPr>
          <p:cNvSpPr txBox="1"/>
          <p:nvPr/>
        </p:nvSpPr>
        <p:spPr>
          <a:xfrm>
            <a:off x="1079997" y="5093901"/>
            <a:ext cx="6152146"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Fortalecer el papel de las IES  como proveedores de conocimiento y soluciones para desempeñar un papel clave en nombre de esta agenda.</a:t>
            </a:r>
          </a:p>
        </p:txBody>
      </p:sp>
    </p:spTree>
    <p:extLst>
      <p:ext uri="{BB962C8B-B14F-4D97-AF65-F5344CB8AC3E}">
        <p14:creationId xmlns:p14="http://schemas.microsoft.com/office/powerpoint/2010/main" val="12047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persona, mujer, corte, comida&#10;&#10;Descripción generada automáticamente">
            <a:extLst>
              <a:ext uri="{FF2B5EF4-FFF2-40B4-BE49-F238E27FC236}">
                <a16:creationId xmlns:a16="http://schemas.microsoft.com/office/drawing/2014/main" id="{4FF7236D-5FA3-90C2-733D-41DD60C70A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84" y="-2"/>
            <a:ext cx="6096001" cy="6858002"/>
          </a:xfrm>
          <a:prstGeom prst="rect">
            <a:avLst/>
          </a:prstGeom>
          <a:blipFill dpi="0" rotWithShape="1">
            <a:blip r:embed="rId4">
              <a:alphaModFix amt="51000"/>
            </a:blip>
            <a:srcRect/>
            <a:tile tx="0" ty="0" sx="100000" sy="100000" flip="none" algn="tl"/>
          </a:blipFill>
        </p:spPr>
      </p:pic>
      <p:sp>
        <p:nvSpPr>
          <p:cNvPr id="15" name="CuadroTexto 14">
            <a:extLst>
              <a:ext uri="{FF2B5EF4-FFF2-40B4-BE49-F238E27FC236}">
                <a16:creationId xmlns:a16="http://schemas.microsoft.com/office/drawing/2014/main" id="{A4D1A893-86B9-4B80-4B44-C6535728241E}"/>
              </a:ext>
            </a:extLst>
          </p:cNvPr>
          <p:cNvSpPr txBox="1"/>
          <p:nvPr/>
        </p:nvSpPr>
        <p:spPr>
          <a:xfrm>
            <a:off x="6123385" y="0"/>
            <a:ext cx="6096001" cy="7032735"/>
          </a:xfrm>
          <a:prstGeom prst="rect">
            <a:avLst/>
          </a:prstGeom>
        </p:spPr>
        <p:txBody>
          <a:bodyPr vert="horz" lIns="91440" tIns="45720" rIns="91440" bIns="45720" rtlCol="0" anchor="ctr">
            <a:noAutofit/>
          </a:bodyPr>
          <a:lstStyle/>
          <a:p>
            <a:pPr marL="342900" marR="0" lvl="0" indent="-228600" algn="l" defTabSz="4572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Garantizar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diseño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implementación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evaluación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nueva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generación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indicadores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Acreditación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Calidad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tengan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centro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Vinculación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Medio.</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228600" algn="l" defTabSz="4572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Establecer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estrategia</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para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definir</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prioridades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generar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línea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que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facilite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formas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acción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sistémica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innovativa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228600" algn="l" defTabSz="4572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Flexibilizar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actualización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continua de los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currículos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cara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 la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transición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nuestras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sociedades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hacia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digitalización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economías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sustentables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228600" algn="l" defTabSz="4572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Fortalecer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función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investigación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responsable</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participativa</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mediante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proyectos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apalanquen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vinculación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medio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eje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estratégico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del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compromiso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social.</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228600" algn="l" defTabSz="4572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Implementar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itinerarios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como</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microcredenciales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para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favorecer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reconocimiento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capacidades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agilizar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vinculación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sector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productivo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14300" marR="0" lvl="0" indent="0" algn="l" defTabSz="457200" rtl="0" eaLnBrk="1" fontAlgn="auto" latinLnBrk="0" hangingPunct="1">
              <a:lnSpc>
                <a:spcPct val="90000"/>
              </a:lnSpc>
              <a:spcBef>
                <a:spcPts val="0"/>
              </a:spcBef>
              <a:spcAft>
                <a:spcPts val="600"/>
              </a:spcAft>
              <a:buClr>
                <a:srgbClr val="FF0000"/>
              </a:buClr>
              <a:buSzTx/>
              <a:buFontTx/>
              <a:buNone/>
              <a:tabLst/>
              <a:defRPr/>
            </a:pP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CuadroTexto 16">
            <a:extLst>
              <a:ext uri="{FF2B5EF4-FFF2-40B4-BE49-F238E27FC236}">
                <a16:creationId xmlns:a16="http://schemas.microsoft.com/office/drawing/2014/main" id="{988C1D27-FCE0-B121-2541-E0FB950E1047}"/>
              </a:ext>
            </a:extLst>
          </p:cNvPr>
          <p:cNvSpPr txBox="1"/>
          <p:nvPr/>
        </p:nvSpPr>
        <p:spPr>
          <a:xfrm>
            <a:off x="27384" y="897334"/>
            <a:ext cx="6250780" cy="7848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rPr>
              <a:t>QUÉ NECESITAMOS</a:t>
            </a:r>
            <a:endParaRPr kumimoji="0" lang="es-ES_tradnl" sz="45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37973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3886C-D1B2-90F8-C6DA-0E122CB93F6A}"/>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96E04D8E-8F86-9E65-0962-05AFB26C7315}"/>
              </a:ext>
            </a:extLst>
          </p:cNvPr>
          <p:cNvSpPr>
            <a:spLocks noGrp="1"/>
          </p:cNvSpPr>
          <p:nvPr>
            <p:ph type="body" sz="quarter" idx="10"/>
          </p:nvPr>
        </p:nvSpPr>
        <p:spPr/>
        <p:txBody>
          <a:bodyPr/>
          <a:lstStyle/>
          <a:p>
            <a:endParaRPr lang="es-ES_tradnl"/>
          </a:p>
        </p:txBody>
      </p:sp>
      <p:sp>
        <p:nvSpPr>
          <p:cNvPr id="4" name="Marcador de texto 3">
            <a:extLst>
              <a:ext uri="{FF2B5EF4-FFF2-40B4-BE49-F238E27FC236}">
                <a16:creationId xmlns:a16="http://schemas.microsoft.com/office/drawing/2014/main" id="{2C3B01AB-E95A-78BC-B7E7-D15340315332}"/>
              </a:ext>
            </a:extLst>
          </p:cNvPr>
          <p:cNvSpPr>
            <a:spLocks noGrp="1"/>
          </p:cNvSpPr>
          <p:nvPr>
            <p:ph type="body" sz="quarter" idx="11"/>
          </p:nvPr>
        </p:nvSpPr>
        <p:spPr/>
        <p:txBody>
          <a:bodyPr/>
          <a:lstStyle/>
          <a:p>
            <a:endParaRPr lang="es-ES_tradnl"/>
          </a:p>
        </p:txBody>
      </p:sp>
      <p:sp>
        <p:nvSpPr>
          <p:cNvPr id="5" name="Marcador de texto 4">
            <a:extLst>
              <a:ext uri="{FF2B5EF4-FFF2-40B4-BE49-F238E27FC236}">
                <a16:creationId xmlns:a16="http://schemas.microsoft.com/office/drawing/2014/main" id="{B9010067-C59A-DB5B-D505-CD7164578632}"/>
              </a:ext>
            </a:extLst>
          </p:cNvPr>
          <p:cNvSpPr>
            <a:spLocks noGrp="1"/>
          </p:cNvSpPr>
          <p:nvPr>
            <p:ph type="body" sz="quarter" idx="14"/>
          </p:nvPr>
        </p:nvSpPr>
        <p:spPr/>
        <p:txBody>
          <a:bodyPr>
            <a:normAutofit fontScale="92500" lnSpcReduction="10000"/>
          </a:bodyPr>
          <a:lstStyle/>
          <a:p>
            <a:endParaRPr lang="es-ES_tradnl"/>
          </a:p>
        </p:txBody>
      </p:sp>
      <p:pic>
        <p:nvPicPr>
          <p:cNvPr id="6" name="Marcador de posición de imagen 5" descr="Imagen que contiene persona, interior, sostener, usando&#10;&#10;Descripción generada automáticamente">
            <a:extLst>
              <a:ext uri="{FF2B5EF4-FFF2-40B4-BE49-F238E27FC236}">
                <a16:creationId xmlns:a16="http://schemas.microsoft.com/office/drawing/2014/main" id="{741104EE-7E41-6C8E-A920-02DEA7132332}"/>
              </a:ext>
            </a:extLst>
          </p:cNvPr>
          <p:cNvPicPr>
            <a:picLocks noGrp="1" noChangeAspect="1"/>
          </p:cNvPicPr>
          <p:nvPr>
            <p:ph type="pic" sz="quarter" idx="30"/>
          </p:nvPr>
        </p:nvPicPr>
        <p:blipFill>
          <a:blip r:embed="rId3">
            <a:extLst>
              <a:ext uri="{28A0092B-C50C-407E-A947-70E740481C1C}">
                <a14:useLocalDpi xmlns:a14="http://schemas.microsoft.com/office/drawing/2010/main" val="0"/>
              </a:ext>
            </a:extLst>
          </a:blip>
          <a:srcRect t="9059" b="9059"/>
          <a:stretch>
            <a:fillRect/>
          </a:stretch>
        </p:blipFill>
        <p:spPr>
          <a:xfrm>
            <a:off x="0" y="0"/>
            <a:ext cx="12192000" cy="6335713"/>
          </a:xfrm>
          <a:prstGeom prst="rect">
            <a:avLst/>
          </a:prstGeom>
        </p:spPr>
      </p:pic>
      <p:sp>
        <p:nvSpPr>
          <p:cNvPr id="8" name="CuadroTexto 7">
            <a:extLst>
              <a:ext uri="{FF2B5EF4-FFF2-40B4-BE49-F238E27FC236}">
                <a16:creationId xmlns:a16="http://schemas.microsoft.com/office/drawing/2014/main" id="{58B8B8E2-D251-83D0-64A8-076224E64E5D}"/>
              </a:ext>
            </a:extLst>
          </p:cNvPr>
          <p:cNvSpPr txBox="1"/>
          <p:nvPr/>
        </p:nvSpPr>
        <p:spPr>
          <a:xfrm>
            <a:off x="6280670" y="3167856"/>
            <a:ext cx="6097067" cy="278537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3500" b="0" i="0" u="none" strike="noStrike" kern="100" cap="none" spc="0" normalizeH="0" baseline="0" noProof="0" dirty="0">
                <a:ln>
                  <a:noFill/>
                </a:ln>
                <a:solidFill>
                  <a:prstClr val="white"/>
                </a:solidFill>
                <a:effectLst/>
                <a:highlight>
                  <a:srgbClr val="FF0000"/>
                </a:highlight>
                <a:uLnTx/>
                <a:uFillTx/>
                <a:latin typeface="Calibri" panose="020F0502020204030204" pitchFamily="34" charset="0"/>
                <a:ea typeface="Calibri" panose="020F0502020204030204" pitchFamily="34" charset="0"/>
                <a:cs typeface="Times New Roman" panose="02020603050405020304" pitchFamily="18" charset="0"/>
              </a:rPr>
              <a:t>PROMOCIÓN DE VALORES PARA GARANTIZAR QUE LA VINCULACIÓN CON EL MEDIO PROMUEVE EL BIEN COMÚN Y DESARROLLO SOSTENIBLE </a:t>
            </a:r>
            <a:endParaRPr kumimoji="0" lang="es-ES_tradnl" sz="3500" b="0" i="0" u="none" strike="noStrike" kern="1200" cap="none" spc="0" normalizeH="0" baseline="0" noProof="0" dirty="0">
              <a:ln>
                <a:noFill/>
              </a:ln>
              <a:solidFill>
                <a:prstClr val="white"/>
              </a:solidFill>
              <a:effectLst/>
              <a:highlight>
                <a:srgbClr val="FF0000"/>
              </a:highlight>
              <a:uLnTx/>
              <a:uFillTx/>
              <a:latin typeface="Rockwell" panose="02060603020205020403"/>
              <a:ea typeface="+mn-ea"/>
              <a:cs typeface="+mn-cs"/>
            </a:endParaRPr>
          </a:p>
        </p:txBody>
      </p:sp>
    </p:spTree>
    <p:extLst>
      <p:ext uri="{BB962C8B-B14F-4D97-AF65-F5344CB8AC3E}">
        <p14:creationId xmlns:p14="http://schemas.microsoft.com/office/powerpoint/2010/main" val="2366644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4400" y="4161686"/>
            <a:ext cx="3586143" cy="1938992"/>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YUMA INZOLIA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Directora de Desarrollo de Capacidades</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y.inzolia@unesco.org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Imagen 9" descr="Imagen que contiene dibujo, plato&#10;&#10;Descripción generada automáticamente">
            <a:extLst>
              <a:ext uri="{FF2B5EF4-FFF2-40B4-BE49-F238E27FC236}">
                <a16:creationId xmlns:a16="http://schemas.microsoft.com/office/drawing/2014/main" id="{26F774E2-4EEF-B907-B0D1-008714D94E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41846" y="4806549"/>
            <a:ext cx="369332" cy="369332"/>
          </a:xfrm>
          <a:prstGeom prst="rect">
            <a:avLst/>
          </a:prstGeom>
        </p:spPr>
      </p:pic>
      <p:pic>
        <p:nvPicPr>
          <p:cNvPr id="21506" name="Picture 2" descr="Opinión | El rebranding de Twitter a X, ¿lo mejora o lo destruye? | IBERO">
            <a:extLst>
              <a:ext uri="{FF2B5EF4-FFF2-40B4-BE49-F238E27FC236}">
                <a16:creationId xmlns:a16="http://schemas.microsoft.com/office/drawing/2014/main" id="{D993E62D-DCDC-D6F8-DEB5-D77475FAFA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45"/>
          <a:stretch/>
        </p:blipFill>
        <p:spPr bwMode="auto">
          <a:xfrm>
            <a:off x="9585278" y="5504423"/>
            <a:ext cx="325899" cy="369333"/>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48B5F4A9-4FE9-C566-E228-140BE11A5741}"/>
              </a:ext>
            </a:extLst>
          </p:cNvPr>
          <p:cNvSpPr txBox="1"/>
          <p:nvPr/>
        </p:nvSpPr>
        <p:spPr>
          <a:xfrm>
            <a:off x="10169501" y="5504424"/>
            <a:ext cx="10799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a:ln>
                  <a:noFill/>
                </a:ln>
                <a:solidFill>
                  <a:prstClr val="black"/>
                </a:solidFill>
                <a:effectLst/>
                <a:uLnTx/>
                <a:uFillTx/>
                <a:latin typeface="Calibri Light" panose="020F0302020204030204"/>
                <a:ea typeface="+mn-ea"/>
                <a:cs typeface="+mn-cs"/>
              </a:rPr>
              <a:t>@yinzolia</a:t>
            </a:r>
          </a:p>
        </p:txBody>
      </p:sp>
      <p:sp>
        <p:nvSpPr>
          <p:cNvPr id="18" name="CuadroTexto 17">
            <a:extLst>
              <a:ext uri="{FF2B5EF4-FFF2-40B4-BE49-F238E27FC236}">
                <a16:creationId xmlns:a16="http://schemas.microsoft.com/office/drawing/2014/main" id="{EBE3BCD5-DAFB-D4C6-9E23-7E31F1988D37}"/>
              </a:ext>
            </a:extLst>
          </p:cNvPr>
          <p:cNvSpPr txBox="1"/>
          <p:nvPr/>
        </p:nvSpPr>
        <p:spPr>
          <a:xfrm>
            <a:off x="10169501" y="4777239"/>
            <a:ext cx="157212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a:ln>
                  <a:noFill/>
                </a:ln>
                <a:solidFill>
                  <a:prstClr val="black"/>
                </a:solidFill>
                <a:effectLst/>
                <a:uLnTx/>
                <a:uFillTx/>
                <a:latin typeface="Calibri Light" panose="020F0302020204030204"/>
                <a:ea typeface="+mn-ea"/>
                <a:cs typeface="+mn-cs"/>
              </a:rPr>
              <a:t>yumainzolia</a:t>
            </a:r>
          </a:p>
        </p:txBody>
      </p:sp>
    </p:spTree>
    <p:extLst>
      <p:ext uri="{BB962C8B-B14F-4D97-AF65-F5344CB8AC3E}">
        <p14:creationId xmlns:p14="http://schemas.microsoft.com/office/powerpoint/2010/main" val="1232272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22AEB4-3865-A824-600A-BA39A4FAD9ED}"/>
              </a:ext>
            </a:extLst>
          </p:cNvPr>
          <p:cNvSpPr>
            <a:spLocks noGrp="1"/>
          </p:cNvSpPr>
          <p:nvPr>
            <p:ph type="ctrTitle"/>
          </p:nvPr>
        </p:nvSpPr>
        <p:spPr/>
        <p:txBody>
          <a:bodyPr/>
          <a:lstStyle/>
          <a:p>
            <a:endParaRPr lang="es-ES_tradnl"/>
          </a:p>
        </p:txBody>
      </p:sp>
      <p:sp>
        <p:nvSpPr>
          <p:cNvPr id="4" name="Marcador de texto 3">
            <a:extLst>
              <a:ext uri="{FF2B5EF4-FFF2-40B4-BE49-F238E27FC236}">
                <a16:creationId xmlns:a16="http://schemas.microsoft.com/office/drawing/2014/main" id="{47C8C75D-F28E-EE45-1E22-A0B60DB64509}"/>
              </a:ext>
            </a:extLst>
          </p:cNvPr>
          <p:cNvSpPr>
            <a:spLocks noGrp="1"/>
          </p:cNvSpPr>
          <p:nvPr>
            <p:ph type="body" sz="quarter" idx="14"/>
          </p:nvPr>
        </p:nvSpPr>
        <p:spPr>
          <a:xfrm>
            <a:off x="4467277" y="6488754"/>
            <a:ext cx="3889323" cy="217638"/>
          </a:xfrm>
        </p:spPr>
        <p:txBody>
          <a:bodyPr>
            <a:normAutofit fontScale="70000" lnSpcReduction="20000"/>
          </a:bodyPr>
          <a:lstStyle/>
          <a:p>
            <a:r>
              <a:rPr lang="es-ES_tradnl" dirty="0"/>
              <a:t>https://s3.amazonaws.com/</a:t>
            </a:r>
            <a:r>
              <a:rPr lang="es-ES_tradnl" dirty="0" err="1"/>
              <a:t>sustainabledevelopment.report</a:t>
            </a:r>
            <a:r>
              <a:rPr lang="es-ES_tradnl" dirty="0"/>
              <a:t>/2024/sustainable-development-report-2024.pdf</a:t>
            </a:r>
          </a:p>
        </p:txBody>
      </p:sp>
      <p:pic>
        <p:nvPicPr>
          <p:cNvPr id="6" name="Imagen 5" descr="Gráfico&#10;&#10;Descripción generada automáticamente con confianza baja">
            <a:extLst>
              <a:ext uri="{FF2B5EF4-FFF2-40B4-BE49-F238E27FC236}">
                <a16:creationId xmlns:a16="http://schemas.microsoft.com/office/drawing/2014/main" id="{F2A38560-F72B-83C6-9D58-CD7DF6D891D3}"/>
              </a:ext>
            </a:extLst>
          </p:cNvPr>
          <p:cNvPicPr>
            <a:picLocks noChangeAspect="1"/>
          </p:cNvPicPr>
          <p:nvPr/>
        </p:nvPicPr>
        <p:blipFill>
          <a:blip r:embed="rId3"/>
          <a:stretch>
            <a:fillRect/>
          </a:stretch>
        </p:blipFill>
        <p:spPr>
          <a:xfrm>
            <a:off x="569867" y="1001535"/>
            <a:ext cx="3771900" cy="5092700"/>
          </a:xfrm>
          <a:prstGeom prst="rect">
            <a:avLst/>
          </a:prstGeom>
        </p:spPr>
      </p:pic>
      <p:sp>
        <p:nvSpPr>
          <p:cNvPr id="8" name="CuadroTexto 7">
            <a:extLst>
              <a:ext uri="{FF2B5EF4-FFF2-40B4-BE49-F238E27FC236}">
                <a16:creationId xmlns:a16="http://schemas.microsoft.com/office/drawing/2014/main" id="{D11DEE53-4231-E1CF-AEC5-C352445FA533}"/>
              </a:ext>
            </a:extLst>
          </p:cNvPr>
          <p:cNvSpPr txBox="1"/>
          <p:nvPr/>
        </p:nvSpPr>
        <p:spPr>
          <a:xfrm>
            <a:off x="4776110" y="1108284"/>
            <a:ext cx="614825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highlight>
                  <a:srgbClr val="FF0000"/>
                </a:highlight>
                <a:uLnTx/>
                <a:uFillTx/>
                <a:latin typeface="Calibri" panose="020F0502020204030204" pitchFamily="34" charset="0"/>
                <a:ea typeface="+mn-ea"/>
                <a:cs typeface="+mn-cs"/>
              </a:rPr>
              <a:t>El 16% de los ODS están en camino de cumplirse en 2030, y el 84% restante estancado o en retroceso.</a:t>
            </a:r>
            <a:endParaRPr kumimoji="0" lang="es-ES_tradnl" sz="2000" b="0" i="0" u="none" strike="noStrike" kern="1200" cap="none" spc="0" normalizeH="0" baseline="0" noProof="0" dirty="0">
              <a:ln>
                <a:noFill/>
              </a:ln>
              <a:solidFill>
                <a:prstClr val="white"/>
              </a:solidFill>
              <a:effectLst/>
              <a:highlight>
                <a:srgbClr val="FF0000"/>
              </a:highlight>
              <a:uLnTx/>
              <a:uFillTx/>
              <a:latin typeface="Rockwell" panose="02060603020205020403"/>
              <a:ea typeface="+mn-ea"/>
              <a:cs typeface="+mn-cs"/>
            </a:endParaRPr>
          </a:p>
        </p:txBody>
      </p:sp>
      <p:pic>
        <p:nvPicPr>
          <p:cNvPr id="10" name="Imagen 9" descr="Imagen de la pantalla de un celular con letras&#10;&#10;Descripción generada automáticamente con confianza media">
            <a:extLst>
              <a:ext uri="{FF2B5EF4-FFF2-40B4-BE49-F238E27FC236}">
                <a16:creationId xmlns:a16="http://schemas.microsoft.com/office/drawing/2014/main" id="{ACAADACB-DBD7-671D-2C89-146F397CF126}"/>
              </a:ext>
            </a:extLst>
          </p:cNvPr>
          <p:cNvPicPr>
            <a:picLocks noChangeAspect="1"/>
          </p:cNvPicPr>
          <p:nvPr/>
        </p:nvPicPr>
        <p:blipFill>
          <a:blip r:embed="rId4"/>
          <a:stretch>
            <a:fillRect/>
          </a:stretch>
        </p:blipFill>
        <p:spPr>
          <a:xfrm>
            <a:off x="4909575" y="2255883"/>
            <a:ext cx="6894050" cy="3255917"/>
          </a:xfrm>
          <a:prstGeom prst="rect">
            <a:avLst/>
          </a:prstGeom>
        </p:spPr>
      </p:pic>
    </p:spTree>
    <p:extLst>
      <p:ext uri="{BB962C8B-B14F-4D97-AF65-F5344CB8AC3E}">
        <p14:creationId xmlns:p14="http://schemas.microsoft.com/office/powerpoint/2010/main" val="178825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C31C930-385D-60A6-FEBB-BE9D3514A4D4}"/>
              </a:ext>
            </a:extLst>
          </p:cNvPr>
          <p:cNvSpPr>
            <a:spLocks noGrp="1"/>
          </p:cNvSpPr>
          <p:nvPr>
            <p:ph type="ctrTitle"/>
          </p:nvPr>
        </p:nvSpPr>
        <p:spPr/>
        <p:txBody>
          <a:bodyPr/>
          <a:lstStyle/>
          <a:p>
            <a:r>
              <a:rPr lang="es-ES" dirty="0"/>
              <a:t>INFORME AVANCES  ODS 13</a:t>
            </a:r>
          </a:p>
        </p:txBody>
      </p:sp>
      <p:sp>
        <p:nvSpPr>
          <p:cNvPr id="7" name="Marcador de texto 6">
            <a:extLst>
              <a:ext uri="{FF2B5EF4-FFF2-40B4-BE49-F238E27FC236}">
                <a16:creationId xmlns:a16="http://schemas.microsoft.com/office/drawing/2014/main" id="{7D75D9C1-7F85-BF65-274B-37F060686627}"/>
              </a:ext>
            </a:extLst>
          </p:cNvPr>
          <p:cNvSpPr>
            <a:spLocks noGrp="1"/>
          </p:cNvSpPr>
          <p:nvPr>
            <p:ph type="body" sz="quarter" idx="14"/>
          </p:nvPr>
        </p:nvSpPr>
        <p:spPr/>
        <p:txBody>
          <a:bodyPr>
            <a:normAutofit fontScale="92500" lnSpcReduction="20000"/>
          </a:bodyPr>
          <a:lstStyle/>
          <a:p>
            <a:r>
              <a:rPr lang="es-ES" dirty="0"/>
              <a:t>https://</a:t>
            </a:r>
            <a:r>
              <a:rPr lang="es-ES" dirty="0" err="1"/>
              <a:t>dashboards.sdgindex.org</a:t>
            </a:r>
            <a:r>
              <a:rPr lang="es-ES" dirty="0"/>
              <a:t>/</a:t>
            </a:r>
          </a:p>
          <a:p>
            <a:endParaRPr lang="es-ES" dirty="0"/>
          </a:p>
        </p:txBody>
      </p:sp>
      <p:pic>
        <p:nvPicPr>
          <p:cNvPr id="3" name="Imagen 2" descr="Mapa&#10;&#10;Descripción generada automáticamente">
            <a:extLst>
              <a:ext uri="{FF2B5EF4-FFF2-40B4-BE49-F238E27FC236}">
                <a16:creationId xmlns:a16="http://schemas.microsoft.com/office/drawing/2014/main" id="{7D222615-0E9D-2C17-9FCA-67B2B202536D}"/>
              </a:ext>
            </a:extLst>
          </p:cNvPr>
          <p:cNvPicPr>
            <a:picLocks noChangeAspect="1"/>
          </p:cNvPicPr>
          <p:nvPr/>
        </p:nvPicPr>
        <p:blipFill>
          <a:blip r:embed="rId3"/>
          <a:stretch>
            <a:fillRect/>
          </a:stretch>
        </p:blipFill>
        <p:spPr>
          <a:xfrm>
            <a:off x="252377" y="889808"/>
            <a:ext cx="11854478" cy="5372447"/>
          </a:xfrm>
          <a:prstGeom prst="rect">
            <a:avLst/>
          </a:prstGeom>
        </p:spPr>
      </p:pic>
    </p:spTree>
    <p:extLst>
      <p:ext uri="{BB962C8B-B14F-4D97-AF65-F5344CB8AC3E}">
        <p14:creationId xmlns:p14="http://schemas.microsoft.com/office/powerpoint/2010/main" val="3848788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7FE6165F-68E4-331A-3C33-53241954432F}"/>
              </a:ext>
            </a:extLst>
          </p:cNvPr>
          <p:cNvSpPr>
            <a:spLocks noGrp="1"/>
          </p:cNvSpPr>
          <p:nvPr>
            <p:ph type="ctrTitle"/>
          </p:nvPr>
        </p:nvSpPr>
        <p:spPr/>
        <p:txBody>
          <a:bodyPr/>
          <a:lstStyle/>
          <a:p>
            <a:r>
              <a:rPr lang="es-ES" dirty="0"/>
              <a:t>INFORME AVANCES PAÍS 2024</a:t>
            </a:r>
            <a:endParaRPr lang="es-ES_tradnl" dirty="0"/>
          </a:p>
        </p:txBody>
      </p:sp>
      <p:sp>
        <p:nvSpPr>
          <p:cNvPr id="13" name="Marcador de texto 12">
            <a:extLst>
              <a:ext uri="{FF2B5EF4-FFF2-40B4-BE49-F238E27FC236}">
                <a16:creationId xmlns:a16="http://schemas.microsoft.com/office/drawing/2014/main" id="{36498B6D-E7BB-CE25-E2D4-F2608FFBDB9D}"/>
              </a:ext>
            </a:extLst>
          </p:cNvPr>
          <p:cNvSpPr>
            <a:spLocks noGrp="1"/>
          </p:cNvSpPr>
          <p:nvPr>
            <p:ph type="body" sz="quarter" idx="14"/>
          </p:nvPr>
        </p:nvSpPr>
        <p:spPr/>
        <p:txBody>
          <a:bodyPr>
            <a:normAutofit fontScale="92500" lnSpcReduction="10000"/>
          </a:bodyPr>
          <a:lstStyle/>
          <a:p>
            <a:endParaRPr lang="es-ES_tradnl"/>
          </a:p>
        </p:txBody>
      </p:sp>
      <p:pic>
        <p:nvPicPr>
          <p:cNvPr id="11" name="Imagen 10" descr="Interfaz de usuario gráfica, Aplicación, Teams&#10;&#10;Descripción generada automáticamente">
            <a:extLst>
              <a:ext uri="{FF2B5EF4-FFF2-40B4-BE49-F238E27FC236}">
                <a16:creationId xmlns:a16="http://schemas.microsoft.com/office/drawing/2014/main" id="{DA719684-8914-1450-3031-AC77D5D99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028" y="817503"/>
            <a:ext cx="7066102" cy="5460763"/>
          </a:xfrm>
          <a:prstGeom prst="rect">
            <a:avLst/>
          </a:prstGeom>
        </p:spPr>
      </p:pic>
    </p:spTree>
    <p:extLst>
      <p:ext uri="{BB962C8B-B14F-4D97-AF65-F5344CB8AC3E}">
        <p14:creationId xmlns:p14="http://schemas.microsoft.com/office/powerpoint/2010/main" val="1838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76E30749-813D-9041-F56B-F110ECB4A84E}"/>
              </a:ext>
            </a:extLst>
          </p:cNvPr>
          <p:cNvSpPr>
            <a:spLocks noGrp="1"/>
          </p:cNvSpPr>
          <p:nvPr>
            <p:ph type="ctrTitle"/>
          </p:nvPr>
        </p:nvSpPr>
        <p:spPr/>
        <p:txBody>
          <a:bodyPr/>
          <a:lstStyle/>
          <a:p>
            <a:r>
              <a:rPr lang="es-ES_tradnl" dirty="0"/>
              <a:t>TRASCENDENCIA DE LA SOSTENIBILIDAD EN LA ES</a:t>
            </a:r>
          </a:p>
        </p:txBody>
      </p:sp>
      <p:sp>
        <p:nvSpPr>
          <p:cNvPr id="9" name="Marcador de texto 8">
            <a:extLst>
              <a:ext uri="{FF2B5EF4-FFF2-40B4-BE49-F238E27FC236}">
                <a16:creationId xmlns:a16="http://schemas.microsoft.com/office/drawing/2014/main" id="{3E28C8CB-6E7C-BDD8-B030-A3A036D9B382}"/>
              </a:ext>
            </a:extLst>
          </p:cNvPr>
          <p:cNvSpPr>
            <a:spLocks noGrp="1"/>
          </p:cNvSpPr>
          <p:nvPr>
            <p:ph type="body" sz="quarter" idx="14"/>
          </p:nvPr>
        </p:nvSpPr>
        <p:spPr/>
        <p:txBody>
          <a:bodyPr>
            <a:normAutofit fontScale="92500" lnSpcReduction="10000"/>
          </a:bodyPr>
          <a:lstStyle/>
          <a:p>
            <a:endParaRPr lang="es-ES_tradnl"/>
          </a:p>
        </p:txBody>
      </p:sp>
      <p:pic>
        <p:nvPicPr>
          <p:cNvPr id="7" name="image1.png" descr="Interfaz de usuario gráfica, Texto&#10;&#10;Descripción generada automáticamente">
            <a:extLst>
              <a:ext uri="{FF2B5EF4-FFF2-40B4-BE49-F238E27FC236}">
                <a16:creationId xmlns:a16="http://schemas.microsoft.com/office/drawing/2014/main" id="{E2F27892-E366-4D14-3F64-F412F55600CD}"/>
              </a:ext>
            </a:extLst>
          </p:cNvPr>
          <p:cNvPicPr/>
          <p:nvPr/>
        </p:nvPicPr>
        <p:blipFill>
          <a:blip r:embed="rId2"/>
          <a:srcRect/>
          <a:stretch>
            <a:fillRect/>
          </a:stretch>
        </p:blipFill>
        <p:spPr>
          <a:xfrm>
            <a:off x="55080" y="781513"/>
            <a:ext cx="12079705" cy="5532743"/>
          </a:xfrm>
          <a:prstGeom prst="rect">
            <a:avLst/>
          </a:prstGeom>
          <a:ln/>
        </p:spPr>
      </p:pic>
      <p:pic>
        <p:nvPicPr>
          <p:cNvPr id="11" name="Picture 4" descr="logo">
            <a:extLst>
              <a:ext uri="{FF2B5EF4-FFF2-40B4-BE49-F238E27FC236}">
                <a16:creationId xmlns:a16="http://schemas.microsoft.com/office/drawing/2014/main" id="{7CEEDCCD-E73F-97DC-833A-798517BC4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0064" y="-49676"/>
            <a:ext cx="1299584" cy="85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75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7A02B41C-0719-C23D-C6AD-0DA6D8BF2326}"/>
              </a:ext>
            </a:extLst>
          </p:cNvPr>
          <p:cNvSpPr>
            <a:spLocks noGrp="1"/>
          </p:cNvSpPr>
          <p:nvPr>
            <p:ph type="body" sz="quarter" idx="11"/>
          </p:nvPr>
        </p:nvSpPr>
        <p:spPr/>
        <p:txBody>
          <a:bodyPr>
            <a:normAutofit/>
          </a:bodyPr>
          <a:lstStyle/>
          <a:p>
            <a:r>
              <a:rPr lang="es-ES_tradnl" sz="4000" b="1" dirty="0">
                <a:latin typeface="Calibri" panose="020F0502020204030204" pitchFamily="34" charset="0"/>
                <a:cs typeface="Calibri" panose="020F0502020204030204" pitchFamily="34" charset="0"/>
              </a:rPr>
              <a:t>Satisfacer las necesidades de las generaciones presentes sin comprometer las posibilidades del futuro para atender sus propias necesidades.</a:t>
            </a:r>
          </a:p>
        </p:txBody>
      </p:sp>
      <p:sp>
        <p:nvSpPr>
          <p:cNvPr id="5" name="Marcador de texto 4">
            <a:extLst>
              <a:ext uri="{FF2B5EF4-FFF2-40B4-BE49-F238E27FC236}">
                <a16:creationId xmlns:a16="http://schemas.microsoft.com/office/drawing/2014/main" id="{1716E976-9AEF-E125-B013-14F817C07395}"/>
              </a:ext>
            </a:extLst>
          </p:cNvPr>
          <p:cNvSpPr>
            <a:spLocks noGrp="1"/>
          </p:cNvSpPr>
          <p:nvPr>
            <p:ph type="body" sz="quarter" idx="14"/>
          </p:nvPr>
        </p:nvSpPr>
        <p:spPr/>
        <p:txBody>
          <a:bodyPr>
            <a:noAutofit/>
          </a:bodyPr>
          <a:lstStyle/>
          <a:p>
            <a:r>
              <a:rPr lang="es-ES_tradnl" sz="1800" dirty="0">
                <a:highlight>
                  <a:srgbClr val="FF0000"/>
                </a:highlight>
              </a:rPr>
              <a:t>61% DE LOS CONSULTADOS  COINCIDEN </a:t>
            </a:r>
          </a:p>
        </p:txBody>
      </p:sp>
      <p:sp>
        <p:nvSpPr>
          <p:cNvPr id="6" name="Marcador de texto 5">
            <a:extLst>
              <a:ext uri="{FF2B5EF4-FFF2-40B4-BE49-F238E27FC236}">
                <a16:creationId xmlns:a16="http://schemas.microsoft.com/office/drawing/2014/main" id="{A7CA1A0D-618B-E725-BD90-8F7352E1098B}"/>
              </a:ext>
            </a:extLst>
          </p:cNvPr>
          <p:cNvSpPr>
            <a:spLocks noGrp="1"/>
          </p:cNvSpPr>
          <p:nvPr>
            <p:ph type="body" sz="quarter" idx="15"/>
          </p:nvPr>
        </p:nvSpPr>
        <p:spPr/>
        <p:txBody>
          <a:bodyPr>
            <a:normAutofit fontScale="92500" lnSpcReduction="10000"/>
          </a:bodyPr>
          <a:lstStyle/>
          <a:p>
            <a:endParaRPr lang="es-ES_tradnl"/>
          </a:p>
        </p:txBody>
      </p:sp>
      <p:pic>
        <p:nvPicPr>
          <p:cNvPr id="9" name="Picture 4" descr="logo">
            <a:extLst>
              <a:ext uri="{FF2B5EF4-FFF2-40B4-BE49-F238E27FC236}">
                <a16:creationId xmlns:a16="http://schemas.microsoft.com/office/drawing/2014/main" id="{1E0D5900-8E69-4A5B-B6DF-69227C0C7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16" y="144480"/>
            <a:ext cx="1850406" cy="1221627"/>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34E338AF-515C-87AC-2828-BF2472CB07B4}"/>
              </a:ext>
            </a:extLst>
          </p:cNvPr>
          <p:cNvSpPr txBox="1"/>
          <p:nvPr/>
        </p:nvSpPr>
        <p:spPr>
          <a:xfrm>
            <a:off x="2732722" y="639390"/>
            <a:ext cx="8929889" cy="392159"/>
          </a:xfrm>
          <a:prstGeom prst="rect">
            <a:avLst/>
          </a:prstGeom>
          <a:noFill/>
        </p:spPr>
        <p:txBody>
          <a:bodyPr wrap="square">
            <a:spAutoFit/>
          </a:bodyPr>
          <a:lstStyle/>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Rockwell" panose="02060603020205020403"/>
                <a:ea typeface="Arial" panose="020B0604020202020204" pitchFamily="34" charset="0"/>
                <a:cs typeface="+mn-cs"/>
              </a:rPr>
              <a:t>EJE 6: EL PAPEL ESTRATÉGICO DE LA EDUCACIÓN SUPERIOR EN EL DESARROLLO SOSTENIBLE</a:t>
            </a:r>
          </a:p>
        </p:txBody>
      </p:sp>
    </p:spTree>
    <p:extLst>
      <p:ext uri="{BB962C8B-B14F-4D97-AF65-F5344CB8AC3E}">
        <p14:creationId xmlns:p14="http://schemas.microsoft.com/office/powerpoint/2010/main" val="889982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584E9-3E13-F27E-0239-C87389F20C7F}"/>
              </a:ext>
            </a:extLst>
          </p:cNvPr>
          <p:cNvSpPr>
            <a:spLocks noGrp="1"/>
          </p:cNvSpPr>
          <p:nvPr>
            <p:ph type="ctrTitle"/>
          </p:nvPr>
        </p:nvSpPr>
        <p:spPr/>
        <p:txBody>
          <a:bodyPr/>
          <a:lstStyle/>
          <a:p>
            <a:r>
              <a:rPr lang="es-ES"/>
              <a:t>ESTAMOS PAGANDO CON LA VIDA Y SUSTENTO DE NUESTROS PUEBLOS</a:t>
            </a:r>
          </a:p>
        </p:txBody>
      </p:sp>
      <p:sp>
        <p:nvSpPr>
          <p:cNvPr id="4" name="Marcador de texto 3">
            <a:extLst>
              <a:ext uri="{FF2B5EF4-FFF2-40B4-BE49-F238E27FC236}">
                <a16:creationId xmlns:a16="http://schemas.microsoft.com/office/drawing/2014/main" id="{395B6D3D-7386-B301-1912-C12175CFC229}"/>
              </a:ext>
            </a:extLst>
          </p:cNvPr>
          <p:cNvSpPr>
            <a:spLocks noGrp="1"/>
          </p:cNvSpPr>
          <p:nvPr>
            <p:ph type="body" sz="quarter" idx="14"/>
          </p:nvPr>
        </p:nvSpPr>
        <p:spPr/>
        <p:txBody>
          <a:bodyPr>
            <a:normAutofit fontScale="92500" lnSpcReduction="10000"/>
          </a:bodyPr>
          <a:lstStyle/>
          <a:p>
            <a:endParaRPr lang="es-ES"/>
          </a:p>
        </p:txBody>
      </p:sp>
      <p:pic>
        <p:nvPicPr>
          <p:cNvPr id="6" name="Imagen 5" descr="Gráfico&#10;&#10;Descripción generada automáticamente">
            <a:extLst>
              <a:ext uri="{FF2B5EF4-FFF2-40B4-BE49-F238E27FC236}">
                <a16:creationId xmlns:a16="http://schemas.microsoft.com/office/drawing/2014/main" id="{A144A4E6-1F60-46DE-575F-320EAD1276DC}"/>
              </a:ext>
            </a:extLst>
          </p:cNvPr>
          <p:cNvPicPr>
            <a:picLocks noChangeAspect="1"/>
          </p:cNvPicPr>
          <p:nvPr/>
        </p:nvPicPr>
        <p:blipFill>
          <a:blip r:embed="rId3"/>
          <a:stretch>
            <a:fillRect/>
          </a:stretch>
        </p:blipFill>
        <p:spPr>
          <a:xfrm>
            <a:off x="26955" y="869941"/>
            <a:ext cx="5156424" cy="5170174"/>
          </a:xfrm>
          <a:prstGeom prst="rect">
            <a:avLst/>
          </a:prstGeom>
        </p:spPr>
      </p:pic>
      <p:pic>
        <p:nvPicPr>
          <p:cNvPr id="8" name="Imagen 7" descr="Tatuaje en el brazo de una persona&#10;&#10;Descripción generada automáticamente con confianza baja">
            <a:extLst>
              <a:ext uri="{FF2B5EF4-FFF2-40B4-BE49-F238E27FC236}">
                <a16:creationId xmlns:a16="http://schemas.microsoft.com/office/drawing/2014/main" id="{C980770D-2992-06D9-CE3E-F48AB3A010E8}"/>
              </a:ext>
            </a:extLst>
          </p:cNvPr>
          <p:cNvPicPr>
            <a:picLocks noChangeAspect="1"/>
          </p:cNvPicPr>
          <p:nvPr/>
        </p:nvPicPr>
        <p:blipFill>
          <a:blip r:embed="rId4"/>
          <a:stretch>
            <a:fillRect/>
          </a:stretch>
        </p:blipFill>
        <p:spPr>
          <a:xfrm>
            <a:off x="5561045" y="1103135"/>
            <a:ext cx="6604000" cy="4889500"/>
          </a:xfrm>
          <a:prstGeom prst="rect">
            <a:avLst/>
          </a:prstGeom>
        </p:spPr>
      </p:pic>
      <p:pic>
        <p:nvPicPr>
          <p:cNvPr id="3" name="Picture 2" descr="Line graph showing global mean temperature rise from 1850-2024 compared to the 1850-1900 average, using data from five sources. Significant increase observed in recent years.">
            <a:extLst>
              <a:ext uri="{FF2B5EF4-FFF2-40B4-BE49-F238E27FC236}">
                <a16:creationId xmlns:a16="http://schemas.microsoft.com/office/drawing/2014/main" id="{549D042B-DD33-56F3-65BD-E7D33B4DA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 y="2249846"/>
            <a:ext cx="5023532" cy="342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98086"/>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3125</Words>
  <Application>Microsoft Office PowerPoint</Application>
  <PresentationFormat>Panorámica</PresentationFormat>
  <Paragraphs>197</Paragraphs>
  <Slides>32</Slides>
  <Notes>25</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32</vt:i4>
      </vt:variant>
    </vt:vector>
  </HeadingPairs>
  <TitlesOfParts>
    <vt:vector size="52" baseType="lpstr">
      <vt:lpstr>AkkuratLLWeb</vt:lpstr>
      <vt:lpstr>-apple-system</vt:lpstr>
      <vt:lpstr>Aptos</vt:lpstr>
      <vt:lpstr>Arial</vt:lpstr>
      <vt:lpstr>Calibri</vt:lpstr>
      <vt:lpstr>Calibri Light</vt:lpstr>
      <vt:lpstr>Courier New</vt:lpstr>
      <vt:lpstr>Helvetica</vt:lpstr>
      <vt:lpstr>inherit</vt:lpstr>
      <vt:lpstr>Inter</vt:lpstr>
      <vt:lpstr>Myriad Pro</vt:lpstr>
      <vt:lpstr>Open Sans</vt:lpstr>
      <vt:lpstr>Roboto</vt:lpstr>
      <vt:lpstr>Rockwell</vt:lpstr>
      <vt:lpstr>Segoe UI</vt:lpstr>
      <vt:lpstr>Söhne</vt:lpstr>
      <vt:lpstr>Symbol</vt:lpstr>
      <vt:lpstr>Wingdings</vt:lpstr>
      <vt:lpstr>Yantramanav</vt:lpstr>
      <vt:lpstr>Atlas</vt:lpstr>
      <vt:lpstr>DESAFÍOS DE LAS UNIVERSIDADES PARA AFRONTAR LOS RETOS DE LA VINCULACIÓN UNIVERSITARIA </vt:lpstr>
      <vt:lpstr>La Universidad como motor de la Agenda 2030</vt:lpstr>
      <vt:lpstr>Presentación de PowerPoint</vt:lpstr>
      <vt:lpstr>Presentación de PowerPoint</vt:lpstr>
      <vt:lpstr>INFORME AVANCES  ODS 13</vt:lpstr>
      <vt:lpstr>INFORME AVANCES PAÍS 2024</vt:lpstr>
      <vt:lpstr>TRASCENDENCIA DE LA SOSTENIBILIDAD EN LA ES</vt:lpstr>
      <vt:lpstr>Presentación de PowerPoint</vt:lpstr>
      <vt:lpstr>ESTAMOS PAGANDO CON LA VIDA Y SUSTENTO DE NUESTROS PUEBLOS</vt:lpstr>
      <vt:lpstr>Presentación de PowerPoint</vt:lpstr>
      <vt:lpstr>Presentación de PowerPoint</vt:lpstr>
      <vt:lpstr>CAMBIO CLIMÁTICO Y SU IMPACTO EN EL DERECHO A LA EDUCACIÓN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INNOVACIÍN EDUCATIVA</vt:lpstr>
      <vt:lpstr>Presentación de PowerPoint</vt:lpstr>
      <vt:lpstr>la ciencia abierta es esencial para potenciar la innovación y acelerar soluciones transformadoras, aportando una contribución de impacto  para reubicarnos en los límites operativos </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Francisca Belen Arias Ovalle</dc:creator>
  <cp:lastModifiedBy>Francisca Belen Arias Ovalle</cp:lastModifiedBy>
  <cp:revision>1</cp:revision>
  <dcterms:created xsi:type="dcterms:W3CDTF">2025-01-27T14:38:48Z</dcterms:created>
  <dcterms:modified xsi:type="dcterms:W3CDTF">2025-01-27T14:39:25Z</dcterms:modified>
</cp:coreProperties>
</file>