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83" r:id="rId6"/>
    <p:sldId id="281" r:id="rId7"/>
    <p:sldId id="282" r:id="rId8"/>
    <p:sldId id="260" r:id="rId9"/>
    <p:sldId id="266" r:id="rId10"/>
    <p:sldId id="267" r:id="rId11"/>
    <p:sldId id="261" r:id="rId12"/>
    <p:sldId id="268" r:id="rId13"/>
    <p:sldId id="262" r:id="rId14"/>
    <p:sldId id="269" r:id="rId15"/>
    <p:sldId id="263" r:id="rId16"/>
    <p:sldId id="270" r:id="rId17"/>
    <p:sldId id="271" r:id="rId18"/>
    <p:sldId id="272" r:id="rId19"/>
    <p:sldId id="264" r:id="rId20"/>
    <p:sldId id="274" r:id="rId21"/>
    <p:sldId id="275" r:id="rId22"/>
    <p:sldId id="276" r:id="rId23"/>
    <p:sldId id="277" r:id="rId24"/>
    <p:sldId id="265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6"/>
    <a:srgbClr val="004E86"/>
    <a:srgbClr val="3EB049"/>
    <a:srgbClr val="007BBA"/>
    <a:srgbClr val="427338"/>
    <a:srgbClr val="CF8D2A"/>
    <a:srgbClr val="EFEEED"/>
    <a:srgbClr val="F99C24"/>
    <a:srgbClr val="E00C7F"/>
    <a:srgbClr val="F36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DC16B-1CDC-BC28-E1B1-B301DEF9D056}" v="125" dt="2025-01-13T05:09:36.276"/>
    <p1510:client id="{9CB040FB-640C-AC7B-8212-81DCFECF1A03}" v="11" dt="2025-01-13T02:15:41.132"/>
    <p1510:client id="{B52996E5-3585-CC73-D79E-A3BE98983F15}" v="243" dt="2025-01-13T02:47:11.428"/>
    <p1510:client id="{C93DFFDE-068B-F142-23B5-347E7B0B7543}" v="86" dt="2025-01-13T13:49:20.549"/>
    <p1510:client id="{EF773E7A-5469-665E-4837-CA468115E6A0}" v="399" dt="2025-01-13T04:17:25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7413E-0232-4B62-B468-4833E401E87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DADD60-35EB-4C13-8231-4A0810C1B714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b="1" dirty="0">
              <a:latin typeface="Century Gothic"/>
            </a:rPr>
            <a:t>DISEÑO PARTICIPATIVO EN LA EXTENSIÓN UNIVERSITARIA </a:t>
          </a:r>
          <a:r>
            <a:rPr lang="es-CL" dirty="0">
              <a:latin typeface="Century Gothic"/>
            </a:rPr>
            <a:t>                     Las actividades académicas al involucrarse en temas sociales consideran estrategias fundamentales que reconocen retos actuales en sitio.</a:t>
          </a:r>
          <a:endParaRPr lang="en-US" dirty="0">
            <a:latin typeface="Century Gothic"/>
          </a:endParaRPr>
        </a:p>
      </dgm:t>
    </dgm:pt>
    <dgm:pt modelId="{C270856F-5F32-4900-B691-FD0132371437}" type="parTrans" cxnId="{26CF4B3B-AEAB-4CB1-B7FA-66BC9527D21A}">
      <dgm:prSet/>
      <dgm:spPr/>
      <dgm:t>
        <a:bodyPr/>
        <a:lstStyle/>
        <a:p>
          <a:endParaRPr lang="en-US"/>
        </a:p>
      </dgm:t>
    </dgm:pt>
    <dgm:pt modelId="{5722EEE6-78E2-4191-BDC8-C7A06CFE2CFC}" type="sibTrans" cxnId="{26CF4B3B-AEAB-4CB1-B7FA-66BC9527D21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4DE6CE-A213-4ADF-9D52-D743B8179FE8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b="1" dirty="0">
              <a:latin typeface="Century Gothic"/>
            </a:rPr>
            <a:t>GRADOS, NIVELES Y ETAPAS DE PARTICIPACIÓN EN ECUADOR  </a:t>
          </a:r>
          <a:r>
            <a:rPr lang="es-CL" dirty="0">
              <a:latin typeface="Century Gothic"/>
            </a:rPr>
            <a:t>                                             Existen varios grados de participación entre ellos están la información, la consulta, la delegación, la co-gestión y autogestión.</a:t>
          </a:r>
          <a:endParaRPr lang="en-US" dirty="0">
            <a:latin typeface="Century Gothic"/>
          </a:endParaRPr>
        </a:p>
      </dgm:t>
    </dgm:pt>
    <dgm:pt modelId="{4F432146-5650-43E9-854F-3AF1815AAEE8}" type="parTrans" cxnId="{E4257DB9-B5F5-4ECC-9EA2-1C13E5BA2878}">
      <dgm:prSet/>
      <dgm:spPr/>
      <dgm:t>
        <a:bodyPr/>
        <a:lstStyle/>
        <a:p>
          <a:endParaRPr lang="en-US"/>
        </a:p>
      </dgm:t>
    </dgm:pt>
    <dgm:pt modelId="{1E94F1B1-FC7F-40F1-A5C8-C96BF4D845D7}" type="sibTrans" cxnId="{E4257DB9-B5F5-4ECC-9EA2-1C13E5BA28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A31DC9-A683-41AB-A7A9-00BD8F4E37D7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b="1" dirty="0">
              <a:latin typeface="Century Gothic"/>
            </a:rPr>
            <a:t>LA REFLEXIÓN EN ACCIÓN DURANTE LA VINCULACIÓN</a:t>
          </a:r>
          <a:r>
            <a:rPr lang="es-CL" dirty="0">
              <a:latin typeface="Century Gothic"/>
            </a:rPr>
            <a:t>                  La educación en Arquitectura no es solamente resolución de problemas y diseño de productos es también desarrollar personalidades comunicativas y desarrollo de caracteres sociales</a:t>
          </a:r>
          <a:endParaRPr lang="en-US" dirty="0">
            <a:latin typeface="Century Gothic"/>
          </a:endParaRPr>
        </a:p>
      </dgm:t>
    </dgm:pt>
    <dgm:pt modelId="{0DDE76D4-8A26-4A9E-9485-55A9D0894812}" type="parTrans" cxnId="{5C531171-AB78-4C1F-8AB8-94CC7ADECA16}">
      <dgm:prSet/>
      <dgm:spPr/>
      <dgm:t>
        <a:bodyPr/>
        <a:lstStyle/>
        <a:p>
          <a:endParaRPr lang="en-US"/>
        </a:p>
      </dgm:t>
    </dgm:pt>
    <dgm:pt modelId="{4712C09F-C96B-4E55-95B5-DEC4D2936A1D}" type="sibTrans" cxnId="{5C531171-AB78-4C1F-8AB8-94CC7ADECA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4141F6F-AC29-4AC8-805E-18AD157A4686}" type="pres">
      <dgm:prSet presAssocID="{CC67413E-0232-4B62-B468-4833E401E87C}" presName="root" presStyleCnt="0">
        <dgm:presLayoutVars>
          <dgm:dir/>
          <dgm:resizeHandles val="exact"/>
        </dgm:presLayoutVars>
      </dgm:prSet>
      <dgm:spPr/>
    </dgm:pt>
    <dgm:pt modelId="{EB418FA2-B953-4045-9BBD-53E351A17656}" type="pres">
      <dgm:prSet presAssocID="{CC67413E-0232-4B62-B468-4833E401E87C}" presName="container" presStyleCnt="0">
        <dgm:presLayoutVars>
          <dgm:dir/>
          <dgm:resizeHandles val="exact"/>
        </dgm:presLayoutVars>
      </dgm:prSet>
      <dgm:spPr/>
    </dgm:pt>
    <dgm:pt modelId="{6D3869C0-E51E-4FB1-B5C5-6071E1C913D4}" type="pres">
      <dgm:prSet presAssocID="{36DADD60-35EB-4C13-8231-4A0810C1B714}" presName="compNode" presStyleCnt="0"/>
      <dgm:spPr/>
    </dgm:pt>
    <dgm:pt modelId="{9B64737F-16C6-4F96-B4C1-8966A46D3270}" type="pres">
      <dgm:prSet presAssocID="{36DADD60-35EB-4C13-8231-4A0810C1B714}" presName="iconBgRect" presStyleLbl="bgShp" presStyleIdx="0" presStyleCnt="3"/>
      <dgm:spPr/>
    </dgm:pt>
    <dgm:pt modelId="{E63FDFA6-5415-43AC-8A97-39ACA9B69D6D}" type="pres">
      <dgm:prSet presAssocID="{36DADD60-35EB-4C13-8231-4A0810C1B7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200C179A-4339-4AA1-B3E4-34A7DA4FDF65}" type="pres">
      <dgm:prSet presAssocID="{36DADD60-35EB-4C13-8231-4A0810C1B714}" presName="spaceRect" presStyleCnt="0"/>
      <dgm:spPr/>
    </dgm:pt>
    <dgm:pt modelId="{55C62F55-91EE-40CC-B49B-A9B6F0B25BB4}" type="pres">
      <dgm:prSet presAssocID="{36DADD60-35EB-4C13-8231-4A0810C1B714}" presName="textRect" presStyleLbl="revTx" presStyleIdx="0" presStyleCnt="3">
        <dgm:presLayoutVars>
          <dgm:chMax val="1"/>
          <dgm:chPref val="1"/>
        </dgm:presLayoutVars>
      </dgm:prSet>
      <dgm:spPr/>
    </dgm:pt>
    <dgm:pt modelId="{F95F8131-A5D2-46DD-961F-65BD20702B64}" type="pres">
      <dgm:prSet presAssocID="{5722EEE6-78E2-4191-BDC8-C7A06CFE2CFC}" presName="sibTrans" presStyleLbl="sibTrans2D1" presStyleIdx="0" presStyleCnt="0"/>
      <dgm:spPr/>
    </dgm:pt>
    <dgm:pt modelId="{890A288D-BEF3-4630-9CBD-B065A5C8C96E}" type="pres">
      <dgm:prSet presAssocID="{D04DE6CE-A213-4ADF-9D52-D743B8179FE8}" presName="compNode" presStyleCnt="0"/>
      <dgm:spPr/>
    </dgm:pt>
    <dgm:pt modelId="{615CF044-35BA-4113-87D5-79D444D1BF97}" type="pres">
      <dgm:prSet presAssocID="{D04DE6CE-A213-4ADF-9D52-D743B8179FE8}" presName="iconBgRect" presStyleLbl="bgShp" presStyleIdx="1" presStyleCnt="3"/>
      <dgm:spPr/>
    </dgm:pt>
    <dgm:pt modelId="{EBA47280-FC5A-45F7-BFFD-469CE7DB895A}" type="pres">
      <dgm:prSet presAssocID="{D04DE6CE-A213-4ADF-9D52-D743B8179F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68B8CA63-F244-4C9B-9F78-1F4DE9195323}" type="pres">
      <dgm:prSet presAssocID="{D04DE6CE-A213-4ADF-9D52-D743B8179FE8}" presName="spaceRect" presStyleCnt="0"/>
      <dgm:spPr/>
    </dgm:pt>
    <dgm:pt modelId="{042092C2-FF4F-494C-9D7C-73C38A808901}" type="pres">
      <dgm:prSet presAssocID="{D04DE6CE-A213-4ADF-9D52-D743B8179FE8}" presName="textRect" presStyleLbl="revTx" presStyleIdx="1" presStyleCnt="3">
        <dgm:presLayoutVars>
          <dgm:chMax val="1"/>
          <dgm:chPref val="1"/>
        </dgm:presLayoutVars>
      </dgm:prSet>
      <dgm:spPr/>
    </dgm:pt>
    <dgm:pt modelId="{43FCA9D4-9644-4CAD-B914-64A5859F1F60}" type="pres">
      <dgm:prSet presAssocID="{1E94F1B1-FC7F-40F1-A5C8-C96BF4D845D7}" presName="sibTrans" presStyleLbl="sibTrans2D1" presStyleIdx="0" presStyleCnt="0"/>
      <dgm:spPr/>
    </dgm:pt>
    <dgm:pt modelId="{8D7D799F-4E4B-4A18-9570-3D0288684170}" type="pres">
      <dgm:prSet presAssocID="{6DA31DC9-A683-41AB-A7A9-00BD8F4E37D7}" presName="compNode" presStyleCnt="0"/>
      <dgm:spPr/>
    </dgm:pt>
    <dgm:pt modelId="{2A00E1EB-03D9-4A06-A58E-E3C0E2B67983}" type="pres">
      <dgm:prSet presAssocID="{6DA31DC9-A683-41AB-A7A9-00BD8F4E37D7}" presName="iconBgRect" presStyleLbl="bgShp" presStyleIdx="2" presStyleCnt="3"/>
      <dgm:spPr/>
    </dgm:pt>
    <dgm:pt modelId="{E7EFAC0C-E8A7-4A55-A1DE-3BE23D00BF9B}" type="pres">
      <dgm:prSet presAssocID="{6DA31DC9-A683-41AB-A7A9-00BD8F4E37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5608A5E-E6BF-48BF-BF82-800460A8251A}" type="pres">
      <dgm:prSet presAssocID="{6DA31DC9-A683-41AB-A7A9-00BD8F4E37D7}" presName="spaceRect" presStyleCnt="0"/>
      <dgm:spPr/>
    </dgm:pt>
    <dgm:pt modelId="{AF3AF183-C117-46D0-B5E3-A41A93DEAB14}" type="pres">
      <dgm:prSet presAssocID="{6DA31DC9-A683-41AB-A7A9-00BD8F4E37D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6CF4B3B-AEAB-4CB1-B7FA-66BC9527D21A}" srcId="{CC67413E-0232-4B62-B468-4833E401E87C}" destId="{36DADD60-35EB-4C13-8231-4A0810C1B714}" srcOrd="0" destOrd="0" parTransId="{C270856F-5F32-4900-B691-FD0132371437}" sibTransId="{5722EEE6-78E2-4191-BDC8-C7A06CFE2CFC}"/>
    <dgm:cxn modelId="{140F5A68-16C7-48DB-A886-D7D3F84648D9}" type="presOf" srcId="{D04DE6CE-A213-4ADF-9D52-D743B8179FE8}" destId="{042092C2-FF4F-494C-9D7C-73C38A808901}" srcOrd="0" destOrd="0" presId="urn:microsoft.com/office/officeart/2018/2/layout/IconCircleList"/>
    <dgm:cxn modelId="{5C531171-AB78-4C1F-8AB8-94CC7ADECA16}" srcId="{CC67413E-0232-4B62-B468-4833E401E87C}" destId="{6DA31DC9-A683-41AB-A7A9-00BD8F4E37D7}" srcOrd="2" destOrd="0" parTransId="{0DDE76D4-8A26-4A9E-9485-55A9D0894812}" sibTransId="{4712C09F-C96B-4E55-95B5-DEC4D2936A1D}"/>
    <dgm:cxn modelId="{F46DA873-230D-4845-BDDC-A1FE28432ED2}" type="presOf" srcId="{5722EEE6-78E2-4191-BDC8-C7A06CFE2CFC}" destId="{F95F8131-A5D2-46DD-961F-65BD20702B64}" srcOrd="0" destOrd="0" presId="urn:microsoft.com/office/officeart/2018/2/layout/IconCircleList"/>
    <dgm:cxn modelId="{AB187888-1840-4195-BC2A-3B8EA7CC9B12}" type="presOf" srcId="{CC67413E-0232-4B62-B468-4833E401E87C}" destId="{14141F6F-AC29-4AC8-805E-18AD157A4686}" srcOrd="0" destOrd="0" presId="urn:microsoft.com/office/officeart/2018/2/layout/IconCircleList"/>
    <dgm:cxn modelId="{446BF891-85C0-48C7-9C49-7BA1FC67D326}" type="presOf" srcId="{36DADD60-35EB-4C13-8231-4A0810C1B714}" destId="{55C62F55-91EE-40CC-B49B-A9B6F0B25BB4}" srcOrd="0" destOrd="0" presId="urn:microsoft.com/office/officeart/2018/2/layout/IconCircleList"/>
    <dgm:cxn modelId="{6977FD97-1BD8-4775-A62B-5236BD7C6524}" type="presOf" srcId="{1E94F1B1-FC7F-40F1-A5C8-C96BF4D845D7}" destId="{43FCA9D4-9644-4CAD-B914-64A5859F1F60}" srcOrd="0" destOrd="0" presId="urn:microsoft.com/office/officeart/2018/2/layout/IconCircleList"/>
    <dgm:cxn modelId="{E4257DB9-B5F5-4ECC-9EA2-1C13E5BA2878}" srcId="{CC67413E-0232-4B62-B468-4833E401E87C}" destId="{D04DE6CE-A213-4ADF-9D52-D743B8179FE8}" srcOrd="1" destOrd="0" parTransId="{4F432146-5650-43E9-854F-3AF1815AAEE8}" sibTransId="{1E94F1B1-FC7F-40F1-A5C8-C96BF4D845D7}"/>
    <dgm:cxn modelId="{E62E88BE-F57D-4FE2-817A-FA5735B0C2A0}" type="presOf" srcId="{6DA31DC9-A683-41AB-A7A9-00BD8F4E37D7}" destId="{AF3AF183-C117-46D0-B5E3-A41A93DEAB14}" srcOrd="0" destOrd="0" presId="urn:microsoft.com/office/officeart/2018/2/layout/IconCircleList"/>
    <dgm:cxn modelId="{68B80D79-B53C-4395-ADA4-9538A83B799C}" type="presParOf" srcId="{14141F6F-AC29-4AC8-805E-18AD157A4686}" destId="{EB418FA2-B953-4045-9BBD-53E351A17656}" srcOrd="0" destOrd="0" presId="urn:microsoft.com/office/officeart/2018/2/layout/IconCircleList"/>
    <dgm:cxn modelId="{87C8F394-EEA4-4A25-AF8B-8BCA1489E316}" type="presParOf" srcId="{EB418FA2-B953-4045-9BBD-53E351A17656}" destId="{6D3869C0-E51E-4FB1-B5C5-6071E1C913D4}" srcOrd="0" destOrd="0" presId="urn:microsoft.com/office/officeart/2018/2/layout/IconCircleList"/>
    <dgm:cxn modelId="{CCDEBD7E-2B28-413B-8698-7F185B4E4C7B}" type="presParOf" srcId="{6D3869C0-E51E-4FB1-B5C5-6071E1C913D4}" destId="{9B64737F-16C6-4F96-B4C1-8966A46D3270}" srcOrd="0" destOrd="0" presId="urn:microsoft.com/office/officeart/2018/2/layout/IconCircleList"/>
    <dgm:cxn modelId="{0E388B38-D1FF-42D3-8AF2-038AA739C25F}" type="presParOf" srcId="{6D3869C0-E51E-4FB1-B5C5-6071E1C913D4}" destId="{E63FDFA6-5415-43AC-8A97-39ACA9B69D6D}" srcOrd="1" destOrd="0" presId="urn:microsoft.com/office/officeart/2018/2/layout/IconCircleList"/>
    <dgm:cxn modelId="{DE62B377-8B49-43CC-9949-F5550443345C}" type="presParOf" srcId="{6D3869C0-E51E-4FB1-B5C5-6071E1C913D4}" destId="{200C179A-4339-4AA1-B3E4-34A7DA4FDF65}" srcOrd="2" destOrd="0" presId="urn:microsoft.com/office/officeart/2018/2/layout/IconCircleList"/>
    <dgm:cxn modelId="{9D71EF45-3AA2-4951-83C6-CE701B897B92}" type="presParOf" srcId="{6D3869C0-E51E-4FB1-B5C5-6071E1C913D4}" destId="{55C62F55-91EE-40CC-B49B-A9B6F0B25BB4}" srcOrd="3" destOrd="0" presId="urn:microsoft.com/office/officeart/2018/2/layout/IconCircleList"/>
    <dgm:cxn modelId="{4ABBE9E9-6C62-47FF-8218-CCE425B4A8CB}" type="presParOf" srcId="{EB418FA2-B953-4045-9BBD-53E351A17656}" destId="{F95F8131-A5D2-46DD-961F-65BD20702B64}" srcOrd="1" destOrd="0" presId="urn:microsoft.com/office/officeart/2018/2/layout/IconCircleList"/>
    <dgm:cxn modelId="{88CAEAD1-56F4-49B2-8BBC-1FE53B86EECE}" type="presParOf" srcId="{EB418FA2-B953-4045-9BBD-53E351A17656}" destId="{890A288D-BEF3-4630-9CBD-B065A5C8C96E}" srcOrd="2" destOrd="0" presId="urn:microsoft.com/office/officeart/2018/2/layout/IconCircleList"/>
    <dgm:cxn modelId="{0CE87782-56AB-4080-ABB3-C0BF9D97FF7B}" type="presParOf" srcId="{890A288D-BEF3-4630-9CBD-B065A5C8C96E}" destId="{615CF044-35BA-4113-87D5-79D444D1BF97}" srcOrd="0" destOrd="0" presId="urn:microsoft.com/office/officeart/2018/2/layout/IconCircleList"/>
    <dgm:cxn modelId="{24BD67F6-F533-4C95-8FD5-C88F7C746823}" type="presParOf" srcId="{890A288D-BEF3-4630-9CBD-B065A5C8C96E}" destId="{EBA47280-FC5A-45F7-BFFD-469CE7DB895A}" srcOrd="1" destOrd="0" presId="urn:microsoft.com/office/officeart/2018/2/layout/IconCircleList"/>
    <dgm:cxn modelId="{7DB1103E-484C-446D-A8BE-F72A79208F01}" type="presParOf" srcId="{890A288D-BEF3-4630-9CBD-B065A5C8C96E}" destId="{68B8CA63-F244-4C9B-9F78-1F4DE9195323}" srcOrd="2" destOrd="0" presId="urn:microsoft.com/office/officeart/2018/2/layout/IconCircleList"/>
    <dgm:cxn modelId="{3F8087F3-D88A-4C9B-AF6E-2F682E3812A0}" type="presParOf" srcId="{890A288D-BEF3-4630-9CBD-B065A5C8C96E}" destId="{042092C2-FF4F-494C-9D7C-73C38A808901}" srcOrd="3" destOrd="0" presId="urn:microsoft.com/office/officeart/2018/2/layout/IconCircleList"/>
    <dgm:cxn modelId="{776B0298-0466-4D01-82B3-FEC86E6DDC93}" type="presParOf" srcId="{EB418FA2-B953-4045-9BBD-53E351A17656}" destId="{43FCA9D4-9644-4CAD-B914-64A5859F1F60}" srcOrd="3" destOrd="0" presId="urn:microsoft.com/office/officeart/2018/2/layout/IconCircleList"/>
    <dgm:cxn modelId="{C1590357-7AAF-4534-ACCC-B5DEEF6CAF5A}" type="presParOf" srcId="{EB418FA2-B953-4045-9BBD-53E351A17656}" destId="{8D7D799F-4E4B-4A18-9570-3D0288684170}" srcOrd="4" destOrd="0" presId="urn:microsoft.com/office/officeart/2018/2/layout/IconCircleList"/>
    <dgm:cxn modelId="{81D427A8-1BED-4ED8-90C9-86AC37C8F554}" type="presParOf" srcId="{8D7D799F-4E4B-4A18-9570-3D0288684170}" destId="{2A00E1EB-03D9-4A06-A58E-E3C0E2B67983}" srcOrd="0" destOrd="0" presId="urn:microsoft.com/office/officeart/2018/2/layout/IconCircleList"/>
    <dgm:cxn modelId="{A9E02D01-0E51-47B6-86A0-485EE769ADBD}" type="presParOf" srcId="{8D7D799F-4E4B-4A18-9570-3D0288684170}" destId="{E7EFAC0C-E8A7-4A55-A1DE-3BE23D00BF9B}" srcOrd="1" destOrd="0" presId="urn:microsoft.com/office/officeart/2018/2/layout/IconCircleList"/>
    <dgm:cxn modelId="{5CB92A5B-44D1-407F-9736-8A09D381E133}" type="presParOf" srcId="{8D7D799F-4E4B-4A18-9570-3D0288684170}" destId="{55608A5E-E6BF-48BF-BF82-800460A8251A}" srcOrd="2" destOrd="0" presId="urn:microsoft.com/office/officeart/2018/2/layout/IconCircleList"/>
    <dgm:cxn modelId="{0B2AD6C0-2D1F-47BF-A56F-0A8DC90A4D4D}" type="presParOf" srcId="{8D7D799F-4E4B-4A18-9570-3D0288684170}" destId="{AF3AF183-C117-46D0-B5E3-A41A93DEAB1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4737F-16C6-4F96-B4C1-8966A46D3270}">
      <dsp:nvSpPr>
        <dsp:cNvPr id="0" name=""/>
        <dsp:cNvSpPr/>
      </dsp:nvSpPr>
      <dsp:spPr>
        <a:xfrm>
          <a:off x="74731" y="1702771"/>
          <a:ext cx="1043460" cy="10434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FDFA6-5415-43AC-8A97-39ACA9B69D6D}">
      <dsp:nvSpPr>
        <dsp:cNvPr id="0" name=""/>
        <dsp:cNvSpPr/>
      </dsp:nvSpPr>
      <dsp:spPr>
        <a:xfrm>
          <a:off x="293858" y="1921897"/>
          <a:ext cx="605207" cy="6052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62F55-91EE-40CC-B49B-A9B6F0B25BB4}">
      <dsp:nvSpPr>
        <dsp:cNvPr id="0" name=""/>
        <dsp:cNvSpPr/>
      </dsp:nvSpPr>
      <dsp:spPr>
        <a:xfrm>
          <a:off x="1341790" y="1702771"/>
          <a:ext cx="2459585" cy="104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latin typeface="Century Gothic"/>
            </a:rPr>
            <a:t>DISEÑO PARTICIPATIVO EN LA EXTENSIÓN UNIVERSITARIA </a:t>
          </a:r>
          <a:r>
            <a:rPr lang="es-CL" sz="1100" kern="1200" dirty="0">
              <a:latin typeface="Century Gothic"/>
            </a:rPr>
            <a:t>                     Las actividades académicas al involucrarse en temas sociales consideran estrategias fundamentales que reconocen retos actuales en sitio.</a:t>
          </a:r>
          <a:endParaRPr lang="en-US" sz="1100" kern="1200" dirty="0">
            <a:latin typeface="Century Gothic"/>
          </a:endParaRPr>
        </a:p>
      </dsp:txBody>
      <dsp:txXfrm>
        <a:off x="1341790" y="1702771"/>
        <a:ext cx="2459585" cy="1043460"/>
      </dsp:txXfrm>
    </dsp:sp>
    <dsp:sp modelId="{615CF044-35BA-4113-87D5-79D444D1BF97}">
      <dsp:nvSpPr>
        <dsp:cNvPr id="0" name=""/>
        <dsp:cNvSpPr/>
      </dsp:nvSpPr>
      <dsp:spPr>
        <a:xfrm>
          <a:off x="4229940" y="1702771"/>
          <a:ext cx="1043460" cy="10434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47280-FC5A-45F7-BFFD-469CE7DB895A}">
      <dsp:nvSpPr>
        <dsp:cNvPr id="0" name=""/>
        <dsp:cNvSpPr/>
      </dsp:nvSpPr>
      <dsp:spPr>
        <a:xfrm>
          <a:off x="4449066" y="1921897"/>
          <a:ext cx="605207" cy="6052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092C2-FF4F-494C-9D7C-73C38A808901}">
      <dsp:nvSpPr>
        <dsp:cNvPr id="0" name=""/>
        <dsp:cNvSpPr/>
      </dsp:nvSpPr>
      <dsp:spPr>
        <a:xfrm>
          <a:off x="5496999" y="1702771"/>
          <a:ext cx="2459585" cy="104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latin typeface="Century Gothic"/>
            </a:rPr>
            <a:t>GRADOS, NIVELES Y ETAPAS DE PARTICIPACIÓN EN ECUADOR  </a:t>
          </a:r>
          <a:r>
            <a:rPr lang="es-CL" sz="1100" kern="1200" dirty="0">
              <a:latin typeface="Century Gothic"/>
            </a:rPr>
            <a:t>                                             Existen varios grados de participación entre ellos están la información, la consulta, la delegación, la co-gestión y autogestión.</a:t>
          </a:r>
          <a:endParaRPr lang="en-US" sz="1100" kern="1200" dirty="0">
            <a:latin typeface="Century Gothic"/>
          </a:endParaRPr>
        </a:p>
      </dsp:txBody>
      <dsp:txXfrm>
        <a:off x="5496999" y="1702771"/>
        <a:ext cx="2459585" cy="1043460"/>
      </dsp:txXfrm>
    </dsp:sp>
    <dsp:sp modelId="{2A00E1EB-03D9-4A06-A58E-E3C0E2B67983}">
      <dsp:nvSpPr>
        <dsp:cNvPr id="0" name=""/>
        <dsp:cNvSpPr/>
      </dsp:nvSpPr>
      <dsp:spPr>
        <a:xfrm>
          <a:off x="8385148" y="1702771"/>
          <a:ext cx="1043460" cy="10434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FAC0C-E8A7-4A55-A1DE-3BE23D00BF9B}">
      <dsp:nvSpPr>
        <dsp:cNvPr id="0" name=""/>
        <dsp:cNvSpPr/>
      </dsp:nvSpPr>
      <dsp:spPr>
        <a:xfrm>
          <a:off x="8604275" y="1921897"/>
          <a:ext cx="605207" cy="6052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AF183-C117-46D0-B5E3-A41A93DEAB14}">
      <dsp:nvSpPr>
        <dsp:cNvPr id="0" name=""/>
        <dsp:cNvSpPr/>
      </dsp:nvSpPr>
      <dsp:spPr>
        <a:xfrm>
          <a:off x="9652208" y="1702771"/>
          <a:ext cx="2459585" cy="104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latin typeface="Century Gothic"/>
            </a:rPr>
            <a:t>LA REFLEXIÓN EN ACCIÓN DURANTE LA VINCULACIÓN</a:t>
          </a:r>
          <a:r>
            <a:rPr lang="es-CL" sz="1100" kern="1200" dirty="0">
              <a:latin typeface="Century Gothic"/>
            </a:rPr>
            <a:t>                  La educación en Arquitectura no es solamente resolución de problemas y diseño de productos es también desarrollar personalidades comunicativas y desarrollo de caracteres sociales</a:t>
          </a:r>
          <a:endParaRPr lang="en-US" sz="1100" kern="1200" dirty="0">
            <a:latin typeface="Century Gothic"/>
          </a:endParaRPr>
        </a:p>
      </dsp:txBody>
      <dsp:txXfrm>
        <a:off x="9652208" y="1702771"/>
        <a:ext cx="2459585" cy="104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2AFE-E373-444C-85C3-645737A564B3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62F4-8C4D-4F9A-B5E8-6039AFBF7B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181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8891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060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125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23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8594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4196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9230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1310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8699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4096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087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780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6455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4154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8820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12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358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113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119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81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997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5362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5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7F6C7-B546-07E3-4360-7D99A322B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A4FD3C-87EC-3B54-057B-1E8B345C3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9B74E-7BAF-5ED7-2C0D-E17757C1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2282D-6E90-BD75-EC7C-AB04814B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FBCCFC-412B-976C-9DAA-AF1AA8D9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953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5D756-F1DD-710F-93A3-D27CDF8D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0F302-A980-99E8-8C73-1EBF1B0FC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5619E-1263-F2FD-6E5B-96AB3B63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276540-242F-C128-EF86-6FC58680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C467E7-C0CA-8C9F-8B4B-8CA49A16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9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CCCC37-AD0F-960B-F777-BA187F0DE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ACCC2E-99BB-4039-308B-3DD59841C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D24C77-AF71-3F38-8460-2EAA3626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CA007-B2CA-8D5B-1F9A-AB31FA08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F580DD-9BCB-695C-F68C-E3B163D9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92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1B122-AAED-D834-4C7A-3E037710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007140-A658-E1EF-CE38-1352C5572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B42BA4-17DC-41BB-63B6-30E2611D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EFB7F6-AD00-7ADC-1E9E-F3DC5C0C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4253E-73FB-D0B1-1F58-5C4E9150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590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160AE-A0FE-A515-F5C4-4CEDD2F8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DD6B61-BEBD-3FC7-3B4B-32EFF61A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79AEF7-ED58-67CE-2305-A9107065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97DA9-99D1-9AE0-AC8C-417155E2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848AA1-8EF1-C2A6-D9EE-F4B7392A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540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CFBD2-9968-EEBE-41D3-3203C7D8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A1509-227C-4727-F95B-508628A42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2DBE3B-CAF9-6454-7851-7F663F84E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9FAAC6-3B01-8BCB-CCB6-7EEA1EB0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6E7050-BE95-A57C-BD3C-90D17718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E387FB-03D8-DD68-43CB-ABFFAA9D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80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D6967-9CE3-5539-F224-5781DBB6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4E54C5-6192-0883-5392-A8A7F6D89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412DA8-4ECF-9CB1-40FD-35C7ABC1F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EE1FA7-780B-F9F9-52C4-422745B6F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B9F0AB-89EA-980E-7738-E985C4488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BB5E88-5FCA-025D-6B79-8BC42818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520F46-D09A-F746-CE93-F96C9DBE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1ABCBE-0DA7-F2E8-6072-500C71D2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359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1F85B-D94C-B56E-0934-C1BE4471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0B2160-1491-6C24-B21F-45C1E3D1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116B69-E68D-953F-D90C-DBF92943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8B2146-7974-32B8-9E7C-4C06A5BC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639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E2ED7E-6E05-68CF-A7C1-6A75AA3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4D6EBF-DFAB-0854-13EB-9DC0747F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2C17FD-4891-30D3-DA16-D07D7A23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25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1A26A-E607-E9A2-69F2-F716440F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DCFF7B-56EF-EF90-C228-735C3C14B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842604-7B41-AEC7-C5F2-FF24EF4EC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4ACC63-EC6B-AE8F-1877-FD76D789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24167B-A82C-82DB-B8B1-D4363B77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683E02-EF2A-69EC-39CB-C38AE7F2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639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90EAD-3D4E-8DA0-A685-5A9F03E8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3DDC2D-33E4-6214-31E2-893EEA847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D1DF7A-3A5A-1D32-77B8-22E238504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230F26-89A6-DD7E-FD89-D8B73CB0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58479F-E5A3-D18B-B35D-99057443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F72511-BEA2-6C8A-BA42-84C99B33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851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D09701-EFC7-15E7-28C9-89CBFC08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74979-21D7-581B-6ABF-E8349F15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DA5D6F-B7BC-0870-F641-FE33CB0FC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A1339-5724-4DE8-9F4E-834E9037F5DB}" type="datetimeFigureOut">
              <a:rPr lang="es-CL" smtClean="0"/>
              <a:t>27-01-2025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8C9B9-7A2B-0B39-CAB6-72A9C868A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2D40CF-1C0F-AFC0-6585-E7BE969B3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53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F1B3B0-9FA9-7687-5308-DF2EFC6EA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endParaRPr lang="es-CL" sz="52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B0CE64-D2F6-B311-8F0B-634D8ABDD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es-CL"/>
          </a:p>
        </p:txBody>
      </p:sp>
      <p:pic>
        <p:nvPicPr>
          <p:cNvPr id="9" name="Imagen 8" descr="Imagen que contiene Gráfico de embudo&#10;&#10;Descripción generada automáticamente">
            <a:extLst>
              <a:ext uri="{FF2B5EF4-FFF2-40B4-BE49-F238E27FC236}">
                <a16:creationId xmlns:a16="http://schemas.microsoft.com/office/drawing/2014/main" id="{94323D81-4A26-5954-BF8C-6C00C1C8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74" t="10092" b="363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7B83A2F9-6470-2F7E-4475-480AFA5BF0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13608" r="365" b="22388"/>
          <a:stretch/>
        </p:blipFill>
        <p:spPr>
          <a:xfrm>
            <a:off x="948937" y="2884586"/>
            <a:ext cx="3967953" cy="1234933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FE3CED2-ABF5-507A-C521-54A3B210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2620"/>
              </p:ext>
            </p:extLst>
          </p:nvPr>
        </p:nvGraphicFramePr>
        <p:xfrm>
          <a:off x="963283" y="5722188"/>
          <a:ext cx="3961012" cy="11518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61012">
                  <a:extLst>
                    <a:ext uri="{9D8B030D-6E8A-4147-A177-3AD203B41FA5}">
                      <a16:colId xmlns:a16="http://schemas.microsoft.com/office/drawing/2014/main" val="3904666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2000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Juan Daniel Cabrera, </a:t>
                      </a:r>
                      <a:endParaRPr lang="es-ES" dirty="0"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Erika Carvajal, </a:t>
                      </a:r>
                    </a:p>
                    <a:p>
                      <a:pPr lvl="0" algn="ctr">
                        <a:buNone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Claudia Balseca.</a:t>
                      </a:r>
                      <a:endParaRPr lang="es-CL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8745" marR="118745" marT="118745" marB="1187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828"/>
                  </a:ext>
                </a:extLst>
              </a:tr>
            </a:tbl>
          </a:graphicData>
        </a:graphic>
      </p:graphicFrame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B3878D8E-EC24-607E-1A75-35966ADBC4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" t="25951" r="325" b="28966"/>
          <a:stretch/>
        </p:blipFill>
        <p:spPr>
          <a:xfrm>
            <a:off x="977739" y="1332186"/>
            <a:ext cx="3970947" cy="188101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D638E4C5-5FBA-BD3D-4841-9CF66770E0EC}"/>
              </a:ext>
            </a:extLst>
          </p:cNvPr>
          <p:cNvSpPr txBox="1">
            <a:spLocks/>
          </p:cNvSpPr>
          <p:nvPr/>
        </p:nvSpPr>
        <p:spPr>
          <a:xfrm>
            <a:off x="951640" y="4913331"/>
            <a:ext cx="3988280" cy="824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000" b="1" dirty="0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000" b="1" dirty="0">
              <a:latin typeface="Century Gothic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38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419" sz="2000" dirty="0">
                <a:latin typeface="Century Gothic"/>
              </a:rPr>
              <a:t>D</a:t>
            </a:r>
            <a:r>
              <a:rPr lang="es-CL" sz="2000" dirty="0">
                <a:latin typeface="Century Gothic"/>
              </a:rPr>
              <a:t>. Gestión </a:t>
            </a:r>
            <a:r>
              <a:rPr lang="es-CL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y consumo local de materiales y productos</a:t>
            </a:r>
            <a:endParaRPr lang="es-ES" sz="2000" dirty="0">
              <a:solidFill>
                <a:schemeClr val="tx1">
                  <a:lumMod val="49000"/>
                  <a:lumOff val="51000"/>
                </a:schemeClr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pic>
        <p:nvPicPr>
          <p:cNvPr id="3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2F18453F-FF3F-3C8C-FFCD-A839153C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198" y="1808403"/>
            <a:ext cx="7602926" cy="4276365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73518B9-6E8F-F3F0-DE02-958AEE853452}"/>
              </a:ext>
            </a:extLst>
          </p:cNvPr>
          <p:cNvSpPr txBox="1">
            <a:spLocks/>
          </p:cNvSpPr>
          <p:nvPr/>
        </p:nvSpPr>
        <p:spPr>
          <a:xfrm>
            <a:off x="4403802" y="6089599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7. Presupuestos de los mantenimientos. 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6D10631-9BEC-D355-D6AC-7FD45D1AFA1E}"/>
              </a:ext>
            </a:extLst>
          </p:cNvPr>
          <p:cNvSpPr txBox="1">
            <a:spLocks/>
          </p:cNvSpPr>
          <p:nvPr/>
        </p:nvSpPr>
        <p:spPr>
          <a:xfrm>
            <a:off x="378142" y="1862655"/>
            <a:ext cx="4020189" cy="4233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Las proformas fueron realizadas en lugares cercanos a la zona para evitar el transporte desde la ciudad de Ambato. Tanto los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materiales </a:t>
            </a:r>
            <a:r>
              <a:rPr lang="es-CL" sz="2000" dirty="0">
                <a:latin typeface="Century Gothic"/>
              </a:rPr>
              <a:t>considerados en la conservación de la fachada del cementerio como la readecuación del graderío del estadio fueron compartidos en el portafolio en línea en donde los estudiantes podrían comparar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precios </a:t>
            </a:r>
            <a:r>
              <a:rPr lang="es-CL" sz="2000" dirty="0">
                <a:latin typeface="Century Gothic"/>
              </a:rPr>
              <a:t>y decidir la mejor elección para la compra.</a:t>
            </a:r>
            <a:endParaRPr lang="es-ES" dirty="0"/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1405EFBC-D4E4-312D-E2A8-F62A65E0E2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6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419" sz="2000" dirty="0">
                <a:latin typeface="Century Gothic"/>
              </a:rPr>
              <a:t>D</a:t>
            </a:r>
            <a:r>
              <a:rPr lang="es-CL" sz="2000" dirty="0">
                <a:latin typeface="Century Gothic"/>
              </a:rPr>
              <a:t>. </a:t>
            </a:r>
            <a:r>
              <a:rPr lang="es-CL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Gestión y</a:t>
            </a:r>
            <a:r>
              <a:rPr lang="es-CL" sz="2000" dirty="0">
                <a:latin typeface="Century Gothic"/>
              </a:rPr>
              <a:t> consumo local de materiales y productos</a:t>
            </a:r>
            <a:endParaRPr lang="es-ES" sz="2000" dirty="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73518B9-6E8F-F3F0-DE02-958AEE853452}"/>
              </a:ext>
            </a:extLst>
          </p:cNvPr>
          <p:cNvSpPr txBox="1">
            <a:spLocks/>
          </p:cNvSpPr>
          <p:nvPr/>
        </p:nvSpPr>
        <p:spPr>
          <a:xfrm>
            <a:off x="4403802" y="6089599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8. Comida durante las mingas. 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E659026-939C-3609-DA60-F9C5FEDBCC99}"/>
              </a:ext>
            </a:extLst>
          </p:cNvPr>
          <p:cNvSpPr txBox="1">
            <a:spLocks/>
          </p:cNvSpPr>
          <p:nvPr/>
        </p:nvSpPr>
        <p:spPr>
          <a:xfrm>
            <a:off x="378142" y="1862655"/>
            <a:ext cx="2668718" cy="4233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Alimentación </a:t>
            </a:r>
            <a:r>
              <a:rPr lang="es-CL" sz="2000" dirty="0">
                <a:latin typeface="Century Gothic"/>
              </a:rPr>
              <a:t>de los estudiantes durante las mingas realizadas en la conservación de la fachada, este consumo fue realizado en la ciudad de Píllaro contribuyendo al consumo local. Ver figura 8.</a:t>
            </a:r>
            <a:endParaRPr lang="es-ES" dirty="0"/>
          </a:p>
          <a:p>
            <a:pPr marL="0" indent="0" algn="just">
              <a:buNone/>
            </a:pP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Fauna </a:t>
            </a:r>
            <a:r>
              <a:rPr lang="es-CL" sz="2000" dirty="0">
                <a:latin typeface="Century Gothic"/>
              </a:rPr>
              <a:t>de la zona perros y gatos.</a:t>
            </a: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288516DC-016E-96D6-F789-4A3F5AF444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  <p:pic>
        <p:nvPicPr>
          <p:cNvPr id="10" name="Imagen 9" descr="Un grupo de personas con un perro en la calle&#10;&#10;Descripción generada automáticamente">
            <a:extLst>
              <a:ext uri="{FF2B5EF4-FFF2-40B4-BE49-F238E27FC236}">
                <a16:creationId xmlns:a16="http://schemas.microsoft.com/office/drawing/2014/main" id="{40B323D3-6187-F37B-D5AE-A50BF2584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25" y="2026444"/>
            <a:ext cx="8669547" cy="40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>
                <a:latin typeface="Century Gothic"/>
              </a:rPr>
              <a:t>E. Intervenciones en sitio por medio de mingas. </a:t>
            </a:r>
            <a:endParaRPr lang="es-ES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C55FD3D-A85D-F2BF-63A1-20965AF1B5E8}"/>
              </a:ext>
            </a:extLst>
          </p:cNvPr>
          <p:cNvSpPr txBox="1">
            <a:spLocks/>
          </p:cNvSpPr>
          <p:nvPr/>
        </p:nvSpPr>
        <p:spPr>
          <a:xfrm>
            <a:off x="4403802" y="6377146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9. Minga 1. Conservación de la fachada del cementerio.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5328AF92-8020-FD96-CC8D-463814A0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  <p:pic>
        <p:nvPicPr>
          <p:cNvPr id="7" name="Imagen 6" descr="Un grupo de personas caminando en la banqueta&#10;&#10;Descripción generada automáticamente">
            <a:extLst>
              <a:ext uri="{FF2B5EF4-FFF2-40B4-BE49-F238E27FC236}">
                <a16:creationId xmlns:a16="http://schemas.microsoft.com/office/drawing/2014/main" id="{6D0C9CC6-6C5D-6FCE-7CDC-CA21E27A7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567" y="1968934"/>
            <a:ext cx="9330905" cy="43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7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>
                <a:latin typeface="Century Gothic"/>
              </a:rPr>
              <a:t>E. Intervenciones en sitio por medio de mingas. </a:t>
            </a:r>
            <a:endParaRPr lang="es-ES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C55FD3D-A85D-F2BF-63A1-20965AF1B5E8}"/>
              </a:ext>
            </a:extLst>
          </p:cNvPr>
          <p:cNvSpPr txBox="1">
            <a:spLocks/>
          </p:cNvSpPr>
          <p:nvPr/>
        </p:nvSpPr>
        <p:spPr>
          <a:xfrm>
            <a:off x="4403802" y="6089599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10. Preparación de la práctica Minga 2. Pintura de la fachada del cementerio.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solidFill>
                <a:srgbClr val="000000"/>
              </a:solidFill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F62B8EE-7F29-351A-3C0E-72725112B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71" y="1101216"/>
            <a:ext cx="3543300" cy="5000625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0CA7ADC-9C6D-498A-670F-B79D43B9804F}"/>
              </a:ext>
            </a:extLst>
          </p:cNvPr>
          <p:cNvSpPr txBox="1">
            <a:spLocks/>
          </p:cNvSpPr>
          <p:nvPr/>
        </p:nvSpPr>
        <p:spPr>
          <a:xfrm>
            <a:off x="378142" y="1862655"/>
            <a:ext cx="4020189" cy="4233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Para todos los trabajos se diseñaron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guías prácticas</a:t>
            </a:r>
            <a:r>
              <a:rPr lang="es-CL" sz="2000" dirty="0">
                <a:latin typeface="Century Gothic"/>
              </a:rPr>
              <a:t> que facilitaron la ejecución en el territorio. Ver figura 10.</a:t>
            </a:r>
            <a:endParaRPr lang="es-ES" dirty="0"/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AF042589-5FA9-AFF3-2C69-1EDF435C24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9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>
                <a:latin typeface="Century Gothic"/>
              </a:rPr>
              <a:t>E. Intervenciones en sitio por medio de mingas. </a:t>
            </a:r>
            <a:endParaRPr lang="es-ES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C55FD3D-A85D-F2BF-63A1-20965AF1B5E8}"/>
              </a:ext>
            </a:extLst>
          </p:cNvPr>
          <p:cNvSpPr txBox="1">
            <a:spLocks/>
          </p:cNvSpPr>
          <p:nvPr/>
        </p:nvSpPr>
        <p:spPr>
          <a:xfrm>
            <a:off x="4403802" y="6492165"/>
            <a:ext cx="7628904" cy="365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11. Minga 2. Pintura de la fachada del cementerio.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A8BC4DB4-A933-E2B0-DAF3-6EDFF762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  <p:pic>
        <p:nvPicPr>
          <p:cNvPr id="7" name="Imagen 6" descr="Un grupo de personas caminando en la banqueta junto a un hombre&#10;&#10;Descripción generada automáticamente">
            <a:extLst>
              <a:ext uri="{FF2B5EF4-FFF2-40B4-BE49-F238E27FC236}">
                <a16:creationId xmlns:a16="http://schemas.microsoft.com/office/drawing/2014/main" id="{6BE3B0AF-5EB9-465C-AA2A-5115BD2B9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549" y="1779647"/>
            <a:ext cx="10222300" cy="47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0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>
                <a:latin typeface="Century Gothic"/>
              </a:rPr>
              <a:t>E. Intervenciones en sitio por medio de mingas. </a:t>
            </a:r>
            <a:endParaRPr lang="es-ES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C55FD3D-A85D-F2BF-63A1-20965AF1B5E8}"/>
              </a:ext>
            </a:extLst>
          </p:cNvPr>
          <p:cNvSpPr txBox="1">
            <a:spLocks/>
          </p:cNvSpPr>
          <p:nvPr/>
        </p:nvSpPr>
        <p:spPr>
          <a:xfrm>
            <a:off x="4403802" y="6492165"/>
            <a:ext cx="7614527" cy="365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12. Fachada del cementerio recuperada.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B36A1C15-E5D8-FDB1-34C5-91C1FEDC85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  <p:pic>
        <p:nvPicPr>
          <p:cNvPr id="7" name="Imagen 6" descr="Un grupo de personas caminando en la banqueta&#10;&#10;Descripción generada automáticamente">
            <a:extLst>
              <a:ext uri="{FF2B5EF4-FFF2-40B4-BE49-F238E27FC236}">
                <a16:creationId xmlns:a16="http://schemas.microsoft.com/office/drawing/2014/main" id="{8C453DEB-BB37-1B62-49CD-2696B27BC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983" y="1782029"/>
            <a:ext cx="10610489" cy="47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8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F. </a:t>
            </a:r>
            <a:r>
              <a:rPr lang="es-CL" sz="2000" err="1">
                <a:latin typeface="Century Gothic"/>
              </a:rPr>
              <a:t>Multidisciplina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y convocatorias</a:t>
            </a:r>
            <a:endParaRPr lang="es-ES" sz="2000" dirty="0">
              <a:solidFill>
                <a:schemeClr val="tx1">
                  <a:lumMod val="49000"/>
                  <a:lumOff val="51000"/>
                </a:schemeClr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 dirty="0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 dirty="0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3C4A65B-03D8-B858-88A0-FAE10C456FCB}"/>
              </a:ext>
            </a:extLst>
          </p:cNvPr>
          <p:cNvSpPr txBox="1">
            <a:spLocks/>
          </p:cNvSpPr>
          <p:nvPr/>
        </p:nvSpPr>
        <p:spPr>
          <a:xfrm>
            <a:off x="4403802" y="6477788"/>
            <a:ext cx="7614527" cy="380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13. Identificador gráfico del proyecto. 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solidFill>
                <a:srgbClr val="000000"/>
              </a:solidFill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65024E9F-7B24-F28D-0129-E531876978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" t="25951" r="325" b="28966"/>
          <a:stretch/>
        </p:blipFill>
        <p:spPr>
          <a:xfrm>
            <a:off x="790835" y="1519091"/>
            <a:ext cx="10670795" cy="49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0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F. </a:t>
            </a:r>
            <a:r>
              <a:rPr lang="es-CL" sz="2000" err="1">
                <a:latin typeface="Century Gothic"/>
              </a:rPr>
              <a:t>Multidisciplina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y convocatorias</a:t>
            </a:r>
            <a:endParaRPr lang="es-ES" sz="2000" dirty="0">
              <a:solidFill>
                <a:schemeClr val="tx1">
                  <a:lumMod val="49000"/>
                  <a:lumOff val="51000"/>
                </a:schemeClr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3C4A65B-03D8-B858-88A0-FAE10C456FCB}"/>
              </a:ext>
            </a:extLst>
          </p:cNvPr>
          <p:cNvSpPr txBox="1">
            <a:spLocks/>
          </p:cNvSpPr>
          <p:nvPr/>
        </p:nvSpPr>
        <p:spPr>
          <a:xfrm>
            <a:off x="4403802" y="6089599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14. Alternativas de identificadores gráficos y diseño final de la minga del cementerio.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solidFill>
                <a:srgbClr val="000000"/>
              </a:solidFill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5B1AC5F-9BA0-B1A3-D532-88033B06BB59}"/>
              </a:ext>
            </a:extLst>
          </p:cNvPr>
          <p:cNvSpPr txBox="1">
            <a:spLocks/>
          </p:cNvSpPr>
          <p:nvPr/>
        </p:nvSpPr>
        <p:spPr>
          <a:xfrm>
            <a:off x="378142" y="1862655"/>
            <a:ext cx="4020189" cy="4233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Identificador gráfico específico</a:t>
            </a:r>
            <a:r>
              <a:rPr lang="es-CL" sz="2000" dirty="0">
                <a:latin typeface="Century Gothic"/>
              </a:rPr>
              <a:t> para la minga de la conservación de la fachada del cementerio ver </a:t>
            </a:r>
            <a:r>
              <a:rPr lang="es-CL" sz="2000" dirty="0" err="1">
                <a:latin typeface="Century Gothic"/>
              </a:rPr>
              <a:t>fig</a:t>
            </a:r>
            <a:r>
              <a:rPr lang="es-CL" sz="2000" dirty="0">
                <a:latin typeface="Century Gothic"/>
              </a:rPr>
              <a:t> 14. Como se puede ver el diseño se pensó como una gráfica que se construye en conjunto es así que como piezas de un rompecabezas el identificador gráfico se va armando o construyendo al inicio por un niño, en el segundo un adolescente, en el tercero un </a:t>
            </a:r>
            <a:r>
              <a:rPr lang="es-CL" sz="2000" dirty="0" err="1">
                <a:latin typeface="Century Gothic"/>
              </a:rPr>
              <a:t>bailarin</a:t>
            </a:r>
            <a:r>
              <a:rPr lang="es-CL" sz="2000" dirty="0">
                <a:latin typeface="Century Gothic"/>
              </a:rPr>
              <a:t> y por último una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silueta </a:t>
            </a:r>
            <a:r>
              <a:rPr lang="es-CL" sz="2000" dirty="0">
                <a:latin typeface="Century Gothic"/>
              </a:rPr>
              <a:t>que pertenece a uno de los estudiantes.</a:t>
            </a:r>
            <a:endParaRPr lang="es-ES" dirty="0"/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D808379E-91D3-57E9-C23D-8DCFF254C4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0479BA-59FA-1FE2-2E98-BB77D0DC5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869" y="1644770"/>
            <a:ext cx="6352413" cy="44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0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3215056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F. </a:t>
            </a:r>
            <a:r>
              <a:rPr lang="es-CL" sz="2000" err="1">
                <a:latin typeface="Century Gothic"/>
              </a:rPr>
              <a:t>Multidisciplina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y convocatorias</a:t>
            </a:r>
            <a:endParaRPr lang="es-ES" sz="2000" dirty="0">
              <a:solidFill>
                <a:schemeClr val="tx1">
                  <a:lumMod val="49000"/>
                  <a:lumOff val="51000"/>
                </a:schemeClr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3C4A65B-03D8-B858-88A0-FAE10C456FCB}"/>
              </a:ext>
            </a:extLst>
          </p:cNvPr>
          <p:cNvSpPr txBox="1">
            <a:spLocks/>
          </p:cNvSpPr>
          <p:nvPr/>
        </p:nvSpPr>
        <p:spPr>
          <a:xfrm>
            <a:off x="4403802" y="6089599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15-16. </a:t>
            </a:r>
            <a:r>
              <a:rPr lang="es-CL" sz="1600" err="1">
                <a:latin typeface="Century Gothic"/>
                <a:ea typeface="+mn-lt"/>
                <a:cs typeface="+mn-lt"/>
              </a:rPr>
              <a:t>Mock</a:t>
            </a:r>
            <a:r>
              <a:rPr lang="es-CL" sz="1600" dirty="0">
                <a:latin typeface="Century Gothic"/>
                <a:ea typeface="+mn-lt"/>
                <a:cs typeface="+mn-lt"/>
              </a:rPr>
              <a:t>-up de camiseta y gorra con identificador gráfico de la minga.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solidFill>
                <a:srgbClr val="000000"/>
              </a:solidFill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7FFC93-7700-E500-8210-71B83A62C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690" y="1101216"/>
            <a:ext cx="3657600" cy="50006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B9923A-C75A-A14B-5FD1-3F2FD4096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763" y="2591699"/>
            <a:ext cx="5000625" cy="348615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23BD200-4B5E-5001-60F9-8051428EB8ED}"/>
              </a:ext>
            </a:extLst>
          </p:cNvPr>
          <p:cNvSpPr txBox="1">
            <a:spLocks/>
          </p:cNvSpPr>
          <p:nvPr/>
        </p:nvSpPr>
        <p:spPr>
          <a:xfrm>
            <a:off x="234368" y="2595900"/>
            <a:ext cx="2826869" cy="2781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Este identificador específico se utilizó para realizar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camisetas, gorras</a:t>
            </a:r>
            <a:r>
              <a:rPr lang="es-CL" sz="2000" dirty="0">
                <a:latin typeface="Century Gothic"/>
              </a:rPr>
              <a:t> ver figuras 15-16 .</a:t>
            </a:r>
            <a:endParaRPr lang="es-ES" dirty="0"/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C8EF2259-9955-45C1-962F-AB452D48D5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F. </a:t>
            </a:r>
            <a:r>
              <a:rPr lang="es-CL" sz="2000" err="1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Multidisciplina</a:t>
            </a:r>
            <a:r>
              <a:rPr lang="es-CL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 y</a:t>
            </a:r>
            <a:r>
              <a:rPr lang="es-CL" sz="2000" dirty="0">
                <a:latin typeface="Century Gothic"/>
              </a:rPr>
              <a:t> convocatorias</a:t>
            </a:r>
            <a:endParaRPr lang="es-ES" sz="2000" dirty="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3C4A65B-03D8-B858-88A0-FAE10C456FCB}"/>
              </a:ext>
            </a:extLst>
          </p:cNvPr>
          <p:cNvSpPr txBox="1">
            <a:spLocks/>
          </p:cNvSpPr>
          <p:nvPr/>
        </p:nvSpPr>
        <p:spPr>
          <a:xfrm>
            <a:off x="4403802" y="6089599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17 Animación de las convocatorias de las mingas. 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806E89-E501-AE06-F744-159A5A00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009" y="1465592"/>
            <a:ext cx="6553379" cy="4631306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F685A76-3D54-B574-0E96-9C2C2F6417A9}"/>
              </a:ext>
            </a:extLst>
          </p:cNvPr>
          <p:cNvSpPr txBox="1">
            <a:spLocks/>
          </p:cNvSpPr>
          <p:nvPr/>
        </p:nvSpPr>
        <p:spPr>
          <a:xfrm>
            <a:off x="378142" y="1848278"/>
            <a:ext cx="2826869" cy="4247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Animación </a:t>
            </a:r>
            <a:r>
              <a:rPr lang="es-CL" sz="2000" dirty="0">
                <a:latin typeface="Century Gothic"/>
              </a:rPr>
              <a:t>que invita a participar en la actividad. Ver figura 17.</a:t>
            </a:r>
            <a:endParaRPr lang="es-ES" dirty="0"/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111AFD55-F8DB-21A3-B7FB-CAD6094E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4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41321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latin typeface="Times New Roman"/>
                <a:ea typeface="Times New Roman"/>
                <a:cs typeface="Times New Roman"/>
              </a:rPr>
              <a:t>La documentación se establece como un papel crucial en este proyecto, cumpliendo múltiples funciones esenciales. Al recopilar datos, fotografías, planos, informes y otros materiales, se demuestra el impacto del proyecto en la comunidad intervenida. 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 dirty="0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 dirty="0">
              <a:latin typeface="Century Gothic"/>
              <a:ea typeface="Calibri"/>
              <a:cs typeface="Calibri"/>
            </a:endParaRPr>
          </a:p>
        </p:txBody>
      </p:sp>
      <p:graphicFrame>
        <p:nvGraphicFramePr>
          <p:cNvPr id="141" name="Marcador de contenido 2">
            <a:extLst>
              <a:ext uri="{FF2B5EF4-FFF2-40B4-BE49-F238E27FC236}">
                <a16:creationId xmlns:a16="http://schemas.microsoft.com/office/drawing/2014/main" id="{E863DA61-5B9E-DC82-4170-8B45A4801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352129"/>
              </p:ext>
            </p:extLst>
          </p:nvPr>
        </p:nvGraphicFramePr>
        <p:xfrm>
          <a:off x="4332" y="1244429"/>
          <a:ext cx="12186525" cy="444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78" name="Imagen 777" descr="Logotipo&#10;&#10;Descripción generada automáticamente">
            <a:extLst>
              <a:ext uri="{FF2B5EF4-FFF2-40B4-BE49-F238E27FC236}">
                <a16:creationId xmlns:a16="http://schemas.microsoft.com/office/drawing/2014/main" id="{D3B5E40A-E934-7996-1D4D-EA4A7BD28E6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9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F. </a:t>
            </a:r>
            <a:r>
              <a:rPr lang="es-CL" sz="2000" err="1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Multidisciplina</a:t>
            </a:r>
            <a:r>
              <a:rPr lang="es-CL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 y</a:t>
            </a:r>
            <a:r>
              <a:rPr lang="es-CL" sz="2000" dirty="0">
                <a:latin typeface="Century Gothic"/>
              </a:rPr>
              <a:t> convocatorias</a:t>
            </a:r>
            <a:endParaRPr lang="es-ES" sz="2000" dirty="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3C4A65B-03D8-B858-88A0-FAE10C456FCB}"/>
              </a:ext>
            </a:extLst>
          </p:cNvPr>
          <p:cNvSpPr txBox="1">
            <a:spLocks/>
          </p:cNvSpPr>
          <p:nvPr/>
        </p:nvSpPr>
        <p:spPr>
          <a:xfrm>
            <a:off x="4403802" y="6089599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18. Video final de las mingas.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7B5F2805-BA37-BAB1-2C26-0F6C7831F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122" y="1465592"/>
            <a:ext cx="6539002" cy="4631306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5EC99CE-0C4E-612A-5176-D4A759AD5661}"/>
              </a:ext>
            </a:extLst>
          </p:cNvPr>
          <p:cNvSpPr txBox="1">
            <a:spLocks/>
          </p:cNvSpPr>
          <p:nvPr/>
        </p:nvSpPr>
        <p:spPr>
          <a:xfrm>
            <a:off x="378142" y="1848278"/>
            <a:ext cx="2826869" cy="4247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Por último se realizó un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video </a:t>
            </a:r>
            <a:r>
              <a:rPr lang="es-CL" sz="2000" dirty="0">
                <a:latin typeface="Century Gothic"/>
              </a:rPr>
              <a:t>que condensa las cuatro mingas realizadas durante los meses de junio y julio. Ver figura 18.</a:t>
            </a:r>
            <a:endParaRPr lang="es-ES" dirty="0"/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703979D7-ADCC-4FDC-93AA-24EB8602CA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pic>
        <p:nvPicPr>
          <p:cNvPr id="3" name="Imagen 2" descr="Imagen que contiene interior, tabla, hombre, computadora&#10;&#10;Descripción generada automáticamente">
            <a:extLst>
              <a:ext uri="{FF2B5EF4-FFF2-40B4-BE49-F238E27FC236}">
                <a16:creationId xmlns:a16="http://schemas.microsoft.com/office/drawing/2014/main" id="{B7E934F7-D33E-E50F-FFFD-3919D58D9E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5" t="7989" r="2795" b="-1183"/>
          <a:stretch/>
        </p:blipFill>
        <p:spPr>
          <a:xfrm>
            <a:off x="5267393" y="1879437"/>
            <a:ext cx="6733341" cy="4066345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7E6D4B-37D7-191B-C298-F3CC57CDC685}"/>
              </a:ext>
            </a:extLst>
          </p:cNvPr>
          <p:cNvSpPr txBox="1">
            <a:spLocks/>
          </p:cNvSpPr>
          <p:nvPr/>
        </p:nvSpPr>
        <p:spPr>
          <a:xfrm>
            <a:off x="4804832" y="5959663"/>
            <a:ext cx="7387168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19. (a) Maqueta Parlante de El Rosario. Proceso de categorización/priorización en función del nivel de relevancia de las necesidades identificadas en la comunidad.</a:t>
            </a:r>
            <a:endParaRPr lang="es-ES" sz="1600" dirty="0"/>
          </a:p>
          <a:p>
            <a:pPr algn="ctr">
              <a:buNone/>
            </a:pPr>
            <a:endParaRPr lang="es-CL" sz="1800">
              <a:latin typeface="Century Gothic"/>
            </a:endParaRPr>
          </a:p>
          <a:p>
            <a:pPr algn="ctr">
              <a:buNone/>
            </a:pPr>
            <a:endParaRPr lang="es-CL" sz="1800">
              <a:latin typeface="Century Gothic"/>
            </a:endParaRPr>
          </a:p>
          <a:p>
            <a:pPr algn="ctr">
              <a:buNone/>
            </a:pPr>
            <a:endParaRPr lang="es-CL" sz="1800">
              <a:latin typeface="Century Gothic"/>
            </a:endParaRPr>
          </a:p>
          <a:p>
            <a:pPr algn="ctr">
              <a:buNone/>
            </a:pPr>
            <a:endParaRPr lang="es-CL" sz="18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18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 sz="2400">
              <a:latin typeface="Century Gothic"/>
            </a:endParaRPr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5063961" cy="5391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G. Maquetas parlantes </a:t>
            </a:r>
            <a:r>
              <a:rPr lang="es-CL" sz="2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y </a:t>
            </a:r>
            <a:endParaRPr lang="es-ES" sz="2000">
              <a:solidFill>
                <a:schemeClr val="bg1">
                  <a:lumMod val="65000"/>
                </a:schemeClr>
              </a:solidFill>
              <a:latin typeface="Century Gothic"/>
            </a:endParaRPr>
          </a:p>
          <a:p>
            <a:pPr marL="0" indent="0" algn="just">
              <a:buNone/>
            </a:pPr>
            <a:r>
              <a:rPr lang="es-CL" sz="2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     Urbanismo táctico</a:t>
            </a:r>
            <a:endParaRPr lang="es-ES" sz="2000" dirty="0">
              <a:solidFill>
                <a:schemeClr val="bg1">
                  <a:lumMod val="65000"/>
                </a:schemeClr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1400" dirty="0">
              <a:latin typeface="Century Gothic"/>
            </a:endParaRPr>
          </a:p>
          <a:p>
            <a:pPr marL="342900" indent="-342900" algn="just"/>
            <a:r>
              <a:rPr lang="es" sz="2000" dirty="0">
                <a:latin typeface="Century Gothic"/>
              </a:rPr>
              <a:t>Entendimiento espacial del </a:t>
            </a:r>
            <a:endParaRPr lang="es-CL" sz="2000" dirty="0">
              <a:latin typeface="Century Gothic"/>
            </a:endParaRPr>
          </a:p>
          <a:p>
            <a:pPr marL="0" indent="0" algn="just">
              <a:buNone/>
            </a:pPr>
            <a:r>
              <a:rPr lang="es" sz="2000" dirty="0">
                <a:latin typeface="Century Gothic"/>
              </a:rPr>
              <a:t>   territorio vinculado a necesidades </a:t>
            </a:r>
            <a:endParaRPr lang="es-CL" sz="2000" dirty="0">
              <a:latin typeface="Century Gothic"/>
            </a:endParaRPr>
          </a:p>
          <a:p>
            <a:pPr marL="0" indent="0" algn="just">
              <a:buNone/>
            </a:pPr>
            <a:r>
              <a:rPr lang="es" sz="2000" dirty="0">
                <a:latin typeface="Century Gothic"/>
              </a:rPr>
              <a:t>   identificadas por los distintos </a:t>
            </a:r>
            <a:endParaRPr lang="es-CL" sz="2000" dirty="0">
              <a:latin typeface="Century Gothic"/>
            </a:endParaRPr>
          </a:p>
          <a:p>
            <a:pPr marL="0" indent="0" algn="just">
              <a:buNone/>
            </a:pPr>
            <a:r>
              <a:rPr lang="es" sz="2000" dirty="0">
                <a:latin typeface="Century Gothic"/>
              </a:rPr>
              <a:t>   actores.</a:t>
            </a:r>
            <a:endParaRPr lang="es-CL" sz="2000" dirty="0">
              <a:latin typeface="Century Gothic"/>
            </a:endParaRPr>
          </a:p>
          <a:p>
            <a:pPr marL="342900" indent="-342900" algn="just"/>
            <a:r>
              <a:rPr lang="es" sz="2000" dirty="0">
                <a:latin typeface="Century Gothic"/>
              </a:rPr>
              <a:t>Técnica desarrollada en nuestros </a:t>
            </a:r>
            <a:endParaRPr lang="es" dirty="0">
              <a:latin typeface="Aptos" panose="02110004020202020204"/>
            </a:endParaRPr>
          </a:p>
          <a:p>
            <a:pPr marL="0" indent="171450" algn="just">
              <a:buNone/>
            </a:pPr>
            <a:r>
              <a:rPr lang="es" sz="2000" dirty="0">
                <a:latin typeface="Century Gothic"/>
              </a:rPr>
              <a:t> talleres busca plantear una </a:t>
            </a:r>
            <a:endParaRPr lang="es" dirty="0">
              <a:latin typeface="Aptos" panose="02110004020202020204"/>
            </a:endParaRPr>
          </a:p>
          <a:p>
            <a:pPr marL="0" indent="342900" algn="just">
              <a:buNone/>
            </a:pPr>
            <a:r>
              <a:rPr lang="es" sz="2000" i="1" dirty="0">
                <a:latin typeface="Century Gothic"/>
              </a:rPr>
              <a:t>  categorización/priorización</a:t>
            </a:r>
            <a:r>
              <a:rPr lang="es" sz="2000" dirty="0">
                <a:latin typeface="Century Gothic"/>
              </a:rPr>
              <a:t> en </a:t>
            </a:r>
          </a:p>
          <a:p>
            <a:pPr marL="0" indent="342900" algn="just">
              <a:buNone/>
            </a:pPr>
            <a:r>
              <a:rPr lang="es" sz="2000" dirty="0">
                <a:latin typeface="Century Gothic"/>
              </a:rPr>
              <a:t>  función del nivel de relevancia, </a:t>
            </a:r>
            <a:endParaRPr lang="es" sz="2000">
              <a:latin typeface="Century Gothic"/>
            </a:endParaRPr>
          </a:p>
          <a:p>
            <a:pPr marL="0" indent="342900" algn="just">
              <a:buNone/>
            </a:pPr>
            <a:r>
              <a:rPr lang="es" sz="2000" dirty="0">
                <a:latin typeface="Century Gothic"/>
              </a:rPr>
              <a:t>  de las necesidades identificadas </a:t>
            </a:r>
          </a:p>
          <a:p>
            <a:pPr marL="0" indent="342900" algn="just">
              <a:buNone/>
            </a:pPr>
            <a:r>
              <a:rPr lang="es" sz="2000" dirty="0">
                <a:latin typeface="Century Gothic"/>
              </a:rPr>
              <a:t>  en la comunidad.</a:t>
            </a: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 dirty="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/>
            <a:endParaRPr lang="es-CL">
              <a:latin typeface="Century Gothic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9C2A257A-03A8-498E-3482-4CDF33BB43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0D792C-0A5E-C9BF-4A8C-1A4DA77366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62" r="9254" b="108"/>
          <a:stretch/>
        </p:blipFill>
        <p:spPr>
          <a:xfrm>
            <a:off x="6097097" y="1575263"/>
            <a:ext cx="5226727" cy="4378046"/>
          </a:xfrm>
          <a:prstGeom prst="rect">
            <a:avLst/>
          </a:prstGeom>
        </p:spPr>
      </p:pic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7E6D4B-37D7-191B-C298-F3CC57CDC685}"/>
              </a:ext>
            </a:extLst>
          </p:cNvPr>
          <p:cNvSpPr txBox="1">
            <a:spLocks/>
          </p:cNvSpPr>
          <p:nvPr/>
        </p:nvSpPr>
        <p:spPr>
          <a:xfrm>
            <a:off x="4904170" y="6126020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20. Maqueta parlante </a:t>
            </a:r>
            <a:r>
              <a:rPr lang="es-CL" sz="1600" dirty="0" err="1">
                <a:latin typeface="Century Gothic"/>
                <a:ea typeface="+mn-lt"/>
                <a:cs typeface="+mn-lt"/>
              </a:rPr>
              <a:t>Zunicocha</a:t>
            </a:r>
            <a:r>
              <a:rPr lang="es-CL" sz="1600" dirty="0">
                <a:latin typeface="Century Gothic"/>
                <a:ea typeface="+mn-lt"/>
                <a:cs typeface="+mn-lt"/>
              </a:rPr>
              <a:t>.</a:t>
            </a:r>
            <a:endParaRPr lang="es-ES" sz="1600" dirty="0"/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7E88B10-1B7F-B236-900F-402472E07942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5465961" cy="53919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G. </a:t>
            </a:r>
            <a:r>
              <a:rPr lang="es-CL" sz="2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Maquetas parlantes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y </a:t>
            </a:r>
            <a:endParaRPr lang="es-ES" sz="2000">
              <a:solidFill>
                <a:schemeClr val="bg1">
                  <a:lumMod val="65000"/>
                </a:schemeClr>
              </a:solidFill>
              <a:latin typeface="Century Gothic"/>
            </a:endParaRPr>
          </a:p>
          <a:p>
            <a:pPr marL="0" indent="0" algn="just">
              <a:buNone/>
            </a:pPr>
            <a:r>
              <a:rPr lang="es-CL" sz="2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    </a:t>
            </a:r>
            <a:r>
              <a:rPr lang="es-CL" sz="2000" dirty="0">
                <a:latin typeface="Century Gothic"/>
              </a:rPr>
              <a:t> Urbanismo táctico</a:t>
            </a:r>
            <a:endParaRPr lang="es-ES" sz="2000" dirty="0">
              <a:latin typeface="Century Gothic"/>
            </a:endParaRPr>
          </a:p>
          <a:p>
            <a:pPr marL="0" indent="0" algn="just">
              <a:buNone/>
            </a:pPr>
            <a:endParaRPr lang="es-CL" sz="1400" dirty="0">
              <a:latin typeface="Century Gothic"/>
            </a:endParaRPr>
          </a:p>
          <a:p>
            <a:pPr marL="342900" indent="-342900" algn="just"/>
            <a:r>
              <a:rPr lang="es" sz="2000" dirty="0">
                <a:latin typeface="Century Gothic"/>
                <a:cs typeface="Times New Roman"/>
              </a:rPr>
              <a:t>Como </a:t>
            </a:r>
            <a:r>
              <a:rPr lang="e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  <a:cs typeface="Times New Roman"/>
              </a:rPr>
              <a:t>fase próxima</a:t>
            </a:r>
            <a:r>
              <a:rPr lang="es" sz="2000" b="1" i="1" dirty="0">
                <a:latin typeface="Century Gothic"/>
                <a:cs typeface="Times New Roman"/>
              </a:rPr>
              <a:t>,</a:t>
            </a:r>
            <a:r>
              <a:rPr lang="es" sz="2000" dirty="0">
                <a:latin typeface="Century Gothic"/>
                <a:cs typeface="Times New Roman"/>
              </a:rPr>
              <a:t> y debido de las</a:t>
            </a:r>
            <a:endParaRPr lang="es-CL" sz="2000" dirty="0">
              <a:latin typeface="Century Gothic"/>
              <a:cs typeface="Times New Roman"/>
            </a:endParaRPr>
          </a:p>
          <a:p>
            <a:pPr marL="0" indent="0" algn="just">
              <a:buNone/>
            </a:pPr>
            <a:r>
              <a:rPr lang="es" sz="2000" dirty="0">
                <a:latin typeface="Century Gothic"/>
                <a:cs typeface="Times New Roman"/>
              </a:rPr>
              <a:t>cortas asignaciones presupuestarias</a:t>
            </a:r>
            <a:endParaRPr lang="es-CL" sz="2000" dirty="0">
              <a:latin typeface="Century Gothic"/>
              <a:cs typeface="Times New Roman"/>
            </a:endParaRPr>
          </a:p>
          <a:p>
            <a:pPr marL="0" indent="0" algn="just">
              <a:buNone/>
            </a:pPr>
            <a:r>
              <a:rPr lang="es" sz="2000" dirty="0">
                <a:latin typeface="Century Gothic"/>
                <a:cs typeface="Times New Roman"/>
              </a:rPr>
              <a:t>que recibe este nivel de gobierno</a:t>
            </a:r>
            <a:endParaRPr lang="es-CL" sz="2000" dirty="0">
              <a:latin typeface="Century Gothic"/>
              <a:cs typeface="Times New Roman"/>
            </a:endParaRPr>
          </a:p>
          <a:p>
            <a:pPr marL="0" indent="0" algn="just">
              <a:buNone/>
            </a:pPr>
            <a:r>
              <a:rPr lang="es" sz="2000" dirty="0">
                <a:latin typeface="Century Gothic"/>
                <a:cs typeface="Times New Roman"/>
              </a:rPr>
              <a:t>(GAD Parroquial) del gobierno central,</a:t>
            </a:r>
            <a:endParaRPr lang="es-CL" sz="2000" dirty="0">
              <a:latin typeface="Century Gothic"/>
              <a:cs typeface="Times New Roman"/>
            </a:endParaRPr>
          </a:p>
          <a:p>
            <a:pPr marL="0" indent="0" algn="just">
              <a:buNone/>
            </a:pPr>
            <a:r>
              <a:rPr lang="es" sz="2000" dirty="0">
                <a:latin typeface="Century Gothic"/>
                <a:cs typeface="Times New Roman"/>
              </a:rPr>
              <a:t>se plantea la ejecución en escala real</a:t>
            </a:r>
            <a:endParaRPr lang="es-CL" sz="2000" dirty="0">
              <a:latin typeface="Century Gothic"/>
              <a:cs typeface="Times New Roman"/>
            </a:endParaRPr>
          </a:p>
          <a:p>
            <a:pPr marL="0" indent="0" algn="just">
              <a:buNone/>
            </a:pPr>
            <a:r>
              <a:rPr lang="es" sz="2000" dirty="0">
                <a:latin typeface="Century Gothic"/>
                <a:cs typeface="Times New Roman"/>
              </a:rPr>
              <a:t>de los proyectos validados por los</a:t>
            </a:r>
            <a:endParaRPr lang="es-CL" sz="2000" dirty="0">
              <a:latin typeface="Century Gothic"/>
              <a:cs typeface="Times New Roman"/>
            </a:endParaRPr>
          </a:p>
          <a:p>
            <a:pPr marL="0" indent="0" algn="just">
              <a:buNone/>
            </a:pPr>
            <a:r>
              <a:rPr lang="es" sz="2000" dirty="0">
                <a:latin typeface="Century Gothic"/>
                <a:cs typeface="Times New Roman"/>
              </a:rPr>
              <a:t>distintos actores.</a:t>
            </a:r>
            <a:endParaRPr lang="es-CL" sz="2000" dirty="0">
              <a:latin typeface="Century Gothic"/>
              <a:cs typeface="Times New Roman"/>
            </a:endParaRPr>
          </a:p>
          <a:p>
            <a:pPr marL="342900" indent="-342900" algn="just"/>
            <a:r>
              <a:rPr lang="es" sz="2100" dirty="0">
                <a:latin typeface="Century Gothic"/>
                <a:cs typeface="Times New Roman"/>
              </a:rPr>
              <a:t>Se buscará ejecutar </a:t>
            </a:r>
            <a:r>
              <a:rPr lang="es" sz="2100" b="1" i="1" dirty="0">
                <a:latin typeface="Century Gothic"/>
                <a:cs typeface="Times New Roman"/>
              </a:rPr>
              <a:t>“</a:t>
            </a:r>
            <a:r>
              <a:rPr lang="es" sz="21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  <a:cs typeface="Times New Roman"/>
              </a:rPr>
              <a:t>intervenciones</a:t>
            </a:r>
          </a:p>
          <a:p>
            <a:pPr marL="0" indent="0" algn="just">
              <a:buNone/>
            </a:pPr>
            <a:r>
              <a:rPr lang="es" sz="21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  <a:cs typeface="Times New Roman"/>
              </a:rPr>
              <a:t>temporales</a:t>
            </a:r>
            <a:r>
              <a:rPr lang="es" sz="2100" b="1" i="1" dirty="0">
                <a:latin typeface="Century Gothic"/>
                <a:cs typeface="Times New Roman"/>
              </a:rPr>
              <a:t>”</a:t>
            </a:r>
            <a:r>
              <a:rPr lang="es" sz="2100" dirty="0">
                <a:latin typeface="Century Gothic"/>
                <a:cs typeface="Times New Roman"/>
              </a:rPr>
              <a:t>, con un involucramiento de</a:t>
            </a:r>
            <a:endParaRPr lang="es">
              <a:latin typeface="Aptos" panose="02110004020202020204"/>
              <a:cs typeface="Times New Roman"/>
            </a:endParaRPr>
          </a:p>
          <a:p>
            <a:pPr marL="0" indent="0" algn="just">
              <a:buNone/>
            </a:pPr>
            <a:r>
              <a:rPr lang="es" sz="2100" dirty="0">
                <a:latin typeface="Century Gothic"/>
                <a:cs typeface="Times New Roman"/>
              </a:rPr>
              <a:t>la comunidad, para así visualizar la</a:t>
            </a:r>
            <a:endParaRPr lang="es" dirty="0">
              <a:latin typeface="Aptos" panose="02110004020202020204"/>
              <a:cs typeface="Times New Roman"/>
            </a:endParaRPr>
          </a:p>
          <a:p>
            <a:pPr marL="0" indent="0" algn="just">
              <a:buNone/>
            </a:pPr>
            <a:r>
              <a:rPr lang="es" sz="2100" dirty="0">
                <a:latin typeface="Century Gothic"/>
                <a:cs typeface="Times New Roman"/>
              </a:rPr>
              <a:t>problemática específica, y posteriormente</a:t>
            </a:r>
            <a:endParaRPr lang="es" dirty="0">
              <a:latin typeface="Aptos" panose="02110004020202020204"/>
              <a:cs typeface="Times New Roman"/>
            </a:endParaRPr>
          </a:p>
          <a:p>
            <a:pPr marL="0" indent="0" algn="just">
              <a:buNone/>
            </a:pPr>
            <a:r>
              <a:rPr lang="es" sz="2100" dirty="0">
                <a:latin typeface="Century Gothic"/>
                <a:cs typeface="Times New Roman"/>
              </a:rPr>
              <a:t>evaluar su impacto en el entorno urbano. </a:t>
            </a:r>
            <a:endParaRPr lang="es" dirty="0"/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 dirty="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/>
            <a:endParaRPr lang="es-CL">
              <a:latin typeface="Century Gothic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9AA07FE5-987E-9BDB-ACF7-44BAB646ED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7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Conclusión </a:t>
            </a:r>
            <a:endParaRPr lang="es-ES" dirty="0"/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7E6D4B-37D7-191B-C298-F3CC57CDC685}"/>
              </a:ext>
            </a:extLst>
          </p:cNvPr>
          <p:cNvSpPr txBox="1">
            <a:spLocks/>
          </p:cNvSpPr>
          <p:nvPr/>
        </p:nvSpPr>
        <p:spPr>
          <a:xfrm>
            <a:off x="234368" y="5600769"/>
            <a:ext cx="4997848" cy="955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21. Actores en los </a:t>
            </a:r>
            <a:r>
              <a:rPr lang="es-CL" sz="1600" err="1">
                <a:latin typeface="Century Gothic"/>
                <a:ea typeface="+mn-lt"/>
                <a:cs typeface="+mn-lt"/>
              </a:rPr>
              <a:t>níveles</a:t>
            </a:r>
            <a:r>
              <a:rPr lang="es-CL" sz="1600" dirty="0">
                <a:latin typeface="Century Gothic"/>
                <a:ea typeface="+mn-lt"/>
                <a:cs typeface="+mn-lt"/>
              </a:rPr>
              <a:t> de participación.</a:t>
            </a:r>
            <a:endParaRPr lang="es-ES" sz="1600" dirty="0"/>
          </a:p>
          <a:p>
            <a:pPr algn="ctr">
              <a:lnSpc>
                <a:spcPct val="70000"/>
              </a:lnSpc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3" name="Imagen 2" descr="Gráfico, Gráfico radial&#10;&#10;Descripción generada automáticamente">
            <a:extLst>
              <a:ext uri="{FF2B5EF4-FFF2-40B4-BE49-F238E27FC236}">
                <a16:creationId xmlns:a16="http://schemas.microsoft.com/office/drawing/2014/main" id="{9ED0C911-BB01-AEB8-5E46-9F1CAA74A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86" y="1840122"/>
            <a:ext cx="5000625" cy="3752850"/>
          </a:xfrm>
          <a:prstGeom prst="rect">
            <a:avLst/>
          </a:prstGeom>
        </p:spPr>
      </p:pic>
      <p:pic>
        <p:nvPicPr>
          <p:cNvPr id="6" name="Imagen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C7D0C705-74FC-EBE4-E0BB-5681FC363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729" y="1847400"/>
            <a:ext cx="6198618" cy="373829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690D4FD-CD44-B8D8-44B0-306694B28C6F}"/>
              </a:ext>
            </a:extLst>
          </p:cNvPr>
          <p:cNvSpPr txBox="1">
            <a:spLocks/>
          </p:cNvSpPr>
          <p:nvPr/>
        </p:nvSpPr>
        <p:spPr>
          <a:xfrm>
            <a:off x="5510858" y="5600768"/>
            <a:ext cx="4997848" cy="955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22. Actores en las intervenciones participativas.</a:t>
            </a:r>
            <a:endParaRPr lang="es-ES" sz="1600" dirty="0"/>
          </a:p>
          <a:p>
            <a:pPr algn="ctr">
              <a:lnSpc>
                <a:spcPct val="70000"/>
              </a:lnSpc>
              <a:buNone/>
            </a:pPr>
            <a:endParaRPr lang="es-CL" sz="2000">
              <a:latin typeface="Century Gothic"/>
            </a:endParaRPr>
          </a:p>
          <a:p>
            <a:pPr algn="ctr">
              <a:lnSpc>
                <a:spcPct val="70000"/>
              </a:lnSpc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latin typeface="Century Gothic"/>
            </a:endParaRPr>
          </a:p>
          <a:p>
            <a:pPr algn="ctr">
              <a:buNone/>
            </a:pPr>
            <a:endParaRPr lang="es-CL" sz="20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B218A3D-061C-7B73-40D2-65D1732190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1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Agradecimientos</a:t>
            </a:r>
            <a:endParaRPr lang="es-ES" dirty="0"/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B218A3D-061C-7B73-40D2-65D1732190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6D8D4CD-568B-A74D-7F7F-89242E81742A}"/>
              </a:ext>
            </a:extLst>
          </p:cNvPr>
          <p:cNvSpPr txBox="1">
            <a:spLocks/>
          </p:cNvSpPr>
          <p:nvPr/>
        </p:nvSpPr>
        <p:spPr>
          <a:xfrm>
            <a:off x="378142" y="1848278"/>
            <a:ext cx="11726453" cy="42477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Un agradecimiento especial a todos los funcionarios del Gobierno Autónomo Descentralizado Parroquial Rural San Miguelito, quienes siempre se mantuvieron atentos y predispuestos al trabajo. Gracias. De igual manera a todos los estudiantes que formaron parte del proyecto quienes permitieron su ejecución. </a:t>
            </a:r>
            <a:endParaRPr lang="es-ES" dirty="0">
              <a:latin typeface="Aptos" panose="02110004020202020204"/>
            </a:endParaRPr>
          </a:p>
          <a:p>
            <a:pPr marL="0" indent="0" algn="just">
              <a:buNone/>
            </a:pP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ESTUDIANTES CICLO B23: </a:t>
            </a:r>
            <a:r>
              <a:rPr lang="es-CL" sz="2000" dirty="0">
                <a:latin typeface="Century Gothic"/>
              </a:rPr>
              <a:t>Miguel Aroca Milena Campaña Erick </a:t>
            </a:r>
            <a:r>
              <a:rPr lang="es-CL" sz="2000" err="1">
                <a:latin typeface="Century Gothic"/>
              </a:rPr>
              <a:t>Cardenas</a:t>
            </a:r>
            <a:r>
              <a:rPr lang="es-CL" sz="2000" dirty="0">
                <a:latin typeface="Century Gothic"/>
              </a:rPr>
              <a:t> Bridget Cevallos Martin Cisneros Miguel Espinoza Kevin Freire </a:t>
            </a:r>
            <a:r>
              <a:rPr lang="es-CL" sz="2000" err="1">
                <a:latin typeface="Century Gothic"/>
              </a:rPr>
              <a:t>Andres</a:t>
            </a:r>
            <a:r>
              <a:rPr lang="es-CL" sz="2000" dirty="0">
                <a:latin typeface="Century Gothic"/>
              </a:rPr>
              <a:t> Gaibor Luis </a:t>
            </a:r>
            <a:r>
              <a:rPr lang="es-CL" sz="2000" err="1">
                <a:latin typeface="Century Gothic"/>
              </a:rPr>
              <a:t>Andres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err="1">
                <a:latin typeface="Century Gothic"/>
              </a:rPr>
              <a:t>Garcia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err="1">
                <a:latin typeface="Century Gothic"/>
              </a:rPr>
              <a:t>Jenniffer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err="1">
                <a:latin typeface="Century Gothic"/>
              </a:rPr>
              <a:t>Guzman</a:t>
            </a:r>
            <a:r>
              <a:rPr lang="es-CL" sz="2000" dirty="0">
                <a:latin typeface="Century Gothic"/>
              </a:rPr>
              <a:t> Jean Pierre Jarrin Daniel </a:t>
            </a:r>
            <a:r>
              <a:rPr lang="es-CL" sz="2000" err="1">
                <a:latin typeface="Century Gothic"/>
              </a:rPr>
              <a:t>Llumitasig</a:t>
            </a:r>
            <a:r>
              <a:rPr lang="es-CL" sz="2000" dirty="0">
                <a:latin typeface="Century Gothic"/>
              </a:rPr>
              <a:t> Kerly </a:t>
            </a:r>
            <a:r>
              <a:rPr lang="es-CL" sz="2000" err="1">
                <a:latin typeface="Century Gothic"/>
              </a:rPr>
              <a:t>Martinez</a:t>
            </a:r>
            <a:r>
              <a:rPr lang="es-CL" sz="2000" dirty="0">
                <a:latin typeface="Century Gothic"/>
              </a:rPr>
              <a:t> Alex Medina Nicolas Mera </a:t>
            </a:r>
            <a:r>
              <a:rPr lang="es-CL" sz="2000" err="1">
                <a:latin typeface="Century Gothic"/>
              </a:rPr>
              <a:t>Maria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err="1">
                <a:latin typeface="Century Gothic"/>
              </a:rPr>
              <a:t>Jose</a:t>
            </a:r>
            <a:r>
              <a:rPr lang="es-CL" sz="2000" dirty="0">
                <a:latin typeface="Century Gothic"/>
              </a:rPr>
              <a:t> Molina Cristian </a:t>
            </a:r>
            <a:r>
              <a:rPr lang="es-CL" sz="2000" err="1">
                <a:latin typeface="Century Gothic"/>
              </a:rPr>
              <a:t>Perez</a:t>
            </a:r>
            <a:r>
              <a:rPr lang="es-CL" sz="2000" dirty="0">
                <a:latin typeface="Century Gothic"/>
              </a:rPr>
              <a:t> Diego </a:t>
            </a:r>
            <a:r>
              <a:rPr lang="es-CL" sz="2000" err="1">
                <a:latin typeface="Century Gothic"/>
              </a:rPr>
              <a:t>Solis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err="1">
                <a:latin typeface="Century Gothic"/>
              </a:rPr>
              <a:t>Sindy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err="1">
                <a:latin typeface="Century Gothic"/>
              </a:rPr>
              <a:t>Tipan</a:t>
            </a:r>
            <a:r>
              <a:rPr lang="es-CL" sz="2000" dirty="0">
                <a:latin typeface="Century Gothic"/>
              </a:rPr>
              <a:t> Erika Vega David Villacis</a:t>
            </a:r>
            <a:endParaRPr lang="es-ES"/>
          </a:p>
          <a:p>
            <a:pPr marL="0" indent="0" algn="just">
              <a:buNone/>
            </a:pP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ESTUDIANTES CICLO A24: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err="1">
                <a:latin typeface="Century Gothic"/>
              </a:rPr>
              <a:t>Anahi</a:t>
            </a:r>
            <a:r>
              <a:rPr lang="es-CL" sz="2000" dirty="0">
                <a:latin typeface="Century Gothic"/>
              </a:rPr>
              <a:t> Ayala </a:t>
            </a:r>
            <a:r>
              <a:rPr lang="es-CL" sz="2000" err="1">
                <a:latin typeface="Century Gothic"/>
              </a:rPr>
              <a:t>Sebastian</a:t>
            </a:r>
            <a:r>
              <a:rPr lang="es-CL" sz="2000" dirty="0">
                <a:latin typeface="Century Gothic"/>
              </a:rPr>
              <a:t> Ayala Valerio </a:t>
            </a:r>
            <a:r>
              <a:rPr lang="es-CL" sz="2000" err="1">
                <a:latin typeface="Century Gothic"/>
              </a:rPr>
              <a:t>Calapucha</a:t>
            </a:r>
            <a:r>
              <a:rPr lang="es-CL" sz="2000" dirty="0">
                <a:latin typeface="Century Gothic"/>
              </a:rPr>
              <a:t> Daniel </a:t>
            </a:r>
            <a:r>
              <a:rPr lang="es-CL" sz="2000" err="1">
                <a:latin typeface="Century Gothic"/>
              </a:rPr>
              <a:t>Cherrez</a:t>
            </a:r>
            <a:r>
              <a:rPr lang="es-CL" sz="2000" dirty="0">
                <a:latin typeface="Century Gothic"/>
              </a:rPr>
              <a:t> Luis Cueva Esteban Freire Valeria Gualpa Frank Osorio </a:t>
            </a:r>
            <a:r>
              <a:rPr lang="es-CL" sz="2000" err="1">
                <a:latin typeface="Century Gothic"/>
              </a:rPr>
              <a:t>Sebastian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err="1">
                <a:latin typeface="Century Gothic"/>
              </a:rPr>
              <a:t>Rodriguez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err="1">
                <a:latin typeface="Century Gothic"/>
              </a:rPr>
              <a:t>Jhon</a:t>
            </a:r>
            <a:r>
              <a:rPr lang="es-CL" sz="2000" dirty="0">
                <a:latin typeface="Century Gothic"/>
              </a:rPr>
              <a:t> Roldan Rodrigo Francisco Sierra Diego Tamayo Fausto </a:t>
            </a:r>
            <a:r>
              <a:rPr lang="es-CL" sz="2000" err="1">
                <a:latin typeface="Century Gothic"/>
              </a:rPr>
              <a:t>Tene</a:t>
            </a:r>
            <a:r>
              <a:rPr lang="es-CL" sz="2000" dirty="0">
                <a:latin typeface="Century Gothic"/>
              </a:rPr>
              <a:t> Alex Tierra </a:t>
            </a:r>
            <a:r>
              <a:rPr lang="es-CL" sz="2000" err="1">
                <a:latin typeface="Century Gothic"/>
              </a:rPr>
              <a:t>Domenica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err="1">
                <a:latin typeface="Century Gothic"/>
              </a:rPr>
              <a:t>Vasconez</a:t>
            </a:r>
            <a:r>
              <a:rPr lang="es-CL" sz="2000" dirty="0">
                <a:latin typeface="Century Gothic"/>
              </a:rPr>
              <a:t> Genesis Villacis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ESTUDIANTES CICLO B24:</a:t>
            </a:r>
            <a:r>
              <a:rPr lang="es-CL" sz="2000" dirty="0">
                <a:latin typeface="Century Gothic"/>
              </a:rPr>
              <a:t> Alban Alexis Betancourt Diego Carrasco Mauricio Chango Nelly Chico Carol Flores Ariel Galarraga Paula Loza Fernando </a:t>
            </a:r>
            <a:r>
              <a:rPr lang="es-CL" sz="2000" err="1">
                <a:latin typeface="Century Gothic"/>
              </a:rPr>
              <a:t>Masaquiza</a:t>
            </a:r>
            <a:r>
              <a:rPr lang="es-CL" sz="2000" dirty="0">
                <a:latin typeface="Century Gothic"/>
              </a:rPr>
              <a:t> Robert Padilla Mario </a:t>
            </a:r>
            <a:r>
              <a:rPr lang="es-CL" sz="2000" err="1">
                <a:latin typeface="Century Gothic"/>
              </a:rPr>
              <a:t>Andres</a:t>
            </a:r>
            <a:r>
              <a:rPr lang="es-CL" sz="2000" dirty="0">
                <a:latin typeface="Century Gothic"/>
              </a:rPr>
              <a:t> Pazmiño Marco Vinicio </a:t>
            </a:r>
            <a:r>
              <a:rPr lang="es-CL" sz="2000" err="1">
                <a:latin typeface="Century Gothic"/>
              </a:rPr>
              <a:t>Quiros</a:t>
            </a:r>
            <a:r>
              <a:rPr lang="es-CL" sz="2000" dirty="0">
                <a:latin typeface="Century Gothic"/>
              </a:rPr>
              <a:t> Darwin </a:t>
            </a:r>
            <a:r>
              <a:rPr lang="es-CL" sz="2000" err="1">
                <a:latin typeface="Century Gothic"/>
              </a:rPr>
              <a:t>Wladimir</a:t>
            </a:r>
            <a:r>
              <a:rPr lang="es-CL" sz="2000" dirty="0">
                <a:latin typeface="Century Gothic"/>
              </a:rPr>
              <a:t> Quito Christopher Salazar Jefferson </a:t>
            </a:r>
            <a:r>
              <a:rPr lang="es-CL" sz="2000" err="1">
                <a:latin typeface="Century Gothic"/>
              </a:rPr>
              <a:t>Tapuy</a:t>
            </a:r>
            <a:r>
              <a:rPr lang="es-CL" sz="2000" dirty="0">
                <a:latin typeface="Century Gothic"/>
              </a:rPr>
              <a:t> Jordy </a:t>
            </a:r>
            <a:r>
              <a:rPr lang="es-CL" sz="2000" err="1">
                <a:latin typeface="Century Gothic"/>
              </a:rPr>
              <a:t>Travez</a:t>
            </a:r>
            <a:r>
              <a:rPr lang="es-CL" sz="2000" dirty="0">
                <a:latin typeface="Century Gothic"/>
              </a:rPr>
              <a:t> David Villacis Valeria </a:t>
            </a:r>
            <a:r>
              <a:rPr lang="es-CL" sz="2000" err="1">
                <a:latin typeface="Century Gothic"/>
              </a:rPr>
              <a:t>Yanez</a:t>
            </a:r>
            <a:r>
              <a:rPr lang="es-CL" sz="2000" dirty="0">
                <a:latin typeface="Century Gothic"/>
              </a:rPr>
              <a:t> Camila </a:t>
            </a:r>
            <a:endParaRPr lang="es-CL" dirty="0">
              <a:latin typeface="Aptos" panose="02110004020202020204"/>
            </a:endParaRPr>
          </a:p>
          <a:p>
            <a:pPr marL="0" indent="0" algn="just">
              <a:buNone/>
            </a:pP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Docentes</a:t>
            </a:r>
            <a:r>
              <a:rPr lang="es-CL" sz="2000" dirty="0">
                <a:latin typeface="Century Gothic"/>
              </a:rPr>
              <a:t>: Juan Daniel Cabrera _ Director de Proyecto Erika Carvajal _ Docente de Apoyo </a:t>
            </a:r>
            <a:r>
              <a:rPr lang="es-CL" sz="2000" err="1">
                <a:latin typeface="Century Gothic"/>
              </a:rPr>
              <a:t>Dario</a:t>
            </a:r>
            <a:r>
              <a:rPr lang="es-CL" sz="2000" dirty="0">
                <a:latin typeface="Century Gothic"/>
              </a:rPr>
              <a:t> </a:t>
            </a:r>
            <a:r>
              <a:rPr lang="es-CL" sz="2000" err="1">
                <a:latin typeface="Century Gothic"/>
              </a:rPr>
              <a:t>Bustan</a:t>
            </a:r>
            <a:r>
              <a:rPr lang="es-CL" sz="2000" dirty="0">
                <a:latin typeface="Century Gothic"/>
              </a:rPr>
              <a:t> _ Docente de Apoyo Carlos </a:t>
            </a:r>
            <a:r>
              <a:rPr lang="es-CL" sz="2000" err="1">
                <a:latin typeface="Century Gothic"/>
              </a:rPr>
              <a:t>Aguayza</a:t>
            </a:r>
            <a:r>
              <a:rPr lang="es-CL" sz="2000" dirty="0">
                <a:latin typeface="Century Gothic"/>
              </a:rPr>
              <a:t>_ Docente de Apoyo Claudia Balseca_ Docente de Apoyo</a:t>
            </a:r>
            <a:endParaRPr lang="es-CL"/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844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41321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latin typeface="Times New Roman"/>
                <a:ea typeface="Times New Roman"/>
                <a:cs typeface="Times New Roman"/>
              </a:rPr>
              <a:t>La documentación se establece como un papel crucial en este proyecto, cumpliendo múltiples funciones esenciales. Al recopilar datos, fotografías, planos, informes y otros materiales, se demuestra el impacto del proyecto en la comunidad intervenida. </a:t>
            </a:r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870225" cy="4377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419" sz="2600" dirty="0">
                <a:latin typeface="Century Gothic"/>
              </a:rPr>
              <a:t>LA PARROQUIA RURAL DE SAN MIGUELITO DE PÍLLARO EN LA PROVINCIA DE TUNGURAHUA, ECUADOR Y LAS PRÁCTICAS DE SERVICIO COMUNITARIO</a:t>
            </a:r>
            <a:endParaRPr lang="es-CL" sz="2600" dirty="0">
              <a:latin typeface="Century Gothic"/>
            </a:endParaRPr>
          </a:p>
          <a:p>
            <a:pPr marL="0" indent="0" algn="just">
              <a:buNone/>
            </a:pPr>
            <a:endParaRPr lang="es-CL" sz="1200">
              <a:latin typeface="Century Gothic"/>
              <a:cs typeface="Times New Roman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 dirty="0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 dirty="0">
              <a:latin typeface="Century Gothic"/>
              <a:ea typeface="Calibri"/>
              <a:cs typeface="Calibri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26D869A-351C-3BD7-2492-DB383FFF0D2A}"/>
              </a:ext>
            </a:extLst>
          </p:cNvPr>
          <p:cNvSpPr txBox="1">
            <a:spLocks/>
          </p:cNvSpPr>
          <p:nvPr/>
        </p:nvSpPr>
        <p:spPr>
          <a:xfrm>
            <a:off x="234369" y="1891409"/>
            <a:ext cx="5457923" cy="41902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  <a:ea typeface="+mn-lt"/>
                <a:cs typeface="+mn-lt"/>
              </a:rPr>
              <a:t>Tungurahua es una de las 24 provincias que conforman el estado ecuatoriano, destaca su ubicación en la cordillera de Los Andes y se encuentra conformada por nueve cantones entre los que se encuentra Santiago de Píllaro.</a:t>
            </a:r>
            <a:endParaRPr lang="es-CL" dirty="0"/>
          </a:p>
          <a:p>
            <a:pPr marL="0" indent="0" algn="just">
              <a:buNone/>
            </a:pPr>
            <a:r>
              <a:rPr lang="es-CL" sz="2000" dirty="0">
                <a:latin typeface="Century Gothic"/>
                <a:ea typeface="+mn-lt"/>
                <a:cs typeface="+mn-lt"/>
              </a:rPr>
              <a:t>A 4 kilómetros desde Píllaro se encuentra la parroquia rural de San Miguelito en su Plan de Desarrollo y Ordenamiento Territorial 2020-2024 se establece la creación de espacios públicos pero no considera intervenciones con la participación e involucramiento de los diferentes habitantes permanentes o transitorios.</a:t>
            </a:r>
            <a:endParaRPr lang="es-ES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A2C8DB5D-BE68-3B00-6B4F-F819DFC7D8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" t="25951" r="325" b="28966"/>
          <a:stretch/>
        </p:blipFill>
        <p:spPr>
          <a:xfrm>
            <a:off x="4960268" y="2309846"/>
            <a:ext cx="7148343" cy="33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41321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latin typeface="Times New Roman"/>
                <a:ea typeface="Times New Roman"/>
                <a:cs typeface="Times New Roman"/>
              </a:rPr>
              <a:t>La documentación se establece como un papel crucial en este proyecto, cumpliendo múltiples funciones esenciales. Al recopilar datos, fotografías, planos, informes y otros materiales, se demuestra el impacto del proyecto en la comunidad intervenida. </a:t>
            </a:r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870225" cy="437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lphaUcPeriod"/>
            </a:pPr>
            <a:r>
              <a:rPr lang="es-419" sz="2000">
                <a:latin typeface="Century Gothic"/>
              </a:rPr>
              <a:t>Trabajo colaborativo y documentación durante el proceso de diagnóstico.  </a:t>
            </a:r>
            <a:endParaRPr lang="es-CL" sz="2000">
              <a:latin typeface="Century Gothic"/>
            </a:endParaRPr>
          </a:p>
          <a:p>
            <a:pPr marL="0" indent="0" algn="just">
              <a:buNone/>
            </a:pPr>
            <a:endParaRPr lang="es-CL" sz="1200">
              <a:latin typeface="Century Gothic"/>
              <a:cs typeface="Times New Roman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 dirty="0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 dirty="0">
              <a:latin typeface="Century Gothic"/>
              <a:ea typeface="Calibri"/>
              <a:cs typeface="Calibri"/>
            </a:endParaRPr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49AF72C-EAB9-4FE1-7609-F22653056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31" y="2094512"/>
            <a:ext cx="6639643" cy="3373466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3BB6E92-3F17-B465-88CC-9F3D2023EC45}"/>
              </a:ext>
            </a:extLst>
          </p:cNvPr>
          <p:cNvSpPr txBox="1">
            <a:spLocks/>
          </p:cNvSpPr>
          <p:nvPr/>
        </p:nvSpPr>
        <p:spPr>
          <a:xfrm>
            <a:off x="5884670" y="5845184"/>
            <a:ext cx="5788604" cy="466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>
                <a:latin typeface="Century Gothic"/>
              </a:rPr>
              <a:t>Fig. 1. Portafolio digital trabajado en </a:t>
            </a:r>
            <a:r>
              <a:rPr lang="es-CL" sz="1600" err="1">
                <a:latin typeface="Century Gothic"/>
              </a:rPr>
              <a:t>canva</a:t>
            </a:r>
            <a:r>
              <a:rPr lang="es-CL" sz="1600">
                <a:latin typeface="Century Gothic"/>
              </a:rPr>
              <a:t>. </a:t>
            </a:r>
            <a:endParaRPr lang="es-ES" sz="1600"/>
          </a:p>
          <a:p>
            <a:pPr algn="ctr">
              <a:buNone/>
            </a:pPr>
            <a:endParaRPr lang="es-CL" sz="16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16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 sz="1600">
              <a:latin typeface="Century Gothic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26D869A-351C-3BD7-2492-DB383FFF0D2A}"/>
              </a:ext>
            </a:extLst>
          </p:cNvPr>
          <p:cNvSpPr txBox="1">
            <a:spLocks/>
          </p:cNvSpPr>
          <p:nvPr/>
        </p:nvSpPr>
        <p:spPr>
          <a:xfrm>
            <a:off x="234369" y="1862655"/>
            <a:ext cx="4724678" cy="42189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  <a:cs typeface="Times New Roman"/>
              </a:rPr>
              <a:t>La documentación se establece como un papel crucial en este proyecto, cumpliendo múltiples funciones esenciales. Al recopilar datos, fotografías, planos, informes y otros materiales, se demuestra el impacto del proyecto en la comunidad intervenida. </a:t>
            </a:r>
          </a:p>
          <a:p>
            <a:pPr marL="0" indent="0" algn="just">
              <a:buNone/>
            </a:pPr>
            <a:r>
              <a:rPr lang="es-CL" sz="2000" dirty="0">
                <a:latin typeface="Century Gothic"/>
                <a:cs typeface="Times New Roman"/>
              </a:rPr>
              <a:t>La integración del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  <a:cs typeface="Times New Roman"/>
              </a:rPr>
              <a:t>trabajo colaborativo</a:t>
            </a:r>
            <a:r>
              <a:rPr lang="es-CL" sz="2000" dirty="0">
                <a:latin typeface="Century Gothic"/>
                <a:cs typeface="Times New Roman"/>
              </a:rPr>
              <a:t> y una metodología estructurada de documentación no solo fortaleció el aprendizaje de los estudiantes, sino que garantizo también la relevancia y el impacto de los proyectos de vinculación en los contextos sociales en los que se desarrollaron.</a:t>
            </a:r>
            <a:endParaRPr lang="es-CL" sz="2000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A2C8DB5D-BE68-3B00-6B4F-F819DFC7D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1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 sz="2000">
              <a:latin typeface="Century Gothic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408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419" sz="2000" dirty="0">
                <a:latin typeface="Century Gothic"/>
              </a:rPr>
              <a:t>B. Visitas para la l</a:t>
            </a:r>
            <a:r>
              <a:rPr lang="es-CL" sz="2000" err="1">
                <a:latin typeface="Century Gothic"/>
              </a:rPr>
              <a:t>ocalización</a:t>
            </a:r>
            <a:r>
              <a:rPr lang="es-CL" sz="2000" dirty="0">
                <a:latin typeface="Century Gothic"/>
              </a:rPr>
              <a:t>, </a:t>
            </a:r>
            <a:r>
              <a:rPr lang="es-CL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valoración y clasificación del espacio público</a:t>
            </a: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 dirty="0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 dirty="0">
              <a:latin typeface="Century Gothic"/>
              <a:ea typeface="Calibri"/>
              <a:cs typeface="Calibri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70642C3-2B3E-DD57-D92C-61FEC6B97D2D}"/>
              </a:ext>
            </a:extLst>
          </p:cNvPr>
          <p:cNvSpPr txBox="1">
            <a:spLocks/>
          </p:cNvSpPr>
          <p:nvPr/>
        </p:nvSpPr>
        <p:spPr>
          <a:xfrm>
            <a:off x="4403802" y="6089599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>
                <a:latin typeface="Century Gothic"/>
              </a:rPr>
              <a:t>Fig. 2. Visitas realizadas en conjunto con funcionarios de San Miguelito, estudiantes y docentes</a:t>
            </a:r>
            <a:r>
              <a:rPr lang="es-CL" sz="1600">
                <a:solidFill>
                  <a:srgbClr val="FFFFFF"/>
                </a:solidFill>
                <a:latin typeface="Century Gothic"/>
              </a:rPr>
              <a:t> </a:t>
            </a:r>
            <a:endParaRPr lang="es-CL" sz="1600">
              <a:latin typeface="Century Gothic"/>
            </a:endParaRPr>
          </a:p>
          <a:p>
            <a:pPr marL="0" indent="0" algn="just">
              <a:buNone/>
            </a:pPr>
            <a:endParaRPr lang="es-CL" sz="16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 sz="1600"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79CC5B-DBCB-D744-0387-3C7F027A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42" t="6723" r="10613" b="10084"/>
          <a:stretch/>
        </p:blipFill>
        <p:spPr>
          <a:xfrm>
            <a:off x="4960189" y="1858274"/>
            <a:ext cx="7059284" cy="4204173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1AFADF8-DDF0-41CF-3845-3BFAC18F5F02}"/>
              </a:ext>
            </a:extLst>
          </p:cNvPr>
          <p:cNvSpPr txBox="1">
            <a:spLocks/>
          </p:cNvSpPr>
          <p:nvPr/>
        </p:nvSpPr>
        <p:spPr>
          <a:xfrm>
            <a:off x="378142" y="1862655"/>
            <a:ext cx="4580905" cy="4218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Durante el primer ciclo se realizó un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diagnóstico </a:t>
            </a:r>
            <a:r>
              <a:rPr lang="es-CL" sz="2000" dirty="0">
                <a:latin typeface="Century Gothic"/>
              </a:rPr>
              <a:t>que incluyó visitas a los espacios públicos en acompañamiento con los directivos de la parroquia. Estas visitas consideraron levantamiento fotográfico que después se colocaron en el portafolio digital ver figura 2.</a:t>
            </a:r>
            <a:endParaRPr lang="es-ES" dirty="0"/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BF2019B1-5367-D88A-F5D8-865E07B425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 sz="2000">
              <a:latin typeface="Century Gothic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1846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419" sz="2000" dirty="0">
                <a:latin typeface="Century Gothic"/>
              </a:rPr>
              <a:t>B. Visitas para la l</a:t>
            </a:r>
            <a:r>
              <a:rPr lang="es-CL" sz="2000" err="1">
                <a:latin typeface="Century Gothic"/>
              </a:rPr>
              <a:t>ocalización</a:t>
            </a:r>
            <a:r>
              <a:rPr lang="es-CL" sz="2000" dirty="0">
                <a:latin typeface="Century Gothic"/>
              </a:rPr>
              <a:t>, </a:t>
            </a:r>
            <a:r>
              <a:rPr lang="es-CL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valoración y clasificación del espacio público</a:t>
            </a: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 dirty="0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 dirty="0">
              <a:latin typeface="Century Gothic"/>
              <a:ea typeface="Calibri"/>
              <a:cs typeface="Calibri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70642C3-2B3E-DD57-D92C-61FEC6B97D2D}"/>
              </a:ext>
            </a:extLst>
          </p:cNvPr>
          <p:cNvSpPr txBox="1">
            <a:spLocks/>
          </p:cNvSpPr>
          <p:nvPr/>
        </p:nvSpPr>
        <p:spPr>
          <a:xfrm>
            <a:off x="4403802" y="6089599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>
                <a:latin typeface="Century Gothic"/>
                <a:ea typeface="+mn-lt"/>
                <a:cs typeface="+mn-lt"/>
              </a:rPr>
              <a:t>Fig. 3. Localización de los espacios públicos.</a:t>
            </a:r>
            <a:endParaRPr lang="es-ES" sz="1600"/>
          </a:p>
          <a:p>
            <a:pPr algn="ctr">
              <a:buNone/>
            </a:pPr>
            <a:endParaRPr lang="es-CL" sz="16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16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 sz="1600">
              <a:latin typeface="Century Gothic"/>
            </a:endParaRPr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FF366AF5-C1CC-F91F-155C-1D5353EF57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68" t="8403" r="21443" b="21008"/>
          <a:stretch/>
        </p:blipFill>
        <p:spPr>
          <a:xfrm>
            <a:off x="5247738" y="1772009"/>
            <a:ext cx="6600376" cy="4361416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D0CFCF9-D1F0-866F-B71C-9851A9891471}"/>
              </a:ext>
            </a:extLst>
          </p:cNvPr>
          <p:cNvSpPr txBox="1">
            <a:spLocks/>
          </p:cNvSpPr>
          <p:nvPr/>
        </p:nvSpPr>
        <p:spPr>
          <a:xfrm>
            <a:off x="378142" y="1862655"/>
            <a:ext cx="4580905" cy="4218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  <a:ea typeface="+mn-lt"/>
                <a:cs typeface="+mn-lt"/>
              </a:rPr>
              <a:t>Después de visitar los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  <a:ea typeface="+mn-lt"/>
                <a:cs typeface="+mn-lt"/>
              </a:rPr>
              <a:t>ocho espacios públicos</a:t>
            </a:r>
            <a:r>
              <a:rPr lang="es-CL" sz="2000" dirty="0">
                <a:latin typeface="Century Gothic"/>
                <a:ea typeface="+mn-lt"/>
                <a:cs typeface="+mn-lt"/>
              </a:rPr>
              <a:t> se realizó un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  <a:ea typeface="+mn-lt"/>
                <a:cs typeface="+mn-lt"/>
              </a:rPr>
              <a:t>mapeo </a:t>
            </a:r>
            <a:r>
              <a:rPr lang="es-CL" sz="2000" dirty="0">
                <a:latin typeface="Century Gothic"/>
                <a:ea typeface="+mn-lt"/>
                <a:cs typeface="+mn-lt"/>
              </a:rPr>
              <a:t>de los lugares visitados. Como se puede ver en la figura 3, los espacios se encuentran dispersos en toda la parroquia siendo el más alejado la casa comunal y </a:t>
            </a:r>
            <a:r>
              <a:rPr lang="es-CL" sz="2000" err="1">
                <a:latin typeface="Century Gothic"/>
                <a:ea typeface="+mn-lt"/>
                <a:cs typeface="+mn-lt"/>
              </a:rPr>
              <a:t>Zunicocha</a:t>
            </a:r>
            <a:r>
              <a:rPr lang="es-CL" sz="2000" dirty="0">
                <a:latin typeface="Century Gothic"/>
                <a:ea typeface="+mn-lt"/>
                <a:cs typeface="+mn-lt"/>
              </a:rPr>
              <a:t>, mientras que el cementerio y el estadio son los lugares más cercanos a la plaza principal, la iglesia y el GADPR. Las plazas de San Jacinto, La Resistencia, El Rosario y el Centro de Desarrollo Infantil se encuentran relativamente cercanos.</a:t>
            </a:r>
            <a:endParaRPr lang="es-ES" dirty="0">
              <a:ea typeface="+mn-lt"/>
              <a:cs typeface="+mn-lt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DADBEBB7-27BB-0888-7B9A-CAE3E895A5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1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 sz="2000">
              <a:latin typeface="Century Gothic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70642C3-2B3E-DD57-D92C-61FEC6B97D2D}"/>
              </a:ext>
            </a:extLst>
          </p:cNvPr>
          <p:cNvSpPr txBox="1">
            <a:spLocks/>
          </p:cNvSpPr>
          <p:nvPr/>
        </p:nvSpPr>
        <p:spPr>
          <a:xfrm>
            <a:off x="5525236" y="6520920"/>
            <a:ext cx="7614527" cy="337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>
                <a:latin typeface="Century Gothic"/>
                <a:ea typeface="+mn-lt"/>
                <a:cs typeface="+mn-lt"/>
              </a:rPr>
              <a:t>Fig. 4. Clasificación de los espacios públicos.</a:t>
            </a:r>
            <a:endParaRPr lang="es-ES" sz="1600"/>
          </a:p>
          <a:p>
            <a:pPr algn="ctr">
              <a:buNone/>
            </a:pPr>
            <a:endParaRPr lang="es-CL" sz="1600">
              <a:latin typeface="Century Gothic"/>
            </a:endParaRPr>
          </a:p>
          <a:p>
            <a:pPr algn="ctr">
              <a:buNone/>
            </a:pPr>
            <a:endParaRPr lang="es-CL" sz="16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16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 sz="1600">
              <a:latin typeface="Century Gothic"/>
            </a:endParaRP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B8549A1A-4C58-457A-FD54-73BA2D93C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320633" y="1028769"/>
            <a:ext cx="11870225" cy="552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419" sz="2000" dirty="0">
                <a:latin typeface="Century Gothic"/>
              </a:rPr>
              <a:t>B. </a:t>
            </a:r>
            <a:r>
              <a:rPr lang="es-419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Visitas para la l</a:t>
            </a:r>
            <a:r>
              <a:rPr lang="es-CL" sz="2000" err="1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ocalización</a:t>
            </a:r>
            <a:r>
              <a:rPr lang="es-CL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,</a:t>
            </a:r>
            <a:r>
              <a:rPr lang="es-CL" sz="2000" dirty="0">
                <a:latin typeface="Century Gothic"/>
              </a:rPr>
              <a:t> valoración y clasificación del espacio público</a:t>
            </a: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FC714413-C657-2B95-4E3F-43ADBA027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06" t="7577" r="5806" b="16842"/>
          <a:stretch/>
        </p:blipFill>
        <p:spPr>
          <a:xfrm>
            <a:off x="1164566" y="1663855"/>
            <a:ext cx="10002628" cy="47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9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419" sz="2000">
                <a:latin typeface="Century Gothic"/>
              </a:rPr>
              <a:t>C</a:t>
            </a:r>
            <a:r>
              <a:rPr lang="es-CL" sz="2000">
                <a:latin typeface="Century Gothic"/>
              </a:rPr>
              <a:t>. </a:t>
            </a:r>
            <a:r>
              <a:rPr lang="es-419" sz="2000">
                <a:latin typeface="Century Gothic"/>
              </a:rPr>
              <a:t>Acuerdos de las socializaciones</a:t>
            </a:r>
            <a:r>
              <a:rPr lang="es-CL" sz="2000">
                <a:latin typeface="Century Gothic"/>
              </a:rPr>
              <a:t>.</a:t>
            </a:r>
            <a:endParaRPr lang="es-ES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9DC097-1774-3366-CDAC-F2220732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655" r="-72" b="-420"/>
          <a:stretch/>
        </p:blipFill>
        <p:spPr>
          <a:xfrm>
            <a:off x="373813" y="1843898"/>
            <a:ext cx="11650054" cy="4044479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3A8FD2E-F37E-76DC-1AEF-40135C79F6E2}"/>
              </a:ext>
            </a:extLst>
          </p:cNvPr>
          <p:cNvSpPr txBox="1">
            <a:spLocks/>
          </p:cNvSpPr>
          <p:nvPr/>
        </p:nvSpPr>
        <p:spPr>
          <a:xfrm>
            <a:off x="234368" y="5758919"/>
            <a:ext cx="11783960" cy="1099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  <a:ea typeface="+mn-lt"/>
                <a:cs typeface="+mn-lt"/>
              </a:rPr>
              <a:t>Funcionarios </a:t>
            </a:r>
            <a:r>
              <a:rPr lang="es-CL" sz="2000" dirty="0">
                <a:latin typeface="Century Gothic"/>
                <a:ea typeface="+mn-lt"/>
                <a:cs typeface="+mn-lt"/>
              </a:rPr>
              <a:t>solicitaron que se incluyan colores en los graderíos, incluir frases en el centro de desarrollo infantil y por último plantear un puente en el proyecto de </a:t>
            </a:r>
            <a:r>
              <a:rPr lang="es-CL" sz="2000" dirty="0" err="1">
                <a:latin typeface="Century Gothic"/>
                <a:ea typeface="+mn-lt"/>
                <a:cs typeface="+mn-lt"/>
              </a:rPr>
              <a:t>Zunicocha</a:t>
            </a:r>
            <a:r>
              <a:rPr lang="es-CL" sz="2000" dirty="0">
                <a:latin typeface="Century Gothic"/>
                <a:ea typeface="+mn-lt"/>
                <a:cs typeface="+mn-lt"/>
              </a:rPr>
              <a:t>. Además se acordaron las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  <a:ea typeface="+mn-lt"/>
                <a:cs typeface="+mn-lt"/>
              </a:rPr>
              <a:t>responsabilidades </a:t>
            </a:r>
            <a:r>
              <a:rPr lang="es-CL" sz="2000" dirty="0">
                <a:latin typeface="Century Gothic"/>
                <a:ea typeface="+mn-lt"/>
                <a:cs typeface="+mn-lt"/>
              </a:rPr>
              <a:t>en la gestión de los materiales.</a:t>
            </a:r>
            <a:endParaRPr lang="es-CL" sz="2000" dirty="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0E70FC26-E6F0-DC02-256C-4EB83EA902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D5AA064-E46E-27E5-36BD-4C6B7A8EB5E8}"/>
              </a:ext>
            </a:extLst>
          </p:cNvPr>
          <p:cNvSpPr txBox="1">
            <a:spLocks/>
          </p:cNvSpPr>
          <p:nvPr/>
        </p:nvSpPr>
        <p:spPr>
          <a:xfrm>
            <a:off x="10226631" y="4163033"/>
            <a:ext cx="1791699" cy="3945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 dirty="0">
                <a:latin typeface="Century Gothic"/>
                <a:ea typeface="+mn-lt"/>
                <a:cs typeface="+mn-lt"/>
              </a:rPr>
              <a:t>Fig. 5. Socialización y acuerdos.</a:t>
            </a:r>
            <a:endParaRPr lang="es-ES" sz="1600" dirty="0"/>
          </a:p>
          <a:p>
            <a:pPr algn="ctr">
              <a:buNone/>
            </a:pPr>
            <a:endParaRPr lang="es-CL" sz="16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1600">
              <a:solidFill>
                <a:srgbClr val="000000"/>
              </a:solidFill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 sz="160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727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EF5FB42-1A79-7874-02B7-D9BAD1C398B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1ADC4032-C187-DE5D-39A9-74D67508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44F9632-C857-8257-05FE-7072DBA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A1140A4-5CB6-74DA-8283-7F9C1F8C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7EEC1FDD-714B-7C03-2E7E-2C2B5C7A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D3E884-F61B-36DA-ACE7-A5F58955B46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217F036-2136-1B09-AB25-03524882BC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BFF47A0-337D-5196-E5BD-BDC794552A5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FD4A959-DBA3-37FB-CEE1-A784A8451B31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1FCC4E7F-3FA7-746A-27F9-2304D9FE0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6D85025-EA58-F84A-D9CD-701228F685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2F867D4-AE18-2AB9-5C01-304DFACD496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76E004-D3A8-4FF5-264D-DB68F916CE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174B6D6-8740-C970-5284-576BA3F5C4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B25626F-5513-5461-ED9D-447EE02F8A9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59C72C0-C33C-4D4D-926E-5B8041E5DA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20F83F-2250-E121-0827-30BD775865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F3520E5-0F73-7D8E-1D1B-0DF44E290838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D6F208FE-BE48-B580-8F92-4610609DFB5C}"/>
              </a:ext>
            </a:extLst>
          </p:cNvPr>
          <p:cNvSpPr/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E0BA2781-1B5B-50F3-50DB-500D1A581636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419" sz="2000">
                <a:latin typeface="Century Gothic"/>
              </a:rPr>
              <a:t>C</a:t>
            </a:r>
            <a:r>
              <a:rPr lang="es-CL" sz="2000">
                <a:latin typeface="Century Gothic"/>
              </a:rPr>
              <a:t>. </a:t>
            </a:r>
            <a:r>
              <a:rPr lang="es-419" sz="2000">
                <a:latin typeface="Century Gothic"/>
              </a:rPr>
              <a:t>Acuerdos de las socializaciones</a:t>
            </a:r>
            <a:r>
              <a:rPr lang="es-CL" sz="2000">
                <a:latin typeface="Century Gothic"/>
              </a:rPr>
              <a:t>.</a:t>
            </a:r>
            <a:endParaRPr lang="es-ES" sz="2000">
              <a:latin typeface="Century Gothic"/>
            </a:endParaRPr>
          </a:p>
          <a:p>
            <a:pPr marL="0" indent="0" algn="just">
              <a:buNone/>
            </a:pPr>
            <a:endParaRPr lang="es-CL" sz="20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EE8A2-0A6F-E088-E82D-FC7174E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9" y="125671"/>
            <a:ext cx="12010845" cy="91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400" b="1">
                <a:latin typeface="Century Gothic"/>
                <a:ea typeface="Calibri"/>
                <a:cs typeface="Calibri"/>
              </a:rPr>
              <a:t>Intervenciones participativas en el espacio público de San Miguelito. Prácticas de servicio comunitario en Diseño y Arquitectura.</a:t>
            </a:r>
            <a:endParaRPr lang="es-CL" sz="24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D5AA064-E46E-27E5-36BD-4C6B7A8EB5E8}"/>
              </a:ext>
            </a:extLst>
          </p:cNvPr>
          <p:cNvSpPr txBox="1">
            <a:spLocks/>
          </p:cNvSpPr>
          <p:nvPr/>
        </p:nvSpPr>
        <p:spPr>
          <a:xfrm>
            <a:off x="4403802" y="5830807"/>
            <a:ext cx="7614527" cy="96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L" sz="1600">
                <a:latin typeface="Century Gothic"/>
                <a:ea typeface="+mn-lt"/>
                <a:cs typeface="+mn-lt"/>
              </a:rPr>
              <a:t>Fig. 6. Entrega del mantenimiento en evento público en el parque central.</a:t>
            </a:r>
            <a:endParaRPr lang="es-ES" sz="1600"/>
          </a:p>
          <a:p>
            <a:pPr algn="ctr">
              <a:buNone/>
            </a:pPr>
            <a:endParaRPr lang="es-CL" sz="1600">
              <a:latin typeface="Century Gothic"/>
            </a:endParaRPr>
          </a:p>
          <a:p>
            <a:pPr algn="ctr">
              <a:buNone/>
            </a:pPr>
            <a:endParaRPr lang="es-CL" sz="1600">
              <a:latin typeface="Century Gothic"/>
            </a:endParaRPr>
          </a:p>
          <a:p>
            <a:pPr algn="ctr">
              <a:buNone/>
            </a:pPr>
            <a:endParaRPr lang="es-CL" sz="1600">
              <a:solidFill>
                <a:srgbClr val="FFFFFF"/>
              </a:solidFill>
              <a:latin typeface="Century Gothic"/>
            </a:endParaRPr>
          </a:p>
          <a:p>
            <a:pPr marL="0" indent="0" algn="just">
              <a:buNone/>
            </a:pPr>
            <a:endParaRPr lang="es-CL" sz="1600">
              <a:latin typeface="Century Gothic"/>
            </a:endParaRPr>
          </a:p>
          <a:p>
            <a:pPr marL="514350" indent="-514350" algn="just">
              <a:buAutoNum type="arabicPeriod"/>
            </a:pPr>
            <a:endParaRPr lang="es-CL" sz="1600">
              <a:latin typeface="Century Gothic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ACD6BA9-6838-11F3-3E6D-B852D0BDC433}"/>
              </a:ext>
            </a:extLst>
          </p:cNvPr>
          <p:cNvSpPr txBox="1">
            <a:spLocks/>
          </p:cNvSpPr>
          <p:nvPr/>
        </p:nvSpPr>
        <p:spPr>
          <a:xfrm>
            <a:off x="378142" y="1862655"/>
            <a:ext cx="4020189" cy="4233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latin typeface="Century Gothic"/>
              </a:rPr>
              <a:t>Al finalizar el ciclo marzo-julio del año 2024 se realizó entrega del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portafolio impreso del diagnóstico</a:t>
            </a:r>
            <a:r>
              <a:rPr lang="es-CL" sz="2000" dirty="0">
                <a:latin typeface="Century Gothic"/>
              </a:rPr>
              <a:t> en un evento público en donde se realizaba la inauguración de los deportes en la comunidad. Además, estudiantes en conjunto con los docentes realizaron la </a:t>
            </a:r>
            <a:r>
              <a:rPr lang="es-CL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entrega de la conservación de la fachada del cementerio</a:t>
            </a:r>
            <a:r>
              <a:rPr lang="es-CL" sz="2000" dirty="0">
                <a:latin typeface="Century Gothic"/>
              </a:rPr>
              <a:t> de San Miguelito. Ver figura 6.</a:t>
            </a:r>
            <a:endParaRPr lang="es-ES" dirty="0"/>
          </a:p>
          <a:p>
            <a:pPr marL="514350" indent="-514350" algn="just">
              <a:buAutoNum type="arabicPeriod"/>
            </a:pPr>
            <a:endParaRPr lang="es-CL">
              <a:latin typeface="Century Gothic"/>
            </a:endParaRP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AE2D32FB-1C75-F65D-AAC0-D2A7ED913C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" t="25951" r="325" b="28966"/>
          <a:stretch/>
        </p:blipFill>
        <p:spPr>
          <a:xfrm>
            <a:off x="9561022" y="412036"/>
            <a:ext cx="2633853" cy="12484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AF35CD2-1A97-935E-D2DC-75ACE368E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152" y="1728877"/>
            <a:ext cx="7289320" cy="40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0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3E81C7322C7148B9033370E9096A1B" ma:contentTypeVersion="18" ma:contentTypeDescription="Crear nuevo documento." ma:contentTypeScope="" ma:versionID="791d642219f1a94426e4f04ccec59283">
  <xsd:schema xmlns:xsd="http://www.w3.org/2001/XMLSchema" xmlns:xs="http://www.w3.org/2001/XMLSchema" xmlns:p="http://schemas.microsoft.com/office/2006/metadata/properties" xmlns:ns2="e0de1b1a-4368-425f-be68-2d2b1e1530cc" xmlns:ns3="ebfeeb20-af50-4443-9c2a-58d9be86c963" targetNamespace="http://schemas.microsoft.com/office/2006/metadata/properties" ma:root="true" ma:fieldsID="f860a14d4e79875fa2a78062adda64f9" ns2:_="" ns3:_="">
    <xsd:import namespace="e0de1b1a-4368-425f-be68-2d2b1e1530cc"/>
    <xsd:import namespace="ebfeeb20-af50-4443-9c2a-58d9be86c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e1b1a-4368-425f-be68-2d2b1e153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1996052-62f5-4f90-af1f-7dc781ad54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eeb20-af50-4443-9c2a-58d9be86c9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88a172-cf83-4a6a-a1e8-a5ca31f2cb09}" ma:internalName="TaxCatchAll" ma:showField="CatchAllData" ma:web="ebfeeb20-af50-4443-9c2a-58d9be86c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feeb20-af50-4443-9c2a-58d9be86c963" xsi:nil="true"/>
    <lcf76f155ced4ddcb4097134ff3c332f xmlns="e0de1b1a-4368-425f-be68-2d2b1e1530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D83A6F-4272-4BA0-AEB5-E39BB6C44787}">
  <ds:schemaRefs>
    <ds:schemaRef ds:uri="e0de1b1a-4368-425f-be68-2d2b1e1530cc"/>
    <ds:schemaRef ds:uri="ebfeeb20-af50-4443-9c2a-58d9be86c9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E04A4B-65E6-42A8-93E8-47ABF8AF35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56C68B-BFC5-451A-B4C4-F76FBE4CBE91}">
  <ds:schemaRefs>
    <ds:schemaRef ds:uri="e0de1b1a-4368-425f-be68-2d2b1e1530cc"/>
    <ds:schemaRef ds:uri="ebfeeb20-af50-4443-9c2a-58d9be86c9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2136</Words>
  <Application>Microsoft Office PowerPoint</Application>
  <PresentationFormat>Panorámica</PresentationFormat>
  <Paragraphs>257</Paragraphs>
  <Slides>24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Century Gothic</vt:lpstr>
      <vt:lpstr>Times New Roman</vt:lpstr>
      <vt:lpstr>Tema de Office</vt:lpstr>
      <vt:lpstr>Presentación de PowerPoint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  <vt:lpstr>Intervenciones participativas en el espacio público de San Miguelito. Prácticas de servicio comunitario en Diseño y Arquitectura.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Belen Arias Ovalle</dc:creator>
  <cp:lastModifiedBy>Francisca Belen Arias Ovalle</cp:lastModifiedBy>
  <cp:revision>454</cp:revision>
  <dcterms:created xsi:type="dcterms:W3CDTF">2024-12-31T13:57:05Z</dcterms:created>
  <dcterms:modified xsi:type="dcterms:W3CDTF">2025-01-27T14:54:46Z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0x010100813E81C7322C7148B9033370E9096A1B</vt:lpwstr>
  </property>
</Properties>
</file>