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notesMasterIdLst>
    <p:notesMasterId r:id="rId21"/>
  </p:notesMasterIdLst>
  <p:sldIdLst>
    <p:sldId id="256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66" r:id="rId17"/>
    <p:sldId id="275" r:id="rId18"/>
    <p:sldId id="273" r:id="rId19"/>
    <p:sldId id="277" r:id="rId2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266"/>
    <a:srgbClr val="004E86"/>
    <a:srgbClr val="3EB049"/>
    <a:srgbClr val="007BBA"/>
    <a:srgbClr val="427338"/>
    <a:srgbClr val="CF8D2A"/>
    <a:srgbClr val="EFEEED"/>
    <a:srgbClr val="F99C24"/>
    <a:srgbClr val="E00C7F"/>
    <a:srgbClr val="F36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74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02AFE-E373-444C-85C3-645737A564B3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962F4-8C4D-4F9A-B5E8-6039AFBF7B6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1813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307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8516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1913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7723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072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5110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114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0237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304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4302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8682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9EA1339-5724-4DE8-9F4E-834E9037F5DB}" type="datetimeFigureOut">
              <a:rPr lang="es-CL" smtClean="0"/>
              <a:t>13-01-2025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41B04FE-9298-40B2-A79D-32FB840C7D30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927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519"/>
            <a:ext cx="12192000" cy="2085997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1008125" y="2085997"/>
            <a:ext cx="10172700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6"/>
              </a:lnSpc>
            </a:pPr>
            <a:r>
              <a:rPr lang="es-ES" sz="3600" b="1" spc="-153" dirty="0">
                <a:solidFill>
                  <a:srgbClr val="022033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Conexión Sostenible: Aprendizaje Activo a través de Biodigestores</a:t>
            </a:r>
            <a:endParaRPr lang="en-US" sz="3600" b="1" spc="-153" dirty="0">
              <a:solidFill>
                <a:srgbClr val="022033"/>
              </a:solidFill>
              <a:latin typeface="Glacial Indifference Bold"/>
              <a:ea typeface="Glacial Indifference Bold"/>
              <a:cs typeface="Glacial Indifference Bold"/>
              <a:sym typeface="Glacial Indifference Bold"/>
            </a:endParaRPr>
          </a:p>
        </p:txBody>
      </p:sp>
      <p:sp>
        <p:nvSpPr>
          <p:cNvPr id="11" name="TextBox 18"/>
          <p:cNvSpPr txBox="1"/>
          <p:nvPr/>
        </p:nvSpPr>
        <p:spPr>
          <a:xfrm>
            <a:off x="502566" y="3178540"/>
            <a:ext cx="11324493" cy="1138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AR" sz="1599" b="1" spc="164" dirty="0" smtClean="0">
                <a:solidFill>
                  <a:srgbClr val="0220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Lucia v. Sotelo </a:t>
            </a:r>
            <a:r>
              <a:rPr lang="es-AR" sz="1599" b="1" spc="164" dirty="0" err="1">
                <a:solidFill>
                  <a:srgbClr val="0220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</a:t>
            </a:r>
            <a:r>
              <a:rPr lang="es-AR" sz="1599" b="1" spc="164" dirty="0" err="1" smtClean="0">
                <a:solidFill>
                  <a:srgbClr val="0220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alfrascoli</a:t>
            </a:r>
            <a:r>
              <a:rPr lang="es-AR" sz="1599" b="1" spc="164" dirty="0" smtClean="0">
                <a:solidFill>
                  <a:srgbClr val="0220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; Noemí Sogari ;Silvia C. Coronel</a:t>
            </a:r>
          </a:p>
          <a:p>
            <a:pPr algn="ctr"/>
            <a:endParaRPr lang="es-AR" sz="1599" b="1" spc="164" dirty="0" smtClean="0">
              <a:solidFill>
                <a:srgbClr val="02203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/>
            <a:r>
              <a:rPr lang="es-AR" sz="1400" b="1" spc="164" dirty="0" smtClean="0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Bold"/>
              </a:rPr>
              <a:t>Grupo de Investigación, Desarrollo y Transferencia Tecnológica de las Energías Sustentables y</a:t>
            </a:r>
          </a:p>
          <a:p>
            <a:pPr algn="ctr"/>
            <a:r>
              <a:rPr lang="es-AR" sz="1400" b="1" spc="164" dirty="0" smtClean="0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Bold"/>
              </a:rPr>
              <a:t>Medio Ambiente (GIESMA). Dpto. de Física de la Facultad de Ciencias Exactas y Naturales y</a:t>
            </a:r>
          </a:p>
          <a:p>
            <a:pPr algn="ctr"/>
            <a:r>
              <a:rPr lang="es-AR" sz="1400" b="1" spc="164" dirty="0" smtClean="0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Bold"/>
              </a:rPr>
              <a:t>Agrimensura de la UNNE</a:t>
            </a:r>
            <a:r>
              <a:rPr lang="es-AR" sz="1400" spc="164" dirty="0" smtClean="0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"/>
              </a:rPr>
              <a:t>.</a:t>
            </a:r>
          </a:p>
        </p:txBody>
      </p:sp>
      <p:sp>
        <p:nvSpPr>
          <p:cNvPr id="12" name="TextBox 19"/>
          <p:cNvSpPr txBox="1"/>
          <p:nvPr/>
        </p:nvSpPr>
        <p:spPr>
          <a:xfrm>
            <a:off x="263415" y="4799900"/>
            <a:ext cx="11925536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038" lvl="1" indent="-172519" algn="just">
              <a:lnSpc>
                <a:spcPts val="2333"/>
              </a:lnSpc>
              <a:buFont typeface="Arial"/>
              <a:buChar char="•"/>
            </a:pPr>
            <a:r>
              <a:rPr lang="es-AR" sz="1598" b="1" spc="164" dirty="0" smtClean="0">
                <a:solidFill>
                  <a:srgbClr val="0220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FINANCIAMIENTO: PROGRAMA SPU VOLUNTARIADO 2022 –« REUTILIZAR, RECICLAR MÁS INCLUSIÓN» Ministerio de Educación de la Nación</a:t>
            </a:r>
            <a:r>
              <a:rPr lang="en-US" sz="1598" b="1" spc="164" dirty="0" smtClean="0">
                <a:solidFill>
                  <a:srgbClr val="0220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  <a:endParaRPr lang="en-US" sz="1598" b="1" spc="164" dirty="0">
              <a:solidFill>
                <a:srgbClr val="02203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819" y="5202505"/>
            <a:ext cx="1596012" cy="112876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672" y="5389805"/>
            <a:ext cx="1012768" cy="8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88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161223" y="-36191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55632" y="358991"/>
            <a:ext cx="6654166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20"/>
              </a:lnSpc>
            </a:pPr>
            <a:r>
              <a:rPr lang="en-US" sz="7739" dirty="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RESULTADOS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855632" y="1182169"/>
            <a:ext cx="6096000" cy="3485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buNone/>
              <a:defRPr/>
            </a:pPr>
            <a:r>
              <a:rPr lang="es-ES" altLang="es-ES_tradnl" b="1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FASE DE </a:t>
            </a:r>
            <a:r>
              <a:rPr lang="es-ES" altLang="es-ES_tradnl" b="1" dirty="0" smtClean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INTERVENCIÓN </a:t>
            </a:r>
            <a:endParaRPr lang="es-ES" altLang="es-ES_tradnl" b="1" dirty="0"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3414633" y="14579268"/>
            <a:ext cx="82780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altLang="es-ES_trad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El 50% de los encuestados (Figura 1a</a:t>
            </a:r>
            <a:r>
              <a:rPr lang="es-ES" alt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ES" altLang="es-ES_trad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presenta </a:t>
            </a:r>
            <a:r>
              <a:rPr lang="es-ES" alt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cierta </a:t>
            </a:r>
            <a:r>
              <a:rPr lang="es-ES" altLang="es-ES_tradnl" sz="3600" dirty="0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s-ES" alt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 previa acerca del biogás y de los biodigestores.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82" y="1674534"/>
            <a:ext cx="4797267" cy="36118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763" y="2627558"/>
            <a:ext cx="5766222" cy="327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5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161223" y="-36191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55632" y="358991"/>
            <a:ext cx="6654166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20"/>
              </a:lnSpc>
            </a:pPr>
            <a:r>
              <a:rPr lang="en-US" sz="7739" dirty="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RESULTADOS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855632" y="1182169"/>
            <a:ext cx="6096000" cy="3485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buNone/>
              <a:defRPr/>
            </a:pPr>
            <a:r>
              <a:rPr lang="es-ES" altLang="es-ES_tradnl" b="1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FASE DE </a:t>
            </a:r>
            <a:r>
              <a:rPr lang="es-ES" altLang="es-ES_tradnl" b="1" dirty="0" smtClean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INTERVENCIÓN </a:t>
            </a:r>
            <a:endParaRPr lang="es-ES" altLang="es-ES_tradnl" b="1" dirty="0"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3414633" y="14579268"/>
            <a:ext cx="82780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altLang="es-ES_trad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El 50% de los encuestados (Figura 1a</a:t>
            </a:r>
            <a:r>
              <a:rPr lang="es-ES" alt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ES" altLang="es-ES_trad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presenta </a:t>
            </a:r>
            <a:r>
              <a:rPr lang="es-ES" alt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cierta </a:t>
            </a:r>
            <a:r>
              <a:rPr lang="es-ES" altLang="es-ES_tradnl" sz="3600" dirty="0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s-ES" alt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 previa acerca del biogás y de los biodigestores.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26" y="1740223"/>
            <a:ext cx="2327233" cy="41131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850" y="1625090"/>
            <a:ext cx="3034516" cy="238105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3" r="18210" b="20432"/>
          <a:stretch/>
        </p:blipFill>
        <p:spPr>
          <a:xfrm>
            <a:off x="9202251" y="2043938"/>
            <a:ext cx="2524125" cy="398621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3249" y="3643313"/>
            <a:ext cx="3397980" cy="25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5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161223" y="-36191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55632" y="358991"/>
            <a:ext cx="6654166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20"/>
              </a:lnSpc>
            </a:pPr>
            <a:r>
              <a:rPr lang="en-US" sz="7739" dirty="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RESULTADOS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857467" y="1836525"/>
            <a:ext cx="453088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None/>
              <a:defRPr/>
            </a:pPr>
            <a:r>
              <a:rPr lang="es-ES" altLang="es-ES_tradnl" sz="2400" dirty="0" smtClean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Construcción de biodigestores a partir de materiales reutilizables</a:t>
            </a:r>
            <a:endParaRPr lang="es-ES" altLang="es-ES_tradnl" sz="2400" dirty="0"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3414633" y="14579268"/>
            <a:ext cx="82780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altLang="es-ES_trad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El 50% de los encuestados (Figura 1a</a:t>
            </a:r>
            <a:r>
              <a:rPr lang="es-ES" alt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ES" altLang="es-ES_trad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presenta </a:t>
            </a:r>
            <a:r>
              <a:rPr lang="es-ES" alt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cierta </a:t>
            </a:r>
            <a:r>
              <a:rPr lang="es-ES" altLang="es-ES_tradnl" sz="3600" dirty="0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s-ES" alt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 previa acerca del biogás y de los biodigestores.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025" y="1475281"/>
            <a:ext cx="2783433" cy="462862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4684" y="1054562"/>
            <a:ext cx="2686927" cy="47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02232" y="2079718"/>
            <a:ext cx="10888394" cy="37487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_tradnl" sz="2400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La integración de biodigestores en el aula permite a los estudiantes relacionar los contenidos curriculares con problemas reales del medio ambiente.</a:t>
            </a: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s-ES" altLang="es-ES_tradnl" sz="2400" dirty="0"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_tradnl" sz="2400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Fomenta el desarrollo de habilidades sociales como el trabajo en equipo y la colaboración. </a:t>
            </a: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s-ES" altLang="es-ES_tradnl" sz="2400" dirty="0"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_tradnl" sz="2400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Esta experiencia educativa no solo mejora la calidad del aprendizaje, sino que también estimula la curiosidad y la inventiva de los estudiantes, motivándolos a buscar soluciones innovadoras para los desafíos ambientales.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151" y="712814"/>
            <a:ext cx="9947837" cy="1239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79"/>
              </a:lnSpc>
            </a:pPr>
            <a:r>
              <a:rPr lang="en-US" sz="7200" dirty="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CONCLUSIÓN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2" y="126939"/>
            <a:ext cx="1894934" cy="18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F9A04-5B34-BF13-F07F-32CDE321E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B69B2B7-FA5B-A95A-C52E-3D083BDF8A3C}"/>
              </a:ext>
            </a:extLst>
          </p:cNvPr>
          <p:cNvGrpSpPr/>
          <p:nvPr/>
        </p:nvGrpSpPr>
        <p:grpSpPr>
          <a:xfrm>
            <a:off x="855003" y="274342"/>
            <a:ext cx="10892869" cy="5943578"/>
            <a:chOff x="0" y="-38100"/>
            <a:chExt cx="3093582" cy="99116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CB6C907-3CE1-E7D4-F922-7DEFA21FF46A}"/>
                </a:ext>
              </a:extLst>
            </p:cNvPr>
            <p:cNvSpPr/>
            <p:nvPr/>
          </p:nvSpPr>
          <p:spPr>
            <a:xfrm>
              <a:off x="6154" y="-6681"/>
              <a:ext cx="3087428" cy="953060"/>
            </a:xfrm>
            <a:custGeom>
              <a:avLst/>
              <a:gdLst/>
              <a:ahLst/>
              <a:cxnLst/>
              <a:rect l="l" t="t" r="r" b="b"/>
              <a:pathLst>
                <a:path w="3087428" h="953060">
                  <a:moveTo>
                    <a:pt x="0" y="0"/>
                  </a:moveTo>
                  <a:lnTo>
                    <a:pt x="3087428" y="0"/>
                  </a:lnTo>
                  <a:lnTo>
                    <a:pt x="3087428" y="953060"/>
                  </a:lnTo>
                  <a:lnTo>
                    <a:pt x="0" y="953060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s-AR" sz="120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F21EA46-BCD7-0DDD-831A-04696B143C75}"/>
                </a:ext>
              </a:extLst>
            </p:cNvPr>
            <p:cNvSpPr txBox="1"/>
            <p:nvPr/>
          </p:nvSpPr>
          <p:spPr>
            <a:xfrm>
              <a:off x="0" y="-38100"/>
              <a:ext cx="3087428" cy="9911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  <a:defRPr/>
              </a:pPr>
              <a:endParaRPr sz="12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2DBF4B60-0C3A-38C7-339D-C9E93376F0AE}"/>
              </a:ext>
            </a:extLst>
          </p:cNvPr>
          <p:cNvSpPr txBox="1"/>
          <p:nvPr/>
        </p:nvSpPr>
        <p:spPr>
          <a:xfrm>
            <a:off x="1190941" y="1056625"/>
            <a:ext cx="10199324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es-ES" sz="2400" b="1" kern="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Nunito"/>
              </a:rPr>
              <a:t>Impacto </a:t>
            </a:r>
            <a:r>
              <a:rPr lang="es-ES" sz="2400" b="1" kern="0" dirty="0" smtClean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Nunito"/>
              </a:rPr>
              <a:t>académico</a:t>
            </a:r>
          </a:p>
          <a:p>
            <a:pPr lvl="0" algn="just">
              <a:spcBef>
                <a:spcPct val="0"/>
              </a:spcBef>
              <a:defRPr/>
            </a:pPr>
            <a:endParaRPr lang="es-ES" sz="2400" b="1" kern="0" dirty="0">
              <a:solidFill>
                <a:srgbClr val="00000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Nunito"/>
            </a:endParaRPr>
          </a:p>
          <a:p>
            <a:pPr marL="228611" indent="-228611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kern="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Nunito"/>
              </a:rPr>
              <a:t>Fortalecimiento de conocimientos </a:t>
            </a:r>
            <a:r>
              <a:rPr lang="es-ES" sz="2400" kern="0" dirty="0" smtClean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Nunito"/>
              </a:rPr>
              <a:t>científicos.</a:t>
            </a:r>
            <a:endParaRPr lang="es-ES" sz="2400" kern="0" dirty="0">
              <a:solidFill>
                <a:srgbClr val="00000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Nunito"/>
            </a:endParaRPr>
          </a:p>
          <a:p>
            <a:pPr marL="228611" indent="-228611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kern="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Nunito"/>
              </a:rPr>
              <a:t>Desarrollo de habilidades </a:t>
            </a:r>
            <a:r>
              <a:rPr lang="es-ES" sz="2400" kern="0" dirty="0" smtClean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Nunito"/>
              </a:rPr>
              <a:t>experimentales.</a:t>
            </a:r>
            <a:endParaRPr lang="es-ES" sz="2400" kern="0" dirty="0">
              <a:solidFill>
                <a:srgbClr val="00000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Nunito"/>
            </a:endParaRPr>
          </a:p>
          <a:p>
            <a:pPr marL="228611" indent="-228611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kern="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Nunito"/>
              </a:rPr>
              <a:t>Fomento del pensamiento crítico </a:t>
            </a:r>
            <a:r>
              <a:rPr lang="es-ES" sz="2400" kern="0" dirty="0" smtClean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Nunito"/>
              </a:rPr>
              <a:t>.</a:t>
            </a:r>
          </a:p>
          <a:p>
            <a:pPr marL="228611" indent="-228611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endParaRPr lang="es-ES" sz="2400" kern="0" dirty="0">
              <a:solidFill>
                <a:srgbClr val="00000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Nunito"/>
            </a:endParaRPr>
          </a:p>
          <a:p>
            <a:pPr lvl="0" algn="just">
              <a:spcBef>
                <a:spcPct val="0"/>
              </a:spcBef>
              <a:defRPr/>
            </a:pPr>
            <a:r>
              <a:rPr lang="es-ES" sz="2400" b="1" kern="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Nunito"/>
              </a:rPr>
              <a:t>Impacto </a:t>
            </a:r>
            <a:r>
              <a:rPr lang="es-ES" sz="2400" b="1" kern="0" dirty="0" smtClean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Nunito"/>
              </a:rPr>
              <a:t>social</a:t>
            </a:r>
          </a:p>
          <a:p>
            <a:pPr lvl="0" algn="just">
              <a:spcBef>
                <a:spcPct val="0"/>
              </a:spcBef>
              <a:defRPr/>
            </a:pPr>
            <a:endParaRPr lang="es-ES" sz="2400" b="1" kern="0" dirty="0">
              <a:solidFill>
                <a:srgbClr val="000000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Nunito"/>
            </a:endParaRPr>
          </a:p>
          <a:p>
            <a:pPr marL="228611" indent="-228611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kern="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Nunito"/>
              </a:rPr>
              <a:t>Transformación de un/a estudiante en actor comprometido   con el cuidado ambiental.</a:t>
            </a:r>
          </a:p>
          <a:p>
            <a:pPr marL="228611" indent="-228611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kern="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Nunito"/>
              </a:rPr>
              <a:t> Desarrollo de la conciencia ambiental para mejorar su entorno  </a:t>
            </a:r>
          </a:p>
          <a:p>
            <a:pPr marL="228611" indent="-228611" algn="just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es-ES" sz="2400" kern="0" dirty="0" smtClean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Nunito"/>
              </a:rPr>
              <a:t> Empoderamiento </a:t>
            </a:r>
            <a:r>
              <a:rPr lang="es-ES" sz="2400" kern="0" dirty="0">
                <a:solidFill>
                  <a:srgbClr val="000000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Nunito"/>
              </a:rPr>
              <a:t>integral del estudiante-ciudadano en temas relacionados con el cuidado ambiental.</a:t>
            </a:r>
          </a:p>
        </p:txBody>
      </p:sp>
    </p:spTree>
    <p:extLst>
      <p:ext uri="{BB962C8B-B14F-4D97-AF65-F5344CB8AC3E}">
        <p14:creationId xmlns:p14="http://schemas.microsoft.com/office/powerpoint/2010/main" val="160023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4996" y="2219113"/>
            <a:ext cx="11122009" cy="3628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_tradnl" sz="2400" dirty="0">
                <a:latin typeface="Tenor Sans" panose="020B0604020202020204" charset="0"/>
              </a:rPr>
              <a:t>La integración de biodigestores en el aula permite a los estudiantes relacionar los contenidos curriculares con problemas reales del medio ambiente.</a:t>
            </a: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s-ES" altLang="es-ES_tradnl" sz="2400" dirty="0">
              <a:latin typeface="Tenor Sans" panose="020B0604020202020204" charset="0"/>
            </a:endParaRP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_tradnl" sz="2400" dirty="0">
                <a:latin typeface="Tenor Sans" panose="020B0604020202020204" charset="0"/>
              </a:rPr>
              <a:t>Fomenta el desarrollo de habilidades sociales como el trabajo en equipo y la colaboración. </a:t>
            </a: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s-ES" altLang="es-ES_tradnl" sz="2400" dirty="0">
              <a:latin typeface="Tenor Sans" panose="020B0604020202020204" charset="0"/>
            </a:endParaRP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s-ES" altLang="es-ES_tradnl" sz="2400" dirty="0">
                <a:latin typeface="Tenor Sans" panose="020B0604020202020204" charset="0"/>
              </a:rPr>
              <a:t>Esta experiencia educativa no solo mejora la calidad del aprendizaje, sino que también estimula la curiosidad y la inventiva de los estudiantes, motivándolos a buscar soluciones innovadoras para los desafíos ambientales</a:t>
            </a:r>
            <a:endParaRPr lang="en-US" sz="2400" spc="104" dirty="0">
              <a:solidFill>
                <a:srgbClr val="022033"/>
              </a:solidFill>
              <a:latin typeface="Tenor Sans" panose="020B0604020202020204" charset="0"/>
              <a:ea typeface="Chau Philomene"/>
              <a:cs typeface="Chau Philomene"/>
              <a:sym typeface="Chau Philomene"/>
            </a:endParaRPr>
          </a:p>
          <a:p>
            <a:pPr algn="just">
              <a:lnSpc>
                <a:spcPts val="2613"/>
              </a:lnSpc>
            </a:pPr>
            <a:endParaRPr lang="en-US" sz="1866" spc="104" dirty="0">
              <a:solidFill>
                <a:srgbClr val="022033"/>
              </a:solidFill>
              <a:latin typeface="Chau Philomene"/>
              <a:ea typeface="Chau Philomene"/>
              <a:cs typeface="Chau Philomene"/>
              <a:sym typeface="Chau Philomene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83483" y="473168"/>
            <a:ext cx="1497908" cy="1411903"/>
          </a:xfrm>
          <a:custGeom>
            <a:avLst/>
            <a:gdLst/>
            <a:ahLst/>
            <a:cxnLst/>
            <a:rect l="l" t="t" r="r" b="b"/>
            <a:pathLst>
              <a:path w="3749923" h="3749923">
                <a:moveTo>
                  <a:pt x="0" y="0"/>
                </a:moveTo>
                <a:lnTo>
                  <a:pt x="3749923" y="0"/>
                </a:lnTo>
                <a:lnTo>
                  <a:pt x="3749923" y="3749923"/>
                </a:lnTo>
                <a:lnTo>
                  <a:pt x="0" y="3749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91567" y="475209"/>
            <a:ext cx="6608867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0"/>
              </a:lnSpc>
            </a:pPr>
            <a:r>
              <a:rPr lang="en-US" sz="7739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CONCLUSIÓN</a:t>
            </a:r>
          </a:p>
        </p:txBody>
      </p:sp>
    </p:spTree>
    <p:extLst>
      <p:ext uri="{BB962C8B-B14F-4D97-AF65-F5344CB8AC3E}">
        <p14:creationId xmlns:p14="http://schemas.microsoft.com/office/powerpoint/2010/main" val="37791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54723" y="983166"/>
            <a:ext cx="9618192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95"/>
              </a:lnSpc>
            </a:pPr>
            <a:r>
              <a:rPr lang="en-US" sz="12930" dirty="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¡MUCHAS GRACIAS!</a:t>
            </a:r>
          </a:p>
        </p:txBody>
      </p:sp>
      <p:sp>
        <p:nvSpPr>
          <p:cNvPr id="3" name="Freeform 3"/>
          <p:cNvSpPr/>
          <p:nvPr/>
        </p:nvSpPr>
        <p:spPr>
          <a:xfrm>
            <a:off x="2584525" y="4395056"/>
            <a:ext cx="4876800" cy="549749"/>
          </a:xfrm>
          <a:custGeom>
            <a:avLst/>
            <a:gdLst/>
            <a:ahLst/>
            <a:cxnLst/>
            <a:rect l="l" t="t" r="r" b="b"/>
            <a:pathLst>
              <a:path w="7315200" h="824623">
                <a:moveTo>
                  <a:pt x="0" y="0"/>
                </a:moveTo>
                <a:lnTo>
                  <a:pt x="7315200" y="0"/>
                </a:lnTo>
                <a:lnTo>
                  <a:pt x="7315200" y="824623"/>
                </a:lnTo>
                <a:lnTo>
                  <a:pt x="0" y="824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00339" y="4511867"/>
            <a:ext cx="3783882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48"/>
              </a:lnSpc>
            </a:pPr>
            <a:r>
              <a:rPr lang="en-US" sz="2365" spc="243" dirty="0">
                <a:solidFill>
                  <a:srgbClr val="022033"/>
                </a:solidFill>
                <a:latin typeface="Be Vietnam"/>
                <a:ea typeface="Be Vietnam"/>
                <a:cs typeface="Be Vietnam"/>
                <a:sym typeface="Be Vietnam"/>
              </a:rPr>
              <a:t>CONÓCENOS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461325" y="4144181"/>
            <a:ext cx="2057400" cy="2057400"/>
            <a:chOff x="0" y="0"/>
            <a:chExt cx="4114800" cy="4114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14800" cy="411480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8725" y="4144181"/>
            <a:ext cx="238013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3551" y="831772"/>
            <a:ext cx="2493892" cy="4987785"/>
            <a:chOff x="0" y="0"/>
            <a:chExt cx="317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3175000" y="0"/>
                  </a:moveTo>
                  <a:lnTo>
                    <a:pt x="3175000" y="6350000"/>
                  </a:lnTo>
                  <a:cubicBezTo>
                    <a:pt x="1421498" y="6350000"/>
                    <a:pt x="0" y="4928502"/>
                    <a:pt x="0" y="3175000"/>
                  </a:cubicBezTo>
                  <a:cubicBezTo>
                    <a:pt x="0" y="1421498"/>
                    <a:pt x="1421498" y="0"/>
                    <a:pt x="3175000" y="0"/>
                  </a:cubicBezTo>
                  <a:close/>
                </a:path>
              </a:pathLst>
            </a:custGeom>
            <a:blipFill>
              <a:blip r:embed="rId2"/>
              <a:stretch>
                <a:fillRect l="-100273" r="-100273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141040" y="895350"/>
            <a:ext cx="9909921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0"/>
              </a:lnSpc>
            </a:pPr>
            <a:r>
              <a:rPr lang="en-US" sz="7739" dirty="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CONTEXTO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87443" y="2754175"/>
            <a:ext cx="8873147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7032" lvl="1" indent="-263516">
              <a:lnSpc>
                <a:spcPts val="3418"/>
              </a:lnSpc>
              <a:buFont typeface="Arial"/>
              <a:buChar char="•"/>
            </a:pPr>
            <a:r>
              <a:rPr lang="es-AR" sz="2441" spc="137" dirty="0" smtClean="0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Tenor Sans"/>
              </a:rPr>
              <a:t>Creciente preocupación por la degradación ambiental. </a:t>
            </a:r>
          </a:p>
          <a:p>
            <a:pPr>
              <a:lnSpc>
                <a:spcPts val="3418"/>
              </a:lnSpc>
            </a:pPr>
            <a:endParaRPr lang="es-AR" sz="2441" spc="137" dirty="0" smtClean="0">
              <a:solidFill>
                <a:srgbClr val="022033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Tenor Sans"/>
            </a:endParaRPr>
          </a:p>
          <a:p>
            <a:pPr marL="527032" lvl="1" indent="-263516">
              <a:lnSpc>
                <a:spcPts val="3418"/>
              </a:lnSpc>
              <a:buFont typeface="Arial"/>
              <a:buChar char="•"/>
            </a:pPr>
            <a:r>
              <a:rPr lang="es-AR" sz="2441" spc="137" dirty="0" smtClean="0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Tenor Sans"/>
              </a:rPr>
              <a:t>La educación  como  herramienta fundamental para enfrentar estos desafíos </a:t>
            </a:r>
            <a:endParaRPr lang="es-AR" sz="2441" spc="137" dirty="0">
              <a:solidFill>
                <a:srgbClr val="022033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Tenor Sans"/>
            </a:endParaRPr>
          </a:p>
        </p:txBody>
      </p:sp>
    </p:spTree>
    <p:extLst>
      <p:ext uri="{BB962C8B-B14F-4D97-AF65-F5344CB8AC3E}">
        <p14:creationId xmlns:p14="http://schemas.microsoft.com/office/powerpoint/2010/main" val="1820478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5939" y="1961539"/>
            <a:ext cx="9192688" cy="4401251"/>
            <a:chOff x="0" y="0"/>
            <a:chExt cx="3631679" cy="17387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31679" cy="1738766"/>
            </a:xfrm>
            <a:custGeom>
              <a:avLst/>
              <a:gdLst/>
              <a:ahLst/>
              <a:cxnLst/>
              <a:rect l="l" t="t" r="r" b="b"/>
              <a:pathLst>
                <a:path w="3631679" h="1738766">
                  <a:moveTo>
                    <a:pt x="19651" y="0"/>
                  </a:moveTo>
                  <a:lnTo>
                    <a:pt x="3612028" y="0"/>
                  </a:lnTo>
                  <a:cubicBezTo>
                    <a:pt x="3617240" y="0"/>
                    <a:pt x="3622238" y="2070"/>
                    <a:pt x="3625924" y="5756"/>
                  </a:cubicBezTo>
                  <a:cubicBezTo>
                    <a:pt x="3629609" y="9441"/>
                    <a:pt x="3631679" y="14439"/>
                    <a:pt x="3631679" y="19651"/>
                  </a:cubicBezTo>
                  <a:lnTo>
                    <a:pt x="3631679" y="1719115"/>
                  </a:lnTo>
                  <a:cubicBezTo>
                    <a:pt x="3631679" y="1729968"/>
                    <a:pt x="3622881" y="1738766"/>
                    <a:pt x="3612028" y="1738766"/>
                  </a:cubicBezTo>
                  <a:lnTo>
                    <a:pt x="19651" y="1738766"/>
                  </a:lnTo>
                  <a:cubicBezTo>
                    <a:pt x="8798" y="1738766"/>
                    <a:pt x="0" y="1729968"/>
                    <a:pt x="0" y="1719115"/>
                  </a:cubicBezTo>
                  <a:lnTo>
                    <a:pt x="0" y="19651"/>
                  </a:lnTo>
                  <a:cubicBezTo>
                    <a:pt x="0" y="8798"/>
                    <a:pt x="8798" y="0"/>
                    <a:pt x="1965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31679" cy="177686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 rot="-375368">
            <a:off x="170591" y="341274"/>
            <a:ext cx="3209843" cy="1902129"/>
          </a:xfrm>
          <a:custGeom>
            <a:avLst/>
            <a:gdLst/>
            <a:ahLst/>
            <a:cxnLst/>
            <a:rect l="l" t="t" r="r" b="b"/>
            <a:pathLst>
              <a:path w="4814765" h="2853194">
                <a:moveTo>
                  <a:pt x="0" y="0"/>
                </a:moveTo>
                <a:lnTo>
                  <a:pt x="4814765" y="0"/>
                </a:lnTo>
                <a:lnTo>
                  <a:pt x="4814765" y="2853194"/>
                </a:lnTo>
                <a:lnTo>
                  <a:pt x="0" y="2853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22274" y="3630799"/>
            <a:ext cx="820059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1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8" name="TextBox 8"/>
          <p:cNvSpPr txBox="1"/>
          <p:nvPr/>
        </p:nvSpPr>
        <p:spPr>
          <a:xfrm>
            <a:off x="1549475" y="2311141"/>
            <a:ext cx="8773391" cy="4039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31061" lvl="1" indent="-165531">
              <a:lnSpc>
                <a:spcPts val="2146"/>
              </a:lnSpc>
              <a:buFont typeface="Arial"/>
              <a:buChar char="•"/>
            </a:pPr>
            <a:r>
              <a:rPr lang="es-AR" sz="1533" dirty="0" smtClean="0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Bold"/>
              </a:rPr>
              <a:t>En el 2000 se puso en funcionamiento un biodigestor demostrativo de 200 litros en la Granja Ecológica Che </a:t>
            </a:r>
            <a:r>
              <a:rPr lang="es-AR" sz="1533" dirty="0" err="1" smtClean="0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Bold"/>
              </a:rPr>
              <a:t>Roviá</a:t>
            </a:r>
            <a:r>
              <a:rPr lang="es-AR" sz="1533" dirty="0" smtClean="0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Bold"/>
              </a:rPr>
              <a:t> de la ciudad de Corrientes. Se usó excreta de vaca como materia orgánica y se conectó a una cocina para mostrar que se generaba un gas combustible que se quemaba y con ello se calentaba agua. </a:t>
            </a:r>
          </a:p>
          <a:p>
            <a:pPr marL="331061" lvl="1" indent="-165531">
              <a:lnSpc>
                <a:spcPts val="2146"/>
              </a:lnSpc>
              <a:buFont typeface="Arial"/>
              <a:buChar char="•"/>
            </a:pPr>
            <a:endParaRPr lang="es-AR" sz="1533" dirty="0" smtClean="0">
              <a:solidFill>
                <a:srgbClr val="022033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Open Sans Bold"/>
            </a:endParaRPr>
          </a:p>
          <a:p>
            <a:pPr marL="331061" lvl="1" indent="-165531">
              <a:lnSpc>
                <a:spcPts val="2146"/>
              </a:lnSpc>
              <a:buFont typeface="Arial"/>
              <a:buChar char="•"/>
            </a:pPr>
            <a:r>
              <a:rPr lang="es-AR" sz="1533" dirty="0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Bold"/>
              </a:rPr>
              <a:t>Durante el 2010 y 2011 se diseñaron y construyeron reactores a escala de laboratorio para estudiar la generación de biogás a partir de residuos de alimentos provenientes del comedor de la </a:t>
            </a:r>
            <a:r>
              <a:rPr lang="es-AR" sz="1533" dirty="0" err="1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Bold"/>
              </a:rPr>
              <a:t>FaCENA</a:t>
            </a:r>
            <a:r>
              <a:rPr lang="es-AR" sz="1533" dirty="0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Bold"/>
              </a:rPr>
              <a:t>- UNNE. </a:t>
            </a:r>
            <a:endParaRPr lang="es-AR" sz="1533" dirty="0" smtClean="0">
              <a:solidFill>
                <a:srgbClr val="022033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Open Sans Bold"/>
            </a:endParaRPr>
          </a:p>
          <a:p>
            <a:pPr marL="331061" lvl="1" indent="-165531">
              <a:lnSpc>
                <a:spcPts val="2146"/>
              </a:lnSpc>
              <a:buFont typeface="Arial"/>
              <a:buChar char="•"/>
            </a:pPr>
            <a:endParaRPr lang="es-AR" sz="1533" dirty="0">
              <a:solidFill>
                <a:srgbClr val="022033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Open Sans Bold"/>
            </a:endParaRPr>
          </a:p>
          <a:p>
            <a:pPr marL="331061" lvl="1" indent="-165531" algn="just">
              <a:lnSpc>
                <a:spcPts val="2146"/>
              </a:lnSpc>
              <a:buFont typeface="Arial"/>
              <a:buChar char="•"/>
            </a:pPr>
            <a:r>
              <a:rPr lang="es-AR" sz="1533" dirty="0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Bold"/>
              </a:rPr>
              <a:t>En 2018 se construyó un sistema generador de biogás, se adaptó un tanque de agua de 200 litros de capacidad, para que funcione como un digestor de carga </a:t>
            </a:r>
            <a:r>
              <a:rPr lang="es-AR" sz="1533" dirty="0" err="1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Bold"/>
              </a:rPr>
              <a:t>semicontinua</a:t>
            </a:r>
            <a:r>
              <a:rPr lang="es-AR" sz="1533" dirty="0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Open Sans Bold"/>
              </a:rPr>
              <a:t>,  Se utilizó como material de carga, estiércol de vaca proveniente de tambos. Para monitorear el funcionamiento del sistema, se instalaron sensores de temperatura, humedad, carga, cantidad de metano conectados a un sistema de control.</a:t>
            </a:r>
            <a:r>
              <a:rPr lang="en-US" sz="1466" b="1" dirty="0" smtClean="0">
                <a:solidFill>
                  <a:srgbClr val="022033"/>
                </a:solidFill>
                <a:latin typeface="Tenor Sans" panose="020B0604020202020204" charset="0"/>
                <a:ea typeface="Open Sans Bold"/>
                <a:cs typeface="Open Sans Bold"/>
                <a:sym typeface="Open Sans Bold"/>
              </a:rPr>
              <a:t> </a:t>
            </a:r>
            <a:endParaRPr lang="en-US" sz="1466" b="1" dirty="0">
              <a:solidFill>
                <a:srgbClr val="022033"/>
              </a:solidFill>
              <a:latin typeface="Tenor Sans" panose="020B0604020202020204" charset="0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053"/>
              </a:lnSpc>
            </a:pPr>
            <a:endParaRPr lang="en-US" sz="1466" b="1" dirty="0">
              <a:solidFill>
                <a:srgbClr val="02203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570765" y="589324"/>
            <a:ext cx="2455656" cy="1471230"/>
          </a:xfrm>
          <a:custGeom>
            <a:avLst/>
            <a:gdLst/>
            <a:ahLst/>
            <a:cxnLst/>
            <a:rect l="l" t="t" r="r" b="b"/>
            <a:pathLst>
              <a:path w="3683484" h="2206845">
                <a:moveTo>
                  <a:pt x="0" y="0"/>
                </a:moveTo>
                <a:lnTo>
                  <a:pt x="3683484" y="0"/>
                </a:lnTo>
                <a:lnTo>
                  <a:pt x="3683484" y="2206845"/>
                </a:lnTo>
                <a:lnTo>
                  <a:pt x="0" y="22068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64483" y="831850"/>
            <a:ext cx="4916175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2"/>
              </a:lnSpc>
            </a:pPr>
            <a:r>
              <a:rPr lang="en-US" sz="5340" spc="-443" dirty="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ANTECEDENTES</a:t>
            </a:r>
          </a:p>
        </p:txBody>
      </p:sp>
    </p:spTree>
    <p:extLst>
      <p:ext uri="{BB962C8B-B14F-4D97-AF65-F5344CB8AC3E}">
        <p14:creationId xmlns:p14="http://schemas.microsoft.com/office/powerpoint/2010/main" val="1179195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5939" y="1961539"/>
            <a:ext cx="9192688" cy="4401251"/>
            <a:chOff x="0" y="0"/>
            <a:chExt cx="3631679" cy="17387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31679" cy="1738766"/>
            </a:xfrm>
            <a:custGeom>
              <a:avLst/>
              <a:gdLst/>
              <a:ahLst/>
              <a:cxnLst/>
              <a:rect l="l" t="t" r="r" b="b"/>
              <a:pathLst>
                <a:path w="3631679" h="1738766">
                  <a:moveTo>
                    <a:pt x="19651" y="0"/>
                  </a:moveTo>
                  <a:lnTo>
                    <a:pt x="3612028" y="0"/>
                  </a:lnTo>
                  <a:cubicBezTo>
                    <a:pt x="3617240" y="0"/>
                    <a:pt x="3622238" y="2070"/>
                    <a:pt x="3625924" y="5756"/>
                  </a:cubicBezTo>
                  <a:cubicBezTo>
                    <a:pt x="3629609" y="9441"/>
                    <a:pt x="3631679" y="14439"/>
                    <a:pt x="3631679" y="19651"/>
                  </a:cubicBezTo>
                  <a:lnTo>
                    <a:pt x="3631679" y="1719115"/>
                  </a:lnTo>
                  <a:cubicBezTo>
                    <a:pt x="3631679" y="1729968"/>
                    <a:pt x="3622881" y="1738766"/>
                    <a:pt x="3612028" y="1738766"/>
                  </a:cubicBezTo>
                  <a:lnTo>
                    <a:pt x="19651" y="1738766"/>
                  </a:lnTo>
                  <a:cubicBezTo>
                    <a:pt x="8798" y="1738766"/>
                    <a:pt x="0" y="1729968"/>
                    <a:pt x="0" y="1719115"/>
                  </a:cubicBezTo>
                  <a:lnTo>
                    <a:pt x="0" y="19651"/>
                  </a:lnTo>
                  <a:cubicBezTo>
                    <a:pt x="0" y="8798"/>
                    <a:pt x="8798" y="0"/>
                    <a:pt x="1965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631679" cy="177686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2115326" y="3775711"/>
            <a:ext cx="3298313" cy="1801856"/>
          </a:xfrm>
          <a:custGeom>
            <a:avLst/>
            <a:gdLst/>
            <a:ahLst/>
            <a:cxnLst/>
            <a:rect l="l" t="t" r="r" b="b"/>
            <a:pathLst>
              <a:path w="4947470" h="2702784">
                <a:moveTo>
                  <a:pt x="0" y="0"/>
                </a:moveTo>
                <a:lnTo>
                  <a:pt x="4947470" y="0"/>
                </a:lnTo>
                <a:lnTo>
                  <a:pt x="4947470" y="2702784"/>
                </a:lnTo>
                <a:lnTo>
                  <a:pt x="0" y="2702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18377" y="3793058"/>
            <a:ext cx="3794181" cy="1767163"/>
          </a:xfrm>
          <a:custGeom>
            <a:avLst/>
            <a:gdLst/>
            <a:ahLst/>
            <a:cxnLst/>
            <a:rect l="l" t="t" r="r" b="b"/>
            <a:pathLst>
              <a:path w="5691271" h="2650745">
                <a:moveTo>
                  <a:pt x="0" y="0"/>
                </a:moveTo>
                <a:lnTo>
                  <a:pt x="5691271" y="0"/>
                </a:lnTo>
                <a:lnTo>
                  <a:pt x="5691271" y="2650744"/>
                </a:lnTo>
                <a:lnTo>
                  <a:pt x="0" y="265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5" r="-68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22274" y="3630799"/>
            <a:ext cx="820059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1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9" name="TextBox 9"/>
          <p:cNvSpPr txBox="1"/>
          <p:nvPr/>
        </p:nvSpPr>
        <p:spPr>
          <a:xfrm>
            <a:off x="1869102" y="2690152"/>
            <a:ext cx="808636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3"/>
              </a:lnSpc>
            </a:pPr>
            <a:r>
              <a:rPr lang="es-AR" sz="1466" dirty="0" smtClean="0">
                <a:solidFill>
                  <a:srgbClr val="0220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 el 2019, integrantes del grupo GIESMA llevaron a cabo talleres de difusión y capacitación de uso y aprovechamiento de energías renovables destinadas a alumnos y docentes de distintos niveles educativos de zonas rurales ). </a:t>
            </a:r>
            <a:endParaRPr lang="es-AR" sz="1466" dirty="0">
              <a:solidFill>
                <a:srgbClr val="02203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764483" y="831850"/>
            <a:ext cx="4916175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2"/>
              </a:lnSpc>
            </a:pPr>
            <a:r>
              <a:rPr lang="en-US" sz="5340" spc="-443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ANTECEDENTES</a:t>
            </a:r>
          </a:p>
        </p:txBody>
      </p:sp>
    </p:spTree>
    <p:extLst>
      <p:ext uri="{BB962C8B-B14F-4D97-AF65-F5344CB8AC3E}">
        <p14:creationId xmlns:p14="http://schemas.microsoft.com/office/powerpoint/2010/main" val="1862259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2968" y="1923436"/>
            <a:ext cx="9506064" cy="4401251"/>
            <a:chOff x="0" y="0"/>
            <a:chExt cx="3755482" cy="17387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55482" cy="1738766"/>
            </a:xfrm>
            <a:custGeom>
              <a:avLst/>
              <a:gdLst/>
              <a:ahLst/>
              <a:cxnLst/>
              <a:rect l="l" t="t" r="r" b="b"/>
              <a:pathLst>
                <a:path w="3755482" h="1738766">
                  <a:moveTo>
                    <a:pt x="19003" y="0"/>
                  </a:moveTo>
                  <a:lnTo>
                    <a:pt x="3736479" y="0"/>
                  </a:lnTo>
                  <a:cubicBezTo>
                    <a:pt x="3746974" y="0"/>
                    <a:pt x="3755482" y="8508"/>
                    <a:pt x="3755482" y="19003"/>
                  </a:cubicBezTo>
                  <a:lnTo>
                    <a:pt x="3755482" y="1719763"/>
                  </a:lnTo>
                  <a:cubicBezTo>
                    <a:pt x="3755482" y="1730258"/>
                    <a:pt x="3746974" y="1738766"/>
                    <a:pt x="3736479" y="1738766"/>
                  </a:cubicBezTo>
                  <a:lnTo>
                    <a:pt x="19003" y="1738766"/>
                  </a:lnTo>
                  <a:cubicBezTo>
                    <a:pt x="8508" y="1738766"/>
                    <a:pt x="0" y="1730258"/>
                    <a:pt x="0" y="1719763"/>
                  </a:cubicBezTo>
                  <a:lnTo>
                    <a:pt x="0" y="19003"/>
                  </a:lnTo>
                  <a:cubicBezTo>
                    <a:pt x="0" y="8508"/>
                    <a:pt x="8508" y="0"/>
                    <a:pt x="19003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55482" cy="177686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22274" y="3630799"/>
            <a:ext cx="820059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1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7" name="TextBox 7"/>
          <p:cNvSpPr txBox="1"/>
          <p:nvPr/>
        </p:nvSpPr>
        <p:spPr>
          <a:xfrm>
            <a:off x="1342968" y="1787313"/>
            <a:ext cx="9506064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endParaRPr sz="1200" dirty="0"/>
          </a:p>
          <a:p>
            <a:pPr marL="403033" lvl="1" indent="-201517">
              <a:lnSpc>
                <a:spcPts val="2613"/>
              </a:lnSpc>
              <a:buFont typeface="Arial"/>
              <a:buChar char="•"/>
            </a:pPr>
            <a:r>
              <a:rPr lang="es-AR" sz="1866" dirty="0" smtClean="0">
                <a:solidFill>
                  <a:srgbClr val="02203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 el 2022, se construyeron  prototipos de kits educativo a partir de  material reutilizable con una guía teórico-practica.</a:t>
            </a:r>
          </a:p>
          <a:p>
            <a:pPr>
              <a:lnSpc>
                <a:spcPts val="2613"/>
              </a:lnSpc>
            </a:pPr>
            <a:endParaRPr lang="en-US" sz="1866" b="1" dirty="0">
              <a:solidFill>
                <a:srgbClr val="02203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>
              <a:lnSpc>
                <a:spcPts val="2613"/>
              </a:lnSpc>
            </a:pPr>
            <a:endParaRPr lang="en-US" sz="1866" b="1" dirty="0">
              <a:solidFill>
                <a:srgbClr val="022033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266127" y="2919965"/>
            <a:ext cx="1945486" cy="3207983"/>
          </a:xfrm>
          <a:custGeom>
            <a:avLst/>
            <a:gdLst/>
            <a:ahLst/>
            <a:cxnLst/>
            <a:rect l="l" t="t" r="r" b="b"/>
            <a:pathLst>
              <a:path w="2918229" h="4811974">
                <a:moveTo>
                  <a:pt x="0" y="0"/>
                </a:moveTo>
                <a:lnTo>
                  <a:pt x="2918229" y="0"/>
                </a:lnTo>
                <a:lnTo>
                  <a:pt x="2918229" y="4811974"/>
                </a:lnTo>
                <a:lnTo>
                  <a:pt x="0" y="4811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00513" y="2928599"/>
            <a:ext cx="2062028" cy="3190717"/>
          </a:xfrm>
          <a:custGeom>
            <a:avLst/>
            <a:gdLst/>
            <a:ahLst/>
            <a:cxnLst/>
            <a:rect l="l" t="t" r="r" b="b"/>
            <a:pathLst>
              <a:path w="3093042" h="4786075">
                <a:moveTo>
                  <a:pt x="0" y="0"/>
                </a:moveTo>
                <a:lnTo>
                  <a:pt x="3093042" y="0"/>
                </a:lnTo>
                <a:lnTo>
                  <a:pt x="3093042" y="4786075"/>
                </a:lnTo>
                <a:lnTo>
                  <a:pt x="0" y="4786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479024" y="2926433"/>
            <a:ext cx="1704309" cy="3192883"/>
          </a:xfrm>
          <a:custGeom>
            <a:avLst/>
            <a:gdLst/>
            <a:ahLst/>
            <a:cxnLst/>
            <a:rect l="l" t="t" r="r" b="b"/>
            <a:pathLst>
              <a:path w="2556464" h="4789325">
                <a:moveTo>
                  <a:pt x="0" y="0"/>
                </a:moveTo>
                <a:lnTo>
                  <a:pt x="2556464" y="0"/>
                </a:lnTo>
                <a:lnTo>
                  <a:pt x="2556464" y="4789325"/>
                </a:lnTo>
                <a:lnTo>
                  <a:pt x="0" y="4789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65196" y="2934003"/>
            <a:ext cx="2841004" cy="3654107"/>
          </a:xfrm>
          <a:custGeom>
            <a:avLst/>
            <a:gdLst/>
            <a:ahLst/>
            <a:cxnLst/>
            <a:rect l="l" t="t" r="r" b="b"/>
            <a:pathLst>
              <a:path w="4261506" h="5481161">
                <a:moveTo>
                  <a:pt x="0" y="0"/>
                </a:moveTo>
                <a:lnTo>
                  <a:pt x="4261506" y="0"/>
                </a:lnTo>
                <a:lnTo>
                  <a:pt x="4261506" y="5481161"/>
                </a:lnTo>
                <a:lnTo>
                  <a:pt x="0" y="5481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9403" t="-45839" r="-147422" b="-2978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764483" y="831850"/>
            <a:ext cx="4916175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2"/>
              </a:lnSpc>
            </a:pPr>
            <a:r>
              <a:rPr lang="en-US" sz="5340" spc="-443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ANTECEDENTES</a:t>
            </a:r>
          </a:p>
        </p:txBody>
      </p:sp>
    </p:spTree>
    <p:extLst>
      <p:ext uri="{BB962C8B-B14F-4D97-AF65-F5344CB8AC3E}">
        <p14:creationId xmlns:p14="http://schemas.microsoft.com/office/powerpoint/2010/main" val="1489382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7533" y="2125262"/>
            <a:ext cx="8716935" cy="3310153"/>
            <a:chOff x="0" y="0"/>
            <a:chExt cx="3443727" cy="13077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43727" cy="1307715"/>
            </a:xfrm>
            <a:custGeom>
              <a:avLst/>
              <a:gdLst/>
              <a:ahLst/>
              <a:cxnLst/>
              <a:rect l="l" t="t" r="r" b="b"/>
              <a:pathLst>
                <a:path w="3443727" h="1307715">
                  <a:moveTo>
                    <a:pt x="20723" y="0"/>
                  </a:moveTo>
                  <a:lnTo>
                    <a:pt x="3423004" y="0"/>
                  </a:lnTo>
                  <a:cubicBezTo>
                    <a:pt x="3434449" y="0"/>
                    <a:pt x="3443727" y="9278"/>
                    <a:pt x="3443727" y="20723"/>
                  </a:cubicBezTo>
                  <a:lnTo>
                    <a:pt x="3443727" y="1286991"/>
                  </a:lnTo>
                  <a:cubicBezTo>
                    <a:pt x="3443727" y="1292488"/>
                    <a:pt x="3441544" y="1297759"/>
                    <a:pt x="3437658" y="1301645"/>
                  </a:cubicBezTo>
                  <a:cubicBezTo>
                    <a:pt x="3433771" y="1305531"/>
                    <a:pt x="3428500" y="1307715"/>
                    <a:pt x="3423004" y="1307715"/>
                  </a:cubicBezTo>
                  <a:lnTo>
                    <a:pt x="20723" y="1307715"/>
                  </a:lnTo>
                  <a:cubicBezTo>
                    <a:pt x="9278" y="1307715"/>
                    <a:pt x="0" y="1298437"/>
                    <a:pt x="0" y="1286991"/>
                  </a:cubicBezTo>
                  <a:lnTo>
                    <a:pt x="0" y="20723"/>
                  </a:lnTo>
                  <a:cubicBezTo>
                    <a:pt x="0" y="15227"/>
                    <a:pt x="2183" y="9956"/>
                    <a:pt x="6070" y="6070"/>
                  </a:cubicBezTo>
                  <a:cubicBezTo>
                    <a:pt x="9956" y="2183"/>
                    <a:pt x="15227" y="0"/>
                    <a:pt x="20723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43727" cy="134581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41040" y="694337"/>
            <a:ext cx="9909921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0"/>
              </a:lnSpc>
            </a:pPr>
            <a:r>
              <a:rPr lang="en-US" sz="7739" dirty="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OBJETIVO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051790" y="2841673"/>
            <a:ext cx="8020678" cy="1621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  <a:spcBef>
                <a:spcPct val="0"/>
              </a:spcBef>
            </a:pPr>
            <a:r>
              <a:rPr lang="es-ES" sz="2400" dirty="0" smtClean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Evaluar </a:t>
            </a:r>
            <a:r>
              <a:rPr lang="es-ES" sz="2400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el potencial educativo de los sistemas digestores , y su capacidad para fomentar la conciencia ambiental entre los estudiantes de la educación media.</a:t>
            </a:r>
            <a:endParaRPr lang="en-US" sz="2400" spc="175" dirty="0"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Tenor Sans"/>
            </a:endParaRPr>
          </a:p>
        </p:txBody>
      </p:sp>
    </p:spTree>
    <p:extLst>
      <p:ext uri="{BB962C8B-B14F-4D97-AF65-F5344CB8AC3E}">
        <p14:creationId xmlns:p14="http://schemas.microsoft.com/office/powerpoint/2010/main" val="3286722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771525" y="893890"/>
            <a:ext cx="7782563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20"/>
              </a:lnSpc>
            </a:pPr>
            <a:r>
              <a:rPr lang="es-ES" sz="7739" dirty="0" smtClean="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METODOLOGIA </a:t>
            </a:r>
            <a:endParaRPr lang="en-US" sz="7739" dirty="0">
              <a:solidFill>
                <a:srgbClr val="022033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03887" y="2249810"/>
            <a:ext cx="8378549" cy="412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7"/>
              </a:lnSpc>
              <a:spcBef>
                <a:spcPct val="0"/>
              </a:spcBef>
            </a:pPr>
            <a:r>
              <a:rPr lang="es-AR" sz="3600" spc="129" dirty="0" smtClean="0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Tenor Sans"/>
              </a:rPr>
              <a:t>A. Fase de exploración </a:t>
            </a:r>
            <a:endParaRPr lang="es-AR" sz="3600" spc="129" dirty="0">
              <a:solidFill>
                <a:srgbClr val="022033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Tenor Sans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918570" y="2829691"/>
            <a:ext cx="98572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Se evaluaron los conocimientos previos de docentes y alumnos sobre biogás y biodigestores mediante encuestas mediante encuesta de Google Formas.</a:t>
            </a:r>
            <a:endParaRPr lang="en-US" sz="2400" dirty="0"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540" y="3687975"/>
            <a:ext cx="3694496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25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06450" y="578773"/>
            <a:ext cx="8225475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20"/>
              </a:lnSpc>
            </a:pPr>
            <a:r>
              <a:rPr lang="en-US" sz="7739" dirty="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</a:t>
            </a:r>
            <a:r>
              <a:rPr lang="en-US" sz="7739" dirty="0" smtClean="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ETODOLOGIA</a:t>
            </a:r>
            <a:endParaRPr lang="en-US" sz="7739" dirty="0">
              <a:solidFill>
                <a:srgbClr val="022033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71465" y="3102630"/>
            <a:ext cx="2246923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19" name="TextBox 19"/>
          <p:cNvSpPr txBox="1"/>
          <p:nvPr/>
        </p:nvSpPr>
        <p:spPr>
          <a:xfrm>
            <a:off x="1103888" y="1716573"/>
            <a:ext cx="6897112" cy="360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27"/>
              </a:lnSpc>
              <a:spcBef>
                <a:spcPct val="0"/>
              </a:spcBef>
            </a:pPr>
            <a:r>
              <a:rPr lang="en-US" spc="129" dirty="0" smtClean="0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Tenor Sans"/>
              </a:rPr>
              <a:t>FASE DE INTERVENCION </a:t>
            </a:r>
            <a:r>
              <a:rPr lang="en-US" spc="129" dirty="0">
                <a:solidFill>
                  <a:srgbClr val="022033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Tenor Sans"/>
              </a:rPr>
              <a:t>AULICA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03888" y="3063124"/>
            <a:ext cx="9587558" cy="21475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sz="2400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Actividad teórico práctico en clase de fisicoquímica con adolescentes de entre 14 y 17 años. </a:t>
            </a:r>
            <a:endParaRPr lang="es-ES" sz="2400" dirty="0" smtClean="0"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sz="2400" dirty="0" smtClean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Construcción </a:t>
            </a:r>
            <a:r>
              <a:rPr lang="es-ES" sz="2400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y manejo de biodigestores a partir de materiales reutilizables.</a:t>
            </a:r>
            <a:endParaRPr lang="es-AR" sz="2400" b="1" dirty="0">
              <a:solidFill>
                <a:srgbClr val="022033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  <a:sym typeface="Open Sa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935484" y="3659522"/>
            <a:ext cx="2246923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90131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35069" y="-15128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28913" y="554437"/>
            <a:ext cx="6654166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20"/>
              </a:lnSpc>
            </a:pPr>
            <a:r>
              <a:rPr lang="en-US" sz="7739" dirty="0">
                <a:solidFill>
                  <a:srgbClr val="02203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RESULTADOS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2728913" y="1443404"/>
            <a:ext cx="6096000" cy="3485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buNone/>
              <a:defRPr/>
            </a:pPr>
            <a:r>
              <a:rPr lang="es-ES" altLang="es-ES_tradnl" b="1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FASE DE </a:t>
            </a:r>
            <a:r>
              <a:rPr lang="es-ES" altLang="es-ES_tradnl" b="1" dirty="0" smtClean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EXPLORACIÓN</a:t>
            </a:r>
            <a:endParaRPr lang="es-ES" altLang="es-ES_tradnl" b="1" dirty="0"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3414633" y="14579268"/>
            <a:ext cx="82780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S" altLang="es-ES_trad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El 50% de los encuestados (Figura 1a</a:t>
            </a:r>
            <a:r>
              <a:rPr lang="es-ES" alt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s-ES" altLang="es-ES_trad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presenta </a:t>
            </a:r>
            <a:r>
              <a:rPr lang="es-ES" alt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cierta </a:t>
            </a:r>
            <a:r>
              <a:rPr lang="es-ES" altLang="es-ES_tradnl" sz="3600" dirty="0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s-ES" alt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 previa acerca del biogás y de los biodigestores. 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236531" y="2042712"/>
            <a:ext cx="38141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El 50% de los encuestados (Figura 1a) presenta cierta información previa acerca del biogás y de los biodigestores. 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6275440" y="1971348"/>
            <a:ext cx="5168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Tenor Sans" panose="020B0604020202020204" charset="0"/>
              </a:rPr>
              <a:t>El 36,4% de los participantes cree que </a:t>
            </a:r>
            <a:r>
              <a:rPr lang="es-ES" sz="2000" dirty="0" smtClean="0">
                <a:latin typeface="Tenor Sans" panose="020B0604020202020204" charset="0"/>
              </a:rPr>
              <a:t>la producción </a:t>
            </a:r>
            <a:r>
              <a:rPr lang="es-ES" sz="2000" dirty="0">
                <a:latin typeface="Tenor Sans" panose="020B0604020202020204" charset="0"/>
              </a:rPr>
              <a:t>de biogás, puede ayudar a reducir </a:t>
            </a:r>
            <a:r>
              <a:rPr lang="es-ES" sz="2000" dirty="0" smtClean="0">
                <a:latin typeface="Tenor Sans" panose="020B0604020202020204" charset="0"/>
              </a:rPr>
              <a:t>la contaminación </a:t>
            </a:r>
            <a:r>
              <a:rPr lang="es-ES" sz="2000" dirty="0">
                <a:latin typeface="Tenor Sans" panose="020B0604020202020204" charset="0"/>
              </a:rPr>
              <a:t>ambiental, sin embargo, el 9,1 </a:t>
            </a:r>
            <a:r>
              <a:rPr lang="es-ES" sz="2000" dirty="0" smtClean="0">
                <a:latin typeface="Tenor Sans" panose="020B0604020202020204" charset="0"/>
              </a:rPr>
              <a:t>% opina </a:t>
            </a:r>
            <a:r>
              <a:rPr lang="es-ES" sz="2000" dirty="0">
                <a:latin typeface="Tenor Sans" panose="020B0604020202020204" charset="0"/>
              </a:rPr>
              <a:t>que no. (Figura 1b)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626" y="3488984"/>
            <a:ext cx="4198948" cy="235971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331" y="3488984"/>
            <a:ext cx="4793338" cy="2407242"/>
          </a:xfrm>
          <a:prstGeom prst="rect">
            <a:avLst/>
          </a:prstGeom>
        </p:spPr>
      </p:pic>
      <p:sp>
        <p:nvSpPr>
          <p:cNvPr id="25" name="Rectángulo 24"/>
          <p:cNvSpPr/>
          <p:nvPr/>
        </p:nvSpPr>
        <p:spPr>
          <a:xfrm>
            <a:off x="12192000" y="29703715"/>
            <a:ext cx="2614613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altLang="es-ES_trad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es-ES" alt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altLang="es-ES_trad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s-ES" altLang="es-ES_tradnl" sz="3200" dirty="0">
                <a:latin typeface="Arial" panose="020B0604020202020204" pitchFamily="34" charset="0"/>
                <a:cs typeface="Arial" panose="020B0604020202020204" pitchFamily="34" charset="0"/>
              </a:rPr>
              <a:t>Propuesta didáctica: Construcción de Biodigestores en formato kit a partir de materiales reutilizables, como botellas de plástico PET, alimentados con residuos orgánicos.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1236531" y="5750504"/>
            <a:ext cx="91868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Fig. 1. a) Conocimientos previos sobre biogás y biodigestor; b)Porcentaje de alumnos con conocimientos de la producción de biogás   </a:t>
            </a:r>
          </a:p>
        </p:txBody>
      </p:sp>
    </p:spTree>
    <p:extLst>
      <p:ext uri="{BB962C8B-B14F-4D97-AF65-F5344CB8AC3E}">
        <p14:creationId xmlns:p14="http://schemas.microsoft.com/office/powerpoint/2010/main" val="124839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feeb20-af50-4443-9c2a-58d9be86c963" xsi:nil="true"/>
    <lcf76f155ced4ddcb4097134ff3c332f xmlns="e0de1b1a-4368-425f-be68-2d2b1e1530c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3E81C7322C7148B9033370E9096A1B" ma:contentTypeVersion="18" ma:contentTypeDescription="Crear nuevo documento." ma:contentTypeScope="" ma:versionID="791d642219f1a94426e4f04ccec59283">
  <xsd:schema xmlns:xsd="http://www.w3.org/2001/XMLSchema" xmlns:xs="http://www.w3.org/2001/XMLSchema" xmlns:p="http://schemas.microsoft.com/office/2006/metadata/properties" xmlns:ns2="e0de1b1a-4368-425f-be68-2d2b1e1530cc" xmlns:ns3="ebfeeb20-af50-4443-9c2a-58d9be86c963" targetNamespace="http://schemas.microsoft.com/office/2006/metadata/properties" ma:root="true" ma:fieldsID="f860a14d4e79875fa2a78062adda64f9" ns2:_="" ns3:_="">
    <xsd:import namespace="e0de1b1a-4368-425f-be68-2d2b1e1530cc"/>
    <xsd:import namespace="ebfeeb20-af50-4443-9c2a-58d9be86c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e1b1a-4368-425f-be68-2d2b1e1530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eeb20-af50-4443-9c2a-58d9be86c9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88a172-cf83-4a6a-a1e8-a5ca31f2cb09}" ma:internalName="TaxCatchAll" ma:showField="CatchAllData" ma:web="ebfeeb20-af50-4443-9c2a-58d9be86c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56C68B-BFC5-451A-B4C4-F76FBE4CBE91}">
  <ds:schemaRefs>
    <ds:schemaRef ds:uri="http://schemas.microsoft.com/office/2006/metadata/properties"/>
    <ds:schemaRef ds:uri="http://schemas.microsoft.com/office/infopath/2007/PartnerControls"/>
    <ds:schemaRef ds:uri="ebfeeb20-af50-4443-9c2a-58d9be86c963"/>
    <ds:schemaRef ds:uri="e0de1b1a-4368-425f-be68-2d2b1e1530cc"/>
  </ds:schemaRefs>
</ds:datastoreItem>
</file>

<file path=customXml/itemProps2.xml><?xml version="1.0" encoding="utf-8"?>
<ds:datastoreItem xmlns:ds="http://schemas.openxmlformats.org/officeDocument/2006/customXml" ds:itemID="{E0D83A6F-4272-4BA0-AEB5-E39BB6C447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de1b1a-4368-425f-be68-2d2b1e1530cc"/>
    <ds:schemaRef ds:uri="ebfeeb20-af50-4443-9c2a-58d9be86c9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FE04A4B-65E6-42A8-93E8-47ABF8AF35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7181</TotalTime>
  <Words>824</Words>
  <Application>Microsoft Office PowerPoint</Application>
  <PresentationFormat>Panorámica</PresentationFormat>
  <Paragraphs>72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30" baseType="lpstr">
      <vt:lpstr>Aptos</vt:lpstr>
      <vt:lpstr>Arial</vt:lpstr>
      <vt:lpstr>Be Vietnam</vt:lpstr>
      <vt:lpstr>Calibri</vt:lpstr>
      <vt:lpstr>Calibri Light</vt:lpstr>
      <vt:lpstr>Chau Philomene</vt:lpstr>
      <vt:lpstr>Glacial Indifference</vt:lpstr>
      <vt:lpstr>Glacial Indifference Bold</vt:lpstr>
      <vt:lpstr>Nunito</vt:lpstr>
      <vt:lpstr>Open Sans</vt:lpstr>
      <vt:lpstr>Open Sans Bold</vt:lpstr>
      <vt:lpstr>Tenor Sans</vt:lpstr>
      <vt:lpstr>Wingdings</vt:lpstr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Francisca Belen Arias Ovalle</dc:creator>
  <cp:lastModifiedBy>Usuario</cp:lastModifiedBy>
  <cp:revision>25</cp:revision>
  <dcterms:created xsi:type="dcterms:W3CDTF">2024-12-31T13:57:05Z</dcterms:created>
  <dcterms:modified xsi:type="dcterms:W3CDTF">2025-01-13T14:03:00Z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0x010100813E81C7322C7148B9033370E9096A1B</vt:lpwstr>
  </property>
</Properties>
</file>