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61" r:id="rId6"/>
    <p:sldId id="257" r:id="rId7"/>
    <p:sldId id="264" r:id="rId8"/>
    <p:sldId id="262" r:id="rId9"/>
    <p:sldId id="263" r:id="rId10"/>
    <p:sldId id="265" r:id="rId11"/>
    <p:sldId id="267" r:id="rId12"/>
    <p:sldId id="266" r:id="rId13"/>
    <p:sldId id="268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266"/>
    <a:srgbClr val="004E86"/>
    <a:srgbClr val="3EB049"/>
    <a:srgbClr val="007BBA"/>
    <a:srgbClr val="427338"/>
    <a:srgbClr val="CF8D2A"/>
    <a:srgbClr val="EFEEED"/>
    <a:srgbClr val="F99C24"/>
    <a:srgbClr val="E00C7F"/>
    <a:srgbClr val="F36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74" autoAdjust="0"/>
    <p:restoredTop sz="94660"/>
  </p:normalViewPr>
  <p:slideViewPr>
    <p:cSldViewPr snapToGrid="0">
      <p:cViewPr>
        <p:scale>
          <a:sx n="79" d="100"/>
          <a:sy n="79" d="100"/>
        </p:scale>
        <p:origin x="1075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02AFE-E373-444C-85C3-645737A564B3}" type="datetimeFigureOut">
              <a:rPr lang="es-CL" smtClean="0"/>
              <a:t>11-01-2025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962F4-8C4D-4F9A-B5E8-6039AFBF7B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1813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F26A4-88AB-7B21-9F2D-0226FE9D9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4182817-72E0-17E3-05AD-28C0D7D9F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35C4207-7161-6DAA-21DE-3FE44DE5A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DD890D-59D1-F2B9-642C-01678FB7B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4548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6596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ED69-930F-23C4-B332-05C3F27FA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7885727-285D-5E82-D49E-08D9E59996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A01BD61-6CCC-7CD1-55E9-7431A0719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D1F29B-41A0-D7BA-3691-513EABF7A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9501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EA812-8A08-DA4B-FE75-E65FB8B14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3F6A4C8-95EE-846D-0008-9B67AA65D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6C0C366-6527-5C8F-64A9-AB1223029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66FF51-2B65-F5D6-DF6E-09A41DCD1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64859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EBFDD-4442-866D-388A-C9DF588F0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58E2E68-E59E-1D62-7328-F1464C0F8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AA62074-57D9-4E54-7A1C-11D205A30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E567DD-65B0-55F4-8A6D-9E26F6984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90254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13A06-FCB3-F64C-DD2D-EAC53BE3B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29CAC44-E059-577D-79E4-D15A1285F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3C00E61-DC0D-7145-71D0-9F7093C63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8517FDA-A676-BD05-6633-B1D88B4DD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877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EE98C-CA0E-DC1D-DAA8-A942B63E3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1FA7D25-BE74-90FD-B7FF-37470E013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2FB615F-B476-F134-3099-CFD0E2611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20240A-2E85-DBF9-2E60-0941100900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9948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659DA-4A71-3E2C-5D1F-50EF5DB58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C37A513-42C2-6C45-F342-48F8E6EADA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4D9D9DA-9964-2ABC-A3E1-C2CAE0E32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135F8EE-372E-A27F-BDAD-072BC644B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1557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A0145-8FB9-47F9-F9C3-331084DE4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0668657-754D-88FB-6D97-31E258A6F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187E84E-A9FA-C0C6-0AEA-22CFB344A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6795AC-7415-E300-FFA7-974D62EB3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696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7F6C7-B546-07E3-4360-7D99A322B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A4FD3C-87EC-3B54-057B-1E8B345C3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99B74E-7BAF-5ED7-2C0D-E17757C17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11-01-2025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62282D-6E90-BD75-EC7C-AB04814B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FBCCFC-412B-976C-9DAA-AF1AA8D9E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9535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45D756-F1DD-710F-93A3-D27CDF8DD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00F302-A980-99E8-8C73-1EBF1B0FC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85619E-1263-F2FD-6E5B-96AB3B63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11-01-2025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276540-242F-C128-EF86-6FC58680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C467E7-C0CA-8C9F-8B4B-8CA49A16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39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BCCCC37-AD0F-960B-F777-BA187F0DE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ACCC2E-99BB-4039-308B-3DD59841C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D24C77-AF71-3F38-8460-2EAA36266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11-01-2025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8CA007-B2CA-8D5B-1F9A-AB31FA08E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F580DD-9BCB-695C-F68C-E3B163D9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929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1B122-AAED-D834-4C7A-3E037710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007140-A658-E1EF-CE38-1352C5572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B42BA4-17DC-41BB-63B6-30E2611D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11-01-2025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EFB7F6-AD00-7ADC-1E9E-F3DC5C0C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A4253E-73FB-D0B1-1F58-5C4E9150B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75903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3160AE-A0FE-A515-F5C4-4CEDD2F8E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DD6B61-BEBD-3FC7-3B4B-32EFF61AA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79AEF7-ED58-67CE-2305-A91070650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11-01-2025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C97DA9-99D1-9AE0-AC8C-417155E28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848AA1-8EF1-C2A6-D9EE-F4B7392A3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540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FCFBD2-9968-EEBE-41D3-3203C7D8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FA1509-227C-4727-F95B-508628A42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2DBE3B-CAF9-6454-7851-7F663F84E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9FAAC6-3B01-8BCB-CCB6-7EEA1EB0B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11-01-2025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6E7050-BE95-A57C-BD3C-90D177183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E387FB-03D8-DD68-43CB-ABFFAA9D5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780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3D6967-9CE3-5539-F224-5781DBB6D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4E54C5-6192-0883-5392-A8A7F6D89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4412DA8-4ECF-9CB1-40FD-35C7ABC1F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EE1FA7-780B-F9F9-52C4-422745B6F0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B9F0AB-89EA-980E-7738-E985C44886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BBB5E88-5FCA-025D-6B79-8BC42818F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11-01-2025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3520F46-D09A-F746-CE93-F96C9DBEE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81ABCBE-0DA7-F2E8-6072-500C71D28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8359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81F85B-D94C-B56E-0934-C1BE4471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20B2160-1491-6C24-B21F-45C1E3D12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11-01-2025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C116B69-E68D-953F-D90C-DBF929435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68B2146-7974-32B8-9E7C-4C06A5BC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639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8E2ED7E-6E05-68CF-A7C1-6A75AA362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11-01-2025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74D6EBF-DFAB-0854-13EB-9DC0747F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82C17FD-4891-30D3-DA16-D07D7A23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255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1A26A-E607-E9A2-69F2-F716440F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DCFF7B-56EF-EF90-C228-735C3C14B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842604-7B41-AEC7-C5F2-FF24EF4EC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4ACC63-EC6B-AE8F-1877-FD76D7896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11-01-2025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24167B-A82C-82DB-B8B1-D4363B77F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683E02-EF2A-69EC-39CB-C38AE7F2B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639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F90EAD-3D4E-8DA0-A685-5A9F03E8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E3DDC2D-33E4-6214-31E2-893EEA8479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D1DF7A-3A5A-1D32-77B8-22E238504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230F26-89A6-DD7E-FD89-D8B73CB0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11-01-2025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58479F-E5A3-D18B-B35D-99057443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F72511-BEA2-6C8A-BA42-84C99B337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851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6D09701-EFC7-15E7-28C9-89CBFC08A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874979-21D7-581B-6ABF-E8349F15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DA5D6F-B7BC-0870-F641-FE33CB0FC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EA1339-5724-4DE8-9F4E-834E9037F5DB}" type="datetimeFigureOut">
              <a:rPr lang="es-CL" smtClean="0"/>
              <a:t>11-01-2025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A8C9B9-7A2B-0B39-CAB6-72A9C868A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2D40CF-1C0F-AFC0-6585-E7BE969B3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536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F1B3B0-9FA9-7687-5308-DF2EFC6EA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endParaRPr lang="es-CL" sz="520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B0CE64-D2F6-B311-8F0B-634D8ABDD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endParaRPr lang="es-CL"/>
          </a:p>
        </p:txBody>
      </p:sp>
      <p:pic>
        <p:nvPicPr>
          <p:cNvPr id="9" name="Imagen 8" descr="Imagen que contiene Gráfico de embudo&#10;&#10;Descripción generada automáticamente">
            <a:extLst>
              <a:ext uri="{FF2B5EF4-FFF2-40B4-BE49-F238E27FC236}">
                <a16:creationId xmlns:a16="http://schemas.microsoft.com/office/drawing/2014/main" id="{94323D81-4A26-5954-BF8C-6C00C1C83E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4" t="10092" b="363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88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4229E-BCF5-56A4-AA5D-9C2BC3920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3D95B8-9CF4-C520-15D4-64DB11735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8" y="197559"/>
            <a:ext cx="11783961" cy="939309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Interactúa con Arduino y construye tu idea</a:t>
            </a:r>
            <a:endParaRPr lang="es-CL" sz="2700" dirty="0">
              <a:latin typeface="Century Gothic" panose="020B0502020202020204" pitchFamily="34" charset="0"/>
            </a:endParaRP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E229BEA9-4F43-9FA5-19D8-58456762375B}"/>
              </a:ext>
            </a:extLst>
          </p:cNvPr>
          <p:cNvGrpSpPr/>
          <p:nvPr/>
        </p:nvGrpSpPr>
        <p:grpSpPr>
          <a:xfrm>
            <a:off x="-2" y="104021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6FB513E2-4507-DAC3-F3F4-EF18950ABF9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70DF3381-7752-7FC6-251F-20097F65134A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53999D01-98AD-3B8A-B4A3-E6AAC7E65492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5E47D8EC-F54F-8C17-FB07-DC0AC03D8406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C6149DE1-18C1-1063-12C3-CF42D4FEFE6F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006B7B03-9210-145F-144C-36C6DD754A94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19CE5D8E-9242-6887-1BBF-6A825AF67BCD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ABDC6FAF-1126-6604-1901-5E47E523F1BA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06BE39F5-20CF-EBF9-48A3-07ACC291B223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AE381094-CB33-B67E-76A3-4C2C24B9C308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E3740F51-E6C9-3208-CFE3-CF6EAD7B04DD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7AD5CB9D-CF89-BC10-9184-59556E0B1B83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DA0E5C76-1955-F35B-1F41-AFF2119B75C3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7960EE9F-3E27-EC6C-F2F1-AACED9103FDD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05A3D1B4-6359-81C5-59AC-7F76DD73708C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06CB11DF-88F5-139F-CF96-4350493D0077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777CD568-0438-8C58-E828-96416D33C649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B10C3CB1-648D-D8C4-E24C-AB411F617FC0}"/>
              </a:ext>
            </a:extLst>
          </p:cNvPr>
          <p:cNvSpPr/>
          <p:nvPr/>
        </p:nvSpPr>
        <p:spPr>
          <a:xfrm>
            <a:off x="-8564" y="1089024"/>
            <a:ext cx="12192000" cy="5767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1EE4981-8C58-B177-D1B9-54E8DB3AA209}"/>
              </a:ext>
            </a:extLst>
          </p:cNvPr>
          <p:cNvSpPr txBox="1"/>
          <p:nvPr/>
        </p:nvSpPr>
        <p:spPr>
          <a:xfrm>
            <a:off x="3205457" y="2225681"/>
            <a:ext cx="5763957" cy="1180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S" sz="5400" dirty="0">
                <a:latin typeface="Century Gothic" panose="020B0502020202020204" pitchFamily="34" charset="0"/>
              </a:rPr>
              <a:t>Muchas gracias.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84D559A-9D61-ABC6-B796-508786997B12}"/>
              </a:ext>
            </a:extLst>
          </p:cNvPr>
          <p:cNvSpPr txBox="1"/>
          <p:nvPr/>
        </p:nvSpPr>
        <p:spPr>
          <a:xfrm>
            <a:off x="688737" y="5333632"/>
            <a:ext cx="10760190" cy="82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s-ES" dirty="0">
                <a:latin typeface="Century Gothic" panose="020B0502020202020204" pitchFamily="34" charset="0"/>
              </a:rPr>
              <a:t>Jorge N. Gutiérrez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ES" sz="1600" dirty="0">
                <a:latin typeface="Lucida Sans Typewriter" panose="020B0509030504030204" pitchFamily="49" charset="0"/>
              </a:rPr>
              <a:t>Jorge.gutiérrez@utec.edu.uy</a:t>
            </a:r>
            <a:endParaRPr lang="en-US" sz="1600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38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58452-CC95-BEA8-DA55-524619325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9C0279-43E0-93C8-8A10-232787B50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8" y="197559"/>
            <a:ext cx="11783961" cy="939309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Interactúa con Arduino y construye tu idea</a:t>
            </a:r>
            <a:endParaRPr lang="es-CL" sz="2700" dirty="0">
              <a:latin typeface="Century Gothic" panose="020B0502020202020204" pitchFamily="34" charset="0"/>
            </a:endParaRP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AA923A49-4CD7-526E-E952-B91E83AE1ABA}"/>
              </a:ext>
            </a:extLst>
          </p:cNvPr>
          <p:cNvGrpSpPr/>
          <p:nvPr/>
        </p:nvGrpSpPr>
        <p:grpSpPr>
          <a:xfrm>
            <a:off x="-2" y="104021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72675250-3AB6-EBF8-97DA-EB4279D897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7D462C69-CBA4-C770-5877-91A9C462501E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35AD4C81-93D7-B5F9-1B70-A07F13228982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2EDC4FDB-DCEF-446B-EDDA-6E73F1CB1BBB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3DD20F16-26CD-4A4F-E87F-4481A5529700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F4E64065-A934-8765-D497-7FA4F13535F8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9F6B11E0-9676-280C-D8A8-7C73CA95F502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D86C9C02-AC91-DEE2-30F2-6B27BD1A8070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8E1144F7-E449-4025-0884-8262583CB99D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95D2C53D-64A4-D92A-197A-09B06B9A1237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A1FF3BF4-494C-24B5-8BAF-19DF32A4D6B5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F9AB1C49-4D32-F754-BC0C-E0EA609799F7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29FC7771-AB92-4B3B-C69F-9DDD482A7166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0C2D3803-FE24-C25B-737D-24418D4670F9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697F64C4-7075-C40A-3D6F-000E7CD14EF6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5E8CDA1B-1184-CED0-DB4C-F5474032FB9A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2C65AFAB-4AAB-50EE-DF4F-26C653FCA20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89EE74B5-107F-F54D-FC77-02E2D19ACDF6}"/>
              </a:ext>
            </a:extLst>
          </p:cNvPr>
          <p:cNvSpPr/>
          <p:nvPr/>
        </p:nvSpPr>
        <p:spPr>
          <a:xfrm>
            <a:off x="0" y="1077536"/>
            <a:ext cx="12192000" cy="5767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0152E865-04B5-8F5A-1364-93F5D953D294}"/>
              </a:ext>
            </a:extLst>
          </p:cNvPr>
          <p:cNvSpPr txBox="1">
            <a:spLocks/>
          </p:cNvSpPr>
          <p:nvPr/>
        </p:nvSpPr>
        <p:spPr>
          <a:xfrm>
            <a:off x="204018" y="1136868"/>
            <a:ext cx="11783961" cy="939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L" sz="2200" dirty="0">
                <a:latin typeface="Century Gothic" panose="020B0502020202020204" pitchFamily="34" charset="0"/>
              </a:rPr>
              <a:t>Un taller </a:t>
            </a:r>
            <a:r>
              <a:rPr lang="es-CL" sz="2200" dirty="0" err="1">
                <a:latin typeface="Century Gothic" panose="020B0502020202020204" pitchFamily="34" charset="0"/>
              </a:rPr>
              <a:t>hand-on</a:t>
            </a:r>
            <a:r>
              <a:rPr lang="es-CL" sz="2200" dirty="0">
                <a:latin typeface="Century Gothic" panose="020B0502020202020204" pitchFamily="34" charset="0"/>
              </a:rPr>
              <a:t> para </a:t>
            </a:r>
            <a:r>
              <a:rPr lang="es-ES" sz="2200" dirty="0">
                <a:latin typeface="Century Gothic" panose="020B0502020202020204" pitchFamily="34" charset="0"/>
              </a:rPr>
              <a:t>democratizar el acceso a la tecnología en educación media, financiado por la Embajada de EE. UU. y UTEC Innova.</a:t>
            </a:r>
            <a:r>
              <a:rPr lang="es-CL" sz="22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4FDE9F-FFBF-E7F5-FC01-C78E556CDA86}"/>
              </a:ext>
            </a:extLst>
          </p:cNvPr>
          <p:cNvSpPr txBox="1"/>
          <p:nvPr/>
        </p:nvSpPr>
        <p:spPr>
          <a:xfrm>
            <a:off x="435429" y="2144051"/>
            <a:ext cx="5928049" cy="1938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CL" b="1" dirty="0">
                <a:latin typeface="Century Gothic" panose="020B0502020202020204" pitchFamily="34" charset="0"/>
              </a:rPr>
              <a:t>Resumen del Proyecto.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</a:rPr>
              <a:t>Objetivo: Democratizar el acceso a la tecnología.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UY" sz="1600" dirty="0">
                <a:latin typeface="Century Gothic" panose="020B0502020202020204" pitchFamily="34" charset="0"/>
              </a:rPr>
              <a:t>Enfoque: Uso de Arduino como herramienta didáctica.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UY" sz="1600" dirty="0">
                <a:latin typeface="Century Gothic" panose="020B0502020202020204" pitchFamily="34" charset="0"/>
              </a:rPr>
              <a:t>Colaboradores clave: </a:t>
            </a:r>
            <a:r>
              <a:rPr kumimoji="0" lang="es-UY" altLang="es-UY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UTEC, MIT, Ingeniería en Mecatrónica y Cultura Científica.</a:t>
            </a:r>
            <a:endParaRPr lang="es-ES" sz="1600" dirty="0">
              <a:latin typeface="Century Gothic" panose="020B0502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0B34252-AF1A-65F6-528D-63310CF6BB7B}"/>
              </a:ext>
            </a:extLst>
          </p:cNvPr>
          <p:cNvSpPr txBox="1"/>
          <p:nvPr/>
        </p:nvSpPr>
        <p:spPr>
          <a:xfrm>
            <a:off x="435429" y="4074428"/>
            <a:ext cx="6335487" cy="160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CL" b="1" dirty="0">
                <a:latin typeface="Century Gothic" panose="020B0502020202020204" pitchFamily="34" charset="0"/>
              </a:rPr>
              <a:t>Impacto inicial.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UY" sz="1600" dirty="0">
                <a:latin typeface="Century Gothic" panose="020B0502020202020204" pitchFamily="34" charset="0"/>
              </a:rPr>
              <a:t>Iniciado en 2019.</a:t>
            </a:r>
            <a:endParaRPr lang="es-ES" sz="1600" dirty="0"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UY" sz="1600" dirty="0">
                <a:latin typeface="Century Gothic" panose="020B0502020202020204" pitchFamily="34" charset="0"/>
              </a:rPr>
              <a:t>Alcance inicial: zona suroeste de Uruguay.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</a:rPr>
              <a:t>Materiales: kits Arduino y robótica</a:t>
            </a:r>
            <a:r>
              <a:rPr kumimoji="0" lang="es-UY" altLang="es-UY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s-ES" sz="1600" dirty="0">
              <a:latin typeface="Century Gothic" panose="020B0502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D312C87-4C37-D534-A300-C11C19E17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49" y="6057516"/>
            <a:ext cx="7014646" cy="73279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344867D-AC25-EF92-3085-E944678C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19" y="2449914"/>
            <a:ext cx="4734128" cy="355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15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EE8A2-0A6F-E088-E82D-FC7174E4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8" y="197559"/>
            <a:ext cx="11783961" cy="939309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Interactúa con Arduino y construye tu idea</a:t>
            </a:r>
            <a:endParaRPr lang="es-CL" sz="2700" dirty="0">
              <a:latin typeface="Century Gothic" panose="020B0502020202020204" pitchFamily="34" charset="0"/>
            </a:endParaRP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BEF5FB42-1A79-7874-02B7-D9BAD1C398B4}"/>
              </a:ext>
            </a:extLst>
          </p:cNvPr>
          <p:cNvGrpSpPr/>
          <p:nvPr/>
        </p:nvGrpSpPr>
        <p:grpSpPr>
          <a:xfrm>
            <a:off x="-2" y="104021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ADC4032-C187-DE5D-39A9-74D6750889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944F9632-C857-8257-05FE-7072DBA487D3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9A1140A4-5CB6-74DA-8283-7F9C1F8C50FB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7EEC1FDD-714B-7C03-2E7E-2C2B5C7AFDC1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1BD3E884-F61B-36DA-ACE7-A5F58955B468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1217F036-2136-1B09-AB25-03524882BCBC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DBFF47A0-337D-5196-E5BD-BDC794552A55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BFD4A959-DBA3-37FB-CEE1-A784A8451B31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1FCC4E7F-3FA7-746A-27F9-2304D9FE0B02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36D85025-EA58-F84A-D9CD-701228F685DD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32F867D4-AE18-2AB9-5C01-304DFACD4963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0776E004-D3A8-4FF5-264D-DB68F916CEC5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F174B6D6-8740-C970-5284-576BA3F5C44F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1B25626F-5513-5461-ED9D-447EE02F8A9B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D59C72C0-C33C-4D4D-926E-5B8041E5DA6F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5220F83F-2250-E121-0827-30BD7758658A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3F3520E5-0F73-7D8E-1D1B-0DF44E29083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D6F208FE-BE48-B580-8F92-4610609DFB5C}"/>
              </a:ext>
            </a:extLst>
          </p:cNvPr>
          <p:cNvSpPr/>
          <p:nvPr/>
        </p:nvSpPr>
        <p:spPr>
          <a:xfrm>
            <a:off x="0" y="1077536"/>
            <a:ext cx="12192000" cy="5767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42ACE0B-BD85-37A9-9DA4-6D365E078254}"/>
              </a:ext>
            </a:extLst>
          </p:cNvPr>
          <p:cNvSpPr txBox="1">
            <a:spLocks/>
          </p:cNvSpPr>
          <p:nvPr/>
        </p:nvSpPr>
        <p:spPr>
          <a:xfrm>
            <a:off x="204018" y="1136869"/>
            <a:ext cx="11783961" cy="493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UY" sz="2200" dirty="0">
                <a:latin typeface="Century Gothic" panose="020B0502020202020204" pitchFamily="34" charset="0"/>
              </a:rPr>
              <a:t>Objetivos y descripción del taller</a:t>
            </a:r>
            <a:endParaRPr lang="es-CL" sz="2200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34CE49B-B64B-EA09-B776-7F3AADCE2E58}"/>
              </a:ext>
            </a:extLst>
          </p:cNvPr>
          <p:cNvSpPr txBox="1"/>
          <p:nvPr/>
        </p:nvSpPr>
        <p:spPr>
          <a:xfrm>
            <a:off x="435429" y="1745207"/>
            <a:ext cx="6335486" cy="1569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CL" b="1" dirty="0">
                <a:latin typeface="Century Gothic" panose="020B0502020202020204" pitchFamily="34" charset="0"/>
              </a:rPr>
              <a:t>Objetivos específicos.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</a:rPr>
              <a:t>Reducir brechas tecnológicas.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</a:rPr>
              <a:t>Fomentar el aprendizaje STEM centrado en el estudiante.</a:t>
            </a:r>
            <a:endParaRPr lang="es-UY" sz="1600" dirty="0"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</a:rPr>
              <a:t>Desarrollar pensamiento crítico y habilidades del siglo XXI</a:t>
            </a:r>
            <a:r>
              <a:rPr kumimoji="0" lang="es-UY" altLang="es-UY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s-ES" sz="1600" dirty="0">
              <a:latin typeface="Century Gothic" panose="020B0502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626E95F-EA68-6AC0-F7E4-EB245CA12F23}"/>
              </a:ext>
            </a:extLst>
          </p:cNvPr>
          <p:cNvSpPr txBox="1"/>
          <p:nvPr/>
        </p:nvSpPr>
        <p:spPr>
          <a:xfrm>
            <a:off x="435429" y="3461585"/>
            <a:ext cx="6335487" cy="304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CL" b="1" dirty="0">
                <a:latin typeface="Century Gothic" panose="020B0502020202020204" pitchFamily="34" charset="0"/>
              </a:rPr>
              <a:t>Estructura del taller.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1600" dirty="0">
                <a:latin typeface="Century Gothic" panose="020B0502020202020204" pitchFamily="34" charset="0"/>
              </a:rPr>
              <a:t>Conexión: Dinámicas grupales para romper el hielo.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1600" dirty="0">
                <a:latin typeface="Century Gothic" panose="020B0502020202020204" pitchFamily="34" charset="0"/>
              </a:rPr>
              <a:t>Descubrimiento: Identificación y uso de componentes Arduino.</a:t>
            </a:r>
            <a:endParaRPr lang="es-UY" sz="1600" dirty="0">
              <a:latin typeface="Century Gothic" panose="020B0502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1600" dirty="0">
                <a:latin typeface="Century Gothic" panose="020B0502020202020204" pitchFamily="34" charset="0"/>
              </a:rPr>
              <a:t>Desafío en equipo: Desarrollo de prototipos y resolución de problemas</a:t>
            </a:r>
            <a:r>
              <a:rPr kumimoji="0" lang="es-UY" altLang="es-UY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1600" dirty="0">
                <a:latin typeface="Century Gothic" panose="020B0502020202020204" pitchFamily="34" charset="0"/>
              </a:rPr>
              <a:t>Tocando tierra: Visita al laboratorio de Ingeniería Mecatrónica.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B224581-A025-866F-AFD3-4987E3AD8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763" y="2213608"/>
            <a:ext cx="2540694" cy="193516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2F87B0D-8B5F-1563-95C7-600109AD8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653" y="2223414"/>
            <a:ext cx="2540694" cy="191556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6AA032B-B270-5329-E339-C0CDCCEED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0763" y="4249283"/>
            <a:ext cx="2565868" cy="193516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522F910-15D7-091A-42AD-C84492C42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6653" y="4249282"/>
            <a:ext cx="2524830" cy="191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55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7AB9C-A8E5-1699-2F3F-7A5C3B87B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A55229-8063-B73B-CE4D-DC662C21D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8" y="197559"/>
            <a:ext cx="11783961" cy="939309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Interactúa con Arduino y construye tu idea</a:t>
            </a:r>
            <a:endParaRPr lang="es-CL" sz="2700" dirty="0">
              <a:latin typeface="Century Gothic" panose="020B0502020202020204" pitchFamily="34" charset="0"/>
            </a:endParaRP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ABF8AEDF-2342-4A0B-31FB-81AF3AA640EB}"/>
              </a:ext>
            </a:extLst>
          </p:cNvPr>
          <p:cNvGrpSpPr/>
          <p:nvPr/>
        </p:nvGrpSpPr>
        <p:grpSpPr>
          <a:xfrm>
            <a:off x="-2" y="104021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EAEBB86-21BE-DE42-DAE0-745455C3F95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1423B70B-EB52-68BE-8B2D-C41249EB60C9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D522DCAF-F33E-933E-73F0-1EA4EEA936FE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D0D72EEE-C9ED-3B9B-10EC-6D5874459E5C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A46FA483-6437-A8CB-1AB8-BE55DD2FD542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B024C869-4EBC-5974-0013-EA0110790F26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F0DEDBE3-CCD3-40ED-1552-34C7A8F9F252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23F06D50-F6FF-C625-E464-3F0DD15D908F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4D593A53-FAD8-08F7-4C92-8E0526474845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0C48758B-B0E3-F4C1-CEB8-7F7BF9E8A7E6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19C211E1-A63B-D408-8CBD-D0828BBB32DD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2D013627-E054-E3DE-23EA-603F9E390EB8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FB456D0C-B5DA-BB9D-F7D8-78A269E1C263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30BB8F86-07F0-71DB-EDEF-61566BCC26BA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3D6FAA34-81B9-0D54-D5FF-1B9F931E04DA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8CE3B170-4B50-8944-6FD2-50C806131A07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48339080-FD0E-BCEF-B846-9446DF159EC2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4F34FC8B-81C2-D36A-A682-72DFE36DBED8}"/>
              </a:ext>
            </a:extLst>
          </p:cNvPr>
          <p:cNvSpPr/>
          <p:nvPr/>
        </p:nvSpPr>
        <p:spPr>
          <a:xfrm>
            <a:off x="0" y="1077536"/>
            <a:ext cx="12192000" cy="5767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7AF0913-55E6-A103-587A-645260087599}"/>
              </a:ext>
            </a:extLst>
          </p:cNvPr>
          <p:cNvSpPr txBox="1">
            <a:spLocks/>
          </p:cNvSpPr>
          <p:nvPr/>
        </p:nvSpPr>
        <p:spPr>
          <a:xfrm>
            <a:off x="204018" y="1136869"/>
            <a:ext cx="11783961" cy="493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200" dirty="0">
                <a:latin typeface="Century Gothic" panose="020B0502020202020204" pitchFamily="34" charset="0"/>
              </a:rPr>
              <a:t>Prototipos destacados: Termómetro con LED, seguidor solar, alarma de proximidad.</a:t>
            </a:r>
            <a:endParaRPr lang="es-CL" sz="2200" dirty="0">
              <a:latin typeface="Century Gothic" panose="020B0502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AF57CC1-79AC-474C-F03B-445B3B2BF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561" y="1803452"/>
            <a:ext cx="3028508" cy="228940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73C60A1-6A3A-FA9A-A4D3-B8317F407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589" y="1803453"/>
            <a:ext cx="3044521" cy="228940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E2FCE4F-D6BB-F4B9-07E1-080C547A1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335" y="4208992"/>
            <a:ext cx="3026591" cy="233471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C70FCAC-517F-5F3F-347B-C547E1AB4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561" y="4196923"/>
            <a:ext cx="3028508" cy="233471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8180926-CBFC-11C3-0071-4288B0680B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1251" y="1767837"/>
            <a:ext cx="3044521" cy="2326559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4548C36B-3066-2F15-4181-F479507C69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4192" y="4208992"/>
            <a:ext cx="3107712" cy="233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25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AC2C5-B5C9-CA78-D66E-C845B1E9F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885D71-32D8-0770-00A5-0373875FE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8" y="197559"/>
            <a:ext cx="11783961" cy="939309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Interactúa con Arduino y construye tu idea</a:t>
            </a:r>
            <a:endParaRPr lang="es-CL" sz="2700" dirty="0">
              <a:latin typeface="Century Gothic" panose="020B0502020202020204" pitchFamily="34" charset="0"/>
            </a:endParaRP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73920AF0-3656-B43B-C1CE-F1423D0E9487}"/>
              </a:ext>
            </a:extLst>
          </p:cNvPr>
          <p:cNvGrpSpPr/>
          <p:nvPr/>
        </p:nvGrpSpPr>
        <p:grpSpPr>
          <a:xfrm>
            <a:off x="-2" y="104021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7B9B6AC-2093-9742-6C96-9AE87B53BA7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65A2D9FF-F391-B010-C4A9-C4C2B6FF0E4A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76BED6A2-21DE-9BD0-F9A8-91D6FE746A6E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C2949C1A-C07F-86FD-33F1-0D261611C4EC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7E0523BB-DD61-6B60-47AE-98615F122547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C3DB6F6E-4571-EDFF-383A-6879B30A0BBC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69C08D99-E6ED-1F59-5044-C714B93441AD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D30BD3AA-FF85-7475-8034-DD958E800201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F73D3CE7-4DB5-88BF-2F5C-DDE403B876BD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84BE15E7-3178-AA59-C499-80BF1776DCD7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EF13C582-1CA7-8BE9-0562-305B00004627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E42B7DBB-635C-8F30-A6C4-A8A6C3D1A424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97A55643-A302-ED74-073D-49778AD037B0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4B7DA445-C3AC-B230-A297-C364B597BDE6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442C352E-2781-8C52-F6D6-E5FBA8E91379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3A598A1F-6938-6DC3-816C-2971571FAD8C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4D8B8762-EDBF-1C2D-D2A6-82AFB7B70DD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A549DD55-59C0-5579-E91E-B67B5605C817}"/>
              </a:ext>
            </a:extLst>
          </p:cNvPr>
          <p:cNvSpPr/>
          <p:nvPr/>
        </p:nvSpPr>
        <p:spPr>
          <a:xfrm>
            <a:off x="0" y="1077536"/>
            <a:ext cx="12192000" cy="5767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FF4F526-E1CF-739B-303E-E6CB7F5619A4}"/>
              </a:ext>
            </a:extLst>
          </p:cNvPr>
          <p:cNvSpPr txBox="1">
            <a:spLocks/>
          </p:cNvSpPr>
          <p:nvPr/>
        </p:nvSpPr>
        <p:spPr>
          <a:xfrm>
            <a:off x="204018" y="1136869"/>
            <a:ext cx="11783961" cy="493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200" dirty="0">
                <a:latin typeface="Century Gothic" panose="020B0502020202020204" pitchFamily="34" charset="0"/>
              </a:rPr>
              <a:t>Metodología y herramientas de programación</a:t>
            </a:r>
            <a:endParaRPr lang="es-CL" sz="2200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2E6870C-0528-A62E-5B28-29639308B6F8}"/>
              </a:ext>
            </a:extLst>
          </p:cNvPr>
          <p:cNvSpPr txBox="1"/>
          <p:nvPr/>
        </p:nvSpPr>
        <p:spPr>
          <a:xfrm>
            <a:off x="435429" y="2017585"/>
            <a:ext cx="4836962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b="1" dirty="0">
                <a:latin typeface="Century Gothic" panose="020B0502020202020204" pitchFamily="34" charset="0"/>
              </a:rPr>
              <a:t>Metodología </a:t>
            </a:r>
            <a:r>
              <a:rPr lang="es-ES" b="1" dirty="0" err="1">
                <a:latin typeface="Century Gothic" panose="020B0502020202020204" pitchFamily="34" charset="0"/>
              </a:rPr>
              <a:t>hands-on</a:t>
            </a:r>
            <a:r>
              <a:rPr lang="es-ES" sz="1600" dirty="0">
                <a:latin typeface="Century Gothic" panose="020B0502020202020204" pitchFamily="34" charset="0"/>
              </a:rPr>
              <a:t>: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</a:rPr>
              <a:t>Aprender haciendo, trabajo colaborativo..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0179C8-FAE7-0BD7-02F9-99CDBE0946FD}"/>
              </a:ext>
            </a:extLst>
          </p:cNvPr>
          <p:cNvSpPr txBox="1"/>
          <p:nvPr/>
        </p:nvSpPr>
        <p:spPr>
          <a:xfrm>
            <a:off x="435430" y="3539405"/>
            <a:ext cx="5327744" cy="267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CL" b="1" dirty="0">
                <a:latin typeface="Century Gothic" panose="020B0502020202020204" pitchFamily="34" charset="0"/>
              </a:rPr>
              <a:t>Herramientas utilizadas.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1600" b="1" dirty="0">
                <a:latin typeface="Century Gothic" panose="020B0502020202020204" pitchFamily="34" charset="0"/>
              </a:rPr>
              <a:t>IDE Arduino</a:t>
            </a:r>
            <a:r>
              <a:rPr lang="es-ES" sz="1600" dirty="0">
                <a:latin typeface="Century Gothic" panose="020B0502020202020204" pitchFamily="34" charset="0"/>
              </a:rPr>
              <a:t>: Para participantes con experiencia en programación.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1600" b="1" dirty="0" err="1">
                <a:latin typeface="Century Gothic" panose="020B0502020202020204" pitchFamily="34" charset="0"/>
              </a:rPr>
              <a:t>Visualino</a:t>
            </a:r>
            <a:r>
              <a:rPr lang="es-ES" sz="1600" dirty="0">
                <a:latin typeface="Century Gothic" panose="020B0502020202020204" pitchFamily="34" charset="0"/>
              </a:rPr>
              <a:t>: Enfoque visual para principiantes.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1600" b="1" dirty="0">
                <a:latin typeface="Century Gothic" panose="020B0502020202020204" pitchFamily="34" charset="0"/>
              </a:rPr>
              <a:t>Creamos nuestros recursos</a:t>
            </a:r>
            <a:r>
              <a:rPr lang="es-ES" sz="1600" dirty="0">
                <a:latin typeface="Century Gothic" panose="020B0502020202020204" pitchFamily="34" charset="0"/>
              </a:rPr>
              <a:t>: Materiales y página web</a:t>
            </a:r>
            <a:endParaRPr lang="es-UY" sz="1600" dirty="0">
              <a:latin typeface="Century Gothic" panose="020B0502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kumimoji="0" lang="es-UY" altLang="es-UY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789434-968F-6AE8-A5F1-81E528654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341" y="1927841"/>
            <a:ext cx="60198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533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ED6C7-FBBF-1DBF-06A2-0EFE92D57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23A004-3C68-2A60-D023-8D504C5A5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8" y="197559"/>
            <a:ext cx="11783961" cy="939309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Interactúa con Arduino y construye tu idea</a:t>
            </a:r>
            <a:endParaRPr lang="es-CL" sz="2700" dirty="0">
              <a:latin typeface="Century Gothic" panose="020B0502020202020204" pitchFamily="34" charset="0"/>
            </a:endParaRP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1F66B0F3-5683-F04B-92B1-E32E8735C9AC}"/>
              </a:ext>
            </a:extLst>
          </p:cNvPr>
          <p:cNvGrpSpPr/>
          <p:nvPr/>
        </p:nvGrpSpPr>
        <p:grpSpPr>
          <a:xfrm>
            <a:off x="-2" y="104021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6E284EC3-18D6-FA95-EF44-7059D311331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83A266FF-44A3-EA25-BAE2-21C099F7E36E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0066DCED-7A12-44E2-45FA-4BBE90BE52EF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0C001A99-EE3D-619C-4B51-FF6C7A61E9CA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0EB11113-5F79-3C81-7915-CB5D91D816A0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F62D52F4-363E-00EA-39C2-15485AEACE1E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C3A8F0C3-BE10-54F7-B72B-044676EED389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C8FF0BE4-6014-E66C-8B3C-78C99D4750D5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20D4F6AC-EBFE-91D6-AD92-B4BE8E58E40D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FD090FE5-766F-E2A0-09B8-AC964FFED17A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87268629-C11A-FC5C-B8A8-7B1AC0258FF4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9E4D8ED2-9D9D-A1CD-B0AE-706D22B17BBC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7C0EDC9B-56DC-DC38-6CE3-66D14874D788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93F6D1EE-3CD9-5200-2F82-5BCB54C93685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0F59F7DB-8093-0998-D47F-C7B6F3195DC4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7971D597-BD88-2679-D0E8-889CB3518AF2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8DC0E890-42B8-35FE-C89C-DC88E914065F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58B7BAF4-45D4-FF02-1651-F4D269B84C66}"/>
              </a:ext>
            </a:extLst>
          </p:cNvPr>
          <p:cNvSpPr/>
          <p:nvPr/>
        </p:nvSpPr>
        <p:spPr>
          <a:xfrm>
            <a:off x="30348" y="1108480"/>
            <a:ext cx="12192000" cy="5767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CE60E59-F5DC-24D1-0146-880443BD336F}"/>
              </a:ext>
            </a:extLst>
          </p:cNvPr>
          <p:cNvSpPr txBox="1">
            <a:spLocks/>
          </p:cNvSpPr>
          <p:nvPr/>
        </p:nvSpPr>
        <p:spPr>
          <a:xfrm>
            <a:off x="204018" y="1136869"/>
            <a:ext cx="11783961" cy="493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200" dirty="0">
                <a:latin typeface="Century Gothic" panose="020B0502020202020204" pitchFamily="34" charset="0"/>
              </a:rPr>
              <a:t>Resultados y evaluación</a:t>
            </a:r>
            <a:endParaRPr lang="es-CL" sz="2200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EB063D7-FB36-B6C5-F87F-BA416E5D7765}"/>
              </a:ext>
            </a:extLst>
          </p:cNvPr>
          <p:cNvSpPr txBox="1"/>
          <p:nvPr/>
        </p:nvSpPr>
        <p:spPr>
          <a:xfrm>
            <a:off x="1439998" y="2017838"/>
            <a:ext cx="4836962" cy="1938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b="1" dirty="0">
                <a:latin typeface="Century Gothic" panose="020B0502020202020204" pitchFamily="34" charset="0"/>
              </a:rPr>
              <a:t>Impacto del taller</a:t>
            </a:r>
            <a:r>
              <a:rPr lang="es-ES" sz="1600" dirty="0">
                <a:latin typeface="Century Gothic" panose="020B0502020202020204" pitchFamily="34" charset="0"/>
              </a:rPr>
              <a:t>: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</a:rPr>
              <a:t>28 Talleres realizados.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</a:rPr>
              <a:t>Más de 120 horas de instrucción.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</a:rPr>
              <a:t>750+ participantes beneficiados.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</a:rPr>
              <a:t>7 Departamentos.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14823D2-4766-783D-9E09-26D3006783D2}"/>
              </a:ext>
            </a:extLst>
          </p:cNvPr>
          <p:cNvSpPr txBox="1"/>
          <p:nvPr/>
        </p:nvSpPr>
        <p:spPr>
          <a:xfrm>
            <a:off x="1439999" y="4240053"/>
            <a:ext cx="5327744" cy="119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CL" b="1" dirty="0">
                <a:latin typeface="Century Gothic" panose="020B0502020202020204" pitchFamily="34" charset="0"/>
              </a:rPr>
              <a:t>Reconocimientos internacionales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entury Gothic" panose="020B0502020202020204" pitchFamily="34" charset="0"/>
              </a:rPr>
              <a:t>Revista</a:t>
            </a:r>
            <a:r>
              <a:rPr lang="en-US" sz="1600" dirty="0">
                <a:latin typeface="Century Gothic" panose="020B0502020202020204" pitchFamily="34" charset="0"/>
              </a:rPr>
              <a:t> The Higher Education.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entury Gothic" panose="020B0502020202020204" pitchFamily="34" charset="0"/>
              </a:rPr>
              <a:t>edConnect</a:t>
            </a:r>
            <a:r>
              <a:rPr lang="en-US" sz="1600" dirty="0">
                <a:latin typeface="Century Gothic" panose="020B0502020202020204" pitchFamily="34" charset="0"/>
              </a:rPr>
              <a:t> 2021.</a:t>
            </a:r>
            <a:endParaRPr kumimoji="0" lang="es-UY" altLang="es-UY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DBC018B-AFAB-32D6-4AF1-86A043BF9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655" y="1383498"/>
            <a:ext cx="4656630" cy="530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355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4B801-E864-F60B-6BA8-7FEA8F540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80665-CB2F-A1C1-89D3-ED240C9E4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8" y="197559"/>
            <a:ext cx="11783961" cy="939309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Interactúa con Arduino y construye tu idea</a:t>
            </a:r>
            <a:endParaRPr lang="es-CL" sz="2700" dirty="0">
              <a:latin typeface="Century Gothic" panose="020B0502020202020204" pitchFamily="34" charset="0"/>
            </a:endParaRP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74FF337C-5B46-B32D-9136-08A4506DDAEA}"/>
              </a:ext>
            </a:extLst>
          </p:cNvPr>
          <p:cNvGrpSpPr/>
          <p:nvPr/>
        </p:nvGrpSpPr>
        <p:grpSpPr>
          <a:xfrm>
            <a:off x="-2" y="104021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4FC7DB13-47B6-3819-D888-87D6276F297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0E5BA310-C2E9-2F9B-9D12-0B06A32236AC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469CA941-134B-D577-7D09-02C300BF605A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FEA2A381-BDC0-A0AF-5669-699E0799C8A5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EFD03A09-F35B-4ACC-63ED-BA2448D5638A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A7F1D40E-41BD-BC96-6BED-C03EDF3B73EF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854C4450-EE2E-EE9E-19C8-4A7DAF4F87B0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DD5CAFDF-397E-9488-740E-1B3670355ED4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7DB3096B-18A4-CC67-6072-4F74090A559D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36C1D9B6-2027-CDD4-38B3-9381FF501941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70064ADF-15B9-C2E1-B056-A78EAB7D7C9F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16387DAB-1048-2F6D-74E0-DB196C3AC888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9DE0F80B-481B-0C3E-3C0B-583C05A560D6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8F205F7D-2C45-4115-B658-CC06F4671268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3BE329B6-9B71-A09C-E61E-1EA35AFD667D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C7E60376-A72F-F9A0-FCFF-58210295F52A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378E358E-7D71-0B0F-B438-52DDCF5E454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82DB1E52-B900-B474-468B-7FFB1858DAAF}"/>
              </a:ext>
            </a:extLst>
          </p:cNvPr>
          <p:cNvSpPr/>
          <p:nvPr/>
        </p:nvSpPr>
        <p:spPr>
          <a:xfrm>
            <a:off x="-8564" y="1089024"/>
            <a:ext cx="12192000" cy="5767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7AB3C76-D9AA-3E40-F6A2-7A645BA00F02}"/>
              </a:ext>
            </a:extLst>
          </p:cNvPr>
          <p:cNvSpPr txBox="1">
            <a:spLocks/>
          </p:cNvSpPr>
          <p:nvPr/>
        </p:nvSpPr>
        <p:spPr>
          <a:xfrm>
            <a:off x="204018" y="1136869"/>
            <a:ext cx="11783961" cy="493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200" dirty="0">
                <a:latin typeface="Century Gothic" panose="020B0502020202020204" pitchFamily="34" charset="0"/>
              </a:rPr>
              <a:t>Conclusiones y desafíos futuros</a:t>
            </a:r>
            <a:endParaRPr lang="es-CL" sz="2200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E79B6F-4AD5-8A03-A565-689CA60DD0B8}"/>
              </a:ext>
            </a:extLst>
          </p:cNvPr>
          <p:cNvSpPr txBox="1"/>
          <p:nvPr/>
        </p:nvSpPr>
        <p:spPr>
          <a:xfrm>
            <a:off x="671510" y="1823278"/>
            <a:ext cx="4912167" cy="230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b="1" dirty="0">
                <a:latin typeface="Century Gothic" panose="020B0502020202020204" pitchFamily="34" charset="0"/>
              </a:rPr>
              <a:t>Conclusiones</a:t>
            </a:r>
            <a:r>
              <a:rPr lang="es-ES" sz="1600" dirty="0">
                <a:latin typeface="Century Gothic" panose="020B0502020202020204" pitchFamily="34" charset="0"/>
              </a:rPr>
              <a:t>: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</a:rPr>
              <a:t>Éxito en cerrar brechas tecnológicas.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</a:rPr>
              <a:t>Promoción de competencias STEM con perspectiva de género.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</a:rPr>
              <a:t>Metodología adaptada a diferentes niveles de conocimiento.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0D4A2BA-CE3E-B749-C844-809CD0C5B292}"/>
              </a:ext>
            </a:extLst>
          </p:cNvPr>
          <p:cNvSpPr txBox="1"/>
          <p:nvPr/>
        </p:nvSpPr>
        <p:spPr>
          <a:xfrm>
            <a:off x="671511" y="4240053"/>
            <a:ext cx="5327744" cy="1938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CL" b="1" dirty="0">
                <a:latin typeface="Century Gothic" panose="020B0502020202020204" pitchFamily="34" charset="0"/>
              </a:rPr>
              <a:t>Desafíos futuros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entury Gothic" panose="020B0502020202020204" pitchFamily="34" charset="0"/>
              </a:rPr>
              <a:t>Expansión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geográfica</a:t>
            </a:r>
            <a:r>
              <a:rPr lang="en-US" sz="1600" dirty="0">
                <a:latin typeface="Century Gothic" panose="020B0502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Integración de áreas emergentes como IoT e IA.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es-UY" altLang="es-UY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Fortalecer alianzas internacionales.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UY" altLang="es-UY" sz="1600" dirty="0">
                <a:latin typeface="Century Gothic" panose="020B0502020202020204" pitchFamily="34" charset="0"/>
              </a:rPr>
              <a:t>Formación de docentes.</a:t>
            </a:r>
            <a:endParaRPr kumimoji="0" lang="es-UY" altLang="es-UY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C9DDDC-4BD3-DC93-8432-FA4D3768D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857" y="1762867"/>
            <a:ext cx="2408679" cy="181130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74FB4BD-1925-62D7-A149-71E8A395E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909" y="1762867"/>
            <a:ext cx="2392377" cy="180373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7173FA0-34B5-1894-1335-556DC92DB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857" y="3631570"/>
            <a:ext cx="4861430" cy="280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00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1D393-9D8F-6293-493B-DFD3970FD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91922-F8D7-5CD6-6000-74851326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8" y="197559"/>
            <a:ext cx="11783961" cy="939309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Interactúa con Arduino y construye tu idea</a:t>
            </a:r>
            <a:endParaRPr lang="es-CL" sz="2700" dirty="0">
              <a:latin typeface="Century Gothic" panose="020B0502020202020204" pitchFamily="34" charset="0"/>
            </a:endParaRP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411F75F8-CA9A-BE8A-0CEF-C636D8FA6483}"/>
              </a:ext>
            </a:extLst>
          </p:cNvPr>
          <p:cNvGrpSpPr/>
          <p:nvPr/>
        </p:nvGrpSpPr>
        <p:grpSpPr>
          <a:xfrm>
            <a:off x="-2" y="104021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DD101BB-A722-BB9F-A0D5-006AD27B059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6C036266-8C03-C91E-C8B0-EA57A1A4B572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9E7CE598-31A4-A978-A5B2-CAFB67776EA5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6D1216D2-C4B6-0447-D70D-E495C130CE9D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8BA30E3E-D9FF-BA46-4DEF-D9BAF6C75118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2DBA36BF-7934-E7E9-E811-23CAF1B6DB8A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C6B70C92-FDD5-F65E-2F5F-F837F830F07F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7CC2BA5B-C171-3007-9C73-1E85695EE64D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62E3F764-63FD-EAEC-E5F6-BB6CD9B61E22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A5C6864F-C2FB-C131-1BAC-755233AD332C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D67E9068-1D3C-5888-052E-99349CBF90F6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4E42EACC-8B50-C23A-6716-36D45A564E2F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2611DFB7-F4F9-79B3-7B66-F1EE2A530FA2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FFF58154-0967-EFB9-42A6-2417BEBB5306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D0545059-C6F1-452C-76A2-257DE7BEF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9AB00051-9813-4E5C-AD3F-9C417E4C68F8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55DECF0D-E222-E6D1-FBE2-64C60D2AF5B0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6CE297F9-E09A-4B30-D6F2-CBB195A8C2E9}"/>
              </a:ext>
            </a:extLst>
          </p:cNvPr>
          <p:cNvSpPr/>
          <p:nvPr/>
        </p:nvSpPr>
        <p:spPr>
          <a:xfrm>
            <a:off x="-8564" y="1089024"/>
            <a:ext cx="12192000" cy="5767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9D77897-2301-ED3C-2071-3BA6A48B33A9}"/>
              </a:ext>
            </a:extLst>
          </p:cNvPr>
          <p:cNvSpPr txBox="1">
            <a:spLocks/>
          </p:cNvSpPr>
          <p:nvPr/>
        </p:nvSpPr>
        <p:spPr>
          <a:xfrm>
            <a:off x="204018" y="1136869"/>
            <a:ext cx="11783961" cy="493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200" dirty="0">
                <a:latin typeface="Century Gothic" panose="020B0502020202020204" pitchFamily="34" charset="0"/>
              </a:rPr>
              <a:t>Si definimos el taller con palabras clave:</a:t>
            </a:r>
            <a:endParaRPr lang="es-CL" sz="2200" dirty="0">
              <a:latin typeface="Century Gothic" panose="020B0502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484B9A2-1AA1-366A-B390-63733CF2264B}"/>
              </a:ext>
            </a:extLst>
          </p:cNvPr>
          <p:cNvSpPr txBox="1"/>
          <p:nvPr/>
        </p:nvSpPr>
        <p:spPr>
          <a:xfrm>
            <a:off x="1908203" y="5501576"/>
            <a:ext cx="9156290" cy="87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S" dirty="0">
                <a:latin typeface="Century Gothic" panose="020B0502020202020204" pitchFamily="34" charset="0"/>
              </a:rPr>
              <a:t>Experiencias </a:t>
            </a:r>
            <a:r>
              <a:rPr lang="es-ES" dirty="0" err="1">
                <a:latin typeface="Century Gothic" panose="020B0502020202020204" pitchFamily="34" charset="0"/>
              </a:rPr>
              <a:t>hands-on</a:t>
            </a:r>
            <a:r>
              <a:rPr lang="es-ES" dirty="0">
                <a:latin typeface="Century Gothic" panose="020B0502020202020204" pitchFamily="34" charset="0"/>
              </a:rPr>
              <a:t>, Proyectos colaborativos, Toma de decisiones en equipo, Microcontroladores Arduino, Educación STEM.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69848F9-8F0E-1710-355A-0ACF4D50A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64" y="1940556"/>
            <a:ext cx="4138968" cy="313806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740041C-3E48-C6DF-E655-1FFE2CB8C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917" y="1958715"/>
            <a:ext cx="2331346" cy="16462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8BB6A40-B3F0-9326-B2F9-117EC4B51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917" y="3678623"/>
            <a:ext cx="2331346" cy="142918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CAEEDF5-51EA-A1F1-3603-2D833276C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649" y="1968603"/>
            <a:ext cx="5153296" cy="31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44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1C929-75A6-C418-B645-9409F8E4C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49CBD3-8447-57CB-A524-39BBFB442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8" y="197559"/>
            <a:ext cx="11783961" cy="939309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Interactúa con Arduino y construye tu idea</a:t>
            </a:r>
            <a:endParaRPr lang="es-CL" sz="2700" dirty="0">
              <a:latin typeface="Century Gothic" panose="020B0502020202020204" pitchFamily="34" charset="0"/>
            </a:endParaRP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D7BCE02F-7811-93DA-A732-469E107FA922}"/>
              </a:ext>
            </a:extLst>
          </p:cNvPr>
          <p:cNvGrpSpPr/>
          <p:nvPr/>
        </p:nvGrpSpPr>
        <p:grpSpPr>
          <a:xfrm>
            <a:off x="-2" y="104021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4376B78-0DA4-5EBC-6748-949344A0F32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48BF3FA4-B1FC-24D7-3AA5-FEC73E9C7751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4A17D130-EF9C-BC1D-1479-41990EEF5E57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14213C46-588D-3296-B0F4-C81832D49B2B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990BCC1A-F755-A655-4E70-1F8A87026EAB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F37C16CA-6D12-0636-F100-7E149A80D0A7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0173FFC3-AF95-44CA-5610-0D23922EC1F6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73A46453-FA8D-430A-DC01-9CC9BE019021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A53A4694-BE3C-2B62-DDE8-17A7959738D8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9E131F27-A797-E31A-3EA7-2090BA1BEACD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C71883AD-86E1-F08F-144D-81255E9E7141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F9DCD3ED-5984-100D-0843-A521C2835561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BDFEE9C2-305B-1295-9C02-4823C0684A31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AD6A536B-E369-84C2-2D2E-4D05D32AD0E0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7CA4059F-CC34-552F-47EC-906813180DD8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83D904BC-C97E-9DD8-B5FD-15A741C33910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B60C0FCC-545C-176D-EBA9-624DFD7597DE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15B9D30C-FA91-9561-7293-463C27EC6BEA}"/>
              </a:ext>
            </a:extLst>
          </p:cNvPr>
          <p:cNvSpPr/>
          <p:nvPr/>
        </p:nvSpPr>
        <p:spPr>
          <a:xfrm>
            <a:off x="-8564" y="1089024"/>
            <a:ext cx="12192000" cy="5767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CD8006F-DBEA-3875-573F-701FA46D5B88}"/>
              </a:ext>
            </a:extLst>
          </p:cNvPr>
          <p:cNvSpPr txBox="1">
            <a:spLocks/>
          </p:cNvSpPr>
          <p:nvPr/>
        </p:nvSpPr>
        <p:spPr>
          <a:xfrm>
            <a:off x="204018" y="1136869"/>
            <a:ext cx="11783961" cy="493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200" dirty="0">
                <a:latin typeface="Century Gothic" panose="020B0502020202020204" pitchFamily="34" charset="0"/>
              </a:rPr>
              <a:t>Agradecimientos</a:t>
            </a:r>
            <a:endParaRPr lang="es-CL" sz="2200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BEE633-34C7-CC11-C7A4-E3BE1A84FEC3}"/>
              </a:ext>
            </a:extLst>
          </p:cNvPr>
          <p:cNvSpPr txBox="1"/>
          <p:nvPr/>
        </p:nvSpPr>
        <p:spPr>
          <a:xfrm>
            <a:off x="2030520" y="1615994"/>
            <a:ext cx="8664652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entury Gothic" panose="020B0502020202020204" pitchFamily="34" charset="0"/>
              </a:rPr>
              <a:t>Gracias a las instituciones y personas que hicieron posible este proyecto: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68B446C-B955-0BD2-64B1-0CD4D6C7B2CE}"/>
              </a:ext>
            </a:extLst>
          </p:cNvPr>
          <p:cNvSpPr txBox="1"/>
          <p:nvPr/>
        </p:nvSpPr>
        <p:spPr>
          <a:xfrm>
            <a:off x="605720" y="4502703"/>
            <a:ext cx="10760190" cy="87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S" dirty="0">
                <a:latin typeface="Century Gothic" panose="020B0502020202020204" pitchFamily="34" charset="0"/>
              </a:rPr>
              <a:t>Agradecemos a la Universidad Andrés Bello por brindarnos esta valiosa oportunidad de compartir nuestro trabajo en un espacio de aprendizaje e innovación.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4673BF-9F4F-6033-BBCA-4562D784C34D}"/>
              </a:ext>
            </a:extLst>
          </p:cNvPr>
          <p:cNvSpPr txBox="1"/>
          <p:nvPr/>
        </p:nvSpPr>
        <p:spPr>
          <a:xfrm>
            <a:off x="566808" y="2071183"/>
            <a:ext cx="10864893" cy="87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entury Gothic" panose="020B0502020202020204" pitchFamily="34" charset="0"/>
              </a:rPr>
              <a:t>Embajada de Estados Unidos, UTEC, MIT, UTEC Innova, Ingeniería en Mecatrónica y Cultura Científica.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D75795E-6591-080D-5CC3-5C9C9726F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08" y="3003571"/>
            <a:ext cx="10066892" cy="1051651"/>
          </a:xfrm>
          <a:prstGeom prst="rect">
            <a:avLst/>
          </a:prstGeom>
        </p:spPr>
      </p:pic>
      <p:pic>
        <p:nvPicPr>
          <p:cNvPr id="13" name="Picture 6" descr="Logos- Universidad Andrés Bello">
            <a:extLst>
              <a:ext uri="{FF2B5EF4-FFF2-40B4-BE49-F238E27FC236}">
                <a16:creationId xmlns:a16="http://schemas.microsoft.com/office/drawing/2014/main" id="{0499085B-1477-F5E4-154D-BEFF19C47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173" y="5468118"/>
            <a:ext cx="1353458" cy="11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2208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feeb20-af50-4443-9c2a-58d9be86c963" xsi:nil="true"/>
    <lcf76f155ced4ddcb4097134ff3c332f xmlns="e0de1b1a-4368-425f-be68-2d2b1e1530c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3E81C7322C7148B9033370E9096A1B" ma:contentTypeVersion="18" ma:contentTypeDescription="Crear nuevo documento." ma:contentTypeScope="" ma:versionID="791d642219f1a94426e4f04ccec59283">
  <xsd:schema xmlns:xsd="http://www.w3.org/2001/XMLSchema" xmlns:xs="http://www.w3.org/2001/XMLSchema" xmlns:p="http://schemas.microsoft.com/office/2006/metadata/properties" xmlns:ns2="e0de1b1a-4368-425f-be68-2d2b1e1530cc" xmlns:ns3="ebfeeb20-af50-4443-9c2a-58d9be86c963" targetNamespace="http://schemas.microsoft.com/office/2006/metadata/properties" ma:root="true" ma:fieldsID="f860a14d4e79875fa2a78062adda64f9" ns2:_="" ns3:_="">
    <xsd:import namespace="e0de1b1a-4368-425f-be68-2d2b1e1530cc"/>
    <xsd:import namespace="ebfeeb20-af50-4443-9c2a-58d9be86c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e1b1a-4368-425f-be68-2d2b1e1530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eeb20-af50-4443-9c2a-58d9be86c9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88a172-cf83-4a6a-a1e8-a5ca31f2cb09}" ma:internalName="TaxCatchAll" ma:showField="CatchAllData" ma:web="ebfeeb20-af50-4443-9c2a-58d9be86c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56C68B-BFC5-451A-B4C4-F76FBE4CBE91}">
  <ds:schemaRefs>
    <ds:schemaRef ds:uri="http://schemas.microsoft.com/office/2006/metadata/properties"/>
    <ds:schemaRef ds:uri="http://schemas.microsoft.com/office/infopath/2007/PartnerControls"/>
    <ds:schemaRef ds:uri="ebfeeb20-af50-4443-9c2a-58d9be86c963"/>
    <ds:schemaRef ds:uri="e0de1b1a-4368-425f-be68-2d2b1e1530cc"/>
  </ds:schemaRefs>
</ds:datastoreItem>
</file>

<file path=customXml/itemProps2.xml><?xml version="1.0" encoding="utf-8"?>
<ds:datastoreItem xmlns:ds="http://schemas.openxmlformats.org/officeDocument/2006/customXml" ds:itemID="{1FE04A4B-65E6-42A8-93E8-47ABF8AF35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D83A6F-4272-4BA0-AEB5-E39BB6C447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de1b1a-4368-425f-be68-2d2b1e1530cc"/>
    <ds:schemaRef ds:uri="ebfeeb20-af50-4443-9c2a-58d9be86c9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472</Words>
  <Application>Microsoft Office PowerPoint</Application>
  <PresentationFormat>Panorámica</PresentationFormat>
  <Paragraphs>74</Paragraphs>
  <Slides>10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Century Gothic</vt:lpstr>
      <vt:lpstr>Lucida Sans Typewriter</vt:lpstr>
      <vt:lpstr>Tema de Office</vt:lpstr>
      <vt:lpstr>Presentación de PowerPoint</vt:lpstr>
      <vt:lpstr>Interactúa con Arduino y construye tu idea</vt:lpstr>
      <vt:lpstr>Interactúa con Arduino y construye tu idea</vt:lpstr>
      <vt:lpstr>Interactúa con Arduino y construye tu idea</vt:lpstr>
      <vt:lpstr>Interactúa con Arduino y construye tu idea</vt:lpstr>
      <vt:lpstr>Interactúa con Arduino y construye tu idea</vt:lpstr>
      <vt:lpstr>Interactúa con Arduino y construye tu idea</vt:lpstr>
      <vt:lpstr>Interactúa con Arduino y construye tu idea</vt:lpstr>
      <vt:lpstr>Interactúa con Arduino y construye tu idea</vt:lpstr>
      <vt:lpstr>Interactúa con Arduino y construye tu idea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Francisca Belen Arias Ovalle</dc:creator>
  <cp:lastModifiedBy>jorge nelson gutierrez pena</cp:lastModifiedBy>
  <cp:revision>5</cp:revision>
  <dcterms:created xsi:type="dcterms:W3CDTF">2024-12-31T13:57:05Z</dcterms:created>
  <dcterms:modified xsi:type="dcterms:W3CDTF">2025-01-12T19:23:39Z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0x010100813E81C7322C7148B9033370E9096A1B</vt:lpwstr>
  </property>
</Properties>
</file>