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  <p:sldMasterId id="2147483654" r:id="rId2"/>
    <p:sldMasterId id="2147483655" r:id="rId3"/>
    <p:sldMasterId id="2147483656" r:id="rId4"/>
    <p:sldMasterId id="2147483657" r:id="rId5"/>
  </p:sldMasterIdLst>
  <p:notesMasterIdLst>
    <p:notesMasterId r:id="rId14"/>
  </p:notesMasterIdLst>
  <p:sldIdLst>
    <p:sldId id="257" r:id="rId6"/>
    <p:sldId id="277" r:id="rId7"/>
    <p:sldId id="266" r:id="rId8"/>
    <p:sldId id="267" r:id="rId9"/>
    <p:sldId id="278" r:id="rId10"/>
    <p:sldId id="270" r:id="rId11"/>
    <p:sldId id="275" r:id="rId12"/>
    <p:sldId id="265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56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customXml" Target="../customXml/item2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na Bobadilla Seguel" userId="d242c043-6ea0-481c-a5b4-aeb89a65544e" providerId="ADAL" clId="{11058810-FCE7-4822-BA09-F8CE83A3AD91}"/>
    <pc:docChg chg="delSld modSld">
      <pc:chgData name="Valentina Bobadilla Seguel" userId="d242c043-6ea0-481c-a5b4-aeb89a65544e" providerId="ADAL" clId="{11058810-FCE7-4822-BA09-F8CE83A3AD91}" dt="2025-01-13T17:45:12.868" v="42" actId="1076"/>
      <pc:docMkLst>
        <pc:docMk/>
      </pc:docMkLst>
      <pc:sldChg chg="del">
        <pc:chgData name="Valentina Bobadilla Seguel" userId="d242c043-6ea0-481c-a5b4-aeb89a65544e" providerId="ADAL" clId="{11058810-FCE7-4822-BA09-F8CE83A3AD91}" dt="2025-01-13T17:38:55.431" v="0" actId="2696"/>
        <pc:sldMkLst>
          <pc:docMk/>
          <pc:sldMk cId="2328388099" sldId="256"/>
        </pc:sldMkLst>
      </pc:sldChg>
      <pc:sldChg chg="modSp mod">
        <pc:chgData name="Valentina Bobadilla Seguel" userId="d242c043-6ea0-481c-a5b4-aeb89a65544e" providerId="ADAL" clId="{11058810-FCE7-4822-BA09-F8CE83A3AD91}" dt="2025-01-13T17:41:33.479" v="2" actId="14100"/>
        <pc:sldMkLst>
          <pc:docMk/>
          <pc:sldMk cId="0" sldId="266"/>
        </pc:sldMkLst>
        <pc:spChg chg="mod">
          <ac:chgData name="Valentina Bobadilla Seguel" userId="d242c043-6ea0-481c-a5b4-aeb89a65544e" providerId="ADAL" clId="{11058810-FCE7-4822-BA09-F8CE83A3AD91}" dt="2025-01-13T17:41:33.479" v="2" actId="14100"/>
          <ac:spMkLst>
            <pc:docMk/>
            <pc:sldMk cId="0" sldId="266"/>
            <ac:spMk id="897" creationId="{00000000-0000-0000-0000-000000000000}"/>
          </ac:spMkLst>
        </pc:spChg>
      </pc:sldChg>
      <pc:sldChg chg="modSp mod">
        <pc:chgData name="Valentina Bobadilla Seguel" userId="d242c043-6ea0-481c-a5b4-aeb89a65544e" providerId="ADAL" clId="{11058810-FCE7-4822-BA09-F8CE83A3AD91}" dt="2025-01-13T17:42:30.212" v="16" actId="20577"/>
        <pc:sldMkLst>
          <pc:docMk/>
          <pc:sldMk cId="0" sldId="267"/>
        </pc:sldMkLst>
        <pc:spChg chg="mod">
          <ac:chgData name="Valentina Bobadilla Seguel" userId="d242c043-6ea0-481c-a5b4-aeb89a65544e" providerId="ADAL" clId="{11058810-FCE7-4822-BA09-F8CE83A3AD91}" dt="2025-01-13T17:42:00.945" v="4" actId="20577"/>
          <ac:spMkLst>
            <pc:docMk/>
            <pc:sldMk cId="0" sldId="267"/>
            <ac:spMk id="913" creationId="{00000000-0000-0000-0000-000000000000}"/>
          </ac:spMkLst>
        </pc:spChg>
        <pc:spChg chg="mod">
          <ac:chgData name="Valentina Bobadilla Seguel" userId="d242c043-6ea0-481c-a5b4-aeb89a65544e" providerId="ADAL" clId="{11058810-FCE7-4822-BA09-F8CE83A3AD91}" dt="2025-01-13T17:42:30.212" v="16" actId="20577"/>
          <ac:spMkLst>
            <pc:docMk/>
            <pc:sldMk cId="0" sldId="267"/>
            <ac:spMk id="914" creationId="{00000000-0000-0000-0000-000000000000}"/>
          </ac:spMkLst>
        </pc:spChg>
        <pc:spChg chg="mod">
          <ac:chgData name="Valentina Bobadilla Seguel" userId="d242c043-6ea0-481c-a5b4-aeb89a65544e" providerId="ADAL" clId="{11058810-FCE7-4822-BA09-F8CE83A3AD91}" dt="2025-01-13T17:42:17.130" v="12" actId="20577"/>
          <ac:spMkLst>
            <pc:docMk/>
            <pc:sldMk cId="0" sldId="267"/>
            <ac:spMk id="915" creationId="{00000000-0000-0000-0000-000000000000}"/>
          </ac:spMkLst>
        </pc:spChg>
        <pc:spChg chg="mod">
          <ac:chgData name="Valentina Bobadilla Seguel" userId="d242c043-6ea0-481c-a5b4-aeb89a65544e" providerId="ADAL" clId="{11058810-FCE7-4822-BA09-F8CE83A3AD91}" dt="2025-01-13T17:42:15.113" v="11" actId="20577"/>
          <ac:spMkLst>
            <pc:docMk/>
            <pc:sldMk cId="0" sldId="267"/>
            <ac:spMk id="916" creationId="{00000000-0000-0000-0000-000000000000}"/>
          </ac:spMkLst>
        </pc:spChg>
      </pc:sldChg>
      <pc:sldChg chg="modSp mod">
        <pc:chgData name="Valentina Bobadilla Seguel" userId="d242c043-6ea0-481c-a5b4-aeb89a65544e" providerId="ADAL" clId="{11058810-FCE7-4822-BA09-F8CE83A3AD91}" dt="2025-01-13T17:45:12.868" v="42" actId="1076"/>
        <pc:sldMkLst>
          <pc:docMk/>
          <pc:sldMk cId="0" sldId="270"/>
        </pc:sldMkLst>
        <pc:spChg chg="mod">
          <ac:chgData name="Valentina Bobadilla Seguel" userId="d242c043-6ea0-481c-a5b4-aeb89a65544e" providerId="ADAL" clId="{11058810-FCE7-4822-BA09-F8CE83A3AD91}" dt="2025-01-13T17:45:12.868" v="42" actId="1076"/>
          <ac:spMkLst>
            <pc:docMk/>
            <pc:sldMk cId="0" sldId="270"/>
            <ac:spMk id="952" creationId="{00000000-0000-0000-0000-000000000000}"/>
          </ac:spMkLst>
        </pc:spChg>
      </pc:sldChg>
      <pc:sldChg chg="modSp mod">
        <pc:chgData name="Valentina Bobadilla Seguel" userId="d242c043-6ea0-481c-a5b4-aeb89a65544e" providerId="ADAL" clId="{11058810-FCE7-4822-BA09-F8CE83A3AD91}" dt="2025-01-13T17:44:01.362" v="39" actId="20577"/>
        <pc:sldMkLst>
          <pc:docMk/>
          <pc:sldMk cId="3745196360" sldId="278"/>
        </pc:sldMkLst>
        <pc:spChg chg="mod">
          <ac:chgData name="Valentina Bobadilla Seguel" userId="d242c043-6ea0-481c-a5b4-aeb89a65544e" providerId="ADAL" clId="{11058810-FCE7-4822-BA09-F8CE83A3AD91}" dt="2025-01-13T17:44:01.362" v="39" actId="20577"/>
          <ac:spMkLst>
            <pc:docMk/>
            <pc:sldMk cId="3745196360" sldId="278"/>
            <ac:spMk id="8" creationId="{EFE8B61F-B112-19EB-8F4F-90FE8BA67FDE}"/>
          </ac:spMkLst>
        </pc:spChg>
      </pc:sldChg>
      <pc:sldMasterChg chg="delSldLayout">
        <pc:chgData name="Valentina Bobadilla Seguel" userId="d242c043-6ea0-481c-a5b4-aeb89a65544e" providerId="ADAL" clId="{11058810-FCE7-4822-BA09-F8CE83A3AD91}" dt="2025-01-13T17:38:55.431" v="0" actId="2696"/>
        <pc:sldMasterMkLst>
          <pc:docMk/>
          <pc:sldMasterMk cId="0" sldId="2147483653"/>
        </pc:sldMasterMkLst>
        <pc:sldLayoutChg chg="del">
          <pc:chgData name="Valentina Bobadilla Seguel" userId="d242c043-6ea0-481c-a5b4-aeb89a65544e" providerId="ADAL" clId="{11058810-FCE7-4822-BA09-F8CE83A3AD91}" dt="2025-01-13T17:38:55.431" v="0" actId="2696"/>
          <pc:sldLayoutMkLst>
            <pc:docMk/>
            <pc:sldMasterMk cId="0" sldId="2147483653"/>
            <pc:sldLayoutMk cId="4277452804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51" name="Google Shape;5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:notes"/>
          <p:cNvSpPr txBox="1"/>
          <p:nvPr/>
        </p:nvSpPr>
        <p:spPr>
          <a:xfrm>
            <a:off x="3884612" y="8685212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>
          <a:extLst>
            <a:ext uri="{FF2B5EF4-FFF2-40B4-BE49-F238E27FC236}">
              <a16:creationId xmlns:a16="http://schemas.microsoft.com/office/drawing/2014/main" id="{429A26F8-E1BE-2D55-DBFF-B01383E8A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54ff9c4cb4_3_5:notes">
            <a:extLst>
              <a:ext uri="{FF2B5EF4-FFF2-40B4-BE49-F238E27FC236}">
                <a16:creationId xmlns:a16="http://schemas.microsoft.com/office/drawing/2014/main" id="{E0C76CCC-7D08-A741-C13A-315ADEFB28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54ff9c4cb4_3_5:notes">
            <a:extLst>
              <a:ext uri="{FF2B5EF4-FFF2-40B4-BE49-F238E27FC236}">
                <a16:creationId xmlns:a16="http://schemas.microsoft.com/office/drawing/2014/main" id="{28D1D227-8409-EA1C-859B-231038FB6A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1909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ec9722e163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ec9722e163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>
          <a:extLst>
            <a:ext uri="{FF2B5EF4-FFF2-40B4-BE49-F238E27FC236}">
              <a16:creationId xmlns:a16="http://schemas.microsoft.com/office/drawing/2014/main" id="{FB72B2DB-A5EF-E62C-C9C1-07A20CBE7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54ff9c4cb4_3_5:notes">
            <a:extLst>
              <a:ext uri="{FF2B5EF4-FFF2-40B4-BE49-F238E27FC236}">
                <a16:creationId xmlns:a16="http://schemas.microsoft.com/office/drawing/2014/main" id="{68146E99-A452-2A20-2C34-D4220977F2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54ff9c4cb4_3_5:notes">
            <a:extLst>
              <a:ext uri="{FF2B5EF4-FFF2-40B4-BE49-F238E27FC236}">
                <a16:creationId xmlns:a16="http://schemas.microsoft.com/office/drawing/2014/main" id="{B944FDBB-8F55-E64E-30AC-02048C3C81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654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21482" y="964761"/>
            <a:ext cx="82938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9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21482" y="1374743"/>
            <a:ext cx="8293800" cy="31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53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99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4802" y="764625"/>
            <a:ext cx="4378875" cy="437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382689">
            <a:off x="-2641073" y="2837889"/>
            <a:ext cx="3539651" cy="354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954179">
            <a:off x="7078596" y="-2235155"/>
            <a:ext cx="2828766" cy="2828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221840">
            <a:off x="-558414" y="-1627604"/>
            <a:ext cx="2850749" cy="285075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 txBox="1">
            <a:spLocks noGrp="1"/>
          </p:cNvSpPr>
          <p:nvPr>
            <p:ph type="title"/>
          </p:nvPr>
        </p:nvSpPr>
        <p:spPr>
          <a:xfrm>
            <a:off x="720000" y="1590838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7"/>
          <p:cNvSpPr txBox="1">
            <a:spLocks noGrp="1"/>
          </p:cNvSpPr>
          <p:nvPr>
            <p:ph type="subTitle" idx="1"/>
          </p:nvPr>
        </p:nvSpPr>
        <p:spPr>
          <a:xfrm>
            <a:off x="720000" y="2230563"/>
            <a:ext cx="4294800" cy="13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7"/>
          <p:cNvSpPr>
            <a:spLocks noGrp="1"/>
          </p:cNvSpPr>
          <p:nvPr>
            <p:ph type="pic" idx="2"/>
          </p:nvPr>
        </p:nvSpPr>
        <p:spPr>
          <a:xfrm>
            <a:off x="5514700" y="631200"/>
            <a:ext cx="2728200" cy="3881100"/>
          </a:xfrm>
          <a:prstGeom prst="roundRect">
            <a:avLst>
              <a:gd name="adj" fmla="val 4083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1209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15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4932427" y="-2514475"/>
            <a:ext cx="4558049" cy="305397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27" name="Google Shape;42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962454">
            <a:off x="-3123132" y="1593711"/>
            <a:ext cx="4452563" cy="445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5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337775" y="4230825"/>
            <a:ext cx="5620475" cy="376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719991" y="4531774"/>
            <a:ext cx="2541778" cy="254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5661" y="4409312"/>
            <a:ext cx="3231252" cy="323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3082274" y="-2132034"/>
            <a:ext cx="2672200" cy="26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5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-1830323" y="-2247000"/>
            <a:ext cx="4558049" cy="305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8423076" y="-811758"/>
            <a:ext cx="3767665" cy="37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5"/>
          <p:cNvSpPr/>
          <p:nvPr/>
        </p:nvSpPr>
        <p:spPr>
          <a:xfrm rot="2491992">
            <a:off x="-1256320" y="-931553"/>
            <a:ext cx="2054235" cy="1919271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>
            <a:off x="8733080" y="1181471"/>
            <a:ext cx="1344377" cy="1995312"/>
            <a:chOff x="272875" y="1527563"/>
            <a:chExt cx="255950" cy="455000"/>
          </a:xfrm>
        </p:grpSpPr>
        <p:sp>
          <p:nvSpPr>
            <p:cNvPr id="436" name="Google Shape;436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1" name="Google Shape;47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2826" y="-2273900"/>
            <a:ext cx="2954624" cy="295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962454">
            <a:off x="8175880" y="2382298"/>
            <a:ext cx="4452563" cy="4452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87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"/>
          <p:cNvSpPr txBox="1">
            <a:spLocks noGrp="1"/>
          </p:cNvSpPr>
          <p:nvPr>
            <p:ph type="title"/>
          </p:nvPr>
        </p:nvSpPr>
        <p:spPr>
          <a:xfrm>
            <a:off x="1226400" y="3228278"/>
            <a:ext cx="6691200" cy="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75" name="Google Shape;475;p16"/>
          <p:cNvSpPr txBox="1">
            <a:spLocks noGrp="1"/>
          </p:cNvSpPr>
          <p:nvPr>
            <p:ph type="subTitle" idx="1"/>
          </p:nvPr>
        </p:nvSpPr>
        <p:spPr>
          <a:xfrm>
            <a:off x="1226400" y="1185622"/>
            <a:ext cx="6691200" cy="21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476" name="Google Shape;47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99331">
            <a:off x="6575329" y="-3491821"/>
            <a:ext cx="5580139" cy="558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65526">
            <a:off x="-1910213" y="2738607"/>
            <a:ext cx="6050502" cy="6050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221840">
            <a:off x="-712151" y="-1532354"/>
            <a:ext cx="2850749" cy="2850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04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4936775" y="4028871"/>
            <a:ext cx="2742600" cy="5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1464625" y="4028871"/>
            <a:ext cx="2742600" cy="5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4936775" y="3739500"/>
            <a:ext cx="27426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1464625" y="3739500"/>
            <a:ext cx="2742600" cy="4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97132">
            <a:off x="7486648" y="-2227737"/>
            <a:ext cx="5534475" cy="553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5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5482925" y="4134200"/>
            <a:ext cx="5620475" cy="376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66697" y="2890627"/>
            <a:ext cx="3434175" cy="3435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0764" y="838575"/>
            <a:ext cx="2954624" cy="2954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6842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theme" Target="../theme/theme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8" cy="41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0050" y="4259262"/>
            <a:ext cx="796926" cy="79057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/>
        </p:nvSpPr>
        <p:spPr>
          <a:xfrm>
            <a:off x="139700" y="4649787"/>
            <a:ext cx="500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Casa Central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Toesca 1783 | Mesa Central: 2 2582 6000</a:t>
            </a:r>
            <a:b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Serena: 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Av. Francisco de Aguirre 0405 | Mesa Central: 51 247 9150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772025"/>
            <a:ext cx="9143998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912" y="0"/>
            <a:ext cx="787400" cy="61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0225" y="111125"/>
            <a:ext cx="730252" cy="72548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875" y="-361950"/>
            <a:ext cx="9177343" cy="550386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772025"/>
            <a:ext cx="9143998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12" y="0"/>
            <a:ext cx="787400" cy="61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50225" y="111125"/>
            <a:ext cx="730252" cy="72548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875" y="-361950"/>
            <a:ext cx="9177343" cy="550386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onona.valdes@ucentral.c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>
            <a:extLst>
              <a:ext uri="{FF2B5EF4-FFF2-40B4-BE49-F238E27FC236}">
                <a16:creationId xmlns:a16="http://schemas.microsoft.com/office/drawing/2014/main" id="{05AEC81E-9577-57BF-B892-4267FEC9B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560" y="2229675"/>
            <a:ext cx="722201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L" sz="2000" b="1" i="0" u="none" strike="noStrike" cap="none" normalizeH="0" baseline="0" dirty="0">
                <a:ln>
                  <a:noFill/>
                </a:ln>
                <a:solidFill>
                  <a:srgbClr val="1F487C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Contribución en el desarrollo de habilidades motrices acuáticas, a través la implementación de un taller de Natación, para niños (as) de Escuelas Municipales "</a:t>
            </a:r>
            <a:endParaRPr kumimoji="0" lang="es-ES" altLang="es-C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C6C7F74-AB42-49BF-EFD4-FBEC85C500B0}"/>
              </a:ext>
            </a:extLst>
          </p:cNvPr>
          <p:cNvSpPr txBox="1"/>
          <p:nvPr/>
        </p:nvSpPr>
        <p:spPr>
          <a:xfrm>
            <a:off x="653144" y="3405324"/>
            <a:ext cx="7603958" cy="1149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99440" algn="ctr">
              <a:spcBef>
                <a:spcPts val="1550"/>
              </a:spcBef>
            </a:pPr>
            <a:r>
              <a:rPr lang="es-ES" sz="1400" spc="-5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Alex</a:t>
            </a:r>
            <a:r>
              <a:rPr lang="es-ES" sz="1400" spc="-8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s-ES" sz="1400" spc="-5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Llanquín</a:t>
            </a:r>
            <a:r>
              <a:rPr lang="es-ES" sz="1400" spc="-65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s-ES" sz="1400" spc="-5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González</a:t>
            </a:r>
            <a:r>
              <a:rPr lang="es-ES" sz="1400" spc="-85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s-ES" sz="1400" spc="-5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-</a:t>
            </a:r>
            <a:r>
              <a:rPr lang="es-ES" sz="1400" spc="345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s-ES" sz="1400" spc="-5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Monona</a:t>
            </a:r>
            <a:r>
              <a:rPr lang="es-ES" sz="1400" spc="-75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s-ES" sz="1400" spc="-5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Valdés</a:t>
            </a:r>
            <a:r>
              <a:rPr lang="es-ES" sz="1400" spc="-8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s-ES" sz="1400" spc="-5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Cortez- Marcelo Müller Rodríguez  </a:t>
            </a:r>
            <a:r>
              <a:rPr lang="es-ES" sz="1400" spc="-35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endParaRPr lang="es-ES" spc="-35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599440" algn="ctr">
              <a:spcBef>
                <a:spcPts val="1550"/>
              </a:spcBef>
            </a:pPr>
            <a:r>
              <a:rPr lang="es-ES" sz="1400" u="sng" strike="noStrike" spc="-50" dirty="0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alex.llanquin@ucentral.cl</a:t>
            </a:r>
            <a:r>
              <a:rPr lang="es-ES" sz="1400" u="sng" strike="noStrike" spc="-85" dirty="0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sz="1400" u="sng" strike="noStrike" spc="-50" dirty="0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s-ES" sz="1400" u="sng" strike="noStrike" spc="-90" dirty="0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s-ES" sz="1400" u="sng" strike="noStrike" spc="-50" dirty="0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monona.valdes@ucentral.cl</a:t>
            </a:r>
            <a:r>
              <a:rPr lang="es-ES" sz="1400" u="sng" spc="-75" dirty="0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- emullerr@ucentral.cl  </a:t>
            </a:r>
          </a:p>
          <a:p>
            <a:pPr marL="599440" algn="ctr">
              <a:spcBef>
                <a:spcPts val="1550"/>
              </a:spcBef>
            </a:pPr>
            <a:r>
              <a:rPr lang="es-ES" sz="1400" spc="-5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Universidad</a:t>
            </a:r>
            <a:r>
              <a:rPr lang="es-ES" sz="1400" spc="-3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s-ES" sz="1400" spc="-5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Central</a:t>
            </a:r>
            <a:endParaRPr lang="es-CL" sz="9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EBF6A41-00C9-4D8B-A9C3-F4E3033FB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743" y="509741"/>
            <a:ext cx="2656114" cy="11592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>
          <a:extLst>
            <a:ext uri="{FF2B5EF4-FFF2-40B4-BE49-F238E27FC236}">
              <a16:creationId xmlns:a16="http://schemas.microsoft.com/office/drawing/2014/main" id="{1EF5E0F3-D85F-E2A5-2812-BAEB2F66D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5">
            <a:extLst>
              <a:ext uri="{FF2B5EF4-FFF2-40B4-BE49-F238E27FC236}">
                <a16:creationId xmlns:a16="http://schemas.microsoft.com/office/drawing/2014/main" id="{054580DC-3457-A4A6-ACE8-24B43AC664DE}"/>
              </a:ext>
            </a:extLst>
          </p:cNvPr>
          <p:cNvSpPr txBox="1">
            <a:spLocks/>
          </p:cNvSpPr>
          <p:nvPr/>
        </p:nvSpPr>
        <p:spPr>
          <a:xfrm>
            <a:off x="150313" y="898770"/>
            <a:ext cx="8668010" cy="36716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4162" indent="-284162" algn="just">
              <a:lnSpc>
                <a:spcPct val="97000"/>
              </a:lnSpc>
              <a:buClr>
                <a:schemeClr val="dk1"/>
              </a:buClr>
              <a:buSzPts val="1500"/>
              <a:buFont typeface="Arial"/>
              <a:buChar char="•"/>
            </a:pPr>
            <a:r>
              <a:rPr lang="es-ES" sz="16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Bases Curriculares para el 7° Básico a 2° Medio. Ministerio de Educación (MINEDUC, 2018): </a:t>
            </a:r>
            <a:r>
              <a:rPr lang="es-ES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La asignatura busca dar importancia a las actividades físicas que no se practican tradicionalmente en la escuela, como la escalada, </a:t>
            </a:r>
            <a:r>
              <a:rPr lang="es-ES" sz="1600" u="sng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las actividades acuáticas</a:t>
            </a:r>
            <a:r>
              <a:rPr lang="es-ES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el andinismo, caminatas y </a:t>
            </a:r>
            <a:r>
              <a:rPr lang="es-ES" sz="1600" dirty="0" err="1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cicletadas</a:t>
            </a:r>
            <a:r>
              <a:rPr lang="es-ES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, entre otras.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4162" indent="-284162" algn="just">
              <a:lnSpc>
                <a:spcPct val="97000"/>
              </a:lnSpc>
              <a:spcBef>
                <a:spcPts val="1800"/>
              </a:spcBef>
              <a:buClr>
                <a:schemeClr val="dk1"/>
              </a:buClr>
              <a:buSzPts val="1500"/>
              <a:buFont typeface="Arial"/>
              <a:buChar char="•"/>
            </a:pPr>
            <a:r>
              <a:rPr lang="es-ES" sz="16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Necesidad del establecimiento: </a:t>
            </a:r>
            <a:r>
              <a:rPr lang="es-ES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Establecimientos Municipales no cuentan con </a:t>
            </a:r>
            <a:r>
              <a:rPr lang="es-ES" sz="16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infraestructura necesaria </a:t>
            </a:r>
            <a:r>
              <a:rPr lang="es-ES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para el desarrollo de estas actividades debido a su alto costo económico. En este contexto podemos situarnos en un tema como la desigualdad de oportunidades en el ámbito educativo, como indica Astorga et al. (2007).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4162" indent="-284162" algn="just">
              <a:lnSpc>
                <a:spcPct val="97000"/>
              </a:lnSpc>
              <a:spcBef>
                <a:spcPts val="1800"/>
              </a:spcBef>
              <a:buClr>
                <a:schemeClr val="dk1"/>
              </a:buClr>
              <a:buSzPts val="1500"/>
              <a:buFont typeface="Arial"/>
              <a:buChar char="•"/>
            </a:pPr>
            <a:r>
              <a:rPr lang="es-ES" sz="16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Necesidad de los estudiantes: </a:t>
            </a:r>
            <a:r>
              <a:rPr lang="es-ES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Según un estudio de la Fundación Mar de Chile (2023), de 21 mil estudiantes encuestados en cinco regiones del país el 58% de ellos no sabe nadar, La situación es particularmente preocupante en la Región Metropolitana, pues del total de accidentes registrados en el verano (466), el 41,2% pertenece a Santiago. 52% de los accidentados se ubica entre los 9 y 18 años.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6" name="Google Shape;896;p35">
            <a:extLst>
              <a:ext uri="{FF2B5EF4-FFF2-40B4-BE49-F238E27FC236}">
                <a16:creationId xmlns:a16="http://schemas.microsoft.com/office/drawing/2014/main" id="{9AF62035-A6DA-069B-1563-53683D7221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0852" y="115062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R="267970" algn="ctr">
              <a:spcBef>
                <a:spcPts val="1505"/>
              </a:spcBef>
            </a:pPr>
            <a:r>
              <a:rPr lang="es-ES" sz="2000" b="1" i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Marco de referencia</a:t>
            </a:r>
            <a:endParaRPr lang="es-CL" sz="2000" dirty="0">
              <a:effectLst/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169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5"/>
          <p:cNvSpPr txBox="1">
            <a:spLocks noGrp="1"/>
          </p:cNvSpPr>
          <p:nvPr>
            <p:ph type="title"/>
          </p:nvPr>
        </p:nvSpPr>
        <p:spPr>
          <a:xfrm>
            <a:off x="1309548" y="367725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R="267970" algn="ctr">
              <a:spcBef>
                <a:spcPts val="1505"/>
              </a:spcBef>
            </a:pPr>
            <a:r>
              <a:rPr lang="es-ES" sz="2000" b="1" i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Descripción</a:t>
            </a:r>
            <a:r>
              <a:rPr lang="es-ES" sz="2000" b="1" i="1" spc="-1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i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del</a:t>
            </a:r>
            <a:r>
              <a:rPr lang="es-ES" sz="2000" b="1" i="1" spc="-1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i="1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Proyecto</a:t>
            </a:r>
            <a:endParaRPr lang="es-CL" sz="2000" dirty="0">
              <a:effectLst/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97" name="Google Shape;897;p35"/>
          <p:cNvSpPr txBox="1">
            <a:spLocks noGrp="1"/>
          </p:cNvSpPr>
          <p:nvPr>
            <p:ph type="subTitle" idx="1"/>
          </p:nvPr>
        </p:nvSpPr>
        <p:spPr>
          <a:xfrm>
            <a:off x="240632" y="1068782"/>
            <a:ext cx="5450305" cy="35564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" marR="434340" algn="just">
              <a:lnSpc>
                <a:spcPct val="100000"/>
              </a:lnSpc>
              <a:spcBef>
                <a:spcPts val="1420"/>
              </a:spcBef>
              <a:buNone/>
            </a:pP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Los establecimientos municipales no cuentan con infraestructura como piscinas, para desarrollar la actividad curricular de Natación, en este caso la problemática</a:t>
            </a:r>
            <a:r>
              <a:rPr lang="es-ES" spc="-5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que</a:t>
            </a:r>
            <a:r>
              <a:rPr lang="es-ES" spc="-6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se</a:t>
            </a:r>
            <a:r>
              <a:rPr lang="es-ES" spc="-6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abordará</a:t>
            </a:r>
            <a:r>
              <a:rPr lang="es-ES" spc="-7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nace</a:t>
            </a:r>
            <a:r>
              <a:rPr lang="es-ES" spc="-6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desde</a:t>
            </a:r>
            <a:r>
              <a:rPr lang="es-ES" spc="-5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los</a:t>
            </a:r>
            <a:r>
              <a:rPr lang="es-ES" spc="-6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mismos</a:t>
            </a:r>
            <a:r>
              <a:rPr lang="es-ES" spc="-5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profesores</a:t>
            </a:r>
            <a:r>
              <a:rPr lang="es-ES" spc="-7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</a:t>
            </a:r>
            <a:r>
              <a:rPr lang="es-ES" spc="-7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educación</a:t>
            </a:r>
            <a:r>
              <a:rPr lang="es-ES" spc="-6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física</a:t>
            </a:r>
            <a:r>
              <a:rPr lang="es-ES" spc="-7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</a:t>
            </a:r>
            <a:r>
              <a:rPr lang="es-ES" spc="-5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las</a:t>
            </a:r>
            <a:r>
              <a:rPr lang="es-ES" spc="-6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escuelas</a:t>
            </a:r>
            <a:r>
              <a:rPr lang="es-ES" spc="-5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municipales</a:t>
            </a:r>
            <a:r>
              <a:rPr lang="es-ES" spc="-6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Provincia</a:t>
            </a:r>
            <a:r>
              <a:rPr lang="es-ES" spc="-1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</a:t>
            </a:r>
            <a:r>
              <a:rPr lang="es-ES" spc="-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Chiloé y</a:t>
            </a:r>
            <a:r>
              <a:rPr lang="es-ES" spc="-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Santiago</a:t>
            </a:r>
            <a:r>
              <a:rPr lang="es-ES" spc="-1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</a:t>
            </a:r>
            <a:r>
              <a:rPr lang="es-ES" spc="-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Chile, dado</a:t>
            </a:r>
            <a:r>
              <a:rPr lang="es-ES" spc="-4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que</a:t>
            </a:r>
            <a:r>
              <a:rPr lang="es-ES" spc="-3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los</a:t>
            </a:r>
            <a:r>
              <a:rPr lang="es-ES" spc="-4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alumnos</a:t>
            </a:r>
            <a:r>
              <a:rPr lang="es-ES" spc="-4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</a:t>
            </a:r>
            <a:r>
              <a:rPr lang="es-ES" spc="-3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los</a:t>
            </a:r>
            <a:r>
              <a:rPr lang="es-ES" spc="-4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establecimientos</a:t>
            </a:r>
            <a:r>
              <a:rPr lang="es-ES" spc="-4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expresan</a:t>
            </a:r>
            <a:r>
              <a:rPr lang="es-ES" spc="-3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no</a:t>
            </a:r>
            <a:r>
              <a:rPr lang="es-ES" spc="-4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contar</a:t>
            </a:r>
            <a:r>
              <a:rPr lang="es-ES" spc="-3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con</a:t>
            </a:r>
            <a:r>
              <a:rPr lang="es-ES" spc="-4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habilidades</a:t>
            </a:r>
            <a:r>
              <a:rPr lang="es-ES" spc="-4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</a:t>
            </a:r>
            <a:r>
              <a:rPr lang="es-ES" spc="-3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natación</a:t>
            </a:r>
            <a:r>
              <a:rPr lang="es-ES" spc="-3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para poder</a:t>
            </a:r>
            <a:r>
              <a:rPr lang="es-ES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disfrutar</a:t>
            </a:r>
            <a:r>
              <a:rPr lang="es-ES" spc="-11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en</a:t>
            </a:r>
            <a:r>
              <a:rPr lang="es-ES" spc="-11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forma</a:t>
            </a:r>
            <a:r>
              <a:rPr lang="es-ES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segura.</a:t>
            </a:r>
            <a:r>
              <a:rPr lang="es-ES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34290" marR="434340" algn="just">
              <a:lnSpc>
                <a:spcPct val="100000"/>
              </a:lnSpc>
              <a:spcBef>
                <a:spcPts val="1420"/>
              </a:spcBef>
              <a:buNone/>
            </a:pPr>
            <a:r>
              <a:rPr lang="es-ES" spc="-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</a:t>
            </a:r>
            <a:r>
              <a:rPr lang="es-ES" spc="-12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objetivo</a:t>
            </a:r>
            <a:r>
              <a:rPr lang="es-ES" spc="-12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general</a:t>
            </a:r>
            <a:r>
              <a:rPr lang="es-ES" spc="-12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del</a:t>
            </a:r>
            <a:r>
              <a:rPr lang="es-ES" spc="-12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proyecto</a:t>
            </a:r>
            <a:r>
              <a:rPr lang="es-ES" spc="-12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es</a:t>
            </a:r>
            <a:r>
              <a:rPr lang="es-ES" spc="-12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desarrollar</a:t>
            </a:r>
            <a:r>
              <a:rPr lang="es-ES" spc="-12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las</a:t>
            </a:r>
            <a:r>
              <a:rPr lang="es-ES" spc="-12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habilidades</a:t>
            </a:r>
            <a:r>
              <a:rPr lang="es-ES" spc="-12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motrices</a:t>
            </a:r>
            <a:r>
              <a:rPr lang="es-ES" spc="-12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acuáticas</a:t>
            </a:r>
            <a:r>
              <a:rPr lang="es-ES" spc="-12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para</a:t>
            </a:r>
            <a:r>
              <a:rPr lang="es-ES" spc="-12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potenciar</a:t>
            </a:r>
            <a:r>
              <a:rPr lang="es-ES" spc="-12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los hábitos</a:t>
            </a:r>
            <a:r>
              <a:rPr lang="es-ES" spc="-6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</a:t>
            </a:r>
            <a:r>
              <a:rPr lang="es-ES" spc="-6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vida</a:t>
            </a:r>
            <a:r>
              <a:rPr lang="es-ES" spc="-8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saludable</a:t>
            </a:r>
            <a:r>
              <a:rPr lang="es-ES" spc="-5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en</a:t>
            </a:r>
            <a:r>
              <a:rPr lang="es-ES" spc="-6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niños</a:t>
            </a:r>
            <a:r>
              <a:rPr lang="es-ES" spc="-6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y</a:t>
            </a:r>
            <a:r>
              <a:rPr lang="es-ES" spc="-6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niñas</a:t>
            </a:r>
            <a:r>
              <a:rPr lang="es-ES" spc="-5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</a:t>
            </a:r>
            <a:r>
              <a:rPr lang="es-ES" spc="-5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las</a:t>
            </a:r>
            <a:r>
              <a:rPr lang="es-ES" spc="-5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escuelas</a:t>
            </a:r>
            <a:r>
              <a:rPr lang="es-ES" spc="-6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municipales.</a:t>
            </a:r>
            <a:r>
              <a:rPr lang="es-ES" spc="-6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endParaRPr lang="es-CL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n 8" descr="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B34FBB5C-8453-CDDB-27EE-3D7884E58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190" y="1565233"/>
            <a:ext cx="2694059" cy="2013033"/>
          </a:xfrm>
          <a:prstGeom prst="roundRect">
            <a:avLst>
              <a:gd name="adj" fmla="val 360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36"/>
          <p:cNvSpPr/>
          <p:nvPr/>
        </p:nvSpPr>
        <p:spPr>
          <a:xfrm>
            <a:off x="1968041" y="494225"/>
            <a:ext cx="4797468" cy="4944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Descripción de la experiencia</a:t>
            </a:r>
          </a:p>
        </p:txBody>
      </p:sp>
      <p:sp>
        <p:nvSpPr>
          <p:cNvPr id="905" name="Google Shape;905;p36"/>
          <p:cNvSpPr/>
          <p:nvPr/>
        </p:nvSpPr>
        <p:spPr>
          <a:xfrm>
            <a:off x="720000" y="2638825"/>
            <a:ext cx="1878000" cy="4944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Niveles</a:t>
            </a:r>
            <a:endParaRPr sz="2400" dirty="0">
              <a:solidFill>
                <a:schemeClr val="dk1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906" name="Google Shape;906;p36"/>
          <p:cNvSpPr/>
          <p:nvPr/>
        </p:nvSpPr>
        <p:spPr>
          <a:xfrm>
            <a:off x="2662800" y="2638825"/>
            <a:ext cx="1878000" cy="4944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Sesiones</a:t>
            </a:r>
            <a:endParaRPr sz="2400" dirty="0">
              <a:solidFill>
                <a:schemeClr val="dk1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907" name="Google Shape;907;p36"/>
          <p:cNvSpPr/>
          <p:nvPr/>
        </p:nvSpPr>
        <p:spPr>
          <a:xfrm>
            <a:off x="4605600" y="2638825"/>
            <a:ext cx="1878000" cy="4944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Evaluación</a:t>
            </a:r>
            <a:endParaRPr sz="2400" dirty="0">
              <a:solidFill>
                <a:schemeClr val="dk1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sp>
        <p:nvSpPr>
          <p:cNvPr id="908" name="Google Shape;908;p36"/>
          <p:cNvSpPr/>
          <p:nvPr/>
        </p:nvSpPr>
        <p:spPr>
          <a:xfrm>
            <a:off x="6548399" y="2638825"/>
            <a:ext cx="2069507" cy="494400"/>
          </a:xfrm>
          <a:prstGeom prst="roundRect">
            <a:avLst>
              <a:gd name="adj" fmla="val 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381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rPr>
              <a:t>Participantes</a:t>
            </a:r>
            <a:endParaRPr sz="2400" dirty="0">
              <a:solidFill>
                <a:schemeClr val="dk1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  <p:cxnSp>
        <p:nvCxnSpPr>
          <p:cNvPr id="909" name="Google Shape;909;p36"/>
          <p:cNvCxnSpPr>
            <a:cxnSpLocks/>
          </p:cNvCxnSpPr>
          <p:nvPr/>
        </p:nvCxnSpPr>
        <p:spPr>
          <a:xfrm rot="5400000">
            <a:off x="3226172" y="1538115"/>
            <a:ext cx="1539507" cy="76556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0" name="Google Shape;910;p36"/>
          <p:cNvCxnSpPr>
            <a:cxnSpLocks/>
          </p:cNvCxnSpPr>
          <p:nvPr/>
        </p:nvCxnSpPr>
        <p:spPr>
          <a:xfrm rot="5400000" flipH="1" flipV="1">
            <a:off x="2310825" y="582825"/>
            <a:ext cx="1402950" cy="270895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1" name="Google Shape;911;p36"/>
          <p:cNvCxnSpPr>
            <a:cxnSpLocks/>
            <a:stCxn id="904" idx="2"/>
            <a:endCxn id="908" idx="0"/>
          </p:cNvCxnSpPr>
          <p:nvPr/>
        </p:nvCxnSpPr>
        <p:spPr>
          <a:xfrm rot="16200000" flipH="1">
            <a:off x="5149864" y="205536"/>
            <a:ext cx="1650200" cy="3216378"/>
          </a:xfrm>
          <a:prstGeom prst="bentConnector3">
            <a:avLst>
              <a:gd name="adj1" fmla="val 58209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12" name="Google Shape;912;p36"/>
          <p:cNvCxnSpPr>
            <a:cxnSpLocks/>
          </p:cNvCxnSpPr>
          <p:nvPr/>
        </p:nvCxnSpPr>
        <p:spPr>
          <a:xfrm rot="16200000" flipV="1">
            <a:off x="4250713" y="1351788"/>
            <a:ext cx="1409949" cy="117782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13" name="Google Shape;913;p36"/>
          <p:cNvSpPr txBox="1"/>
          <p:nvPr/>
        </p:nvSpPr>
        <p:spPr>
          <a:xfrm>
            <a:off x="718825" y="3364925"/>
            <a:ext cx="18780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  <a:latin typeface="Barlow Medium"/>
              </a:rPr>
              <a:t>Básico</a:t>
            </a:r>
            <a:r>
              <a:rPr lang="en-US" dirty="0">
                <a:solidFill>
                  <a:schemeClr val="dk1"/>
                </a:solidFill>
                <a:latin typeface="Barlow Medium"/>
              </a:rPr>
              <a:t>, </a:t>
            </a:r>
            <a:r>
              <a:rPr lang="en-US" dirty="0" err="1">
                <a:solidFill>
                  <a:schemeClr val="dk1"/>
                </a:solidFill>
                <a:latin typeface="Barlow Medium"/>
              </a:rPr>
              <a:t>intermedio</a:t>
            </a:r>
            <a:r>
              <a:rPr lang="en-US" dirty="0">
                <a:solidFill>
                  <a:schemeClr val="dk1"/>
                </a:solidFill>
                <a:latin typeface="Barlow Medium"/>
              </a:rPr>
              <a:t> y </a:t>
            </a:r>
            <a:r>
              <a:rPr lang="en-US" dirty="0" err="1">
                <a:solidFill>
                  <a:schemeClr val="dk1"/>
                </a:solidFill>
                <a:latin typeface="Barlow Medium"/>
              </a:rPr>
              <a:t>avanzado</a:t>
            </a:r>
            <a:r>
              <a:rPr lang="en-US" sz="1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914" name="Google Shape;914;p36"/>
          <p:cNvSpPr txBox="1"/>
          <p:nvPr/>
        </p:nvSpPr>
        <p:spPr>
          <a:xfrm>
            <a:off x="6646552" y="3360149"/>
            <a:ext cx="18732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36 niños y niñas de </a:t>
            </a:r>
            <a:r>
              <a:rPr lang="en" dirty="0">
                <a:solidFill>
                  <a:schemeClr val="tx1"/>
                </a:solidFill>
                <a:latin typeface="Barlow Medium"/>
                <a:ea typeface="Barlow Medium"/>
                <a:cs typeface="Barlow Medium"/>
                <a:sym typeface="Barlow Medium"/>
              </a:rPr>
              <a:t>7mo y 8vo  año de enseñanza básica </a:t>
            </a:r>
            <a:endParaRPr dirty="0">
              <a:solidFill>
                <a:schemeClr val="tx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915" name="Google Shape;915;p36"/>
          <p:cNvSpPr txBox="1"/>
          <p:nvPr/>
        </p:nvSpPr>
        <p:spPr>
          <a:xfrm>
            <a:off x="2663987" y="3364925"/>
            <a:ext cx="18780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8 sesiones, de 60 minutos.</a:t>
            </a:r>
            <a:endParaRPr dirty="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916" name="Google Shape;916;p36"/>
          <p:cNvSpPr txBox="1"/>
          <p:nvPr/>
        </p:nvSpPr>
        <p:spPr>
          <a:xfrm>
            <a:off x="4607975" y="3364925"/>
            <a:ext cx="1875600" cy="7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Diagnóstica y final.</a:t>
            </a:r>
            <a:endParaRPr dirty="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cxnSp>
        <p:nvCxnSpPr>
          <p:cNvPr id="917" name="Google Shape;917;p36"/>
          <p:cNvCxnSpPr>
            <a:cxnSpLocks/>
            <a:stCxn id="905" idx="2"/>
            <a:endCxn id="913" idx="0"/>
          </p:cNvCxnSpPr>
          <p:nvPr/>
        </p:nvCxnSpPr>
        <p:spPr>
          <a:xfrm flipH="1">
            <a:off x="1657825" y="3133225"/>
            <a:ext cx="1175" cy="231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918" name="Google Shape;918;p36"/>
          <p:cNvCxnSpPr>
            <a:stCxn id="906" idx="2"/>
            <a:endCxn id="915" idx="0"/>
          </p:cNvCxnSpPr>
          <p:nvPr/>
        </p:nvCxnSpPr>
        <p:spPr>
          <a:xfrm>
            <a:off x="3601800" y="3133225"/>
            <a:ext cx="1200" cy="231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919" name="Google Shape;919;p36"/>
          <p:cNvCxnSpPr>
            <a:stCxn id="907" idx="2"/>
            <a:endCxn id="916" idx="0"/>
          </p:cNvCxnSpPr>
          <p:nvPr/>
        </p:nvCxnSpPr>
        <p:spPr>
          <a:xfrm>
            <a:off x="5544600" y="3133225"/>
            <a:ext cx="1200" cy="231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920" name="Google Shape;920;p36"/>
          <p:cNvCxnSpPr>
            <a:cxnSpLocks/>
            <a:stCxn id="908" idx="2"/>
            <a:endCxn id="914" idx="0"/>
          </p:cNvCxnSpPr>
          <p:nvPr/>
        </p:nvCxnSpPr>
        <p:spPr>
          <a:xfrm flipH="1">
            <a:off x="7583152" y="3133225"/>
            <a:ext cx="1" cy="226924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B6581DA9-365D-4B35-97F5-21EA9EA9C471}"/>
              </a:ext>
            </a:extLst>
          </p:cNvPr>
          <p:cNvCxnSpPr>
            <a:cxnSpLocks/>
          </p:cNvCxnSpPr>
          <p:nvPr/>
        </p:nvCxnSpPr>
        <p:spPr>
          <a:xfrm>
            <a:off x="4378707" y="1490133"/>
            <a:ext cx="8932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8C4584E-A243-42FA-80CB-987B57FF9973}"/>
              </a:ext>
            </a:extLst>
          </p:cNvPr>
          <p:cNvSpPr txBox="1"/>
          <p:nvPr/>
        </p:nvSpPr>
        <p:spPr>
          <a:xfrm>
            <a:off x="1274496" y="1202594"/>
            <a:ext cx="248355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L" sz="1200" b="1" dirty="0"/>
              <a:t>ASIGNATURAS  PRÁCTICA PROFESIONAL E INTERMEDIAS  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CE35C155-1783-44E3-921E-91328FCDB2DF}"/>
              </a:ext>
            </a:extLst>
          </p:cNvPr>
          <p:cNvCxnSpPr/>
          <p:nvPr/>
        </p:nvCxnSpPr>
        <p:spPr>
          <a:xfrm flipH="1">
            <a:off x="3838222" y="1483025"/>
            <a:ext cx="5285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2F33AD7-A157-4D7E-8F32-018C0073B985}"/>
              </a:ext>
            </a:extLst>
          </p:cNvPr>
          <p:cNvSpPr txBox="1"/>
          <p:nvPr/>
        </p:nvSpPr>
        <p:spPr>
          <a:xfrm>
            <a:off x="5304600" y="1351633"/>
            <a:ext cx="187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/>
              <a:t>HORAS DITRIBUIDAS 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2EAFC9C1-23A6-4129-8F15-A7B170C8BC35}"/>
              </a:ext>
            </a:extLst>
          </p:cNvPr>
          <p:cNvSpPr/>
          <p:nvPr/>
        </p:nvSpPr>
        <p:spPr>
          <a:xfrm>
            <a:off x="5271911" y="1320800"/>
            <a:ext cx="1841743" cy="3544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b="1" dirty="0">
                <a:solidFill>
                  <a:schemeClr val="tx1"/>
                </a:solidFill>
              </a:rPr>
              <a:t>HORAS DISTRIBUIDAS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>
          <a:extLst>
            <a:ext uri="{FF2B5EF4-FFF2-40B4-BE49-F238E27FC236}">
              <a16:creationId xmlns:a16="http://schemas.microsoft.com/office/drawing/2014/main" id="{20E90D95-EA49-0BD1-1864-299382936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794" y="217406"/>
            <a:ext cx="3865846" cy="216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794" y="2514194"/>
            <a:ext cx="3865846" cy="22967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57">
            <a:extLst>
              <a:ext uri="{FF2B5EF4-FFF2-40B4-BE49-F238E27FC236}">
                <a16:creationId xmlns:a16="http://schemas.microsoft.com/office/drawing/2014/main" id="{EFE8B61F-B112-19EB-8F4F-90FE8BA67FDE}"/>
              </a:ext>
            </a:extLst>
          </p:cNvPr>
          <p:cNvSpPr txBox="1"/>
          <p:nvPr/>
        </p:nvSpPr>
        <p:spPr>
          <a:xfrm>
            <a:off x="4065099" y="485405"/>
            <a:ext cx="4960307" cy="40575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r>
              <a:rPr lang="es-ES" sz="230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 </a:t>
            </a:r>
            <a:endParaRPr lang="es-CL" sz="11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algn="ctr">
              <a:spcBef>
                <a:spcPts val="1105"/>
              </a:spcBef>
            </a:pPr>
            <a:r>
              <a:rPr lang="es-ES" sz="2000" b="1" i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Resultados</a:t>
            </a:r>
            <a:r>
              <a:rPr lang="es-ES" sz="2000" b="1" i="1" spc="-6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i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del</a:t>
            </a:r>
            <a:r>
              <a:rPr lang="es-ES" sz="2000" b="1" i="1" spc="-5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2000" b="1" i="1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Proceso</a:t>
            </a:r>
            <a:endParaRPr lang="es-CL" sz="2000" dirty="0">
              <a:effectLst/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196850" marR="236220" algn="just">
              <a:lnSpc>
                <a:spcPct val="102000"/>
              </a:lnSpc>
              <a:spcBef>
                <a:spcPts val="1140"/>
              </a:spcBef>
            </a:pP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La evaluación</a:t>
            </a:r>
            <a:r>
              <a:rPr lang="es-ES" sz="1600" spc="-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diagnóstica se categorizaron a los estudiantes según su nivel de habilidades</a:t>
            </a:r>
            <a:r>
              <a:rPr lang="es-ES" sz="1600" spc="-9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motrices;</a:t>
            </a:r>
            <a:r>
              <a:rPr lang="es-ES" sz="1600" spc="-8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44%</a:t>
            </a:r>
            <a:r>
              <a:rPr lang="es-ES" sz="1600" b="1" spc="-9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nivel</a:t>
            </a:r>
            <a:r>
              <a:rPr lang="es-ES" sz="1600" b="1" spc="-1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básico,</a:t>
            </a:r>
            <a:r>
              <a:rPr lang="es-ES" sz="1600" b="1" spc="-7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44%</a:t>
            </a:r>
            <a:r>
              <a:rPr lang="es-ES" sz="1600" b="1" spc="-9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medio</a:t>
            </a:r>
            <a:r>
              <a:rPr lang="es-ES" sz="1600" b="1" spc="-8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y</a:t>
            </a:r>
            <a:r>
              <a:rPr lang="es-ES" sz="1600" b="1" spc="-8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el</a:t>
            </a:r>
            <a:r>
              <a:rPr lang="es-ES" sz="1600" b="1" spc="-9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11%</a:t>
            </a:r>
            <a:r>
              <a:rPr lang="es-ES" sz="1600" b="1" spc="-9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avanzado,</a:t>
            </a:r>
            <a:r>
              <a:rPr lang="es-ES" sz="1600" b="1" spc="-9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posterior 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a</a:t>
            </a:r>
            <a:r>
              <a:rPr lang="es-ES" sz="16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la</a:t>
            </a:r>
            <a:r>
              <a:rPr lang="es-ES" sz="16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intervención</a:t>
            </a:r>
            <a:r>
              <a:rPr lang="es-ES" sz="16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</a:t>
            </a:r>
            <a:r>
              <a:rPr lang="es-ES" sz="16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las</a:t>
            </a:r>
            <a:r>
              <a:rPr lang="es-ES" sz="16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clases</a:t>
            </a:r>
            <a:r>
              <a:rPr lang="es-ES" sz="16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</a:t>
            </a:r>
            <a:r>
              <a:rPr lang="es-ES" sz="1600" spc="-1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natación, </a:t>
            </a:r>
            <a:r>
              <a:rPr lang="es-ES" sz="1600" spc="-20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n</a:t>
            </a:r>
            <a:r>
              <a:rPr lang="es-ES" sz="16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la</a:t>
            </a:r>
            <a:r>
              <a:rPr lang="es-ES" sz="16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evaluación</a:t>
            </a:r>
            <a:r>
              <a:rPr lang="es-ES" sz="16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final,</a:t>
            </a:r>
            <a:r>
              <a:rPr lang="es-ES" sz="16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la</a:t>
            </a:r>
            <a:r>
              <a:rPr lang="es-ES" sz="16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contribución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directa en los niños y niñas, según el Gráfico N°2, los niños y niñas, 31% se mantiene</a:t>
            </a:r>
            <a:r>
              <a:rPr lang="es-ES" sz="1600" spc="-9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en</a:t>
            </a:r>
            <a:r>
              <a:rPr lang="es-ES" sz="1600" spc="-9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nivel</a:t>
            </a:r>
            <a:r>
              <a:rPr lang="es-ES" sz="1600" spc="-9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Básico,</a:t>
            </a:r>
            <a:r>
              <a:rPr lang="es-ES" sz="1600" spc="-9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el</a:t>
            </a:r>
            <a:r>
              <a:rPr lang="es-ES" sz="1600" spc="-8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28%</a:t>
            </a:r>
            <a:r>
              <a:rPr lang="es-ES" sz="1600" spc="-1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se</a:t>
            </a:r>
            <a:r>
              <a:rPr lang="es-ES" sz="16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mantiene</a:t>
            </a:r>
            <a:r>
              <a:rPr lang="es-ES" sz="1600" spc="-9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en</a:t>
            </a:r>
            <a:r>
              <a:rPr lang="es-ES" sz="16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nivel</a:t>
            </a:r>
            <a:r>
              <a:rPr lang="es-ES" sz="1600" spc="-9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medio,</a:t>
            </a:r>
            <a:r>
              <a:rPr lang="es-ES" sz="1600" spc="-8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hay</a:t>
            </a:r>
            <a:r>
              <a:rPr lang="es-ES" sz="1600" spc="-1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un</a:t>
            </a:r>
            <a:r>
              <a:rPr lang="es-ES" sz="1600" spc="-9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avance</a:t>
            </a:r>
            <a:r>
              <a:rPr lang="es-ES" sz="16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 nivel</a:t>
            </a:r>
            <a:r>
              <a:rPr lang="es-ES" sz="1600" spc="-8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básico</a:t>
            </a:r>
            <a:r>
              <a:rPr lang="es-ES" sz="1600" spc="-8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a</a:t>
            </a:r>
            <a:r>
              <a:rPr lang="es-ES" sz="1600" spc="-9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medio</a:t>
            </a:r>
            <a:r>
              <a:rPr lang="es-ES" sz="1600" spc="-8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</a:t>
            </a:r>
            <a:r>
              <a:rPr lang="es-ES" sz="1600" spc="-8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un</a:t>
            </a:r>
            <a:r>
              <a:rPr lang="es-ES" sz="1600" spc="-7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14%,</a:t>
            </a:r>
            <a:r>
              <a:rPr lang="es-ES" sz="1600" spc="-9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a</a:t>
            </a:r>
            <a:r>
              <a:rPr lang="es-ES" sz="1600" spc="-8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su</a:t>
            </a:r>
            <a:r>
              <a:rPr lang="es-ES" sz="1600" spc="-9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vez</a:t>
            </a:r>
            <a:r>
              <a:rPr lang="es-ES" sz="1600" spc="-7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también</a:t>
            </a:r>
            <a:r>
              <a:rPr lang="es-ES" sz="1600" spc="-8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existe</a:t>
            </a:r>
            <a:r>
              <a:rPr lang="es-ES" sz="1600" spc="-8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un</a:t>
            </a:r>
            <a:r>
              <a:rPr lang="es-ES" sz="1600" spc="-9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avance</a:t>
            </a:r>
            <a:r>
              <a:rPr lang="es-ES" sz="1600" spc="-7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del</a:t>
            </a:r>
            <a:r>
              <a:rPr lang="es-ES" sz="1600" spc="-9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medio</a:t>
            </a:r>
            <a:r>
              <a:rPr lang="es-ES" sz="16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al avanzado</a:t>
            </a:r>
            <a:r>
              <a:rPr lang="es-ES" sz="16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</a:t>
            </a:r>
            <a:r>
              <a:rPr lang="es-ES" sz="1600" spc="-1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un</a:t>
            </a:r>
            <a:r>
              <a:rPr lang="es-ES" sz="16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17%,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y</a:t>
            </a:r>
            <a:r>
              <a:rPr lang="es-ES" sz="1600" spc="-1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recordando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que</a:t>
            </a:r>
            <a:r>
              <a:rPr lang="es-ES" sz="1600" spc="-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solo</a:t>
            </a:r>
            <a:r>
              <a:rPr lang="es-ES" sz="16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spc="-10" dirty="0"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 </a:t>
            </a:r>
            <a:r>
              <a:rPr lang="es-ES" sz="1600" spc="4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11 </a:t>
            </a:r>
            <a:r>
              <a:rPr lang="es-ES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%</a:t>
            </a:r>
            <a:r>
              <a:rPr lang="es-ES" sz="1600" spc="-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son</a:t>
            </a:r>
            <a:r>
              <a:rPr lang="es-ES" sz="1600" spc="-1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los</a:t>
            </a:r>
            <a:r>
              <a:rPr lang="es-ES" sz="16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estudiantes</a:t>
            </a:r>
            <a:r>
              <a:rPr lang="es-ES" sz="16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que</a:t>
            </a:r>
            <a:r>
              <a:rPr lang="es-ES" sz="16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se mantuvieron en ese nivel.</a:t>
            </a:r>
            <a:endParaRPr lang="es-CL" sz="1600" dirty="0">
              <a:effectLst/>
              <a:latin typeface="Times New Roman" panose="02020603050405020304" pitchFamily="18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96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38"/>
          <p:cNvSpPr txBox="1">
            <a:spLocks noGrp="1"/>
          </p:cNvSpPr>
          <p:nvPr>
            <p:ph type="subTitle" idx="1"/>
          </p:nvPr>
        </p:nvSpPr>
        <p:spPr>
          <a:xfrm>
            <a:off x="843379" y="1358283"/>
            <a:ext cx="7636527" cy="22083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/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Los participantes no manejaban las normas de utilización de recintos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como</a:t>
            </a:r>
            <a:r>
              <a:rPr lang="es-ES" sz="1800" spc="-8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piscina</a:t>
            </a:r>
            <a:r>
              <a:rPr lang="es-ES" sz="1800" spc="-6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temperada,</a:t>
            </a:r>
            <a:r>
              <a:rPr lang="es-ES" sz="1800" spc="-7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esto</a:t>
            </a:r>
            <a:r>
              <a:rPr lang="es-ES" sz="1800" spc="-8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indujo</a:t>
            </a:r>
            <a:r>
              <a:rPr lang="es-ES" sz="1800" spc="-8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a</a:t>
            </a:r>
            <a:r>
              <a:rPr lang="es-ES" sz="1800" spc="-7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un</a:t>
            </a:r>
            <a:r>
              <a:rPr lang="es-ES" sz="1800" spc="-7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b="1" spc="-1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comportamiento</a:t>
            </a:r>
            <a:r>
              <a:rPr lang="es-ES" sz="1800" b="1" spc="-75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b="1" spc="-1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autorregulado</a:t>
            </a:r>
            <a:r>
              <a:rPr lang="es-ES" sz="1800" b="1" spc="-8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frente</a:t>
            </a:r>
            <a:r>
              <a:rPr lang="es-ES" sz="1800" spc="-8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a </a:t>
            </a:r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nuevas experiencias de aprendizaje en un contexto real, el compromiso de la </a:t>
            </a:r>
            <a:r>
              <a:rPr lang="es-ES" sz="18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institución</a:t>
            </a:r>
            <a:r>
              <a:rPr lang="es-ES" sz="1800" spc="-8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en</a:t>
            </a:r>
            <a:r>
              <a:rPr lang="es-ES" sz="1800" spc="-7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su</a:t>
            </a:r>
            <a:r>
              <a:rPr lang="es-ES" sz="1800" spc="-7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traslado</a:t>
            </a:r>
            <a:r>
              <a:rPr lang="es-ES" sz="1800" spc="-7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al</a:t>
            </a:r>
            <a:r>
              <a:rPr lang="es-ES" sz="1800" spc="-7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recinto</a:t>
            </a:r>
            <a:r>
              <a:rPr lang="es-ES" sz="1800" spc="-7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y</a:t>
            </a:r>
            <a:r>
              <a:rPr lang="es-ES" sz="1800" spc="-7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</a:t>
            </a:r>
            <a:r>
              <a:rPr lang="es-ES" sz="1800" spc="-7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las</a:t>
            </a:r>
            <a:r>
              <a:rPr lang="es-ES" sz="1800" spc="-7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familias</a:t>
            </a:r>
            <a:r>
              <a:rPr lang="es-ES" sz="1800" spc="-6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en</a:t>
            </a:r>
            <a:r>
              <a:rPr lang="es-ES" sz="1800" spc="-7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entregar</a:t>
            </a:r>
            <a:r>
              <a:rPr lang="es-ES" sz="1800" spc="-7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el</a:t>
            </a:r>
            <a:r>
              <a:rPr lang="es-ES" sz="1800" spc="-5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consentimiento</a:t>
            </a:r>
            <a:r>
              <a:rPr lang="es-ES" sz="1800" spc="-7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3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y </a:t>
            </a:r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la</a:t>
            </a:r>
            <a:r>
              <a:rPr lang="es-ES" sz="1800" spc="-1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confianza</a:t>
            </a:r>
            <a:r>
              <a:rPr lang="es-ES" sz="1800" spc="-1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en</a:t>
            </a:r>
            <a:r>
              <a:rPr lang="es-ES" sz="1800" spc="-11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las</a:t>
            </a:r>
            <a:r>
              <a:rPr lang="es-ES" sz="18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instituciones</a:t>
            </a:r>
            <a:r>
              <a:rPr lang="es-ES" sz="1800" spc="-10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y</a:t>
            </a:r>
            <a:r>
              <a:rPr lang="es-ES" sz="1800" spc="-1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profesionales</a:t>
            </a:r>
            <a:r>
              <a:rPr lang="es-ES" sz="1800" spc="-11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a</a:t>
            </a:r>
            <a:r>
              <a:rPr lang="es-ES" sz="1800" spc="-1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cargo</a:t>
            </a:r>
            <a:r>
              <a:rPr lang="es-ES" sz="1800" spc="-1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</a:t>
            </a:r>
            <a:r>
              <a:rPr lang="es-ES" sz="1800" spc="-1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la</a:t>
            </a:r>
            <a:r>
              <a:rPr lang="es-ES" sz="1800" spc="-1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iniciativa,</a:t>
            </a:r>
            <a:r>
              <a:rPr lang="es-ES" sz="1800" spc="-1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sumado</a:t>
            </a:r>
            <a:r>
              <a:rPr lang="es-ES" sz="1800" spc="-12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al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compromiso</a:t>
            </a:r>
            <a:r>
              <a:rPr lang="es-ES" sz="1800" spc="-8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social</a:t>
            </a:r>
            <a:r>
              <a:rPr lang="es-ES" sz="1800" spc="-8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y</a:t>
            </a:r>
            <a:r>
              <a:rPr lang="es-ES" sz="1800" spc="-8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la</a:t>
            </a:r>
            <a:r>
              <a:rPr lang="es-ES" sz="1800" spc="-9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vocación</a:t>
            </a:r>
            <a:r>
              <a:rPr lang="es-ES" sz="1800" spc="-9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</a:t>
            </a:r>
            <a:r>
              <a:rPr lang="es-ES" sz="1800" spc="-9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los</a:t>
            </a:r>
            <a:r>
              <a:rPr lang="es-ES" sz="1800" spc="-8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y</a:t>
            </a:r>
            <a:r>
              <a:rPr lang="es-ES" sz="1800" spc="-8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las</a:t>
            </a:r>
            <a:r>
              <a:rPr lang="es-ES" sz="1800" spc="-85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estudiantes</a:t>
            </a:r>
            <a:r>
              <a:rPr lang="es-ES" sz="1800" spc="-8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en</a:t>
            </a:r>
            <a:r>
              <a:rPr lang="es-ES" sz="1800" spc="-9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formación</a:t>
            </a:r>
            <a:r>
              <a:rPr lang="es-ES" sz="1800" spc="-9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</a:t>
            </a:r>
            <a:r>
              <a:rPr lang="es-ES" sz="1800" spc="-9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la</a:t>
            </a:r>
            <a:r>
              <a:rPr lang="es-ES" sz="1800" spc="-8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1800" spc="-1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carrera </a:t>
            </a:r>
            <a:r>
              <a:rPr lang="es-ES" sz="18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de Pedagogía en Educación física y los académicos</a:t>
            </a:r>
            <a:r>
              <a:rPr lang="e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D45840-39C3-ACCE-400C-DB30610FDCEB}"/>
              </a:ext>
            </a:extLst>
          </p:cNvPr>
          <p:cNvSpPr txBox="1"/>
          <p:nvPr/>
        </p:nvSpPr>
        <p:spPr>
          <a:xfrm>
            <a:off x="3239543" y="682854"/>
            <a:ext cx="19384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Hallazg</a:t>
            </a:r>
            <a:r>
              <a:rPr lang="es-ES" sz="2000" b="1" i="1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os</a:t>
            </a:r>
            <a:r>
              <a:rPr lang="es-ES" sz="2000" dirty="0">
                <a:effectLst/>
                <a:latin typeface="Times New Roman" panose="02020603050405020304" pitchFamily="18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endParaRPr lang="es-C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A5F8057-C527-DFB6-2411-842598889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143" y="97205"/>
            <a:ext cx="1710049" cy="572700"/>
          </a:xfrm>
        </p:spPr>
        <p:txBody>
          <a:bodyPr/>
          <a:lstStyle/>
          <a:p>
            <a:r>
              <a:rPr lang="es-CL" dirty="0">
                <a:solidFill>
                  <a:schemeClr val="bg2"/>
                </a:solidFill>
              </a:rPr>
              <a:t>Fotos autorizadas </a:t>
            </a: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8073" y="2141045"/>
            <a:ext cx="2680721" cy="22116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538" y="669905"/>
            <a:ext cx="2609700" cy="21911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8270" y="3039848"/>
            <a:ext cx="2843212" cy="213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5034" y="2757469"/>
            <a:ext cx="2680721" cy="2297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58794" y="669907"/>
            <a:ext cx="2782888" cy="2087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01556" y="-156067"/>
            <a:ext cx="3063876" cy="2297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3E81C7322C7148B9033370E9096A1B" ma:contentTypeVersion="18" ma:contentTypeDescription="Crear nuevo documento." ma:contentTypeScope="" ma:versionID="791d642219f1a94426e4f04ccec59283">
  <xsd:schema xmlns:xsd="http://www.w3.org/2001/XMLSchema" xmlns:xs="http://www.w3.org/2001/XMLSchema" xmlns:p="http://schemas.microsoft.com/office/2006/metadata/properties" xmlns:ns2="e0de1b1a-4368-425f-be68-2d2b1e1530cc" xmlns:ns3="ebfeeb20-af50-4443-9c2a-58d9be86c963" targetNamespace="http://schemas.microsoft.com/office/2006/metadata/properties" ma:root="true" ma:fieldsID="f860a14d4e79875fa2a78062adda64f9" ns2:_="" ns3:_="">
    <xsd:import namespace="e0de1b1a-4368-425f-be68-2d2b1e1530cc"/>
    <xsd:import namespace="ebfeeb20-af50-4443-9c2a-58d9be86c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e1b1a-4368-425f-be68-2d2b1e1530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eeb20-af50-4443-9c2a-58d9be86c96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88a172-cf83-4a6a-a1e8-a5ca31f2cb09}" ma:internalName="TaxCatchAll" ma:showField="CatchAllData" ma:web="ebfeeb20-af50-4443-9c2a-58d9be86c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feeb20-af50-4443-9c2a-58d9be86c963" xsi:nil="true"/>
    <lcf76f155ced4ddcb4097134ff3c332f xmlns="e0de1b1a-4368-425f-be68-2d2b1e1530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E8BC0F-E522-4A81-8685-1ACFDEDB7F42}"/>
</file>

<file path=customXml/itemProps2.xml><?xml version="1.0" encoding="utf-8"?>
<ds:datastoreItem xmlns:ds="http://schemas.openxmlformats.org/officeDocument/2006/customXml" ds:itemID="{4603ED42-45E9-4FA7-9F2A-A89F7849250D}"/>
</file>

<file path=customXml/itemProps3.xml><?xml version="1.0" encoding="utf-8"?>
<ds:datastoreItem xmlns:ds="http://schemas.openxmlformats.org/officeDocument/2006/customXml" ds:itemID="{DD8B1247-B123-4BB9-AB11-212E0127C8C0}"/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616</Words>
  <Application>Microsoft Office PowerPoint</Application>
  <PresentationFormat>Presentación en pantalla (16:9)</PresentationFormat>
  <Paragraphs>30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8</vt:i4>
      </vt:variant>
    </vt:vector>
  </HeadingPairs>
  <TitlesOfParts>
    <vt:vector size="21" baseType="lpstr">
      <vt:lpstr>Arial</vt:lpstr>
      <vt:lpstr>Barlow Medium</vt:lpstr>
      <vt:lpstr>Bebas Neue</vt:lpstr>
      <vt:lpstr>Calibri</vt:lpstr>
      <vt:lpstr>Concert One</vt:lpstr>
      <vt:lpstr>Nunito Light</vt:lpstr>
      <vt:lpstr>Times New Roman</vt:lpstr>
      <vt:lpstr>Trebuchet MS</vt:lpstr>
      <vt:lpstr>Diseño personalizado</vt:lpstr>
      <vt:lpstr>3_Diseño personalizado</vt:lpstr>
      <vt:lpstr>4_Diseño personalizado</vt:lpstr>
      <vt:lpstr>1_Diseño personalizado</vt:lpstr>
      <vt:lpstr>2_Diseño personalizado</vt:lpstr>
      <vt:lpstr>Presentación de PowerPoint</vt:lpstr>
      <vt:lpstr>Marco de referencia</vt:lpstr>
      <vt:lpstr>Descripción del Proyecto</vt:lpstr>
      <vt:lpstr>Presentación de PowerPoint</vt:lpstr>
      <vt:lpstr>Presentación de PowerPoint</vt:lpstr>
      <vt:lpstr>Presentación de PowerPoint</vt:lpstr>
      <vt:lpstr>Fotos autorizadas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Valentina Bobadilla Seguel</cp:lastModifiedBy>
  <cp:revision>9</cp:revision>
  <dcterms:modified xsi:type="dcterms:W3CDTF">2025-01-13T17:45:22Z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0x010100813E81C7322C7148B9033370E9096A1B</vt:lpwstr>
  </property>
</Properties>
</file>