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85" r:id="rId2"/>
    <p:sldId id="287" r:id="rId3"/>
    <p:sldId id="288" r:id="rId4"/>
    <p:sldId id="296" r:id="rId5"/>
    <p:sldId id="262" r:id="rId6"/>
    <p:sldId id="264" r:id="rId7"/>
    <p:sldId id="265" r:id="rId8"/>
    <p:sldId id="299" r:id="rId9"/>
    <p:sldId id="260" r:id="rId10"/>
    <p:sldId id="297" r:id="rId11"/>
    <p:sldId id="301" r:id="rId12"/>
    <p:sldId id="305" r:id="rId13"/>
    <p:sldId id="302" r:id="rId14"/>
    <p:sldId id="303" r:id="rId15"/>
    <p:sldId id="304" r:id="rId16"/>
    <p:sldId id="259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D7"/>
    <a:srgbClr val="FFFFFF"/>
    <a:srgbClr val="F9FBFF"/>
    <a:srgbClr val="A20503"/>
    <a:srgbClr val="FEC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82"/>
    <p:restoredTop sz="94218"/>
  </p:normalViewPr>
  <p:slideViewPr>
    <p:cSldViewPr snapToGrid="0">
      <p:cViewPr varScale="1">
        <p:scale>
          <a:sx n="158" d="100"/>
          <a:sy n="158" d="100"/>
        </p:scale>
        <p:origin x="192" y="2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cba57c461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cba57c461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184C8CD1-A7E5-F0E2-4475-176324D6B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17D2E8ED-A832-CB7A-9505-9A31768F10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8FE75D31-53C0-95D5-B337-9B568E80E5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499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CC8EB5AA-60D5-BDF4-6149-804CF1A51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7B1D89AE-2A69-EC4F-A4C0-DBCDA69028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26F864DE-08D3-D30D-F508-CF6DBA6191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95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941C3979-E86E-81AE-B041-225A4F1E9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552E3550-7E5D-E2EE-8EBA-9111F50A89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B156E18D-F537-8176-74D3-6A5F97C085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280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26CAF8B-43A2-469E-6AA7-7107A0DA5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FDBA0962-25E0-62CD-3431-C8E8222B64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0669E5FC-0DB6-F15A-7799-023C335AC3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802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325F7CB8-A125-C281-8A1D-EFD386C01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625F0A12-445D-9B48-618A-E326B65832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55F68C59-59EC-8CD0-368B-004A850DC0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8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FF1BAF3D-935E-4D8E-9873-BBDFC6B4A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D6F70365-9BFF-C7AB-20B5-A47AD581DC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A2C168BC-F897-A6CC-EB71-D4F128920A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63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ba57c4611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cba57c4611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70628E6D-D251-8844-4E86-1360A7D75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AC8E9E85-CCFE-7E11-B7DD-585255E7FF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500D5D44-ABFD-A4F8-C447-2FCD866173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2224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95FB05EB-C055-08DA-121D-8EA468288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47A8DFD3-0E7A-B074-5BE6-45F66A9486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F932B293-902D-5F32-4BF1-CB6026A913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986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328570FB-297F-774D-7819-3DA6A2113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62394481-C81D-D0C2-3B64-D52FB520F2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57761B53-67A9-CA93-29DF-FC2B435B2B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6920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641D64E0-07A3-8785-55BF-B08CB3A4D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CF66FC6B-61B5-7CFE-7751-862B5D3C9C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F900C393-BA16-EAB1-AF27-39A50C51CF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76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1FD9084B-C3EB-FFFA-D4B5-A57F2192C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09A7A73C-9D9D-D7FD-601F-CA877DA775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26248CE8-8D41-0623-0C08-E50BF04AF1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640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92CBA836-9563-8263-945F-41A6F0571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D7B8857F-C3C6-09E7-C930-7DC69652C2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E2166243-6160-0BEC-0EA7-A96886A129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221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388E367A-FC60-DBF7-DEF1-28EF4F33B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27C7B04D-DB6D-ADFA-F637-CFECA20BC5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C50F4319-BBE8-1D26-6440-4B05E45F75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919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sharonjhall@asu.edu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rcRect b="20912"/>
          <a:stretch/>
        </p:blipFill>
        <p:spPr>
          <a:xfrm>
            <a:off x="1183" y="670"/>
            <a:ext cx="4970768" cy="514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509" y="3790633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509" y="2515390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133563" y="657724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3923" y="-674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l="76330" b="83045"/>
          <a:stretch/>
        </p:blipFill>
        <p:spPr>
          <a:xfrm rot="5399992">
            <a:off x="4048566" y="55411"/>
            <a:ext cx="983945" cy="87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881148" y="1572260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5519" y="3790633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237" y="2515390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8317" y="7418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0677" y="159778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2359" y="3082988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4311" y="1219552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4">
            <a:alphaModFix/>
          </a:blip>
          <a:srcRect t="18280"/>
          <a:stretch/>
        </p:blipFill>
        <p:spPr>
          <a:xfrm>
            <a:off x="4215335" y="3932945"/>
            <a:ext cx="2666306" cy="11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2832" y="228585"/>
            <a:ext cx="4135689" cy="10184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9;p13">
            <a:extLst>
              <a:ext uri="{FF2B5EF4-FFF2-40B4-BE49-F238E27FC236}">
                <a16:creationId xmlns:a16="http://schemas.microsoft.com/office/drawing/2014/main" id="{40E3C7C5-CD18-10C1-45B0-5DE7A0DB10A1}"/>
              </a:ext>
            </a:extLst>
          </p:cNvPr>
          <p:cNvSpPr txBox="1"/>
          <p:nvPr/>
        </p:nvSpPr>
        <p:spPr>
          <a:xfrm>
            <a:off x="4751213" y="1408962"/>
            <a:ext cx="4015245" cy="19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</a:rPr>
              <a:t>Las universidades como catalizadores de comunidades prósperas y un planeta más saludable</a:t>
            </a:r>
            <a:endParaRPr sz="2800" b="1" dirty="0">
              <a:solidFill>
                <a:schemeClr val="lt1"/>
              </a:solidFill>
            </a:endParaRPr>
          </a:p>
        </p:txBody>
      </p:sp>
      <p:sp>
        <p:nvSpPr>
          <p:cNvPr id="3" name="Google Shape;69;p13">
            <a:extLst>
              <a:ext uri="{FF2B5EF4-FFF2-40B4-BE49-F238E27FC236}">
                <a16:creationId xmlns:a16="http://schemas.microsoft.com/office/drawing/2014/main" id="{E4AC5310-37D2-B3A7-CD8E-26ECB4AD382B}"/>
              </a:ext>
            </a:extLst>
          </p:cNvPr>
          <p:cNvSpPr txBox="1"/>
          <p:nvPr/>
        </p:nvSpPr>
        <p:spPr>
          <a:xfrm>
            <a:off x="4145519" y="4003479"/>
            <a:ext cx="4803245" cy="80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spAutoFit/>
          </a:bodyPr>
          <a:lstStyle/>
          <a:p>
            <a:r>
              <a:rPr lang="en" sz="2000" dirty="0">
                <a:solidFill>
                  <a:schemeClr val="lt1"/>
                </a:solidFill>
              </a:rPr>
              <a:t>Dr. Sharon Jae Hall</a:t>
            </a:r>
            <a:endParaRPr sz="2000" dirty="0">
              <a:solidFill>
                <a:schemeClr val="lt1"/>
              </a:solidFill>
            </a:endParaRPr>
          </a:p>
          <a:p>
            <a:r>
              <a:rPr lang="en" sz="2000" dirty="0">
                <a:solidFill>
                  <a:schemeClr val="lt1"/>
                </a:solidFill>
              </a:rPr>
              <a:t>Associate Dean &amp; President’s Professor</a:t>
            </a:r>
            <a:endParaRPr sz="2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17472CB9-C513-5905-4BA4-745388A4F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3513D9F1-A9EB-B22F-E5DC-76EFC968B40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>
            <a:extLst>
              <a:ext uri="{FF2B5EF4-FFF2-40B4-BE49-F238E27FC236}">
                <a16:creationId xmlns:a16="http://schemas.microsoft.com/office/drawing/2014/main" id="{8FCE0737-5916-2D23-C113-B2625A612409}"/>
              </a:ext>
            </a:extLst>
          </p:cNvPr>
          <p:cNvSpPr txBox="1"/>
          <p:nvPr/>
        </p:nvSpPr>
        <p:spPr>
          <a:xfrm>
            <a:off x="2752450" y="187207"/>
            <a:ext cx="6537323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Adaptar las estructuras universitarias a las necesidades urgentes de la sociedad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981E64-3D1F-F0B1-768C-802EDACA3674}"/>
              </a:ext>
            </a:extLst>
          </p:cNvPr>
          <p:cNvSpPr txBox="1"/>
          <p:nvPr/>
        </p:nvSpPr>
        <p:spPr>
          <a:xfrm>
            <a:off x="211831" y="1137933"/>
            <a:ext cx="55721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Desarrollo de </a:t>
            </a:r>
            <a:r>
              <a:rPr lang="en-US" sz="1800" dirty="0" err="1">
                <a:solidFill>
                  <a:schemeClr val="dk1"/>
                </a:solidFill>
              </a:rPr>
              <a:t>departamentos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b="1" dirty="0">
                <a:solidFill>
                  <a:schemeClr val="dk1"/>
                </a:solidFill>
              </a:rPr>
              <a:t>“sandbox” </a:t>
            </a:r>
            <a:r>
              <a:rPr lang="en-US" sz="1800" dirty="0" err="1">
                <a:solidFill>
                  <a:schemeClr val="dk1"/>
                </a:solidFill>
              </a:rPr>
              <a:t>como</a:t>
            </a:r>
            <a:r>
              <a:rPr lang="en-US" sz="1800" dirty="0">
                <a:solidFill>
                  <a:schemeClr val="dk1"/>
                </a:solidFill>
              </a:rPr>
              <a:t> banco de </a:t>
            </a:r>
            <a:r>
              <a:rPr lang="en-US" sz="1800" dirty="0" err="1">
                <a:solidFill>
                  <a:schemeClr val="dk1"/>
                </a:solidFill>
              </a:rPr>
              <a:t>pruebas</a:t>
            </a:r>
            <a:r>
              <a:rPr lang="en-US" sz="1800" dirty="0">
                <a:solidFill>
                  <a:schemeClr val="dk1"/>
                </a:solidFill>
              </a:rPr>
              <a:t>. </a:t>
            </a:r>
            <a:r>
              <a:rPr lang="en-US" sz="1800" dirty="0" err="1">
                <a:solidFill>
                  <a:schemeClr val="dk1"/>
                </a:solidFill>
              </a:rPr>
              <a:t>Interdisciplinarios</a:t>
            </a:r>
            <a:r>
              <a:rPr lang="en-US" sz="1800" dirty="0">
                <a:solidFill>
                  <a:schemeClr val="dk1"/>
                </a:solidFill>
              </a:rPr>
              <a:t> y </a:t>
            </a:r>
            <a:r>
              <a:rPr lang="en-US" sz="1800" dirty="0" err="1">
                <a:solidFill>
                  <a:schemeClr val="dk1"/>
                </a:solidFill>
              </a:rPr>
              <a:t>participativos</a:t>
            </a:r>
            <a:r>
              <a:rPr lang="en-US" sz="1800" dirty="0">
                <a:solidFill>
                  <a:schemeClr val="dk1"/>
                </a:solidFill>
              </a:rPr>
              <a:t>.</a:t>
            </a:r>
          </a:p>
        </p:txBody>
      </p:sp>
      <p:pic>
        <p:nvPicPr>
          <p:cNvPr id="51" name="Google Shape;82;p15">
            <a:extLst>
              <a:ext uri="{FF2B5EF4-FFF2-40B4-BE49-F238E27FC236}">
                <a16:creationId xmlns:a16="http://schemas.microsoft.com/office/drawing/2014/main" id="{587F0B4F-3DF4-1E90-BAA1-C9A75EEC07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005" y="2106877"/>
            <a:ext cx="3951410" cy="9605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6F67DF1C-B021-5BE5-8428-24ACE0EB992B}"/>
              </a:ext>
            </a:extLst>
          </p:cNvPr>
          <p:cNvGrpSpPr/>
          <p:nvPr/>
        </p:nvGrpSpPr>
        <p:grpSpPr>
          <a:xfrm>
            <a:off x="4975487" y="1164058"/>
            <a:ext cx="3944832" cy="3773005"/>
            <a:chOff x="1793908" y="2402394"/>
            <a:chExt cx="4288827" cy="4049014"/>
          </a:xfrm>
        </p:grpSpPr>
        <p:sp>
          <p:nvSpPr>
            <p:cNvPr id="52" name="Google Shape;83;p15">
              <a:extLst>
                <a:ext uri="{FF2B5EF4-FFF2-40B4-BE49-F238E27FC236}">
                  <a16:creationId xmlns:a16="http://schemas.microsoft.com/office/drawing/2014/main" id="{D58FAED2-932F-1353-DB39-4B805D22D986}"/>
                </a:ext>
              </a:extLst>
            </p:cNvPr>
            <p:cNvSpPr/>
            <p:nvPr/>
          </p:nvSpPr>
          <p:spPr>
            <a:xfrm>
              <a:off x="1793908" y="2402394"/>
              <a:ext cx="4288827" cy="4049014"/>
            </a:xfrm>
            <a:prstGeom prst="ellipse">
              <a:avLst/>
            </a:pr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4;p15">
              <a:extLst>
                <a:ext uri="{FF2B5EF4-FFF2-40B4-BE49-F238E27FC236}">
                  <a16:creationId xmlns:a16="http://schemas.microsoft.com/office/drawing/2014/main" id="{55DBB6E5-E118-F4EE-FE99-E2FCE2EDFD57}"/>
                </a:ext>
              </a:extLst>
            </p:cNvPr>
            <p:cNvSpPr/>
            <p:nvPr/>
          </p:nvSpPr>
          <p:spPr>
            <a:xfrm rot="21598341">
              <a:off x="2938657" y="2511732"/>
              <a:ext cx="1980218" cy="544009"/>
            </a:xfrm>
            <a:prstGeom prst="ellipse">
              <a:avLst/>
            </a:prstGeom>
            <a:solidFill>
              <a:srgbClr val="3EA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;p15">
              <a:extLst>
                <a:ext uri="{FF2B5EF4-FFF2-40B4-BE49-F238E27FC236}">
                  <a16:creationId xmlns:a16="http://schemas.microsoft.com/office/drawing/2014/main" id="{46EE00C4-CA15-AD17-A970-743E44EAEEDE}"/>
                </a:ext>
              </a:extLst>
            </p:cNvPr>
            <p:cNvSpPr/>
            <p:nvPr/>
          </p:nvSpPr>
          <p:spPr>
            <a:xfrm>
              <a:off x="2227860" y="2946739"/>
              <a:ext cx="3437750" cy="3037692"/>
            </a:xfrm>
            <a:prstGeom prst="ellipse">
              <a:avLst/>
            </a:prstGeom>
            <a:solidFill>
              <a:srgbClr val="3EA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6;p15">
              <a:extLst>
                <a:ext uri="{FF2B5EF4-FFF2-40B4-BE49-F238E27FC236}">
                  <a16:creationId xmlns:a16="http://schemas.microsoft.com/office/drawing/2014/main" id="{F0114D2C-E2ED-50C5-625B-478D919F1C9B}"/>
                </a:ext>
              </a:extLst>
            </p:cNvPr>
            <p:cNvSpPr/>
            <p:nvPr/>
          </p:nvSpPr>
          <p:spPr>
            <a:xfrm rot="21599368">
              <a:off x="3099136" y="5792168"/>
              <a:ext cx="1732412" cy="584064"/>
            </a:xfrm>
            <a:prstGeom prst="ellipse">
              <a:avLst/>
            </a:prstGeom>
            <a:solidFill>
              <a:srgbClr val="FFC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7;p15">
              <a:extLst>
                <a:ext uri="{FF2B5EF4-FFF2-40B4-BE49-F238E27FC236}">
                  <a16:creationId xmlns:a16="http://schemas.microsoft.com/office/drawing/2014/main" id="{0036CFE5-9E22-E0E0-1091-1CEC93D6359D}"/>
                </a:ext>
              </a:extLst>
            </p:cNvPr>
            <p:cNvSpPr txBox="1"/>
            <p:nvPr/>
          </p:nvSpPr>
          <p:spPr>
            <a:xfrm>
              <a:off x="2458572" y="4826124"/>
              <a:ext cx="1200489" cy="573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FFFFFF"/>
                  </a:solidFill>
                </a:rPr>
                <a:t>Solutions Service</a:t>
              </a:r>
              <a:endParaRPr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57" name="Google Shape;88;p15">
              <a:extLst>
                <a:ext uri="{FF2B5EF4-FFF2-40B4-BE49-F238E27FC236}">
                  <a16:creationId xmlns:a16="http://schemas.microsoft.com/office/drawing/2014/main" id="{D482BD69-F6CA-C57A-B4B6-BB264C950CFE}"/>
                </a:ext>
              </a:extLst>
            </p:cNvPr>
            <p:cNvSpPr txBox="1"/>
            <p:nvPr/>
          </p:nvSpPr>
          <p:spPr>
            <a:xfrm>
              <a:off x="4305411" y="3861430"/>
              <a:ext cx="1297637" cy="573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</a:rPr>
                <a:t>Public/Private Partnerships</a:t>
              </a:r>
              <a:endParaRPr sz="1200" b="1">
                <a:solidFill>
                  <a:srgbClr val="FFFFFF"/>
                </a:solidFill>
              </a:endParaRPr>
            </a:p>
          </p:txBody>
        </p:sp>
        <p:sp>
          <p:nvSpPr>
            <p:cNvPr id="58" name="Google Shape;89;p15">
              <a:extLst>
                <a:ext uri="{FF2B5EF4-FFF2-40B4-BE49-F238E27FC236}">
                  <a16:creationId xmlns:a16="http://schemas.microsoft.com/office/drawing/2014/main" id="{BE83BDC0-F6A3-A835-8E14-AD3FA231F9B8}"/>
                </a:ext>
              </a:extLst>
            </p:cNvPr>
            <p:cNvSpPr txBox="1"/>
            <p:nvPr/>
          </p:nvSpPr>
          <p:spPr>
            <a:xfrm>
              <a:off x="3200636" y="3019993"/>
              <a:ext cx="1475369" cy="764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FFFFFF"/>
                  </a:solidFill>
                </a:rPr>
                <a:t>Global engagement and networks</a:t>
              </a:r>
              <a:endParaRPr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59" name="Google Shape;90;p15">
              <a:extLst>
                <a:ext uri="{FF2B5EF4-FFF2-40B4-BE49-F238E27FC236}">
                  <a16:creationId xmlns:a16="http://schemas.microsoft.com/office/drawing/2014/main" id="{67E83C42-C37F-F4F0-0900-E764BB889B7A}"/>
                </a:ext>
              </a:extLst>
            </p:cNvPr>
            <p:cNvSpPr txBox="1"/>
            <p:nvPr/>
          </p:nvSpPr>
          <p:spPr>
            <a:xfrm>
              <a:off x="2126412" y="3860278"/>
              <a:ext cx="1475369" cy="573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</a:rPr>
                <a:t>Centers and Institutes</a:t>
              </a:r>
              <a:endParaRPr sz="1200" b="1">
                <a:solidFill>
                  <a:srgbClr val="FFFFFF"/>
                </a:solidFill>
              </a:endParaRPr>
            </a:p>
          </p:txBody>
        </p:sp>
        <p:sp>
          <p:nvSpPr>
            <p:cNvPr id="60" name="Google Shape;91;p15">
              <a:extLst>
                <a:ext uri="{FF2B5EF4-FFF2-40B4-BE49-F238E27FC236}">
                  <a16:creationId xmlns:a16="http://schemas.microsoft.com/office/drawing/2014/main" id="{C6E1750F-4C87-DCBA-BE55-88EEF9AC1E22}"/>
                </a:ext>
              </a:extLst>
            </p:cNvPr>
            <p:cNvSpPr/>
            <p:nvPr/>
          </p:nvSpPr>
          <p:spPr>
            <a:xfrm>
              <a:off x="3861505" y="4496184"/>
              <a:ext cx="1336496" cy="1234577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;p15">
              <a:extLst>
                <a:ext uri="{FF2B5EF4-FFF2-40B4-BE49-F238E27FC236}">
                  <a16:creationId xmlns:a16="http://schemas.microsoft.com/office/drawing/2014/main" id="{E3EEC7EA-7373-3A02-6A12-D02E3EB8A934}"/>
                </a:ext>
              </a:extLst>
            </p:cNvPr>
            <p:cNvSpPr txBox="1"/>
            <p:nvPr/>
          </p:nvSpPr>
          <p:spPr>
            <a:xfrm>
              <a:off x="3861505" y="4590526"/>
              <a:ext cx="1297637" cy="541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College of Global Futures</a:t>
              </a:r>
              <a:endParaRPr sz="1100">
                <a:solidFill>
                  <a:schemeClr val="dk1"/>
                </a:solidFill>
              </a:endParaRPr>
            </a:p>
          </p:txBody>
        </p:sp>
        <p:sp>
          <p:nvSpPr>
            <p:cNvPr id="62" name="Google Shape;93;p15">
              <a:extLst>
                <a:ext uri="{FF2B5EF4-FFF2-40B4-BE49-F238E27FC236}">
                  <a16:creationId xmlns:a16="http://schemas.microsoft.com/office/drawing/2014/main" id="{6977EC23-D27F-8EAB-79DB-EE6E95D05AE3}"/>
                </a:ext>
              </a:extLst>
            </p:cNvPr>
            <p:cNvSpPr/>
            <p:nvPr/>
          </p:nvSpPr>
          <p:spPr>
            <a:xfrm>
              <a:off x="3974897" y="5154860"/>
              <a:ext cx="236658" cy="244680"/>
            </a:xfrm>
            <a:prstGeom prst="ellipse">
              <a:avLst/>
            </a:prstGeom>
            <a:solidFill>
              <a:srgbClr val="FFC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4;p15">
              <a:extLst>
                <a:ext uri="{FF2B5EF4-FFF2-40B4-BE49-F238E27FC236}">
                  <a16:creationId xmlns:a16="http://schemas.microsoft.com/office/drawing/2014/main" id="{3B12107E-A105-B22B-87B2-A50D72FEE351}"/>
                </a:ext>
              </a:extLst>
            </p:cNvPr>
            <p:cNvSpPr/>
            <p:nvPr/>
          </p:nvSpPr>
          <p:spPr>
            <a:xfrm>
              <a:off x="4255059" y="5339689"/>
              <a:ext cx="236658" cy="244680"/>
            </a:xfrm>
            <a:prstGeom prst="ellipse">
              <a:avLst/>
            </a:prstGeom>
            <a:solidFill>
              <a:srgbClr val="FFC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5;p15">
              <a:extLst>
                <a:ext uri="{FF2B5EF4-FFF2-40B4-BE49-F238E27FC236}">
                  <a16:creationId xmlns:a16="http://schemas.microsoft.com/office/drawing/2014/main" id="{592F027F-00E6-AF7A-EEC2-0375D0244761}"/>
                </a:ext>
              </a:extLst>
            </p:cNvPr>
            <p:cNvSpPr/>
            <p:nvPr/>
          </p:nvSpPr>
          <p:spPr>
            <a:xfrm>
              <a:off x="4563383" y="5339689"/>
              <a:ext cx="236658" cy="244680"/>
            </a:xfrm>
            <a:prstGeom prst="ellipse">
              <a:avLst/>
            </a:prstGeom>
            <a:solidFill>
              <a:srgbClr val="FFC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6;p15">
              <a:extLst>
                <a:ext uri="{FF2B5EF4-FFF2-40B4-BE49-F238E27FC236}">
                  <a16:creationId xmlns:a16="http://schemas.microsoft.com/office/drawing/2014/main" id="{0F62B279-9F1B-C359-C3B1-D761EB497A77}"/>
                </a:ext>
              </a:extLst>
            </p:cNvPr>
            <p:cNvSpPr/>
            <p:nvPr/>
          </p:nvSpPr>
          <p:spPr>
            <a:xfrm>
              <a:off x="4835901" y="5154860"/>
              <a:ext cx="236658" cy="244680"/>
            </a:xfrm>
            <a:prstGeom prst="ellipse">
              <a:avLst/>
            </a:prstGeom>
            <a:solidFill>
              <a:srgbClr val="FFC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1;p15">
              <a:extLst>
                <a:ext uri="{FF2B5EF4-FFF2-40B4-BE49-F238E27FC236}">
                  <a16:creationId xmlns:a16="http://schemas.microsoft.com/office/drawing/2014/main" id="{FD58FBF2-B35A-5359-6F09-0446CDD7C393}"/>
                </a:ext>
              </a:extLst>
            </p:cNvPr>
            <p:cNvSpPr txBox="1"/>
            <p:nvPr/>
          </p:nvSpPr>
          <p:spPr>
            <a:xfrm rot="3471">
              <a:off x="3026089" y="5821896"/>
              <a:ext cx="1892946" cy="507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 dirty="0">
                  <a:solidFill>
                    <a:schemeClr val="dk1"/>
                  </a:solidFill>
                </a:rPr>
                <a:t>Academic Enterprise</a:t>
              </a:r>
              <a:endParaRPr sz="1050" b="1" dirty="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</a:endParaRPr>
            </a:p>
          </p:txBody>
        </p:sp>
        <p:sp>
          <p:nvSpPr>
            <p:cNvPr id="71" name="Google Shape;102;p15">
              <a:extLst>
                <a:ext uri="{FF2B5EF4-FFF2-40B4-BE49-F238E27FC236}">
                  <a16:creationId xmlns:a16="http://schemas.microsoft.com/office/drawing/2014/main" id="{99031E35-150A-CEEB-3689-DCCCB9389AB6}"/>
                </a:ext>
              </a:extLst>
            </p:cNvPr>
            <p:cNvSpPr txBox="1"/>
            <p:nvPr/>
          </p:nvSpPr>
          <p:spPr>
            <a:xfrm rot="3471">
              <a:off x="3000289" y="2510408"/>
              <a:ext cx="1892946" cy="6691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solidFill>
                    <a:schemeClr val="dk1"/>
                  </a:solidFill>
                </a:rPr>
                <a:t>Knowledge Enterprise</a:t>
              </a:r>
              <a:endParaRPr sz="1000" b="1" dirty="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</a:rPr>
                <a:t>RESEARCH &amp; SOLUTIONS</a:t>
              </a:r>
              <a:endParaRPr sz="1000" dirty="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chemeClr val="dk1"/>
                </a:solidFill>
              </a:endParaRPr>
            </a:p>
          </p:txBody>
        </p:sp>
        <p:sp>
          <p:nvSpPr>
            <p:cNvPr id="74" name="Google Shape;105;p15">
              <a:extLst>
                <a:ext uri="{FF2B5EF4-FFF2-40B4-BE49-F238E27FC236}">
                  <a16:creationId xmlns:a16="http://schemas.microsoft.com/office/drawing/2014/main" id="{DF3AB73D-C823-3181-C2A8-5F7FF9EF579A}"/>
                </a:ext>
              </a:extLst>
            </p:cNvPr>
            <p:cNvSpPr/>
            <p:nvPr/>
          </p:nvSpPr>
          <p:spPr>
            <a:xfrm rot="14025462">
              <a:off x="4643392" y="3163831"/>
              <a:ext cx="1491083" cy="59865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6;p15">
              <a:extLst>
                <a:ext uri="{FF2B5EF4-FFF2-40B4-BE49-F238E27FC236}">
                  <a16:creationId xmlns:a16="http://schemas.microsoft.com/office/drawing/2014/main" id="{07E962D7-6832-06B6-A108-A5825FD20279}"/>
                </a:ext>
              </a:extLst>
            </p:cNvPr>
            <p:cNvSpPr txBox="1"/>
            <p:nvPr/>
          </p:nvSpPr>
          <p:spPr>
            <a:xfrm rot="3319717">
              <a:off x="4429223" y="3242811"/>
              <a:ext cx="1845460" cy="501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solidFill>
                    <a:schemeClr val="dk1"/>
                  </a:solidFill>
                </a:rPr>
                <a:t>Learning Enterprise</a:t>
              </a:r>
              <a:endParaRPr sz="900" dirty="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</a:endParaRPr>
            </a:p>
          </p:txBody>
        </p:sp>
        <p:sp>
          <p:nvSpPr>
            <p:cNvPr id="76" name="Google Shape;107;p15">
              <a:extLst>
                <a:ext uri="{FF2B5EF4-FFF2-40B4-BE49-F238E27FC236}">
                  <a16:creationId xmlns:a16="http://schemas.microsoft.com/office/drawing/2014/main" id="{9FEC42CE-4148-8127-6237-3E8C00868C92}"/>
                </a:ext>
              </a:extLst>
            </p:cNvPr>
            <p:cNvSpPr txBox="1"/>
            <p:nvPr/>
          </p:nvSpPr>
          <p:spPr>
            <a:xfrm rot="19125114">
              <a:off x="2325200" y="2692012"/>
              <a:ext cx="1297601" cy="382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lt1"/>
                  </a:solidFill>
                </a:rPr>
                <a:t>ASU</a:t>
              </a:r>
              <a:endParaRPr sz="1200" b="1" dirty="0">
                <a:solidFill>
                  <a:schemeClr val="lt1"/>
                </a:solidFill>
              </a:endParaRPr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BD768E7C-82BA-F4D1-C7F6-F426CAC7F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1" y="2960788"/>
            <a:ext cx="1611799" cy="1611799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9C937E09-4E3F-2CC9-47B4-57E0B8457325}"/>
              </a:ext>
            </a:extLst>
          </p:cNvPr>
          <p:cNvSpPr txBox="1"/>
          <p:nvPr/>
        </p:nvSpPr>
        <p:spPr>
          <a:xfrm>
            <a:off x="2084575" y="3025226"/>
            <a:ext cx="2788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El Laboratorio de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Futuros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Globales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diseñará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opciones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implementables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 para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sostener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habitabilidad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 global y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mejorar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el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bienestar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toda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lang="en-US" sz="1600" b="0" dirty="0" err="1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humanidad</a:t>
            </a:r>
            <a:r>
              <a:rPr lang="en-US" sz="1600" b="0" dirty="0">
                <a:solidFill>
                  <a:srgbClr val="009BD7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800" dirty="0">
              <a:solidFill>
                <a:srgbClr val="009B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41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85DEC75F-E3CD-B842-C805-96788B2BC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and white poster with a globe and windmills&#10;&#10;Description automatically generated">
            <a:extLst>
              <a:ext uri="{FF2B5EF4-FFF2-40B4-BE49-F238E27FC236}">
                <a16:creationId xmlns:a16="http://schemas.microsoft.com/office/drawing/2014/main" id="{2CD36364-161D-E2E1-BBD6-5E5E239B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827"/>
          <a:stretch/>
        </p:blipFill>
        <p:spPr>
          <a:xfrm>
            <a:off x="629818" y="3800061"/>
            <a:ext cx="4193506" cy="1209018"/>
          </a:xfrm>
          <a:prstGeom prst="rect">
            <a:avLst/>
          </a:prstGeom>
        </p:spPr>
      </p:pic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6FAD01AE-914D-0FD0-847F-CB9485276E3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7BBC0-1816-A11A-61A0-56AB65CC9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972" y="3123827"/>
            <a:ext cx="3057319" cy="691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E5DEFC-A7B3-76CB-BDC7-F3884EE2C226}"/>
              </a:ext>
            </a:extLst>
          </p:cNvPr>
          <p:cNvSpPr txBox="1"/>
          <p:nvPr/>
        </p:nvSpPr>
        <p:spPr>
          <a:xfrm>
            <a:off x="305425" y="1176129"/>
            <a:ext cx="8727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 err="1">
                <a:solidFill>
                  <a:schemeClr val="dk1"/>
                </a:solidFill>
              </a:rPr>
              <a:t>Inversión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en</a:t>
            </a:r>
            <a:r>
              <a:rPr lang="en-US" sz="1800" dirty="0">
                <a:solidFill>
                  <a:schemeClr val="dk1"/>
                </a:solidFill>
              </a:rPr>
              <a:t> personal de </a:t>
            </a:r>
            <a:r>
              <a:rPr lang="en-US" sz="1800" dirty="0" err="1">
                <a:solidFill>
                  <a:schemeClr val="dk1"/>
                </a:solidFill>
              </a:rPr>
              <a:t>apoyo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profesional</a:t>
            </a:r>
            <a:r>
              <a:rPr lang="en-US" sz="1800" dirty="0">
                <a:solidFill>
                  <a:schemeClr val="dk1"/>
                </a:solidFill>
              </a:rPr>
              <a:t> y </a:t>
            </a:r>
            <a:r>
              <a:rPr lang="en-US" sz="1800" dirty="0" err="1">
                <a:solidFill>
                  <a:schemeClr val="dk1"/>
                </a:solidFill>
              </a:rPr>
              <a:t>ejecutivo</a:t>
            </a:r>
            <a:r>
              <a:rPr lang="en-US" sz="1800" dirty="0">
                <a:solidFill>
                  <a:schemeClr val="dk1"/>
                </a:solidFill>
              </a:rPr>
              <a:t> para </a:t>
            </a:r>
            <a:r>
              <a:rPr lang="en-US" sz="1800" dirty="0" err="1">
                <a:solidFill>
                  <a:schemeClr val="dk1"/>
                </a:solidFill>
              </a:rPr>
              <a:t>facilitar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b="1" dirty="0">
                <a:solidFill>
                  <a:schemeClr val="dk1"/>
                </a:solidFill>
              </a:rPr>
              <a:t>la </a:t>
            </a:r>
            <a:r>
              <a:rPr lang="en-US" sz="1800" b="1" dirty="0" err="1">
                <a:solidFill>
                  <a:schemeClr val="dk1"/>
                </a:solidFill>
              </a:rPr>
              <a:t>intermediación</a:t>
            </a:r>
            <a:r>
              <a:rPr lang="en-US" sz="1800" b="1" dirty="0">
                <a:solidFill>
                  <a:schemeClr val="dk1"/>
                </a:solidFill>
              </a:rPr>
              <a:t> de </a:t>
            </a:r>
            <a:r>
              <a:rPr lang="en-US" sz="1800" b="1" dirty="0" err="1">
                <a:solidFill>
                  <a:schemeClr val="dk1"/>
                </a:solidFill>
              </a:rPr>
              <a:t>soluciones</a:t>
            </a:r>
            <a:r>
              <a:rPr lang="en-US" sz="1800" dirty="0">
                <a:solidFill>
                  <a:schemeClr val="dk1"/>
                </a:solidFill>
              </a:rPr>
              <a:t> con </a:t>
            </a:r>
            <a:r>
              <a:rPr lang="en-US" sz="1800" dirty="0" err="1">
                <a:solidFill>
                  <a:schemeClr val="dk1"/>
                </a:solidFill>
              </a:rPr>
              <a:t>socios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comunitarios</a:t>
            </a: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15" name="Picture 14" descr="A blue and white poster with a globe and windmills&#10;&#10;Description automatically generated">
            <a:extLst>
              <a:ext uri="{FF2B5EF4-FFF2-40B4-BE49-F238E27FC236}">
                <a16:creationId xmlns:a16="http://schemas.microsoft.com/office/drawing/2014/main" id="{FFDF6A8B-2EAC-025C-FEB3-BB9604325E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78" r="43696" b="54469"/>
          <a:stretch/>
        </p:blipFill>
        <p:spPr>
          <a:xfrm>
            <a:off x="180834" y="2257678"/>
            <a:ext cx="2361138" cy="1106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92C6A-59CE-D8C5-E41A-716A7EA537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483" t="4834" r="27277" b="39255"/>
          <a:stretch/>
        </p:blipFill>
        <p:spPr>
          <a:xfrm>
            <a:off x="702365" y="3289728"/>
            <a:ext cx="1428051" cy="16901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9F9093-BD5A-582D-655E-33FE886853A8}"/>
              </a:ext>
            </a:extLst>
          </p:cNvPr>
          <p:cNvSpPr txBox="1"/>
          <p:nvPr/>
        </p:nvSpPr>
        <p:spPr>
          <a:xfrm>
            <a:off x="2247204" y="3673657"/>
            <a:ext cx="40191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Impulsando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mundo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soluciones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escalables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que </a:t>
            </a:r>
            <a:r>
              <a:rPr lang="en-US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brindan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energía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sostenible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resiliente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y </a:t>
            </a:r>
            <a:r>
              <a:rPr lang="en-US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equitativa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para </a:t>
            </a:r>
            <a:r>
              <a:rPr lang="en-US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todos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Google Shape;126;p17">
            <a:extLst>
              <a:ext uri="{FF2B5EF4-FFF2-40B4-BE49-F238E27FC236}">
                <a16:creationId xmlns:a16="http://schemas.microsoft.com/office/drawing/2014/main" id="{0460F144-4C0F-655F-2E09-290AD750B626}"/>
              </a:ext>
            </a:extLst>
          </p:cNvPr>
          <p:cNvSpPr txBox="1"/>
          <p:nvPr/>
        </p:nvSpPr>
        <p:spPr>
          <a:xfrm>
            <a:off x="4673243" y="4622205"/>
            <a:ext cx="335392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1800" dirty="0">
                <a:solidFill>
                  <a:schemeClr val="dk1"/>
                </a:solidFill>
              </a:rPr>
              <a:t>Dr. Nathan Johnson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8E311-BFFD-33D1-8DD4-C85D71A8A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233" y="1990155"/>
            <a:ext cx="3128038" cy="707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8C3E49-52ED-30B0-ECD3-26BB945FAC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1728" y="2585131"/>
            <a:ext cx="3216563" cy="727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89402B-A5E0-1AAF-5759-44247BCA1F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9341" y="1993508"/>
            <a:ext cx="1834461" cy="1834461"/>
          </a:xfrm>
          <a:prstGeom prst="rect">
            <a:avLst/>
          </a:prstGeom>
        </p:spPr>
      </p:pic>
      <p:pic>
        <p:nvPicPr>
          <p:cNvPr id="20" name="Picture 19" descr="A blue and white poster with a globe and windmills&#10;&#10;Description automatically generated">
            <a:extLst>
              <a:ext uri="{FF2B5EF4-FFF2-40B4-BE49-F238E27FC236}">
                <a16:creationId xmlns:a16="http://schemas.microsoft.com/office/drawing/2014/main" id="{A5EB7268-33B1-0D89-1023-16C7EF69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89" t="15389" r="11305" b="51825"/>
          <a:stretch/>
        </p:blipFill>
        <p:spPr>
          <a:xfrm>
            <a:off x="2174985" y="2130540"/>
            <a:ext cx="1480571" cy="986725"/>
          </a:xfrm>
          <a:prstGeom prst="rect">
            <a:avLst/>
          </a:prstGeom>
        </p:spPr>
      </p:pic>
      <p:sp>
        <p:nvSpPr>
          <p:cNvPr id="2" name="Google Shape;125;p17">
            <a:extLst>
              <a:ext uri="{FF2B5EF4-FFF2-40B4-BE49-F238E27FC236}">
                <a16:creationId xmlns:a16="http://schemas.microsoft.com/office/drawing/2014/main" id="{78DEB15D-183E-CFCB-8666-5DE389897708}"/>
              </a:ext>
            </a:extLst>
          </p:cNvPr>
          <p:cNvSpPr txBox="1"/>
          <p:nvPr/>
        </p:nvSpPr>
        <p:spPr>
          <a:xfrm>
            <a:off x="2752450" y="187207"/>
            <a:ext cx="6537323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Adaptar las estructuras universitarias a las necesidades urgentes de la sociedad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pic>
        <p:nvPicPr>
          <p:cNvPr id="3" name="Google Shape;310;p35" descr="Icon&#10;&#10;Description automatically generated">
            <a:extLst>
              <a:ext uri="{FF2B5EF4-FFF2-40B4-BE49-F238E27FC236}">
                <a16:creationId xmlns:a16="http://schemas.microsoft.com/office/drawing/2014/main" id="{743629D4-2C56-ACB0-C20A-C56F823EEAA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04590" y="4201426"/>
            <a:ext cx="2200086" cy="529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78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4D038A58-3078-7FB5-8BBA-0266771A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93107665-F53D-5371-6B1B-DCB9D9025B2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BB73D127-842E-E70A-7C1D-A8FD290129F9}"/>
              </a:ext>
            </a:extLst>
          </p:cNvPr>
          <p:cNvGrpSpPr/>
          <p:nvPr/>
        </p:nvGrpSpPr>
        <p:grpSpPr>
          <a:xfrm>
            <a:off x="534662" y="1344829"/>
            <a:ext cx="7718202" cy="3559392"/>
            <a:chOff x="166623" y="821293"/>
            <a:chExt cx="8810877" cy="4101154"/>
          </a:xfrm>
        </p:grpSpPr>
        <p:sp>
          <p:nvSpPr>
            <p:cNvPr id="42" name="Google Shape;414;p42">
              <a:extLst>
                <a:ext uri="{FF2B5EF4-FFF2-40B4-BE49-F238E27FC236}">
                  <a16:creationId xmlns:a16="http://schemas.microsoft.com/office/drawing/2014/main" id="{4F78772D-6E86-8946-9C0D-B1810E030A7E}"/>
                </a:ext>
              </a:extLst>
            </p:cNvPr>
            <p:cNvSpPr/>
            <p:nvPr/>
          </p:nvSpPr>
          <p:spPr>
            <a:xfrm>
              <a:off x="2728912" y="857250"/>
              <a:ext cx="3686100" cy="3333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FE66A"/>
                </a:gs>
                <a:gs pos="100000">
                  <a:srgbClr val="53CF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15;p42">
              <a:extLst>
                <a:ext uri="{FF2B5EF4-FFF2-40B4-BE49-F238E27FC236}">
                  <a16:creationId xmlns:a16="http://schemas.microsoft.com/office/drawing/2014/main" id="{40E34EAB-EDF6-CA1A-104D-7D9B2DB245F9}"/>
                </a:ext>
              </a:extLst>
            </p:cNvPr>
            <p:cNvSpPr/>
            <p:nvPr/>
          </p:nvSpPr>
          <p:spPr>
            <a:xfrm>
              <a:off x="166623" y="1479612"/>
              <a:ext cx="3262500" cy="2257500"/>
            </a:xfrm>
            <a:prstGeom prst="roundRect">
              <a:avLst>
                <a:gd name="adj" fmla="val 3727"/>
              </a:avLst>
            </a:prstGeom>
            <a:solidFill>
              <a:srgbClr val="AFE6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16;p42">
              <a:extLst>
                <a:ext uri="{FF2B5EF4-FFF2-40B4-BE49-F238E27FC236}">
                  <a16:creationId xmlns:a16="http://schemas.microsoft.com/office/drawing/2014/main" id="{DDF65C60-1F39-E7DF-0A50-79491EC7BBBD}"/>
                </a:ext>
              </a:extLst>
            </p:cNvPr>
            <p:cNvSpPr/>
            <p:nvPr/>
          </p:nvSpPr>
          <p:spPr>
            <a:xfrm>
              <a:off x="5715000" y="1479612"/>
              <a:ext cx="3262500" cy="2257500"/>
            </a:xfrm>
            <a:prstGeom prst="roundRect">
              <a:avLst>
                <a:gd name="adj" fmla="val 3727"/>
              </a:avLst>
            </a:prstGeom>
            <a:solidFill>
              <a:srgbClr val="53C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17;p42">
              <a:extLst>
                <a:ext uri="{FF2B5EF4-FFF2-40B4-BE49-F238E27FC236}">
                  <a16:creationId xmlns:a16="http://schemas.microsoft.com/office/drawing/2014/main" id="{24D02E4E-7BC4-C22D-35AE-12515E04594D}"/>
                </a:ext>
              </a:extLst>
            </p:cNvPr>
            <p:cNvSpPr txBox="1"/>
            <p:nvPr/>
          </p:nvSpPr>
          <p:spPr>
            <a:xfrm>
              <a:off x="265047" y="1612900"/>
              <a:ext cx="3065399" cy="42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800" b="1" u="sng" dirty="0">
                  <a:solidFill>
                    <a:srgbClr val="0E0E0E"/>
                  </a:solidFill>
                  <a:effectLst/>
                  <a:latin typeface=".AppleSystemUIFont"/>
                </a:rPr>
                <a:t>El sector </a:t>
              </a:r>
              <a:r>
                <a:rPr lang="en-US" sz="1800" b="1" u="sng" dirty="0" err="1">
                  <a:solidFill>
                    <a:srgbClr val="0E0E0E"/>
                  </a:solidFill>
                  <a:effectLst/>
                  <a:latin typeface=".AppleSystemUIFont"/>
                </a:rPr>
                <a:t>empresarial</a:t>
              </a:r>
              <a:r>
                <a:rPr lang="en-US" sz="1800" u="sng" dirty="0">
                  <a:solidFill>
                    <a:srgbClr val="0E0E0E"/>
                  </a:solidFill>
                  <a:effectLst/>
                  <a:latin typeface=".AppleSystemUIFont"/>
                </a:rPr>
                <a:t>:</a:t>
              </a:r>
            </a:p>
          </p:txBody>
        </p:sp>
        <p:sp>
          <p:nvSpPr>
            <p:cNvPr id="46" name="Google Shape;418;p42">
              <a:extLst>
                <a:ext uri="{FF2B5EF4-FFF2-40B4-BE49-F238E27FC236}">
                  <a16:creationId xmlns:a16="http://schemas.microsoft.com/office/drawing/2014/main" id="{121D1ED7-8280-5F6A-C67B-438A0B37C55A}"/>
                </a:ext>
              </a:extLst>
            </p:cNvPr>
            <p:cNvSpPr txBox="1"/>
            <p:nvPr/>
          </p:nvSpPr>
          <p:spPr>
            <a:xfrm>
              <a:off x="363472" y="2115520"/>
              <a:ext cx="2868599" cy="13829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Historias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usuarios</a:t>
              </a:r>
              <a:endPara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Lienzo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modelo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negocio</a:t>
              </a:r>
              <a:endPara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Lienzo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modelo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misión</a:t>
              </a:r>
              <a:endPara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Análisis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FODA</a:t>
              </a: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Pruebas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piloto</a:t>
              </a:r>
              <a:endPara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Implementación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comercial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19;p42">
              <a:extLst>
                <a:ext uri="{FF2B5EF4-FFF2-40B4-BE49-F238E27FC236}">
                  <a16:creationId xmlns:a16="http://schemas.microsoft.com/office/drawing/2014/main" id="{1AD69B6D-146A-78CF-5AF9-AE398B3A9A96}"/>
                </a:ext>
              </a:extLst>
            </p:cNvPr>
            <p:cNvSpPr txBox="1"/>
            <p:nvPr/>
          </p:nvSpPr>
          <p:spPr>
            <a:xfrm>
              <a:off x="5813427" y="1632920"/>
              <a:ext cx="3065399" cy="460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000" b="1" u="sng" dirty="0">
                  <a:solidFill>
                    <a:srgbClr val="0E0E0E"/>
                  </a:solidFill>
                  <a:effectLst/>
                  <a:latin typeface=".AppleSystemUIFont"/>
                </a:rPr>
                <a:t>El sector </a:t>
              </a:r>
              <a:r>
                <a:rPr lang="en-US" sz="2000" b="1" u="sng" dirty="0" err="1">
                  <a:solidFill>
                    <a:srgbClr val="0E0E0E"/>
                  </a:solidFill>
                  <a:effectLst/>
                  <a:latin typeface=".AppleSystemUIFont"/>
                </a:rPr>
                <a:t>académico</a:t>
              </a:r>
              <a:endParaRPr lang="en-US" sz="2000" u="sng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  <p:sp>
          <p:nvSpPr>
            <p:cNvPr id="48" name="Google Shape;420;p42">
              <a:extLst>
                <a:ext uri="{FF2B5EF4-FFF2-40B4-BE49-F238E27FC236}">
                  <a16:creationId xmlns:a16="http://schemas.microsoft.com/office/drawing/2014/main" id="{7DBD76FE-0421-1176-DE22-F785D3745889}"/>
                </a:ext>
              </a:extLst>
            </p:cNvPr>
            <p:cNvSpPr txBox="1"/>
            <p:nvPr/>
          </p:nvSpPr>
          <p:spPr>
            <a:xfrm>
              <a:off x="5911851" y="2135540"/>
              <a:ext cx="2868599" cy="13829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Revisión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literatura</a:t>
              </a:r>
              <a:endPara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Método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científico</a:t>
              </a:r>
              <a:endPara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Ciencia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básica</a:t>
              </a:r>
              <a:endPara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Investigación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aplicada</a:t>
              </a:r>
              <a:endPara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Prototipos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Experimentos</a:t>
              </a:r>
              <a:endPara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Publicación</a:t>
              </a:r>
              <a:endPara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21;p42">
              <a:extLst>
                <a:ext uri="{FF2B5EF4-FFF2-40B4-BE49-F238E27FC236}">
                  <a16:creationId xmlns:a16="http://schemas.microsoft.com/office/drawing/2014/main" id="{F5882EA1-AFCE-956E-3AB2-68C1D8ED6A47}"/>
                </a:ext>
              </a:extLst>
            </p:cNvPr>
            <p:cNvSpPr txBox="1"/>
            <p:nvPr/>
          </p:nvSpPr>
          <p:spPr>
            <a:xfrm>
              <a:off x="3039235" y="821293"/>
              <a:ext cx="3065399" cy="42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sng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Curación</a:t>
              </a:r>
              <a:r>
                <a:rPr lang="en-US" sz="1800" b="1" i="0" u="sng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800" b="1" i="0" u="sng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problemas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422;p42">
              <a:extLst>
                <a:ext uri="{FF2B5EF4-FFF2-40B4-BE49-F238E27FC236}">
                  <a16:creationId xmlns:a16="http://schemas.microsoft.com/office/drawing/2014/main" id="{AE92BD55-141C-DF33-AA65-712EF0ED407B}"/>
                </a:ext>
              </a:extLst>
            </p:cNvPr>
            <p:cNvSpPr txBox="1"/>
            <p:nvPr/>
          </p:nvSpPr>
          <p:spPr>
            <a:xfrm>
              <a:off x="3039234" y="2115520"/>
              <a:ext cx="3065399" cy="42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sng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Innovación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3;p42">
              <a:extLst>
                <a:ext uri="{FF2B5EF4-FFF2-40B4-BE49-F238E27FC236}">
                  <a16:creationId xmlns:a16="http://schemas.microsoft.com/office/drawing/2014/main" id="{CD30BC90-E00B-9E7B-3B4E-95A3C2C2C40E}"/>
                </a:ext>
              </a:extLst>
            </p:cNvPr>
            <p:cNvSpPr txBox="1"/>
            <p:nvPr/>
          </p:nvSpPr>
          <p:spPr>
            <a:xfrm>
              <a:off x="3904038" y="2513489"/>
              <a:ext cx="1335900" cy="851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Producto</a:t>
              </a: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Proceso</a:t>
              </a: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Personas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4;p42">
              <a:extLst>
                <a:ext uri="{FF2B5EF4-FFF2-40B4-BE49-F238E27FC236}">
                  <a16:creationId xmlns:a16="http://schemas.microsoft.com/office/drawing/2014/main" id="{8F775DB3-80FE-6E77-ED01-7C01AAF97D03}"/>
                </a:ext>
              </a:extLst>
            </p:cNvPr>
            <p:cNvSpPr/>
            <p:nvPr/>
          </p:nvSpPr>
          <p:spPr>
            <a:xfrm>
              <a:off x="3843421" y="2184571"/>
              <a:ext cx="60600" cy="1109700"/>
            </a:xfrm>
            <a:prstGeom prst="rect">
              <a:avLst/>
            </a:prstGeom>
            <a:solidFill>
              <a:srgbClr val="AFE6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425;p42">
              <a:extLst>
                <a:ext uri="{FF2B5EF4-FFF2-40B4-BE49-F238E27FC236}">
                  <a16:creationId xmlns:a16="http://schemas.microsoft.com/office/drawing/2014/main" id="{8B0D4B24-3736-2082-35B1-F7E0C6A7E287}"/>
                </a:ext>
              </a:extLst>
            </p:cNvPr>
            <p:cNvSpPr/>
            <p:nvPr/>
          </p:nvSpPr>
          <p:spPr>
            <a:xfrm>
              <a:off x="5239955" y="2184571"/>
              <a:ext cx="60600" cy="1109700"/>
            </a:xfrm>
            <a:prstGeom prst="rect">
              <a:avLst/>
            </a:prstGeom>
            <a:solidFill>
              <a:srgbClr val="53C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426;p42">
              <a:extLst>
                <a:ext uri="{FF2B5EF4-FFF2-40B4-BE49-F238E27FC236}">
                  <a16:creationId xmlns:a16="http://schemas.microsoft.com/office/drawing/2014/main" id="{6A7388B4-BC03-5B81-8187-DED920CD7137}"/>
                </a:ext>
              </a:extLst>
            </p:cNvPr>
            <p:cNvSpPr/>
            <p:nvPr/>
          </p:nvSpPr>
          <p:spPr>
            <a:xfrm>
              <a:off x="3412142" y="2582682"/>
              <a:ext cx="431400" cy="313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AFE6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27;p42">
              <a:extLst>
                <a:ext uri="{FF2B5EF4-FFF2-40B4-BE49-F238E27FC236}">
                  <a16:creationId xmlns:a16="http://schemas.microsoft.com/office/drawing/2014/main" id="{9D19E4AD-BD6F-6C92-A172-3EEE4F72A6A6}"/>
                </a:ext>
              </a:extLst>
            </p:cNvPr>
            <p:cNvSpPr/>
            <p:nvPr/>
          </p:nvSpPr>
          <p:spPr>
            <a:xfrm rot="10800000">
              <a:off x="5300451" y="2580326"/>
              <a:ext cx="431400" cy="313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3C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428;p42">
              <a:extLst>
                <a:ext uri="{FF2B5EF4-FFF2-40B4-BE49-F238E27FC236}">
                  <a16:creationId xmlns:a16="http://schemas.microsoft.com/office/drawing/2014/main" id="{B62F28D5-9A70-FB7F-04F0-6A93609C297B}"/>
                </a:ext>
              </a:extLst>
            </p:cNvPr>
            <p:cNvSpPr/>
            <p:nvPr/>
          </p:nvSpPr>
          <p:spPr>
            <a:xfrm rot="5400000">
              <a:off x="4248229" y="3501902"/>
              <a:ext cx="647400" cy="470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429;p42">
              <a:extLst>
                <a:ext uri="{FF2B5EF4-FFF2-40B4-BE49-F238E27FC236}">
                  <a16:creationId xmlns:a16="http://schemas.microsoft.com/office/drawing/2014/main" id="{0AED273A-D708-CEBF-79CB-65D3A094D59F}"/>
                </a:ext>
              </a:extLst>
            </p:cNvPr>
            <p:cNvSpPr/>
            <p:nvPr/>
          </p:nvSpPr>
          <p:spPr>
            <a:xfrm>
              <a:off x="692497" y="4183847"/>
              <a:ext cx="7815824" cy="738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430;p42">
              <a:extLst>
                <a:ext uri="{FF2B5EF4-FFF2-40B4-BE49-F238E27FC236}">
                  <a16:creationId xmlns:a16="http://schemas.microsoft.com/office/drawing/2014/main" id="{E3CFE605-C6E1-BADF-B38A-858584C53727}"/>
                </a:ext>
              </a:extLst>
            </p:cNvPr>
            <p:cNvSpPr txBox="1"/>
            <p:nvPr/>
          </p:nvSpPr>
          <p:spPr>
            <a:xfrm>
              <a:off x="3039234" y="4178463"/>
              <a:ext cx="3065399" cy="42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sng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Solución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31;p42">
              <a:extLst>
                <a:ext uri="{FF2B5EF4-FFF2-40B4-BE49-F238E27FC236}">
                  <a16:creationId xmlns:a16="http://schemas.microsoft.com/office/drawing/2014/main" id="{FB155197-BA4A-3E43-E962-93E7D52E72FC}"/>
                </a:ext>
              </a:extLst>
            </p:cNvPr>
            <p:cNvSpPr txBox="1"/>
            <p:nvPr/>
          </p:nvSpPr>
          <p:spPr>
            <a:xfrm>
              <a:off x="1259298" y="4551040"/>
              <a:ext cx="6934157" cy="3545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Tecnología</a:t>
              </a:r>
              <a:r>
                <a:rPr lang="en" sz="14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</a:t>
              </a:r>
              <a:r>
                <a:rPr lang="en-US" sz="14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Entrega</a:t>
              </a:r>
              <a:r>
                <a:rPr lang="en" sz="14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</a:t>
              </a:r>
              <a:r>
                <a:rPr lang="en-US" sz="14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Servicio</a:t>
              </a:r>
              <a:r>
                <a:rPr lang="en" sz="14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</a:t>
              </a:r>
              <a:r>
                <a:rPr lang="en-US" sz="14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Costo/</a:t>
              </a:r>
              <a:r>
                <a:rPr lang="en-US" sz="14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Financiación</a:t>
              </a:r>
              <a:r>
                <a:rPr lang="en" sz="14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</a:t>
              </a:r>
              <a:r>
                <a:rPr lang="en-US" sz="14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Garantía</a:t>
              </a:r>
              <a:r>
                <a:rPr lang="en" sz="14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</a:t>
              </a:r>
              <a:r>
                <a:rPr lang="en-US" sz="14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Capacitación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32;p42">
              <a:extLst>
                <a:ext uri="{FF2B5EF4-FFF2-40B4-BE49-F238E27FC236}">
                  <a16:creationId xmlns:a16="http://schemas.microsoft.com/office/drawing/2014/main" id="{9F957D5A-275B-D95F-64BB-E23A25B92130}"/>
                </a:ext>
              </a:extLst>
            </p:cNvPr>
            <p:cNvSpPr/>
            <p:nvPr/>
          </p:nvSpPr>
          <p:spPr>
            <a:xfrm rot="5400000">
              <a:off x="6436407" y="946652"/>
              <a:ext cx="511800" cy="5544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53C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433;p42">
              <a:extLst>
                <a:ext uri="{FF2B5EF4-FFF2-40B4-BE49-F238E27FC236}">
                  <a16:creationId xmlns:a16="http://schemas.microsoft.com/office/drawing/2014/main" id="{510277C9-78CC-3B2E-9F45-C3250850A6AF}"/>
                </a:ext>
              </a:extLst>
            </p:cNvPr>
            <p:cNvSpPr/>
            <p:nvPr/>
          </p:nvSpPr>
          <p:spPr>
            <a:xfrm rot="-5400000" flipH="1">
              <a:off x="2195788" y="948527"/>
              <a:ext cx="511800" cy="5544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AFE6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435;p42">
              <a:extLst>
                <a:ext uri="{FF2B5EF4-FFF2-40B4-BE49-F238E27FC236}">
                  <a16:creationId xmlns:a16="http://schemas.microsoft.com/office/drawing/2014/main" id="{35E89F64-61CF-053B-F169-08E3B1BCCC89}"/>
                </a:ext>
              </a:extLst>
            </p:cNvPr>
            <p:cNvSpPr/>
            <p:nvPr/>
          </p:nvSpPr>
          <p:spPr>
            <a:xfrm>
              <a:off x="7839021" y="4354135"/>
              <a:ext cx="669300" cy="11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434;p42">
            <a:extLst>
              <a:ext uri="{FF2B5EF4-FFF2-40B4-BE49-F238E27FC236}">
                <a16:creationId xmlns:a16="http://schemas.microsoft.com/office/drawing/2014/main" id="{11F0B271-894B-FB4D-A82F-B39AE0884E58}"/>
              </a:ext>
            </a:extLst>
          </p:cNvPr>
          <p:cNvSpPr/>
          <p:nvPr/>
        </p:nvSpPr>
        <p:spPr>
          <a:xfrm>
            <a:off x="1019224" y="4470602"/>
            <a:ext cx="669300" cy="119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413;p42">
            <a:extLst>
              <a:ext uri="{FF2B5EF4-FFF2-40B4-BE49-F238E27FC236}">
                <a16:creationId xmlns:a16="http://schemas.microsoft.com/office/drawing/2014/main" id="{67E9878D-ACC5-9DFE-FE97-A866DDE2CF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3734" y="793599"/>
            <a:ext cx="6030572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000" b="1" dirty="0" err="1"/>
              <a:t>Creando</a:t>
            </a:r>
            <a:r>
              <a:rPr lang="en-US" sz="2000" b="1" dirty="0"/>
              <a:t> un </a:t>
            </a:r>
            <a:r>
              <a:rPr lang="en-US" sz="2000" b="1" dirty="0" err="1"/>
              <a:t>proceso</a:t>
            </a:r>
            <a:r>
              <a:rPr lang="en-US" sz="2000" b="1" dirty="0"/>
              <a:t> y </a:t>
            </a:r>
            <a:r>
              <a:rPr lang="en-US" sz="2000" b="1" dirty="0" err="1"/>
              <a:t>una</a:t>
            </a:r>
            <a:r>
              <a:rPr lang="en-US" sz="2000" b="1" dirty="0"/>
              <a:t> </a:t>
            </a:r>
            <a:r>
              <a:rPr lang="en-US" sz="2000" b="1" dirty="0" err="1"/>
              <a:t>cultura</a:t>
            </a:r>
            <a:r>
              <a:rPr lang="en-US" sz="2000" b="1" dirty="0"/>
              <a:t> de </a:t>
            </a:r>
            <a:r>
              <a:rPr lang="en-US" sz="2000" b="1" dirty="0" err="1"/>
              <a:t>innovación</a:t>
            </a:r>
            <a:endParaRPr sz="2000" b="1" dirty="0"/>
          </a:p>
        </p:txBody>
      </p:sp>
      <p:pic>
        <p:nvPicPr>
          <p:cNvPr id="69" name="Google Shape;310;p35" descr="Icon&#10;&#10;Description automatically generated">
            <a:extLst>
              <a:ext uri="{FF2B5EF4-FFF2-40B4-BE49-F238E27FC236}">
                <a16:creationId xmlns:a16="http://schemas.microsoft.com/office/drawing/2014/main" id="{D8CCC61E-31AB-B727-F0B0-958A90BD9E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5428" y="335351"/>
            <a:ext cx="1730258" cy="391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80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91E0F6CE-EE0D-A119-0869-778FEC8A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2F712237-2914-4F33-44F4-09E0D14BF1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B46B40-9779-14FB-CCAB-3ECDA4661314}"/>
              </a:ext>
            </a:extLst>
          </p:cNvPr>
          <p:cNvSpPr txBox="1"/>
          <p:nvPr/>
        </p:nvSpPr>
        <p:spPr>
          <a:xfrm>
            <a:off x="133149" y="1035062"/>
            <a:ext cx="8727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 err="1">
                <a:solidFill>
                  <a:schemeClr val="dk1"/>
                </a:solidFill>
              </a:rPr>
              <a:t>Inversión</a:t>
            </a:r>
            <a:r>
              <a:rPr lang="en-US" sz="1800" dirty="0">
                <a:solidFill>
                  <a:schemeClr val="dk1"/>
                </a:solidFill>
              </a:rPr>
              <a:t> y </a:t>
            </a:r>
            <a:r>
              <a:rPr lang="en-US" sz="1800" dirty="0" err="1">
                <a:solidFill>
                  <a:schemeClr val="dk1"/>
                </a:solidFill>
              </a:rPr>
              <a:t>apoyo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universitario</a:t>
            </a:r>
            <a:r>
              <a:rPr lang="en-US" sz="1800" dirty="0">
                <a:solidFill>
                  <a:schemeClr val="dk1"/>
                </a:solidFill>
              </a:rPr>
              <a:t> a ideas </a:t>
            </a:r>
            <a:r>
              <a:rPr lang="en-US" sz="1800" dirty="0" err="1">
                <a:solidFill>
                  <a:schemeClr val="dk1"/>
                </a:solidFill>
              </a:rPr>
              <a:t>prometedoras</a:t>
            </a:r>
            <a:r>
              <a:rPr lang="en-US" sz="1800" dirty="0">
                <a:solidFill>
                  <a:schemeClr val="dk1"/>
                </a:solidFill>
              </a:rPr>
              <a:t> e </a:t>
            </a:r>
            <a:r>
              <a:rPr lang="en-US" sz="1800" dirty="0" err="1">
                <a:solidFill>
                  <a:schemeClr val="dk1"/>
                </a:solidFill>
              </a:rPr>
              <a:t>innovadoras</a:t>
            </a:r>
            <a:r>
              <a:rPr lang="en-US" sz="1800" dirty="0">
                <a:solidFill>
                  <a:schemeClr val="dk1"/>
                </a:solidFill>
              </a:rPr>
              <a:t> que </a:t>
            </a:r>
            <a:r>
              <a:rPr lang="en-US" sz="1800" dirty="0" err="1">
                <a:solidFill>
                  <a:schemeClr val="dk1"/>
                </a:solidFill>
              </a:rPr>
              <a:t>generen</a:t>
            </a:r>
            <a:r>
              <a:rPr lang="en-US" sz="1800" dirty="0">
                <a:solidFill>
                  <a:schemeClr val="dk1"/>
                </a:solidFill>
              </a:rPr>
              <a:t> un </a:t>
            </a:r>
            <a:r>
              <a:rPr lang="en-US" sz="1800" dirty="0" err="1">
                <a:solidFill>
                  <a:schemeClr val="dk1"/>
                </a:solidFill>
              </a:rPr>
              <a:t>impacto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positivo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en</a:t>
            </a:r>
            <a:r>
              <a:rPr lang="en-US" sz="1800" dirty="0">
                <a:solidFill>
                  <a:schemeClr val="dk1"/>
                </a:solidFill>
              </a:rPr>
              <a:t> la </a:t>
            </a:r>
            <a:r>
              <a:rPr lang="en-US" sz="1800" dirty="0" err="1">
                <a:solidFill>
                  <a:schemeClr val="dk1"/>
                </a:solidFill>
              </a:rPr>
              <a:t>comunidad</a:t>
            </a:r>
            <a:endParaRPr lang="en-US" sz="1800" dirty="0">
              <a:solidFill>
                <a:schemeClr val="dk1"/>
              </a:solidFill>
            </a:endParaRPr>
          </a:p>
        </p:txBody>
      </p:sp>
      <p:sp>
        <p:nvSpPr>
          <p:cNvPr id="18" name="Google Shape;126;p17">
            <a:extLst>
              <a:ext uri="{FF2B5EF4-FFF2-40B4-BE49-F238E27FC236}">
                <a16:creationId xmlns:a16="http://schemas.microsoft.com/office/drawing/2014/main" id="{E7123127-C40F-97CF-7106-45679A9F6024}"/>
              </a:ext>
            </a:extLst>
          </p:cNvPr>
          <p:cNvSpPr txBox="1"/>
          <p:nvPr/>
        </p:nvSpPr>
        <p:spPr>
          <a:xfrm>
            <a:off x="1811591" y="4322905"/>
            <a:ext cx="2030611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 algn="ctr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dirty="0">
                <a:solidFill>
                  <a:schemeClr val="dk1"/>
                </a:solidFill>
              </a:rPr>
              <a:t>Dr. Patricia </a:t>
            </a:r>
            <a:r>
              <a:rPr lang="en-US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Solís</a:t>
            </a:r>
          </a:p>
          <a:p>
            <a:pPr marL="146050" marR="457200" algn="ctr">
              <a:spcAft>
                <a:spcPts val="1200"/>
              </a:spcAft>
              <a:buClr>
                <a:schemeClr val="dk1"/>
              </a:buClr>
              <a:buSzPts val="1300"/>
            </a:pP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6" name="Picture 5" descr="A row of mobile homes&#10;&#10;Description automatically generated">
            <a:extLst>
              <a:ext uri="{FF2B5EF4-FFF2-40B4-BE49-F238E27FC236}">
                <a16:creationId xmlns:a16="http://schemas.microsoft.com/office/drawing/2014/main" id="{D6941AE5-2895-38AD-5980-F8125E17B7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294" b="20533"/>
          <a:stretch/>
        </p:blipFill>
        <p:spPr>
          <a:xfrm>
            <a:off x="639225" y="1823057"/>
            <a:ext cx="4048837" cy="1158681"/>
          </a:xfrm>
          <a:prstGeom prst="rect">
            <a:avLst/>
          </a:prstGeom>
        </p:spPr>
      </p:pic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8DE109F7-2061-CA98-E33A-5A76B70C2A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8401" b="11023"/>
          <a:stretch/>
        </p:blipFill>
        <p:spPr>
          <a:xfrm>
            <a:off x="4799127" y="1816154"/>
            <a:ext cx="4172597" cy="2758175"/>
          </a:xfrm>
          <a:prstGeom prst="rect">
            <a:avLst/>
          </a:prstGeom>
        </p:spPr>
      </p:pic>
      <p:sp>
        <p:nvSpPr>
          <p:cNvPr id="13" name="Google Shape;126;p17">
            <a:extLst>
              <a:ext uri="{FF2B5EF4-FFF2-40B4-BE49-F238E27FC236}">
                <a16:creationId xmlns:a16="http://schemas.microsoft.com/office/drawing/2014/main" id="{4CAA1BAF-AB7A-67FB-47E5-FA10F5793906}"/>
              </a:ext>
            </a:extLst>
          </p:cNvPr>
          <p:cNvSpPr txBox="1"/>
          <p:nvPr/>
        </p:nvSpPr>
        <p:spPr>
          <a:xfrm>
            <a:off x="3135553" y="4288394"/>
            <a:ext cx="2156508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 algn="ctr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dirty="0">
                <a:solidFill>
                  <a:schemeClr val="dk1"/>
                </a:solidFill>
              </a:rPr>
              <a:t>Dr. Elizabeth Wentz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63B67-CA7D-4A0D-E005-0CAF0AC155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747" t="3639" r="31898" b="29403"/>
          <a:stretch/>
        </p:blipFill>
        <p:spPr>
          <a:xfrm>
            <a:off x="2064742" y="3040173"/>
            <a:ext cx="1208202" cy="13703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159A0D-A112-B23B-4AF8-483FA4555AA0}"/>
              </a:ext>
            </a:extLst>
          </p:cNvPr>
          <p:cNvSpPr txBox="1"/>
          <p:nvPr/>
        </p:nvSpPr>
        <p:spPr>
          <a:xfrm>
            <a:off x="4793874" y="3919062"/>
            <a:ext cx="4172597" cy="646331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wrap="square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1800" b="1" dirty="0">
                <a:solidFill>
                  <a:schemeClr val="bg1"/>
                </a:solidFill>
              </a:rPr>
              <a:t>Knowledge Exchange for Resilience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7B5A76-AEC0-C3C6-B236-5B3F83954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0099" y="3029174"/>
            <a:ext cx="1357920" cy="1357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5A3F69-89CB-CC3F-CD78-B899E8A02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401" y="2975242"/>
            <a:ext cx="1599087" cy="1599087"/>
          </a:xfrm>
          <a:prstGeom prst="rect">
            <a:avLst/>
          </a:prstGeom>
        </p:spPr>
      </p:pic>
      <p:sp>
        <p:nvSpPr>
          <p:cNvPr id="25" name="Google Shape;125;p17">
            <a:extLst>
              <a:ext uri="{FF2B5EF4-FFF2-40B4-BE49-F238E27FC236}">
                <a16:creationId xmlns:a16="http://schemas.microsoft.com/office/drawing/2014/main" id="{01286AED-B94E-2D59-0FA9-826434A78264}"/>
              </a:ext>
            </a:extLst>
          </p:cNvPr>
          <p:cNvSpPr txBox="1"/>
          <p:nvPr/>
        </p:nvSpPr>
        <p:spPr>
          <a:xfrm>
            <a:off x="2752450" y="187207"/>
            <a:ext cx="6537323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Adaptar las estructuras universitarias a las necesidades urgentes de la sociedad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02306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970BA1E5-7BE0-293B-CB84-08F560DD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7CD9B810-DD09-AF2E-BA7C-00C1BE3273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2569C-25CF-5F7A-B653-3D2DF43BF254}"/>
              </a:ext>
            </a:extLst>
          </p:cNvPr>
          <p:cNvSpPr txBox="1"/>
          <p:nvPr/>
        </p:nvSpPr>
        <p:spPr>
          <a:xfrm>
            <a:off x="133149" y="1178606"/>
            <a:ext cx="87273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 err="1">
                <a:solidFill>
                  <a:schemeClr val="dk1"/>
                </a:solidFill>
              </a:rPr>
              <a:t>Revisión</a:t>
            </a:r>
            <a:r>
              <a:rPr lang="en-US" sz="1800" dirty="0">
                <a:solidFill>
                  <a:schemeClr val="dk1"/>
                </a:solidFill>
              </a:rPr>
              <a:t> y </a:t>
            </a:r>
            <a:r>
              <a:rPr lang="en-US" sz="1800" dirty="0" err="1">
                <a:solidFill>
                  <a:schemeClr val="dk1"/>
                </a:solidFill>
              </a:rPr>
              <a:t>modificación</a:t>
            </a:r>
            <a:r>
              <a:rPr lang="en-US" sz="1800" dirty="0">
                <a:solidFill>
                  <a:schemeClr val="dk1"/>
                </a:solidFill>
              </a:rPr>
              <a:t> de las </a:t>
            </a:r>
            <a:r>
              <a:rPr lang="en-US" sz="1800" dirty="0" err="1">
                <a:solidFill>
                  <a:schemeClr val="dk1"/>
                </a:solidFill>
              </a:rPr>
              <a:t>pautas</a:t>
            </a:r>
            <a:r>
              <a:rPr lang="en-US" sz="1800" dirty="0">
                <a:solidFill>
                  <a:schemeClr val="dk1"/>
                </a:solidFill>
              </a:rPr>
              <a:t> de </a:t>
            </a:r>
            <a:r>
              <a:rPr lang="en-US" sz="1800" dirty="0" err="1">
                <a:solidFill>
                  <a:schemeClr val="dk1"/>
                </a:solidFill>
              </a:rPr>
              <a:t>promoción</a:t>
            </a:r>
            <a:r>
              <a:rPr lang="en-US" sz="1800" dirty="0">
                <a:solidFill>
                  <a:schemeClr val="dk1"/>
                </a:solidFill>
              </a:rPr>
              <a:t> y </a:t>
            </a:r>
            <a:r>
              <a:rPr lang="en-US" sz="1800" dirty="0" err="1">
                <a:solidFill>
                  <a:schemeClr val="dk1"/>
                </a:solidFill>
              </a:rPr>
              <a:t>permanencia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el</a:t>
            </a:r>
            <a:r>
              <a:rPr lang="en-US" sz="1800" dirty="0">
                <a:solidFill>
                  <a:schemeClr val="dk1"/>
                </a:solidFill>
              </a:rPr>
              <a:t> cargo del </a:t>
            </a:r>
            <a:r>
              <a:rPr lang="en-US" sz="1800" dirty="0" err="1">
                <a:solidFill>
                  <a:schemeClr val="dk1"/>
                </a:solidFill>
              </a:rPr>
              <a:t>profesorado</a:t>
            </a:r>
            <a:r>
              <a:rPr lang="en-US" sz="1800" dirty="0">
                <a:solidFill>
                  <a:schemeClr val="dk1"/>
                </a:solidFill>
              </a:rPr>
              <a:t> para </a:t>
            </a:r>
            <a:r>
              <a:rPr lang="en-US" sz="1800" dirty="0" err="1">
                <a:solidFill>
                  <a:schemeClr val="dk1"/>
                </a:solidFill>
              </a:rPr>
              <a:t>recompensar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el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impacto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en</a:t>
            </a:r>
            <a:r>
              <a:rPr lang="en-US" sz="1800" dirty="0">
                <a:solidFill>
                  <a:schemeClr val="dk1"/>
                </a:solidFill>
              </a:rPr>
              <a:t> la </a:t>
            </a:r>
            <a:r>
              <a:rPr lang="en-US" sz="1800" dirty="0" err="1">
                <a:solidFill>
                  <a:schemeClr val="dk1"/>
                </a:solidFill>
              </a:rPr>
              <a:t>comunidad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relacionado</a:t>
            </a:r>
            <a:r>
              <a:rPr lang="en-US" sz="1800" dirty="0">
                <a:solidFill>
                  <a:schemeClr val="dk1"/>
                </a:solidFill>
              </a:rPr>
              <a:t> con la carta </a:t>
            </a:r>
            <a:r>
              <a:rPr lang="en-US" sz="1800" dirty="0" err="1">
                <a:solidFill>
                  <a:schemeClr val="dk1"/>
                </a:solidFill>
              </a:rPr>
              <a:t>universitaria</a:t>
            </a:r>
            <a:endParaRPr lang="en-US" sz="1800" dirty="0">
              <a:solidFill>
                <a:schemeClr val="dk1"/>
              </a:solidFill>
            </a:endParaRPr>
          </a:p>
        </p:txBody>
      </p:sp>
      <p:sp>
        <p:nvSpPr>
          <p:cNvPr id="2" name="Google Shape;126;p17">
            <a:extLst>
              <a:ext uri="{FF2B5EF4-FFF2-40B4-BE49-F238E27FC236}">
                <a16:creationId xmlns:a16="http://schemas.microsoft.com/office/drawing/2014/main" id="{905CB1A3-245D-28FB-E115-0BE8FCDCAE72}"/>
              </a:ext>
            </a:extLst>
          </p:cNvPr>
          <p:cNvSpPr txBox="1"/>
          <p:nvPr/>
        </p:nvSpPr>
        <p:spPr>
          <a:xfrm>
            <a:off x="239492" y="3443285"/>
            <a:ext cx="2009076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1800" dirty="0">
                <a:solidFill>
                  <a:schemeClr val="dk1"/>
                </a:solidFill>
              </a:rPr>
              <a:t>Provost Nancy Gonzales</a:t>
            </a:r>
          </a:p>
        </p:txBody>
      </p:sp>
      <p:sp>
        <p:nvSpPr>
          <p:cNvPr id="4" name="Google Shape;126;p17">
            <a:extLst>
              <a:ext uri="{FF2B5EF4-FFF2-40B4-BE49-F238E27FC236}">
                <a16:creationId xmlns:a16="http://schemas.microsoft.com/office/drawing/2014/main" id="{89B8BC8D-BE66-640B-C152-BDB5B3839FC4}"/>
              </a:ext>
            </a:extLst>
          </p:cNvPr>
          <p:cNvSpPr txBox="1"/>
          <p:nvPr/>
        </p:nvSpPr>
        <p:spPr>
          <a:xfrm>
            <a:off x="1460376" y="3469579"/>
            <a:ext cx="2156508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1800" dirty="0">
                <a:solidFill>
                  <a:schemeClr val="dk1"/>
                </a:solidFill>
              </a:rPr>
              <a:t>Dr. Miki </a:t>
            </a:r>
            <a:r>
              <a:rPr lang="en-US" sz="1800" dirty="0" err="1">
                <a:solidFill>
                  <a:schemeClr val="dk1"/>
                </a:solidFill>
              </a:rPr>
              <a:t>Kittilson</a:t>
            </a: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A2E91-6533-2B7E-CA16-B014602AE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786" y="2334402"/>
            <a:ext cx="1148589" cy="1148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95ED9-66E5-63B6-514A-383B44811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70" y="2334403"/>
            <a:ext cx="1148588" cy="1148588"/>
          </a:xfrm>
          <a:prstGeom prst="rect">
            <a:avLst/>
          </a:prstGeom>
        </p:spPr>
      </p:pic>
      <p:sp>
        <p:nvSpPr>
          <p:cNvPr id="33" name="Google Shape;126;p17">
            <a:extLst>
              <a:ext uri="{FF2B5EF4-FFF2-40B4-BE49-F238E27FC236}">
                <a16:creationId xmlns:a16="http://schemas.microsoft.com/office/drawing/2014/main" id="{798F026C-56BC-1307-8640-B9FE144A8A42}"/>
              </a:ext>
            </a:extLst>
          </p:cNvPr>
          <p:cNvSpPr txBox="1"/>
          <p:nvPr/>
        </p:nvSpPr>
        <p:spPr>
          <a:xfrm>
            <a:off x="3556694" y="2063989"/>
            <a:ext cx="2030611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endParaRPr lang="en-US" sz="1800" i="0" u="none" strike="noStrike" dirty="0">
              <a:solidFill>
                <a:srgbClr val="191919"/>
              </a:solidFill>
              <a:effectLst/>
              <a:latin typeface="Arial" panose="020B0604020202020204" pitchFamily="34" charset="0"/>
            </a:endParaRPr>
          </a:p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endParaRPr lang="en-US" sz="1800" dirty="0">
              <a:solidFill>
                <a:schemeClr val="dk1"/>
              </a:solidFill>
            </a:endParaRPr>
          </a:p>
        </p:txBody>
      </p:sp>
      <p:sp>
        <p:nvSpPr>
          <p:cNvPr id="38" name="Google Shape;125;p17">
            <a:extLst>
              <a:ext uri="{FF2B5EF4-FFF2-40B4-BE49-F238E27FC236}">
                <a16:creationId xmlns:a16="http://schemas.microsoft.com/office/drawing/2014/main" id="{31833F1D-6478-488C-B1E7-3D26E8931680}"/>
              </a:ext>
            </a:extLst>
          </p:cNvPr>
          <p:cNvSpPr txBox="1"/>
          <p:nvPr/>
        </p:nvSpPr>
        <p:spPr>
          <a:xfrm>
            <a:off x="2752450" y="187207"/>
            <a:ext cx="6537323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Adaptar las estructuras universitarias a las necesidades urgentes de la sociedad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BE662-6DEB-16AF-31C7-A921750EC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796" y="2298932"/>
            <a:ext cx="3176391" cy="1778780"/>
          </a:xfrm>
          <a:prstGeom prst="rect">
            <a:avLst/>
          </a:prstGeom>
        </p:spPr>
      </p:pic>
      <p:sp>
        <p:nvSpPr>
          <p:cNvPr id="10" name="Google Shape;126;p17">
            <a:extLst>
              <a:ext uri="{FF2B5EF4-FFF2-40B4-BE49-F238E27FC236}">
                <a16:creationId xmlns:a16="http://schemas.microsoft.com/office/drawing/2014/main" id="{D528F022-15F1-C64C-3CF8-E7C063AF4E0E}"/>
              </a:ext>
            </a:extLst>
          </p:cNvPr>
          <p:cNvSpPr txBox="1"/>
          <p:nvPr/>
        </p:nvSpPr>
        <p:spPr>
          <a:xfrm>
            <a:off x="2726549" y="4069505"/>
            <a:ext cx="5206619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b="1" i="1" dirty="0">
                <a:solidFill>
                  <a:schemeClr val="dk1"/>
                </a:solidFill>
              </a:rPr>
              <a:t>Dr. Cliff Kapono</a:t>
            </a:r>
            <a:br>
              <a:rPr lang="en-US" i="1" dirty="0">
                <a:solidFill>
                  <a:schemeClr val="dk1"/>
                </a:solidFill>
              </a:rPr>
            </a:br>
            <a:r>
              <a:rPr lang="en-US" i="1" dirty="0">
                <a:solidFill>
                  <a:schemeClr val="dk1"/>
                </a:solidFill>
              </a:rPr>
              <a:t>ASU School of Ocean Futures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48456F-75DF-FC1A-0F3E-74530BBC8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711" y="2328343"/>
            <a:ext cx="2668170" cy="17787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FCE6CA5-3B24-07E4-DDBD-196F0F0B7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1771" y="3312104"/>
            <a:ext cx="1602737" cy="16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5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E02351BC-FEA0-EA07-6432-7D8B1A89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BBACB4F5-497C-4C44-FF79-62CA5EBEC48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44CDC0-019C-624B-DE63-86C2F36AAF79}"/>
              </a:ext>
            </a:extLst>
          </p:cNvPr>
          <p:cNvSpPr txBox="1"/>
          <p:nvPr/>
        </p:nvSpPr>
        <p:spPr>
          <a:xfrm>
            <a:off x="133149" y="1154330"/>
            <a:ext cx="9279792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marR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dk1"/>
                </a:solidFill>
              </a:rPr>
              <a:t>Modalidades</a:t>
            </a:r>
            <a:r>
              <a:rPr lang="en-US" sz="1800" dirty="0">
                <a:solidFill>
                  <a:schemeClr val="dk1"/>
                </a:solidFill>
              </a:rPr>
              <a:t> de </a:t>
            </a:r>
            <a:r>
              <a:rPr lang="en-US" sz="1800" dirty="0" err="1">
                <a:solidFill>
                  <a:schemeClr val="dk1"/>
                </a:solidFill>
              </a:rPr>
              <a:t>aprendizaje</a:t>
            </a:r>
            <a:r>
              <a:rPr lang="en-US" sz="1800" dirty="0">
                <a:solidFill>
                  <a:schemeClr val="dk1"/>
                </a:solidFill>
              </a:rPr>
              <a:t> flexibles para </a:t>
            </a:r>
            <a:r>
              <a:rPr lang="en-US" sz="1800" dirty="0" err="1">
                <a:solidFill>
                  <a:schemeClr val="dk1"/>
                </a:solidFill>
              </a:rPr>
              <a:t>aumentar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el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acceso</a:t>
            </a:r>
            <a:r>
              <a:rPr lang="en-US" sz="1800" dirty="0">
                <a:solidFill>
                  <a:schemeClr val="dk1"/>
                </a:solidFill>
              </a:rPr>
              <a:t> y </a:t>
            </a:r>
            <a:r>
              <a:rPr lang="en-US" sz="1800" dirty="0" err="1">
                <a:solidFill>
                  <a:schemeClr val="dk1"/>
                </a:solidFill>
              </a:rPr>
              <a:t>el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impacto</a:t>
            </a:r>
            <a:r>
              <a:rPr lang="en-US" sz="1800" dirty="0">
                <a:solidFill>
                  <a:schemeClr val="dk1"/>
                </a:solidFill>
              </a:rPr>
              <a:t> a lo largo de la </a:t>
            </a:r>
            <a:r>
              <a:rPr lang="en-US" sz="1800" dirty="0" err="1">
                <a:solidFill>
                  <a:schemeClr val="dk1"/>
                </a:solidFill>
              </a:rPr>
              <a:t>vida</a:t>
            </a:r>
            <a:r>
              <a:rPr lang="en-US" sz="1800" dirty="0">
                <a:solidFill>
                  <a:schemeClr val="dk1"/>
                </a:solidFill>
              </a:rPr>
              <a:t>: </a:t>
            </a:r>
            <a:r>
              <a:rPr lang="en-US" sz="1800" b="1" dirty="0" err="1">
                <a:solidFill>
                  <a:schemeClr val="dk1"/>
                </a:solidFill>
              </a:rPr>
              <a:t>presencial</a:t>
            </a:r>
            <a:r>
              <a:rPr lang="en-US" sz="1800" b="1" dirty="0">
                <a:solidFill>
                  <a:schemeClr val="dk1"/>
                </a:solidFill>
              </a:rPr>
              <a:t>, </a:t>
            </a:r>
            <a:r>
              <a:rPr lang="en-US" sz="1800" b="1" dirty="0" err="1">
                <a:solidFill>
                  <a:schemeClr val="dk1"/>
                </a:solidFill>
              </a:rPr>
              <a:t>en</a:t>
            </a:r>
            <a:r>
              <a:rPr lang="en-US" sz="1800" b="1" dirty="0">
                <a:solidFill>
                  <a:schemeClr val="dk1"/>
                </a:solidFill>
              </a:rPr>
              <a:t> </a:t>
            </a:r>
            <a:r>
              <a:rPr lang="en-US" sz="1800" b="1" dirty="0" err="1">
                <a:solidFill>
                  <a:schemeClr val="dk1"/>
                </a:solidFill>
              </a:rPr>
              <a:t>línea</a:t>
            </a:r>
            <a:r>
              <a:rPr lang="en-US" sz="1800" b="1" dirty="0">
                <a:solidFill>
                  <a:schemeClr val="dk1"/>
                </a:solidFill>
              </a:rPr>
              <a:t>, </a:t>
            </a:r>
            <a:r>
              <a:rPr lang="en-US" sz="1800" b="1" dirty="0" err="1">
                <a:solidFill>
                  <a:schemeClr val="dk1"/>
                </a:solidFill>
              </a:rPr>
              <a:t>híbrido</a:t>
            </a:r>
            <a:r>
              <a:rPr lang="en-US" sz="1800" b="1" dirty="0">
                <a:solidFill>
                  <a:schemeClr val="dk1"/>
                </a:solidFill>
              </a:rPr>
              <a:t>, </a:t>
            </a:r>
            <a:r>
              <a:rPr lang="en-US" sz="1800" b="1" dirty="0" err="1">
                <a:solidFill>
                  <a:schemeClr val="dk1"/>
                </a:solidFill>
              </a:rPr>
              <a:t>sincrónico</a:t>
            </a:r>
            <a:r>
              <a:rPr lang="en-US" sz="1800" b="1" dirty="0">
                <a:solidFill>
                  <a:schemeClr val="dk1"/>
                </a:solidFill>
              </a:rPr>
              <a:t>, </a:t>
            </a:r>
            <a:r>
              <a:rPr lang="en-US" sz="1800" b="1" dirty="0" err="1">
                <a:solidFill>
                  <a:schemeClr val="dk1"/>
                </a:solidFill>
              </a:rPr>
              <a:t>asincrónico</a:t>
            </a:r>
            <a:endParaRPr lang="en-US" sz="1800" b="1" dirty="0">
              <a:solidFill>
                <a:schemeClr val="dk1"/>
              </a:solidFill>
            </a:endParaRPr>
          </a:p>
        </p:txBody>
      </p:sp>
      <p:pic>
        <p:nvPicPr>
          <p:cNvPr id="10" name="Picture 9" descr="A diagram of a person's face&#10;&#10;Description automatically generated">
            <a:extLst>
              <a:ext uri="{FF2B5EF4-FFF2-40B4-BE49-F238E27FC236}">
                <a16:creationId xmlns:a16="http://schemas.microsoft.com/office/drawing/2014/main" id="{8ADDB208-6641-8AE2-735D-D87337713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25" y="2299827"/>
            <a:ext cx="6268917" cy="27511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BB8EB6-A851-DDCC-A6BE-4ACB6FD73620}"/>
              </a:ext>
            </a:extLst>
          </p:cNvPr>
          <p:cNvSpPr txBox="1"/>
          <p:nvPr/>
        </p:nvSpPr>
        <p:spPr>
          <a:xfrm>
            <a:off x="6667107" y="2107970"/>
            <a:ext cx="2476893" cy="77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45720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000" dirty="0">
                <a:solidFill>
                  <a:schemeClr val="dk1"/>
                </a:solidFill>
              </a:rPr>
              <a:t>ASU Learning Enterprise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551D4C-0FE2-B2A6-4633-F4EC6E267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195" y="2880565"/>
            <a:ext cx="1733550" cy="1733550"/>
          </a:xfrm>
          <a:prstGeom prst="rect">
            <a:avLst/>
          </a:prstGeom>
        </p:spPr>
      </p:pic>
      <p:sp>
        <p:nvSpPr>
          <p:cNvPr id="16" name="Google Shape;125;p17">
            <a:extLst>
              <a:ext uri="{FF2B5EF4-FFF2-40B4-BE49-F238E27FC236}">
                <a16:creationId xmlns:a16="http://schemas.microsoft.com/office/drawing/2014/main" id="{C5008565-069B-0183-A971-2E3EC90F7F79}"/>
              </a:ext>
            </a:extLst>
          </p:cNvPr>
          <p:cNvSpPr txBox="1"/>
          <p:nvPr/>
        </p:nvSpPr>
        <p:spPr>
          <a:xfrm>
            <a:off x="2752450" y="187207"/>
            <a:ext cx="6537323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Adaptar las estructuras universitarias a las necesidades urgentes de la sociedad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20D6B6-17C6-E768-0D51-34E1654A44A7}"/>
              </a:ext>
            </a:extLst>
          </p:cNvPr>
          <p:cNvSpPr/>
          <p:nvPr/>
        </p:nvSpPr>
        <p:spPr>
          <a:xfrm>
            <a:off x="5977043" y="3966072"/>
            <a:ext cx="787313" cy="6480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713" y="414041"/>
            <a:ext cx="5287618" cy="40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6637423" y="480374"/>
            <a:ext cx="2010372" cy="12926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</a:rPr>
              <a:t>ASU Centro Rob &amp; Melani Walton para la Salud Planetaria</a:t>
            </a:r>
            <a:endParaRPr sz="1800" b="1" dirty="0">
              <a:solidFill>
                <a:srgbClr val="FFFFFF"/>
              </a:solidFill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5;p17">
            <a:extLst>
              <a:ext uri="{FF2B5EF4-FFF2-40B4-BE49-F238E27FC236}">
                <a16:creationId xmlns:a16="http://schemas.microsoft.com/office/drawing/2014/main" id="{DC2928CA-1DB6-0CE7-B1F4-88FF1C5A18D8}"/>
              </a:ext>
            </a:extLst>
          </p:cNvPr>
          <p:cNvSpPr txBox="1"/>
          <p:nvPr/>
        </p:nvSpPr>
        <p:spPr>
          <a:xfrm>
            <a:off x="345183" y="952709"/>
            <a:ext cx="3500676" cy="62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highlight>
                  <a:srgbClr val="FFD966"/>
                </a:highlight>
              </a:rPr>
              <a:t>Próximos</a:t>
            </a:r>
            <a:r>
              <a:rPr lang="en-US" sz="2000" b="1" dirty="0">
                <a:solidFill>
                  <a:schemeClr val="dk1"/>
                </a:solidFill>
                <a:highlight>
                  <a:srgbClr val="FFD966"/>
                </a:highlight>
              </a:rPr>
              <a:t> pasos…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980F5-1F86-BCA9-C8FB-A1DCFE4403DD}"/>
              </a:ext>
            </a:extLst>
          </p:cNvPr>
          <p:cNvSpPr txBox="1"/>
          <p:nvPr/>
        </p:nvSpPr>
        <p:spPr>
          <a:xfrm>
            <a:off x="496205" y="1699576"/>
            <a:ext cx="3088507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 err="1">
                <a:solidFill>
                  <a:schemeClr val="dk1"/>
                </a:solidFill>
              </a:rPr>
              <a:t>Compartir</a:t>
            </a:r>
            <a:endParaRPr lang="en-US" sz="1800" dirty="0">
              <a:solidFill>
                <a:schemeClr val="dk1"/>
              </a:solidFill>
            </a:endParaRPr>
          </a:p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 err="1">
                <a:solidFill>
                  <a:schemeClr val="dk1"/>
                </a:solidFill>
              </a:rPr>
              <a:t>Discutir</a:t>
            </a:r>
            <a:endParaRPr lang="en-US" sz="1800" dirty="0">
              <a:solidFill>
                <a:schemeClr val="dk1"/>
              </a:solidFill>
            </a:endParaRPr>
          </a:p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 err="1">
                <a:solidFill>
                  <a:schemeClr val="dk1"/>
                </a:solidFill>
              </a:rPr>
              <a:t>Aprender</a:t>
            </a:r>
            <a:endParaRPr lang="en-US" sz="1800" dirty="0">
              <a:solidFill>
                <a:schemeClr val="dk1"/>
              </a:solidFill>
            </a:endParaRPr>
          </a:p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 err="1">
                <a:solidFill>
                  <a:schemeClr val="dk1"/>
                </a:solidFill>
              </a:rPr>
              <a:t>Colaborar</a:t>
            </a:r>
            <a:endParaRPr lang="en-US" sz="1800" dirty="0">
              <a:solidFill>
                <a:schemeClr val="dk1"/>
              </a:solidFill>
            </a:endParaRPr>
          </a:p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TRANSFORMAR</a:t>
            </a:r>
          </a:p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7DF47-FBE4-B55B-DDF7-0606F7800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075" y="2992268"/>
            <a:ext cx="1415742" cy="1415742"/>
          </a:xfrm>
          <a:prstGeom prst="rect">
            <a:avLst/>
          </a:prstGeom>
        </p:spPr>
      </p:pic>
      <p:sp>
        <p:nvSpPr>
          <p:cNvPr id="5" name="TextBox 4">
            <a:hlinkClick r:id="rId6"/>
            <a:extLst>
              <a:ext uri="{FF2B5EF4-FFF2-40B4-BE49-F238E27FC236}">
                <a16:creationId xmlns:a16="http://schemas.microsoft.com/office/drawing/2014/main" id="{0A739FF4-09E5-3258-30C3-6225ECE7C593}"/>
              </a:ext>
            </a:extLst>
          </p:cNvPr>
          <p:cNvSpPr txBox="1"/>
          <p:nvPr/>
        </p:nvSpPr>
        <p:spPr>
          <a:xfrm>
            <a:off x="5961675" y="4512391"/>
            <a:ext cx="3663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2000" dirty="0">
                <a:solidFill>
                  <a:schemeClr val="dk1"/>
                </a:solidFill>
                <a:hlinkClick r:id="rId6"/>
              </a:rPr>
              <a:t>sharonjhall@asu.edu</a:t>
            </a:r>
            <a:endParaRPr lang="en-US"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685FE60F-3713-BA51-358E-7ABD6FB03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>
            <a:extLst>
              <a:ext uri="{FF2B5EF4-FFF2-40B4-BE49-F238E27FC236}">
                <a16:creationId xmlns:a16="http://schemas.microsoft.com/office/drawing/2014/main" id="{1C88B106-4AD8-FA72-5757-9FA15B1F16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5000" y="1814945"/>
            <a:ext cx="2553998" cy="191323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-US" sz="1600" dirty="0">
                <a:solidFill>
                  <a:schemeClr val="dk1"/>
                </a:solidFill>
              </a:rPr>
              <a:t>Las habilidades y la cultura del profesorado a menudo no satisfacen las necesidades de las comunidades y la industria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7A519EDD-E038-FB34-E3B0-97E892CEC651}"/>
              </a:ext>
            </a:extLst>
          </p:cNvPr>
          <p:cNvSpPr txBox="1"/>
          <p:nvPr/>
        </p:nvSpPr>
        <p:spPr>
          <a:xfrm>
            <a:off x="230242" y="875000"/>
            <a:ext cx="8668758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</a:rPr>
              <a:t>La educación superior está luchando por satisfacer las necesidades urgentes de la </a:t>
            </a:r>
            <a:r>
              <a:rPr lang="en-US" sz="2000" b="1" dirty="0" err="1">
                <a:solidFill>
                  <a:schemeClr val="dk1"/>
                </a:solidFill>
              </a:rPr>
              <a:t>sociedad</a:t>
            </a:r>
            <a:r>
              <a:rPr lang="en-US" sz="2000" b="1" dirty="0">
                <a:solidFill>
                  <a:schemeClr val="dk1"/>
                </a:solidFill>
              </a:rPr>
              <a:t> </a:t>
            </a:r>
            <a:br>
              <a:rPr lang="en-US" sz="2000" b="1" dirty="0">
                <a:solidFill>
                  <a:schemeClr val="dk1"/>
                </a:solidFill>
              </a:rPr>
            </a:br>
            <a:r>
              <a:rPr lang="en" sz="2000" b="1" dirty="0" err="1">
                <a:solidFill>
                  <a:schemeClr val="tx1"/>
                </a:solidFill>
                <a:highlight>
                  <a:srgbClr val="FFD966"/>
                </a:highlight>
              </a:rPr>
              <a:t>en</a:t>
            </a:r>
            <a:r>
              <a:rPr lang="en" sz="2000" b="1" dirty="0">
                <a:solidFill>
                  <a:schemeClr val="tx1"/>
                </a:solidFill>
                <a:highlight>
                  <a:srgbClr val="FFD966"/>
                </a:highlight>
              </a:rPr>
              <a:t> un mundo que cambia rápidamente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dk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ED058-F1F6-36A8-C0BF-63D2B0F44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318" y="2075320"/>
            <a:ext cx="3514869" cy="2039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2C2697-0A65-0FCB-3DDB-7353438B4552}"/>
              </a:ext>
            </a:extLst>
          </p:cNvPr>
          <p:cNvSpPr txBox="1"/>
          <p:nvPr/>
        </p:nvSpPr>
        <p:spPr>
          <a:xfrm>
            <a:off x="2045074" y="4192325"/>
            <a:ext cx="52353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Clr>
                <a:schemeClr val="dk1"/>
              </a:buClr>
              <a:buSzPts val="1018"/>
              <a:buNone/>
            </a:pPr>
            <a:r>
              <a:rPr lang="en-US" sz="1600" dirty="0">
                <a:solidFill>
                  <a:schemeClr val="dk1"/>
                </a:solidFill>
                <a:highlight>
                  <a:srgbClr val="FFFFFF"/>
                </a:highlight>
              </a:rPr>
              <a:t>La educación terciaria aún no es accesible para la mayoría de las personas</a:t>
            </a:r>
            <a:endParaRPr lang="en-US" sz="11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1" name="Google Shape;74;p14">
            <a:extLst>
              <a:ext uri="{FF2B5EF4-FFF2-40B4-BE49-F238E27FC236}">
                <a16:creationId xmlns:a16="http://schemas.microsoft.com/office/drawing/2014/main" id="{32F6F6B3-91BC-2D78-5DA6-E396E4A7B7AE}"/>
              </a:ext>
            </a:extLst>
          </p:cNvPr>
          <p:cNvSpPr txBox="1">
            <a:spLocks/>
          </p:cNvSpPr>
          <p:nvPr/>
        </p:nvSpPr>
        <p:spPr>
          <a:xfrm>
            <a:off x="6515823" y="1814945"/>
            <a:ext cx="190057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018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La estructura institucional es complicada y los procesos son lentos</a:t>
            </a:r>
          </a:p>
        </p:txBody>
      </p:sp>
      <p:pic>
        <p:nvPicPr>
          <p:cNvPr id="13" name="Google Shape;124;p17">
            <a:extLst>
              <a:ext uri="{FF2B5EF4-FFF2-40B4-BE49-F238E27FC236}">
                <a16:creationId xmlns:a16="http://schemas.microsoft.com/office/drawing/2014/main" id="{F8C5F9B8-0E0E-6F4C-ACEF-6DDB8DC54D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95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DE4813EE-8806-BCF6-4974-A2E820104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82CE25-3BAE-2531-3219-6F487B7A4CA6}"/>
              </a:ext>
            </a:extLst>
          </p:cNvPr>
          <p:cNvSpPr txBox="1"/>
          <p:nvPr/>
        </p:nvSpPr>
        <p:spPr>
          <a:xfrm>
            <a:off x="3107735" y="2047597"/>
            <a:ext cx="5256683" cy="191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Misión y liderazgo duraderos</a:t>
            </a:r>
          </a:p>
          <a:p>
            <a:pPr marL="457200" indent="-457200">
              <a:spcAft>
                <a:spcPts val="11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Formar a los profesores como emprendedores del conocimiento</a:t>
            </a:r>
          </a:p>
          <a:p>
            <a:pPr marL="457200" indent="-457200">
              <a:spcAft>
                <a:spcPts val="11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Adaptar las estructuras universitarias a las necesidades urgentes de la sociedad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752115-7EE3-B714-79E2-75BD9A3FEE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97" b="29220"/>
          <a:stretch/>
        </p:blipFill>
        <p:spPr>
          <a:xfrm>
            <a:off x="551532" y="1937699"/>
            <a:ext cx="2310096" cy="2560666"/>
          </a:xfrm>
          <a:prstGeom prst="rect">
            <a:avLst/>
          </a:prstGeom>
        </p:spPr>
      </p:pic>
      <p:sp>
        <p:nvSpPr>
          <p:cNvPr id="10" name="Google Shape;76;p14">
            <a:extLst>
              <a:ext uri="{FF2B5EF4-FFF2-40B4-BE49-F238E27FC236}">
                <a16:creationId xmlns:a16="http://schemas.microsoft.com/office/drawing/2014/main" id="{309FE5C5-6850-D2EF-04A4-C6938BEBAB97}"/>
              </a:ext>
            </a:extLst>
          </p:cNvPr>
          <p:cNvSpPr txBox="1"/>
          <p:nvPr/>
        </p:nvSpPr>
        <p:spPr>
          <a:xfrm>
            <a:off x="551532" y="855408"/>
            <a:ext cx="781445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ASU como caso de estudio de innovación universitaria en sostenibilidad e impacto</a:t>
            </a:r>
            <a:endParaRPr sz="2400" b="1" dirty="0">
              <a:solidFill>
                <a:schemeClr val="dk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331814-BAA7-192B-87C3-A15A44C49C36}"/>
              </a:ext>
            </a:extLst>
          </p:cNvPr>
          <p:cNvSpPr txBox="1"/>
          <p:nvPr/>
        </p:nvSpPr>
        <p:spPr>
          <a:xfrm>
            <a:off x="551532" y="4380254"/>
            <a:ext cx="2310096" cy="400110"/>
          </a:xfrm>
          <a:prstGeom prst="rect">
            <a:avLst/>
          </a:prstGeom>
          <a:solidFill>
            <a:srgbClr val="FEC6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10 años, 2016-25</a:t>
            </a:r>
          </a:p>
        </p:txBody>
      </p:sp>
      <p:pic>
        <p:nvPicPr>
          <p:cNvPr id="13" name="Google Shape;124;p17">
            <a:extLst>
              <a:ext uri="{FF2B5EF4-FFF2-40B4-BE49-F238E27FC236}">
                <a16:creationId xmlns:a16="http://schemas.microsoft.com/office/drawing/2014/main" id="{A37E8CD7-F593-C37B-CE08-59F4D9D3B17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25" y="203040"/>
            <a:ext cx="2433149" cy="73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02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F">
            <a:alpha val="0"/>
          </a:srgbClr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9B984061-3262-3F5F-3204-0791A01C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>
            <a:extLst>
              <a:ext uri="{FF2B5EF4-FFF2-40B4-BE49-F238E27FC236}">
                <a16:creationId xmlns:a16="http://schemas.microsoft.com/office/drawing/2014/main" id="{5E78C58F-9934-1CE0-C9DB-0E73FB6683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31569" y="1460552"/>
            <a:ext cx="5939526" cy="3220278"/>
          </a:xfrm>
          <a:prstGeom prst="rect">
            <a:avLst/>
          </a:prstGeom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indent="0">
              <a:lnSpc>
                <a:spcPct val="130000"/>
              </a:lnSpc>
              <a:spcBef>
                <a:spcPts val="1200"/>
              </a:spcBef>
              <a:buSzPts val="1018"/>
              <a:buNone/>
            </a:pPr>
            <a:r>
              <a:rPr lang="en-US" dirty="0">
                <a:solidFill>
                  <a:schemeClr val="tx1"/>
                </a:solidFill>
              </a:rPr>
              <a:t>ASU es </a:t>
            </a:r>
            <a:r>
              <a:rPr lang="en-US" dirty="0" err="1">
                <a:solidFill>
                  <a:schemeClr val="tx1"/>
                </a:solidFill>
              </a:rPr>
              <a:t>una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universidad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pública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investigación</a:t>
            </a:r>
            <a:r>
              <a:rPr lang="en-US" b="1" dirty="0">
                <a:solidFill>
                  <a:schemeClr val="tx1"/>
                </a:solidFill>
              </a:rPr>
              <a:t> integral, </a:t>
            </a:r>
            <a:r>
              <a:rPr lang="en-US" dirty="0">
                <a:solidFill>
                  <a:schemeClr val="tx1"/>
                </a:solidFill>
              </a:rPr>
              <a:t>que no se </a:t>
            </a:r>
            <a:r>
              <a:rPr lang="en-US" dirty="0" err="1">
                <a:solidFill>
                  <a:schemeClr val="tx1"/>
                </a:solidFill>
              </a:rPr>
              <a:t>mide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quiénes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excluye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sino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por</a:t>
            </a:r>
            <a:r>
              <a:rPr lang="en-US" b="1" dirty="0">
                <a:solidFill>
                  <a:schemeClr val="tx1"/>
                </a:solidFill>
              </a:rPr>
              <a:t> a </a:t>
            </a:r>
            <a:r>
              <a:rPr lang="en-US" b="1" dirty="0" err="1">
                <a:solidFill>
                  <a:schemeClr val="tx1"/>
                </a:solidFill>
              </a:rPr>
              <a:t>quiénes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incluye</a:t>
            </a:r>
            <a:r>
              <a:rPr lang="en-US" b="1" dirty="0">
                <a:solidFill>
                  <a:schemeClr val="tx1"/>
                </a:solidFill>
              </a:rPr>
              <a:t> y </a:t>
            </a:r>
            <a:r>
              <a:rPr lang="en-US" b="1" dirty="0" err="1">
                <a:solidFill>
                  <a:schemeClr val="tx1"/>
                </a:solidFill>
              </a:rPr>
              <a:t>cómo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tienen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éxito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impulsando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la </a:t>
            </a:r>
            <a:r>
              <a:rPr lang="en-US" b="1" dirty="0" err="1">
                <a:solidFill>
                  <a:schemeClr val="tx1"/>
                </a:solidFill>
              </a:rPr>
              <a:t>investigación</a:t>
            </a:r>
            <a:r>
              <a:rPr lang="en-US" b="1" dirty="0">
                <a:solidFill>
                  <a:schemeClr val="tx1"/>
                </a:solidFill>
              </a:rPr>
              <a:t> y </a:t>
            </a:r>
            <a:r>
              <a:rPr lang="en-US" b="1" dirty="0" err="1">
                <a:solidFill>
                  <a:schemeClr val="tx1"/>
                </a:solidFill>
              </a:rPr>
              <a:t>el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descubrimiento</a:t>
            </a:r>
            <a:r>
              <a:rPr lang="en-US" b="1" dirty="0">
                <a:solidFill>
                  <a:schemeClr val="tx1"/>
                </a:solidFill>
              </a:rPr>
              <a:t> de valor </a:t>
            </a:r>
            <a:r>
              <a:rPr lang="en-US" b="1" dirty="0" err="1">
                <a:solidFill>
                  <a:schemeClr val="tx1"/>
                </a:solidFill>
              </a:rPr>
              <a:t>público</a:t>
            </a:r>
            <a:r>
              <a:rPr lang="en-US" dirty="0">
                <a:solidFill>
                  <a:schemeClr val="tx1"/>
                </a:solidFill>
              </a:rPr>
              <a:t>; y </a:t>
            </a:r>
            <a:r>
              <a:rPr lang="en-US" b="1" dirty="0" err="1">
                <a:solidFill>
                  <a:schemeClr val="tx1"/>
                </a:solidFill>
              </a:rPr>
              <a:t>asumiendo</a:t>
            </a:r>
            <a:r>
              <a:rPr lang="en-US" b="1" dirty="0">
                <a:solidFill>
                  <a:schemeClr val="tx1"/>
                </a:solidFill>
              </a:rPr>
              <a:t> la </a:t>
            </a:r>
            <a:r>
              <a:rPr lang="en-US" b="1" dirty="0" err="1">
                <a:solidFill>
                  <a:schemeClr val="tx1"/>
                </a:solidFill>
              </a:rPr>
              <a:t>responsabilidad</a:t>
            </a:r>
            <a:r>
              <a:rPr lang="en-US" b="1" dirty="0">
                <a:solidFill>
                  <a:schemeClr val="tx1"/>
                </a:solidFill>
              </a:rPr>
              <a:t> fundamental </a:t>
            </a:r>
            <a:r>
              <a:rPr lang="en-US" b="1" dirty="0" err="1">
                <a:solidFill>
                  <a:schemeClr val="tx1"/>
                </a:solidFill>
              </a:rPr>
              <a:t>por</a:t>
            </a:r>
            <a:r>
              <a:rPr lang="en-US" b="1" dirty="0">
                <a:solidFill>
                  <a:schemeClr val="tx1"/>
                </a:solidFill>
              </a:rPr>
              <a:t> la </a:t>
            </a:r>
            <a:r>
              <a:rPr lang="en-US" b="1" dirty="0" err="1">
                <a:solidFill>
                  <a:schemeClr val="tx1"/>
                </a:solidFill>
              </a:rPr>
              <a:t>salud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económica</a:t>
            </a:r>
            <a:r>
              <a:rPr lang="en-US" b="1" dirty="0">
                <a:solidFill>
                  <a:schemeClr val="tx1"/>
                </a:solidFill>
              </a:rPr>
              <a:t>, social, cultural y general de las </a:t>
            </a:r>
            <a:r>
              <a:rPr lang="en-US" b="1" dirty="0" err="1">
                <a:solidFill>
                  <a:schemeClr val="tx1"/>
                </a:solidFill>
              </a:rPr>
              <a:t>comunidades</a:t>
            </a:r>
            <a:r>
              <a:rPr lang="en-US" b="1" dirty="0">
                <a:solidFill>
                  <a:schemeClr val="tx1"/>
                </a:solidFill>
              </a:rPr>
              <a:t> a las que </a:t>
            </a:r>
            <a:r>
              <a:rPr lang="en-US" b="1" dirty="0" err="1">
                <a:solidFill>
                  <a:schemeClr val="tx1"/>
                </a:solidFill>
              </a:rPr>
              <a:t>sirve</a:t>
            </a:r>
            <a:r>
              <a:rPr lang="en-US" b="1" dirty="0">
                <a:solidFill>
                  <a:schemeClr val="tx1"/>
                </a:solidFill>
              </a:rPr>
              <a:t>.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07A09FFD-1874-94C7-05FC-F33ABA30EEB2}"/>
              </a:ext>
            </a:extLst>
          </p:cNvPr>
          <p:cNvSpPr txBox="1"/>
          <p:nvPr/>
        </p:nvSpPr>
        <p:spPr>
          <a:xfrm>
            <a:off x="2738574" y="595544"/>
            <a:ext cx="6405426" cy="86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spAutoFit/>
          </a:bodyPr>
          <a:lstStyle/>
          <a:p>
            <a:endParaRPr lang="en" sz="2200" b="1" dirty="0">
              <a:solidFill>
                <a:schemeClr val="dk1"/>
              </a:solidFill>
            </a:endParaRPr>
          </a:p>
          <a:p>
            <a:r>
              <a:rPr lang="en-US" sz="2200" b="1" dirty="0">
                <a:solidFill>
                  <a:schemeClr val="dk1"/>
                </a:solidFill>
              </a:rPr>
              <a:t>La Carta de la Nueva Universidad Americana</a:t>
            </a:r>
            <a:endParaRPr sz="2200" b="1" dirty="0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026C9-D3AC-4FFF-BE24-BBC7BC90C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0" y="1324828"/>
            <a:ext cx="2112199" cy="1617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A5C4EB-DD2F-631E-E5E7-175032ACCF8F}"/>
              </a:ext>
            </a:extLst>
          </p:cNvPr>
          <p:cNvSpPr txBox="1"/>
          <p:nvPr/>
        </p:nvSpPr>
        <p:spPr>
          <a:xfrm>
            <a:off x="172906" y="2928728"/>
            <a:ext cx="25610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Dr. Michael Crow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err="1">
                <a:solidFill>
                  <a:srgbClr val="009BD7"/>
                </a:solidFill>
              </a:rPr>
              <a:t>Designado</a:t>
            </a:r>
            <a:r>
              <a:rPr lang="en-US" sz="1800" dirty="0">
                <a:solidFill>
                  <a:srgbClr val="009BD7"/>
                </a:solidFill>
              </a:rPr>
              <a:t> </a:t>
            </a:r>
            <a:r>
              <a:rPr lang="en-US" sz="1800" dirty="0" err="1">
                <a:solidFill>
                  <a:srgbClr val="009BD7"/>
                </a:solidFill>
              </a:rPr>
              <a:t>como</a:t>
            </a:r>
            <a:r>
              <a:rPr lang="en-US" sz="1800" dirty="0">
                <a:solidFill>
                  <a:srgbClr val="009BD7"/>
                </a:solidFill>
              </a:rPr>
              <a:t> </a:t>
            </a:r>
            <a:r>
              <a:rPr lang="en-US" sz="1800" dirty="0" err="1">
                <a:solidFill>
                  <a:srgbClr val="009BD7"/>
                </a:solidFill>
              </a:rPr>
              <a:t>el</a:t>
            </a:r>
            <a:r>
              <a:rPr lang="en-US" sz="1800" dirty="0">
                <a:solidFill>
                  <a:srgbClr val="009BD7"/>
                </a:solidFill>
              </a:rPr>
              <a:t> </a:t>
            </a:r>
            <a:r>
              <a:rPr lang="en-US" sz="1800" dirty="0" err="1">
                <a:solidFill>
                  <a:srgbClr val="009BD7"/>
                </a:solidFill>
              </a:rPr>
              <a:t>innovador</a:t>
            </a:r>
            <a:r>
              <a:rPr lang="en-US" sz="1800" dirty="0">
                <a:solidFill>
                  <a:srgbClr val="009BD7"/>
                </a:solidFill>
              </a:rPr>
              <a:t> </a:t>
            </a:r>
            <a:r>
              <a:rPr lang="en-US" sz="1800" dirty="0" err="1">
                <a:solidFill>
                  <a:srgbClr val="009BD7"/>
                </a:solidFill>
              </a:rPr>
              <a:t>climático</a:t>
            </a:r>
            <a:r>
              <a:rPr lang="en-US" sz="1800" dirty="0">
                <a:solidFill>
                  <a:srgbClr val="009BD7"/>
                </a:solidFill>
              </a:rPr>
              <a:t> TIME 100 de 2024</a:t>
            </a:r>
          </a:p>
        </p:txBody>
      </p:sp>
      <p:pic>
        <p:nvPicPr>
          <p:cNvPr id="8" name="Google Shape;124;p17">
            <a:extLst>
              <a:ext uri="{FF2B5EF4-FFF2-40B4-BE49-F238E27FC236}">
                <a16:creationId xmlns:a16="http://schemas.microsoft.com/office/drawing/2014/main" id="{4857DD2B-A1C2-A2EB-FC4C-63874D9BE1A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669" y="282552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CEFEE5-FCDB-3EA0-2AF7-DFFC805DCDC6}"/>
              </a:ext>
            </a:extLst>
          </p:cNvPr>
          <p:cNvSpPr txBox="1"/>
          <p:nvPr/>
        </p:nvSpPr>
        <p:spPr>
          <a:xfrm>
            <a:off x="2733947" y="392781"/>
            <a:ext cx="6104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45720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Misión y liderazgo duraderos</a:t>
            </a:r>
          </a:p>
        </p:txBody>
      </p:sp>
    </p:spTree>
    <p:extLst>
      <p:ext uri="{BB962C8B-B14F-4D97-AF65-F5344CB8AC3E}">
        <p14:creationId xmlns:p14="http://schemas.microsoft.com/office/powerpoint/2010/main" val="1580951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B886EFA5-CEA5-366A-28F1-1A90AD28C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>
            <a:extLst>
              <a:ext uri="{FF2B5EF4-FFF2-40B4-BE49-F238E27FC236}">
                <a16:creationId xmlns:a16="http://schemas.microsoft.com/office/drawing/2014/main" id="{A6198F1D-99A5-4253-AC06-E85554796B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7321" y="582575"/>
            <a:ext cx="4890479" cy="169244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018"/>
              <a:buNone/>
            </a:pPr>
            <a:r>
              <a:rPr lang="en-US" sz="2800" b="1" dirty="0">
                <a:solidFill>
                  <a:schemeClr val="dk1"/>
                </a:solidFill>
                <a:highlight>
                  <a:srgbClr val="FFD966"/>
                </a:highlight>
              </a:rPr>
              <a:t>$992 </a:t>
            </a:r>
            <a:r>
              <a:rPr lang="en-US" sz="2800" b="1" dirty="0" err="1">
                <a:solidFill>
                  <a:schemeClr val="dk1"/>
                </a:solidFill>
                <a:highlight>
                  <a:srgbClr val="FFD966"/>
                </a:highlight>
              </a:rPr>
              <a:t>milliones</a:t>
            </a:r>
            <a:br>
              <a:rPr lang="en-US" sz="2800" b="1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-US" dirty="0" err="1">
                <a:solidFill>
                  <a:srgbClr val="009BD7"/>
                </a:solidFill>
                <a:highlight>
                  <a:srgbClr val="FFFFFF"/>
                </a:highlight>
              </a:rPr>
              <a:t>Gastos</a:t>
            </a:r>
            <a:r>
              <a:rPr lang="en-US" dirty="0">
                <a:solidFill>
                  <a:srgbClr val="009BD7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009BD7"/>
                </a:solidFill>
                <a:highlight>
                  <a:srgbClr val="FFFFFF"/>
                </a:highlight>
              </a:rPr>
              <a:t>anuales</a:t>
            </a:r>
            <a:r>
              <a:rPr lang="en-US" dirty="0">
                <a:solidFill>
                  <a:srgbClr val="009BD7"/>
                </a:solidFill>
                <a:highlight>
                  <a:srgbClr val="FFFFFF"/>
                </a:highlight>
              </a:rPr>
              <a:t> de </a:t>
            </a:r>
            <a:r>
              <a:rPr lang="en-US" dirty="0" err="1">
                <a:solidFill>
                  <a:srgbClr val="009BD7"/>
                </a:solidFill>
                <a:highlight>
                  <a:srgbClr val="FFFFFF"/>
                </a:highlight>
              </a:rPr>
              <a:t>investigación</a:t>
            </a:r>
            <a:r>
              <a:rPr lang="en-US" dirty="0">
                <a:solidFill>
                  <a:srgbClr val="009BD7"/>
                </a:solidFill>
                <a:highlight>
                  <a:srgbClr val="FFFFFF"/>
                </a:highlight>
              </a:rPr>
              <a:t>, 2024</a:t>
            </a:r>
            <a:endParaRPr sz="1000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6C2CE790-6BAA-9B6C-DCD2-7BF4A67F5A49}"/>
              </a:ext>
            </a:extLst>
          </p:cNvPr>
          <p:cNvSpPr txBox="1"/>
          <p:nvPr/>
        </p:nvSpPr>
        <p:spPr>
          <a:xfrm>
            <a:off x="2711445" y="164563"/>
            <a:ext cx="6338426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ASU es una universidad pública de investigación integral, que avanza en la investigación y el descubrimiento de valor público….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AABBE8-8707-DF7E-9F14-ED27C036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54" t="27311" r="12616" b="33255"/>
          <a:stretch/>
        </p:blipFill>
        <p:spPr>
          <a:xfrm>
            <a:off x="2008949" y="2379811"/>
            <a:ext cx="1899803" cy="1487798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86F98D-3EBB-A5EC-5D19-A0B9ED4947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872" b="35524"/>
          <a:stretch/>
        </p:blipFill>
        <p:spPr>
          <a:xfrm>
            <a:off x="367321" y="2342176"/>
            <a:ext cx="1662451" cy="1564248"/>
          </a:xfrm>
          <a:prstGeom prst="rect">
            <a:avLst/>
          </a:prstGeom>
        </p:spPr>
      </p:pic>
      <p:pic>
        <p:nvPicPr>
          <p:cNvPr id="7" name="Google Shape;124;p17">
            <a:extLst>
              <a:ext uri="{FF2B5EF4-FFF2-40B4-BE49-F238E27FC236}">
                <a16:creationId xmlns:a16="http://schemas.microsoft.com/office/drawing/2014/main" id="{048DF5BA-6898-1A0E-C66C-4DC485E85F4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295" y="203039"/>
            <a:ext cx="2433149" cy="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BDD1F1-42B8-C4B4-7C5B-B3E8D4A71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9005" y="1331259"/>
            <a:ext cx="3037674" cy="2025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384010-C58B-0C86-0F50-10B057FACA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8845" y="3240741"/>
            <a:ext cx="3074084" cy="1689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4635AF-B65E-D304-4A71-2A60E58B7D39}"/>
              </a:ext>
            </a:extLst>
          </p:cNvPr>
          <p:cNvSpPr txBox="1"/>
          <p:nvPr/>
        </p:nvSpPr>
        <p:spPr>
          <a:xfrm>
            <a:off x="225969" y="4345111"/>
            <a:ext cx="5450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i="1" dirty="0"/>
              <a:t>Dr. Greg Asner </a:t>
            </a:r>
            <a:r>
              <a:rPr lang="en-US" i="1" dirty="0"/>
              <a:t>y </a:t>
            </a:r>
            <a:r>
              <a:rPr lang="en-US" i="1" dirty="0" err="1"/>
              <a:t>socios</a:t>
            </a:r>
            <a:r>
              <a:rPr lang="en-US" i="1" dirty="0"/>
              <a:t> </a:t>
            </a:r>
            <a:r>
              <a:rPr lang="en-US" i="1" dirty="0" err="1"/>
              <a:t>comunitarios</a:t>
            </a:r>
            <a:r>
              <a:rPr lang="en-US" i="1" dirty="0"/>
              <a:t>, Centro para </a:t>
            </a:r>
            <a:r>
              <a:rPr lang="en-US" i="1" dirty="0" err="1"/>
              <a:t>el</a:t>
            </a:r>
            <a:r>
              <a:rPr lang="en-US" i="1" dirty="0"/>
              <a:t> </a:t>
            </a:r>
            <a:r>
              <a:rPr lang="en-US" i="1" dirty="0" err="1"/>
              <a:t>Descubrimiento</a:t>
            </a:r>
            <a:r>
              <a:rPr lang="en-US" i="1" dirty="0"/>
              <a:t> y la </a:t>
            </a:r>
            <a:r>
              <a:rPr lang="en-US" i="1" dirty="0" err="1"/>
              <a:t>Conservación</a:t>
            </a:r>
            <a:r>
              <a:rPr lang="en-US" i="1" dirty="0"/>
              <a:t> Global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B7663E-CDEA-5427-3166-60B0558B75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4679" y="2304755"/>
            <a:ext cx="1601669" cy="160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71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B8B0C1E9-5C2C-9B2A-58B8-47D79D038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BBAEE2F2-D3BA-22C6-6242-48AA73A7C267}"/>
              </a:ext>
            </a:extLst>
          </p:cNvPr>
          <p:cNvSpPr txBox="1"/>
          <p:nvPr/>
        </p:nvSpPr>
        <p:spPr>
          <a:xfrm>
            <a:off x="2698818" y="213880"/>
            <a:ext cx="612072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… que no se </a:t>
            </a:r>
            <a:r>
              <a:rPr lang="en-US" sz="2000" dirty="0" err="1">
                <a:solidFill>
                  <a:schemeClr val="dk1"/>
                </a:solidFill>
              </a:rPr>
              <a:t>mide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por</a:t>
            </a:r>
            <a:r>
              <a:rPr lang="en-US" sz="2000" dirty="0">
                <a:solidFill>
                  <a:schemeClr val="dk1"/>
                </a:solidFill>
              </a:rPr>
              <a:t> a </a:t>
            </a:r>
            <a:r>
              <a:rPr lang="en-US" sz="2000" dirty="0" err="1">
                <a:solidFill>
                  <a:schemeClr val="dk1"/>
                </a:solidFill>
              </a:rPr>
              <a:t>quiénes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excluye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 err="1">
                <a:solidFill>
                  <a:schemeClr val="dk1"/>
                </a:solidFill>
              </a:rPr>
              <a:t>sino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por</a:t>
            </a:r>
            <a:r>
              <a:rPr lang="en-US" sz="2000" dirty="0">
                <a:solidFill>
                  <a:schemeClr val="dk1"/>
                </a:solidFill>
              </a:rPr>
              <a:t> a </a:t>
            </a:r>
            <a:r>
              <a:rPr lang="en-US" sz="2000" dirty="0" err="1">
                <a:solidFill>
                  <a:schemeClr val="dk1"/>
                </a:solidFill>
              </a:rPr>
              <a:t>quiénes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incluye</a:t>
            </a:r>
            <a:r>
              <a:rPr lang="en-US" sz="2000" dirty="0">
                <a:solidFill>
                  <a:schemeClr val="dk1"/>
                </a:solidFill>
              </a:rPr>
              <a:t> y </a:t>
            </a:r>
            <a:r>
              <a:rPr lang="en-US" sz="2000" dirty="0" err="1">
                <a:solidFill>
                  <a:schemeClr val="dk1"/>
                </a:solidFill>
              </a:rPr>
              <a:t>cómo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tienen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éxito</a:t>
            </a:r>
            <a:r>
              <a:rPr lang="en-US" sz="2000" dirty="0">
                <a:solidFill>
                  <a:schemeClr val="dk1"/>
                </a:solidFill>
              </a:rPr>
              <a:t>…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E8A07-1A60-3C3D-F98C-4EC813DE3D76}"/>
              </a:ext>
            </a:extLst>
          </p:cNvPr>
          <p:cNvSpPr txBox="1"/>
          <p:nvPr/>
        </p:nvSpPr>
        <p:spPr>
          <a:xfrm>
            <a:off x="265669" y="1414178"/>
            <a:ext cx="612072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152,812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estudiantes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de &gt;180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países</a:t>
            </a:r>
            <a:endParaRPr lang="en-US" sz="1800" i="0" u="none" strike="noStrike" dirty="0">
              <a:solidFill>
                <a:srgbClr val="191919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48%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estudiantes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línea</a:t>
            </a:r>
            <a:endParaRPr lang="en-US" sz="1800" b="1" i="0" u="none" strike="noStrike" dirty="0">
              <a:solidFill>
                <a:srgbClr val="191919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dk1"/>
                </a:solidFill>
                <a:highlight>
                  <a:srgbClr val="FFD966"/>
                </a:highlight>
              </a:rPr>
              <a:t>42%</a:t>
            </a: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los</a:t>
            </a: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primeros</a:t>
            </a: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familia </a:t>
            </a:r>
            <a:r>
              <a:rPr lang="en-US" sz="1800" b="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asistir</a:t>
            </a: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a la </a:t>
            </a:r>
            <a:r>
              <a:rPr lang="en-US" sz="1800" b="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universidad</a:t>
            </a:r>
            <a:endParaRPr lang="en-US" sz="1800" b="0" i="0" u="none" strike="noStrike" dirty="0">
              <a:solidFill>
                <a:srgbClr val="191919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dk1"/>
                </a:solidFill>
                <a:highlight>
                  <a:srgbClr val="FFD966"/>
                </a:highlight>
              </a:rPr>
              <a:t>34%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los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estudiantes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universitarios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reciben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becas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Pell (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necesidad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financiera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excepcional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dk1"/>
                </a:solidFill>
                <a:highlight>
                  <a:srgbClr val="FFD966"/>
                </a:highlight>
              </a:rPr>
              <a:t>85%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retención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estudiantes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de primer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año</a:t>
            </a:r>
            <a:endParaRPr lang="en-US" sz="1800" b="1" dirty="0">
              <a:solidFill>
                <a:srgbClr val="191919"/>
              </a:solidFill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dk1"/>
                </a:solidFill>
                <a:highlight>
                  <a:srgbClr val="FFD966"/>
                </a:highlight>
              </a:rPr>
              <a:t>15,000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graduados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del ASU-Starbucks College Achievement Plan,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cobertura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total de la </a:t>
            </a:r>
            <a:r>
              <a:rPr lang="en-US" sz="180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matrícula</a:t>
            </a:r>
            <a:endParaRPr lang="en-US" sz="1800" i="0" u="none" strike="noStrike" dirty="0">
              <a:solidFill>
                <a:srgbClr val="19191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A83C2-0EC0-7930-77F1-86862D1208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25" b="35464"/>
          <a:stretch/>
        </p:blipFill>
        <p:spPr>
          <a:xfrm>
            <a:off x="6588497" y="3027927"/>
            <a:ext cx="2110171" cy="1880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4B96F0-0F77-2715-DDBF-C5E1AEBD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170" b="39808"/>
          <a:stretch/>
        </p:blipFill>
        <p:spPr>
          <a:xfrm>
            <a:off x="6588496" y="1206656"/>
            <a:ext cx="2110171" cy="1704648"/>
          </a:xfrm>
          <a:prstGeom prst="rect">
            <a:avLst/>
          </a:prstGeom>
        </p:spPr>
      </p:pic>
      <p:pic>
        <p:nvPicPr>
          <p:cNvPr id="7" name="Google Shape;124;p17">
            <a:extLst>
              <a:ext uri="{FF2B5EF4-FFF2-40B4-BE49-F238E27FC236}">
                <a16:creationId xmlns:a16="http://schemas.microsoft.com/office/drawing/2014/main" id="{49EFE5DD-D26E-B4E2-A20D-5F5C807F853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669" y="213880"/>
            <a:ext cx="2433149" cy="73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061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BDE93E92-CCD5-AC4A-E01A-54417566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12C775A5-076F-0815-E62E-03BCE1A8497F}"/>
              </a:ext>
            </a:extLst>
          </p:cNvPr>
          <p:cNvSpPr txBox="1"/>
          <p:nvPr/>
        </p:nvSpPr>
        <p:spPr>
          <a:xfrm>
            <a:off x="2890976" y="219115"/>
            <a:ext cx="603559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... </a:t>
            </a:r>
            <a:r>
              <a:rPr lang="en-US" sz="2000" dirty="0">
                <a:solidFill>
                  <a:schemeClr val="tx1"/>
                </a:solidFill>
              </a:rPr>
              <a:t>y </a:t>
            </a:r>
            <a:r>
              <a:rPr lang="en-US" sz="2000" dirty="0" err="1">
                <a:solidFill>
                  <a:schemeClr val="tx1"/>
                </a:solidFill>
              </a:rPr>
              <a:t>asumiendo</a:t>
            </a:r>
            <a:r>
              <a:rPr lang="en-US" sz="2000" dirty="0">
                <a:solidFill>
                  <a:schemeClr val="tx1"/>
                </a:solidFill>
              </a:rPr>
              <a:t> la </a:t>
            </a:r>
            <a:r>
              <a:rPr lang="en-US" sz="2000" dirty="0" err="1">
                <a:solidFill>
                  <a:schemeClr val="tx1"/>
                </a:solidFill>
              </a:rPr>
              <a:t>responsabilidad</a:t>
            </a:r>
            <a:r>
              <a:rPr lang="en-US" sz="2000" dirty="0">
                <a:solidFill>
                  <a:schemeClr val="tx1"/>
                </a:solidFill>
              </a:rPr>
              <a:t> fundamental </a:t>
            </a:r>
            <a:r>
              <a:rPr lang="en-US" sz="2000" dirty="0" err="1">
                <a:solidFill>
                  <a:schemeClr val="tx1"/>
                </a:solidFill>
              </a:rPr>
              <a:t>por</a:t>
            </a:r>
            <a:r>
              <a:rPr lang="en-US" sz="2000" dirty="0">
                <a:solidFill>
                  <a:schemeClr val="tx1"/>
                </a:solidFill>
              </a:rPr>
              <a:t> la </a:t>
            </a:r>
            <a:r>
              <a:rPr lang="en-US" sz="2000" dirty="0" err="1">
                <a:solidFill>
                  <a:schemeClr val="tx1"/>
                </a:solidFill>
              </a:rPr>
              <a:t>salud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económica</a:t>
            </a:r>
            <a:r>
              <a:rPr lang="en-US" sz="2000" dirty="0">
                <a:solidFill>
                  <a:schemeClr val="tx1"/>
                </a:solidFill>
              </a:rPr>
              <a:t>, social, cultural y general de las </a:t>
            </a:r>
            <a:r>
              <a:rPr lang="en-US" sz="2000" dirty="0" err="1">
                <a:solidFill>
                  <a:schemeClr val="tx1"/>
                </a:solidFill>
              </a:rPr>
              <a:t>comunidades</a:t>
            </a:r>
            <a:r>
              <a:rPr lang="en-US" sz="2000" dirty="0">
                <a:solidFill>
                  <a:schemeClr val="tx1"/>
                </a:solidFill>
              </a:rPr>
              <a:t> a las que </a:t>
            </a:r>
            <a:r>
              <a:rPr lang="en-US" sz="2000" dirty="0" err="1">
                <a:solidFill>
                  <a:schemeClr val="tx1"/>
                </a:solidFill>
              </a:rPr>
              <a:t>sirve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EF1E2-E74B-E88E-5259-4DCB1D505C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30" b="38899"/>
          <a:stretch/>
        </p:blipFill>
        <p:spPr>
          <a:xfrm>
            <a:off x="532088" y="944830"/>
            <a:ext cx="2166730" cy="1749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6EBA4C-35F3-0526-D710-6D2946357CA2}"/>
              </a:ext>
            </a:extLst>
          </p:cNvPr>
          <p:cNvSpPr txBox="1"/>
          <p:nvPr/>
        </p:nvSpPr>
        <p:spPr>
          <a:xfrm>
            <a:off x="4193646" y="1688972"/>
            <a:ext cx="492507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marR="457200" indent="-342900"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Una </a:t>
            </a:r>
            <a:r>
              <a:rPr lang="en-US" sz="1800" dirty="0" err="1">
                <a:solidFill>
                  <a:schemeClr val="tx1"/>
                </a:solidFill>
              </a:rPr>
              <a:t>cultura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riesgo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innovación</a:t>
            </a:r>
            <a:r>
              <a:rPr lang="en-US" sz="1800" dirty="0">
                <a:solidFill>
                  <a:schemeClr val="tx1"/>
                </a:solidFill>
              </a:rPr>
              <a:t> y </a:t>
            </a:r>
            <a:r>
              <a:rPr lang="en-US" sz="1800" dirty="0" err="1">
                <a:solidFill>
                  <a:schemeClr val="tx1"/>
                </a:solidFill>
              </a:rPr>
              <a:t>optimismo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altamente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cultivada</a:t>
            </a:r>
            <a:r>
              <a:rPr lang="en-US" sz="1800" dirty="0">
                <a:solidFill>
                  <a:schemeClr val="tx1"/>
                </a:solidFill>
              </a:rPr>
              <a:t> y </a:t>
            </a:r>
            <a:r>
              <a:rPr lang="en-US" sz="1800" dirty="0" err="1">
                <a:solidFill>
                  <a:schemeClr val="tx1"/>
                </a:solidFill>
              </a:rPr>
              <a:t>consistente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marL="488950" marR="457200" indent="-342900"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2024: La </a:t>
            </a:r>
            <a:r>
              <a:rPr lang="en-US" sz="1800" dirty="0" err="1">
                <a:solidFill>
                  <a:schemeClr val="dk1"/>
                </a:solidFill>
              </a:rPr>
              <a:t>sostenibilidad</a:t>
            </a:r>
            <a:r>
              <a:rPr lang="en-US" sz="1800" dirty="0">
                <a:solidFill>
                  <a:schemeClr val="dk1"/>
                </a:solidFill>
              </a:rPr>
              <a:t> se </a:t>
            </a:r>
            <a:r>
              <a:rPr lang="en-US" sz="1800" dirty="0" err="1">
                <a:solidFill>
                  <a:schemeClr val="dk1"/>
                </a:solidFill>
              </a:rPr>
              <a:t>adopta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como</a:t>
            </a:r>
            <a:r>
              <a:rPr lang="en-US" sz="1800" dirty="0">
                <a:solidFill>
                  <a:schemeClr val="dk1"/>
                </a:solidFill>
              </a:rPr>
              <a:t> un </a:t>
            </a:r>
            <a:r>
              <a:rPr lang="en-US" sz="1800" dirty="0" err="1">
                <a:solidFill>
                  <a:schemeClr val="dk1"/>
                </a:solidFill>
              </a:rPr>
              <a:t>requisito</a:t>
            </a:r>
            <a:r>
              <a:rPr lang="en-US" sz="1800" dirty="0">
                <a:solidFill>
                  <a:schemeClr val="dk1"/>
                </a:solidFill>
              </a:rPr>
              <a:t> de </a:t>
            </a:r>
            <a:r>
              <a:rPr lang="en-US" sz="1800" dirty="0" err="1">
                <a:solidFill>
                  <a:schemeClr val="dk1"/>
                </a:solidFill>
              </a:rPr>
              <a:t>estudios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generales</a:t>
            </a:r>
            <a:r>
              <a:rPr lang="en-US" sz="1800" dirty="0">
                <a:solidFill>
                  <a:schemeClr val="dk1"/>
                </a:solidFill>
              </a:rPr>
              <a:t> para </a:t>
            </a:r>
            <a:r>
              <a:rPr lang="en-US" sz="1800" dirty="0" err="1">
                <a:solidFill>
                  <a:schemeClr val="dk1"/>
                </a:solidFill>
              </a:rPr>
              <a:t>todos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los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estudiantes</a:t>
            </a:r>
            <a:r>
              <a:rPr lang="en-US" sz="1800" dirty="0">
                <a:solidFill>
                  <a:schemeClr val="dk1"/>
                </a:solidFill>
              </a:rPr>
              <a:t> de </a:t>
            </a:r>
            <a:r>
              <a:rPr lang="en-US" sz="1800" dirty="0" err="1">
                <a:solidFill>
                  <a:schemeClr val="dk1"/>
                </a:solidFill>
              </a:rPr>
              <a:t>pregrado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Google Shape;124;p17">
            <a:extLst>
              <a:ext uri="{FF2B5EF4-FFF2-40B4-BE49-F238E27FC236}">
                <a16:creationId xmlns:a16="http://schemas.microsoft.com/office/drawing/2014/main" id="{8B784C92-B69E-D921-2C4B-1344E7DE530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669" y="213880"/>
            <a:ext cx="2433149" cy="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7541D-067D-9844-945C-691772E656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683" t="29316" r="8681" b="26322"/>
          <a:stretch/>
        </p:blipFill>
        <p:spPr>
          <a:xfrm>
            <a:off x="532088" y="2787011"/>
            <a:ext cx="3727112" cy="20253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35A901-8DDC-6AE5-D6F3-42B4CEC4F2EE}"/>
              </a:ext>
            </a:extLst>
          </p:cNvPr>
          <p:cNvSpPr txBox="1"/>
          <p:nvPr/>
        </p:nvSpPr>
        <p:spPr>
          <a:xfrm>
            <a:off x="4257207" y="4241509"/>
            <a:ext cx="4669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ct val="100000"/>
            </a:pPr>
            <a:r>
              <a:rPr lang="en-US" sz="1800" dirty="0">
                <a:solidFill>
                  <a:srgbClr val="009BD7"/>
                </a:solidFill>
                <a:sym typeface="Wingdings" pitchFamily="2" charset="2"/>
              </a:rPr>
              <a:t></a:t>
            </a:r>
            <a:r>
              <a:rPr lang="en-US" sz="1800" i="1" dirty="0">
                <a:solidFill>
                  <a:srgbClr val="009BD7"/>
                </a:solidFill>
                <a:sym typeface="Wingdings" pitchFamily="2" charset="2"/>
              </a:rPr>
              <a:t> </a:t>
            </a:r>
            <a:r>
              <a:rPr lang="en-US" sz="1800" i="1" dirty="0" err="1">
                <a:solidFill>
                  <a:srgbClr val="009BD7"/>
                </a:solidFill>
              </a:rPr>
              <a:t>Oficina</a:t>
            </a:r>
            <a:r>
              <a:rPr lang="en-US" sz="1800" i="1" dirty="0">
                <a:solidFill>
                  <a:srgbClr val="009BD7"/>
                </a:solidFill>
              </a:rPr>
              <a:t> de </a:t>
            </a:r>
            <a:r>
              <a:rPr lang="en-US" sz="1800" i="1" dirty="0" err="1">
                <a:solidFill>
                  <a:srgbClr val="009BD7"/>
                </a:solidFill>
              </a:rPr>
              <a:t>Prácticas</a:t>
            </a:r>
            <a:r>
              <a:rPr lang="en-US" sz="1800" i="1" dirty="0">
                <a:solidFill>
                  <a:srgbClr val="009BD7"/>
                </a:solidFill>
              </a:rPr>
              <a:t> de </a:t>
            </a:r>
            <a:r>
              <a:rPr lang="en-US" sz="1800" i="1" dirty="0" err="1">
                <a:solidFill>
                  <a:srgbClr val="009BD7"/>
                </a:solidFill>
              </a:rPr>
              <a:t>Sostenibilidad</a:t>
            </a:r>
            <a:r>
              <a:rPr lang="en-US" sz="1800" i="1" dirty="0">
                <a:solidFill>
                  <a:srgbClr val="009BD7"/>
                </a:solidFill>
              </a:rPr>
              <a:t> </a:t>
            </a:r>
            <a:r>
              <a:rPr lang="en-US" sz="1800" i="1" dirty="0" err="1">
                <a:solidFill>
                  <a:srgbClr val="009BD7"/>
                </a:solidFill>
              </a:rPr>
              <a:t>Universitaria</a:t>
            </a:r>
            <a:endParaRPr lang="en-US" sz="1800" i="1" dirty="0">
              <a:solidFill>
                <a:srgbClr val="009B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7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DA9D3D6F-076F-73A9-58D0-A053EEAFF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732FE389-234B-8A32-9399-BA474A995581}"/>
              </a:ext>
            </a:extLst>
          </p:cNvPr>
          <p:cNvSpPr txBox="1"/>
          <p:nvPr/>
        </p:nvSpPr>
        <p:spPr>
          <a:xfrm>
            <a:off x="2774336" y="159716"/>
            <a:ext cx="603559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000" dirty="0">
                <a:solidFill>
                  <a:schemeClr val="dk1"/>
                </a:solidFill>
              </a:rPr>
              <a:t>... ... </a:t>
            </a:r>
            <a:r>
              <a:rPr lang="en-US" sz="2000" dirty="0">
                <a:solidFill>
                  <a:schemeClr val="tx1"/>
                </a:solidFill>
              </a:rPr>
              <a:t>y </a:t>
            </a:r>
            <a:r>
              <a:rPr lang="en-US" sz="2000" dirty="0" err="1">
                <a:solidFill>
                  <a:schemeClr val="tx1"/>
                </a:solidFill>
              </a:rPr>
              <a:t>asumiendo</a:t>
            </a:r>
            <a:r>
              <a:rPr lang="en-US" sz="2000" dirty="0">
                <a:solidFill>
                  <a:schemeClr val="tx1"/>
                </a:solidFill>
              </a:rPr>
              <a:t> la </a:t>
            </a:r>
            <a:r>
              <a:rPr lang="en-US" sz="2000" dirty="0" err="1">
                <a:solidFill>
                  <a:schemeClr val="tx1"/>
                </a:solidFill>
              </a:rPr>
              <a:t>responsabilidad</a:t>
            </a:r>
            <a:r>
              <a:rPr lang="en-US" sz="2000" dirty="0">
                <a:solidFill>
                  <a:schemeClr val="tx1"/>
                </a:solidFill>
              </a:rPr>
              <a:t> fundamental </a:t>
            </a:r>
            <a:r>
              <a:rPr lang="en-US" sz="2000" dirty="0" err="1">
                <a:solidFill>
                  <a:schemeClr val="tx1"/>
                </a:solidFill>
              </a:rPr>
              <a:t>por</a:t>
            </a:r>
            <a:r>
              <a:rPr lang="en-US" sz="2000" dirty="0">
                <a:solidFill>
                  <a:schemeClr val="tx1"/>
                </a:solidFill>
              </a:rPr>
              <a:t> la </a:t>
            </a:r>
            <a:r>
              <a:rPr lang="en-US" sz="2000" dirty="0" err="1">
                <a:solidFill>
                  <a:schemeClr val="tx1"/>
                </a:solidFill>
              </a:rPr>
              <a:t>salud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económica</a:t>
            </a:r>
            <a:r>
              <a:rPr lang="en-US" sz="2000" dirty="0">
                <a:solidFill>
                  <a:schemeClr val="tx1"/>
                </a:solidFill>
              </a:rPr>
              <a:t>, social, cultural y general de las </a:t>
            </a:r>
            <a:r>
              <a:rPr lang="en-US" sz="2000" dirty="0" err="1">
                <a:solidFill>
                  <a:schemeClr val="tx1"/>
                </a:solidFill>
              </a:rPr>
              <a:t>comunidades</a:t>
            </a:r>
            <a:r>
              <a:rPr lang="en-US" sz="2000" dirty="0">
                <a:solidFill>
                  <a:schemeClr val="tx1"/>
                </a:solidFill>
              </a:rPr>
              <a:t> a las que </a:t>
            </a:r>
            <a:r>
              <a:rPr lang="en-US" sz="2000" dirty="0" err="1">
                <a:solidFill>
                  <a:schemeClr val="tx1"/>
                </a:solidFill>
              </a:rPr>
              <a:t>sirve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D1078-B02F-393B-3B91-5DB5A70973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70" b="33095"/>
          <a:stretch/>
        </p:blipFill>
        <p:spPr>
          <a:xfrm>
            <a:off x="201299" y="1011153"/>
            <a:ext cx="2373624" cy="2359715"/>
          </a:xfrm>
          <a:prstGeom prst="rect">
            <a:avLst/>
          </a:prstGeom>
        </p:spPr>
      </p:pic>
      <p:pic>
        <p:nvPicPr>
          <p:cNvPr id="10" name="Google Shape;124;p17">
            <a:extLst>
              <a:ext uri="{FF2B5EF4-FFF2-40B4-BE49-F238E27FC236}">
                <a16:creationId xmlns:a16="http://schemas.microsoft.com/office/drawing/2014/main" id="{09B6163C-5AA6-5C51-7A9F-F00D8A0412F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669" y="213880"/>
            <a:ext cx="2433149" cy="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9BA9B2-C187-5B58-7A3D-AD25CA2F2C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358"/>
          <a:stretch/>
        </p:blipFill>
        <p:spPr>
          <a:xfrm>
            <a:off x="2698818" y="2409758"/>
            <a:ext cx="3031365" cy="2359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8B3B3-4CB8-D36D-5DFB-8F6C282D2A8B}"/>
              </a:ext>
            </a:extLst>
          </p:cNvPr>
          <p:cNvSpPr txBox="1"/>
          <p:nvPr/>
        </p:nvSpPr>
        <p:spPr>
          <a:xfrm>
            <a:off x="2774336" y="1990955"/>
            <a:ext cx="64025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ct val="100000"/>
            </a:pPr>
            <a:r>
              <a:rPr lang="en-US" sz="1600" i="1" dirty="0">
                <a:solidFill>
                  <a:srgbClr val="009BD7"/>
                </a:solidFill>
              </a:rPr>
              <a:t>ASU Centro de </a:t>
            </a:r>
            <a:r>
              <a:rPr lang="en-US" sz="1600" i="1" dirty="0" err="1">
                <a:solidFill>
                  <a:srgbClr val="009BD7"/>
                </a:solidFill>
              </a:rPr>
              <a:t>Emisiones</a:t>
            </a:r>
            <a:r>
              <a:rPr lang="en-US" sz="1600" i="1" dirty="0">
                <a:solidFill>
                  <a:srgbClr val="009BD7"/>
                </a:solidFill>
              </a:rPr>
              <a:t> </a:t>
            </a:r>
            <a:r>
              <a:rPr lang="en-US" sz="1600" i="1" dirty="0" err="1">
                <a:solidFill>
                  <a:srgbClr val="009BD7"/>
                </a:solidFill>
              </a:rPr>
              <a:t>Negativas</a:t>
            </a:r>
            <a:r>
              <a:rPr lang="en-US" sz="1600" i="1" dirty="0">
                <a:solidFill>
                  <a:srgbClr val="009BD7"/>
                </a:solidFill>
              </a:rPr>
              <a:t> de </a:t>
            </a:r>
            <a:r>
              <a:rPr lang="en-US" sz="1600" i="1" dirty="0" err="1">
                <a:solidFill>
                  <a:srgbClr val="009BD7"/>
                </a:solidFill>
              </a:rPr>
              <a:t>Carbono</a:t>
            </a:r>
            <a:endParaRPr lang="en-US" sz="1600" i="1" dirty="0">
              <a:solidFill>
                <a:srgbClr val="009BD7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B2E01C-C9A7-1C63-90D7-FF2EAB0028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3098"/>
          <a:stretch/>
        </p:blipFill>
        <p:spPr>
          <a:xfrm>
            <a:off x="5854078" y="2409757"/>
            <a:ext cx="3103589" cy="2359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BD3C6-1CB0-88B1-D941-02FC1883B1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15" y="3370868"/>
            <a:ext cx="1675455" cy="167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8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2429694" y="267307"/>
            <a:ext cx="5631045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Formar a los profesores como emprendedores del conocimiento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212405" y="1239534"/>
            <a:ext cx="7755938" cy="97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457200" indent="-31115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 err="1">
                <a:solidFill>
                  <a:schemeClr val="dk1"/>
                </a:solidFill>
              </a:rPr>
              <a:t>Capacitación</a:t>
            </a:r>
            <a:r>
              <a:rPr lang="en-US" sz="1800" dirty="0">
                <a:solidFill>
                  <a:schemeClr val="dk1"/>
                </a:solidFill>
              </a:rPr>
              <a:t> formal de </a:t>
            </a:r>
            <a:r>
              <a:rPr lang="en-US" sz="1800" dirty="0" err="1">
                <a:solidFill>
                  <a:schemeClr val="dk1"/>
                </a:solidFill>
              </a:rPr>
              <a:t>liderazgo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docente</a:t>
            </a:r>
            <a:r>
              <a:rPr lang="en-US" sz="1800" dirty="0">
                <a:solidFill>
                  <a:schemeClr val="dk1"/>
                </a:solidFill>
              </a:rPr>
              <a:t> con las </a:t>
            </a:r>
            <a:r>
              <a:rPr lang="en-US" sz="1800" dirty="0" err="1">
                <a:solidFill>
                  <a:schemeClr val="dk1"/>
                </a:solidFill>
              </a:rPr>
              <a:t>mejores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prácticas</a:t>
            </a:r>
            <a:r>
              <a:rPr lang="en-US" sz="1800" dirty="0">
                <a:solidFill>
                  <a:schemeClr val="dk1"/>
                </a:solidFill>
              </a:rPr>
              <a:t> de la </a:t>
            </a:r>
            <a:r>
              <a:rPr lang="en-US" sz="1800" dirty="0" err="1">
                <a:solidFill>
                  <a:schemeClr val="dk1"/>
                </a:solidFill>
              </a:rPr>
              <a:t>industria</a:t>
            </a: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45BD42-1F94-A134-C5A8-66B2A99E6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235" y="255578"/>
            <a:ext cx="1483618" cy="1483618"/>
          </a:xfrm>
          <a:prstGeom prst="rect">
            <a:avLst/>
          </a:prstGeom>
        </p:spPr>
      </p:pic>
      <p:sp>
        <p:nvSpPr>
          <p:cNvPr id="13" name="Google Shape;126;p17">
            <a:extLst>
              <a:ext uri="{FF2B5EF4-FFF2-40B4-BE49-F238E27FC236}">
                <a16:creationId xmlns:a16="http://schemas.microsoft.com/office/drawing/2014/main" id="{DFCF7B8A-899E-32AD-C99A-47DCAF50FD01}"/>
              </a:ext>
            </a:extLst>
          </p:cNvPr>
          <p:cNvSpPr txBox="1"/>
          <p:nvPr/>
        </p:nvSpPr>
        <p:spPr>
          <a:xfrm>
            <a:off x="3702086" y="1749676"/>
            <a:ext cx="5631044" cy="108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i="1" dirty="0">
                <a:solidFill>
                  <a:srgbClr val="00B0F0"/>
                </a:solidFill>
              </a:rPr>
              <a:t>“En ASU University Design Institute™, </a:t>
            </a:r>
            <a:r>
              <a:rPr lang="en-US" i="1" dirty="0" err="1">
                <a:solidFill>
                  <a:srgbClr val="00B0F0"/>
                </a:solidFill>
              </a:rPr>
              <a:t>nuestra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i="1" dirty="0" err="1">
                <a:solidFill>
                  <a:srgbClr val="00B0F0"/>
                </a:solidFill>
              </a:rPr>
              <a:t>visión</a:t>
            </a:r>
            <a:r>
              <a:rPr lang="en-US" i="1" dirty="0">
                <a:solidFill>
                  <a:srgbClr val="00B0F0"/>
                </a:solidFill>
              </a:rPr>
              <a:t> es que las </a:t>
            </a:r>
            <a:r>
              <a:rPr lang="en-US" i="1" dirty="0" err="1">
                <a:solidFill>
                  <a:srgbClr val="00B0F0"/>
                </a:solidFill>
              </a:rPr>
              <a:t>universidades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i="1" dirty="0" err="1">
                <a:solidFill>
                  <a:srgbClr val="00B0F0"/>
                </a:solidFill>
              </a:rPr>
              <a:t>surjan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i="1" dirty="0" err="1">
                <a:solidFill>
                  <a:srgbClr val="00B0F0"/>
                </a:solidFill>
              </a:rPr>
              <a:t>como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i="1" dirty="0" err="1">
                <a:solidFill>
                  <a:srgbClr val="00B0F0"/>
                </a:solidFill>
              </a:rPr>
              <a:t>poderosos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i="1" dirty="0" err="1">
                <a:solidFill>
                  <a:srgbClr val="00B0F0"/>
                </a:solidFill>
              </a:rPr>
              <a:t>motores</a:t>
            </a:r>
            <a:r>
              <a:rPr lang="en-US" i="1" dirty="0">
                <a:solidFill>
                  <a:srgbClr val="00B0F0"/>
                </a:solidFill>
              </a:rPr>
              <a:t> de </a:t>
            </a:r>
            <a:r>
              <a:rPr lang="en-US" i="1" dirty="0" err="1">
                <a:solidFill>
                  <a:srgbClr val="00B0F0"/>
                </a:solidFill>
              </a:rPr>
              <a:t>impacto</a:t>
            </a:r>
            <a:r>
              <a:rPr lang="en-US" i="1" dirty="0">
                <a:solidFill>
                  <a:srgbClr val="00B0F0"/>
                </a:solidFill>
              </a:rPr>
              <a:t> social y </a:t>
            </a:r>
            <a:r>
              <a:rPr lang="en-US" i="1" dirty="0" err="1">
                <a:solidFill>
                  <a:srgbClr val="00B0F0"/>
                </a:solidFill>
              </a:rPr>
              <a:t>económico</a:t>
            </a:r>
            <a:r>
              <a:rPr lang="en-US" i="1" dirty="0">
                <a:solidFill>
                  <a:srgbClr val="00B0F0"/>
                </a:solidFill>
              </a:rPr>
              <a:t>”.</a:t>
            </a:r>
            <a:endParaRPr i="1" dirty="0">
              <a:solidFill>
                <a:srgbClr val="00B0F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E7F4C3-E13D-7937-9875-3FD30B29D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1255" b="16901"/>
          <a:stretch/>
        </p:blipFill>
        <p:spPr>
          <a:xfrm>
            <a:off x="3692285" y="2714336"/>
            <a:ext cx="5271884" cy="21735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6F4D68-FB05-1B6B-64CB-0B88BC7538F4}"/>
              </a:ext>
            </a:extLst>
          </p:cNvPr>
          <p:cNvSpPr txBox="1"/>
          <p:nvPr/>
        </p:nvSpPr>
        <p:spPr>
          <a:xfrm>
            <a:off x="179831" y="2217917"/>
            <a:ext cx="3848830" cy="213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 err="1">
                <a:solidFill>
                  <a:schemeClr val="dk1"/>
                </a:solidFill>
              </a:rPr>
              <a:t>Mezcla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intencional</a:t>
            </a:r>
            <a:r>
              <a:rPr lang="en-US" sz="1800" dirty="0">
                <a:solidFill>
                  <a:schemeClr val="dk1"/>
                </a:solidFill>
              </a:rPr>
              <a:t> de </a:t>
            </a:r>
            <a:r>
              <a:rPr lang="en-US" sz="1800" dirty="0" err="1">
                <a:solidFill>
                  <a:schemeClr val="dk1"/>
                </a:solidFill>
              </a:rPr>
              <a:t>profesores</a:t>
            </a:r>
            <a:r>
              <a:rPr lang="en-US" sz="1800" dirty="0">
                <a:solidFill>
                  <a:schemeClr val="dk1"/>
                </a:solidFill>
              </a:rPr>
              <a:t> y personal </a:t>
            </a:r>
            <a:r>
              <a:rPr lang="en-US" sz="1800" dirty="0" err="1">
                <a:solidFill>
                  <a:schemeClr val="dk1"/>
                </a:solidFill>
              </a:rPr>
              <a:t>ejecutivo</a:t>
            </a:r>
            <a:r>
              <a:rPr lang="en-US" sz="1800" dirty="0">
                <a:solidFill>
                  <a:schemeClr val="dk1"/>
                </a:solidFill>
              </a:rPr>
              <a:t> de la </a:t>
            </a:r>
            <a:r>
              <a:rPr lang="en-US" sz="1800" dirty="0" err="1">
                <a:solidFill>
                  <a:schemeClr val="dk1"/>
                </a:solidFill>
              </a:rPr>
              <a:t>industria</a:t>
            </a:r>
            <a:r>
              <a:rPr lang="en-US" sz="1800" dirty="0">
                <a:solidFill>
                  <a:schemeClr val="dk1"/>
                </a:solidFill>
              </a:rPr>
              <a:t>.</a:t>
            </a:r>
          </a:p>
          <a:p>
            <a:pPr marL="457200" marR="457200" indent="-31115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 err="1">
                <a:solidFill>
                  <a:schemeClr val="dk1"/>
                </a:solidFill>
              </a:rPr>
              <a:t>Mentoría</a:t>
            </a:r>
            <a:r>
              <a:rPr lang="en-US" sz="1800" dirty="0">
                <a:solidFill>
                  <a:schemeClr val="dk1"/>
                </a:solidFill>
              </a:rPr>
              <a:t> de </a:t>
            </a:r>
            <a:r>
              <a:rPr lang="en-US" sz="1800" dirty="0" err="1">
                <a:solidFill>
                  <a:schemeClr val="dk1"/>
                </a:solidFill>
              </a:rPr>
              <a:t>liderazgo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su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ámbito</a:t>
            </a:r>
            <a:r>
              <a:rPr lang="en-US" sz="1800" dirty="0">
                <a:solidFill>
                  <a:schemeClr val="dk1"/>
                </a:solidFill>
              </a:rPr>
              <a:t>: “</a:t>
            </a:r>
            <a:r>
              <a:rPr lang="en-US" sz="1800" dirty="0" err="1">
                <a:solidFill>
                  <a:schemeClr val="dk1"/>
                </a:solidFill>
              </a:rPr>
              <a:t>todos</a:t>
            </a:r>
            <a:r>
              <a:rPr lang="en-US" sz="1800" dirty="0">
                <a:solidFill>
                  <a:schemeClr val="dk1"/>
                </a:solidFill>
              </a:rPr>
              <a:t> son </a:t>
            </a:r>
            <a:r>
              <a:rPr lang="en-US" sz="1800" dirty="0" err="1">
                <a:solidFill>
                  <a:schemeClr val="dk1"/>
                </a:solidFill>
              </a:rPr>
              <a:t>líderes</a:t>
            </a:r>
            <a:r>
              <a:rPr lang="en-US" sz="1800" dirty="0">
                <a:solidFill>
                  <a:schemeClr val="dk1"/>
                </a:solidFill>
              </a:rPr>
              <a:t>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7F7F8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4CC0C2-0CBD-448D-AB65-6118504E6A02}"/>
</file>

<file path=customXml/itemProps2.xml><?xml version="1.0" encoding="utf-8"?>
<ds:datastoreItem xmlns:ds="http://schemas.openxmlformats.org/officeDocument/2006/customXml" ds:itemID="{1097C734-B436-4BF5-9FFA-D9C0A463FFE4}"/>
</file>

<file path=customXml/itemProps3.xml><?xml version="1.0" encoding="utf-8"?>
<ds:datastoreItem xmlns:ds="http://schemas.openxmlformats.org/officeDocument/2006/customXml" ds:itemID="{F4C23D9E-84BF-4B91-8900-F6B604769FE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3729</TotalTime>
  <Words>841</Words>
  <Application>Microsoft Macintosh PowerPoint</Application>
  <PresentationFormat>On-screen Show (16:9)</PresentationFormat>
  <Paragraphs>102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.AppleSystemUIFont</vt:lpstr>
      <vt:lpstr>Arial</vt:lpstr>
      <vt:lpstr>Calibri</vt:lpstr>
      <vt:lpstr>Wingdings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Creando un proceso y una cultura de innovación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Sharon Hall</cp:lastModifiedBy>
  <cp:revision>49</cp:revision>
  <dcterms:modified xsi:type="dcterms:W3CDTF">2025-01-12T01:39:51Z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</Properties>
</file>