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0"/>
  </p:notesMasterIdLst>
  <p:sldIdLst>
    <p:sldId id="266" r:id="rId6"/>
    <p:sldId id="287" r:id="rId7"/>
    <p:sldId id="296" r:id="rId8"/>
    <p:sldId id="288" r:id="rId9"/>
    <p:sldId id="289" r:id="rId10"/>
    <p:sldId id="283" r:id="rId11"/>
    <p:sldId id="291" r:id="rId12"/>
    <p:sldId id="292" r:id="rId13"/>
    <p:sldId id="295" r:id="rId14"/>
    <p:sldId id="286" r:id="rId15"/>
    <p:sldId id="279" r:id="rId16"/>
    <p:sldId id="297" r:id="rId17"/>
    <p:sldId id="277" r:id="rId18"/>
    <p:sldId id="298" r:id="rId1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ctor Hidalgo Sepulveda" initials="HHS" lastIdx="1" clrIdx="0">
    <p:extLst>
      <p:ext uri="{19B8F6BF-5375-455C-9EA6-DF929625EA0E}">
        <p15:presenceInfo xmlns:p15="http://schemas.microsoft.com/office/powerpoint/2012/main" userId="S-1-5-21-993326457-1990213774-629508014-61267" providerId="AD"/>
      </p:ext>
    </p:extLst>
  </p:cmAuthor>
  <p:cmAuthor id="2" name="evaluacion.impacto" initials="e" lastIdx="1" clrIdx="1">
    <p:extLst>
      <p:ext uri="{19B8F6BF-5375-455C-9EA6-DF929625EA0E}">
        <p15:presenceInfo xmlns:p15="http://schemas.microsoft.com/office/powerpoint/2012/main" userId="S::evaluacion.impacto@unab.cl::75f7b018-1ac4-48f9-b3dc-aef38b73874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C2335"/>
    <a:srgbClr val="E75D2F"/>
    <a:srgbClr val="181717"/>
    <a:srgbClr val="151D2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E13274-6415-46A0-B5CC-CD2188E3D63B}" v="9" dt="2025-05-06T13:58:32.4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4648"/>
  </p:normalViewPr>
  <p:slideViewPr>
    <p:cSldViewPr snapToGrid="0">
      <p:cViewPr varScale="1">
        <p:scale>
          <a:sx n="101" d="100"/>
          <a:sy n="101" d="100"/>
        </p:scale>
        <p:origin x="13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5FB5C-B17E-4596-9ADE-59D8132A9FC2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BF9CB-E757-4941-BD97-49CDD682436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894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4016488" y="8877338"/>
            <a:ext cx="3072687" cy="467314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AA0307-BC63-454F-919A-A5F10E3A1F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53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09/05/2025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03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438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 userDrawn="1"/>
        </p:nvSpPr>
        <p:spPr>
          <a:xfrm>
            <a:off x="10776520" y="188640"/>
            <a:ext cx="1383491" cy="13681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/>
          <p:cNvSpPr/>
          <p:nvPr userDrawn="1"/>
        </p:nvSpPr>
        <p:spPr>
          <a:xfrm>
            <a:off x="7608168" y="5301208"/>
            <a:ext cx="3312368" cy="10081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0515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 userDrawn="1"/>
        </p:nvSpPr>
        <p:spPr>
          <a:xfrm>
            <a:off x="7608168" y="5301208"/>
            <a:ext cx="3312368" cy="10081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7200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3378"/>
            <a:ext cx="10972800" cy="9663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09/05/2025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9422" y="6383078"/>
            <a:ext cx="2290968" cy="265733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31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3378"/>
            <a:ext cx="10972800" cy="9663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09/05/2025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70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09/05/2025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98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6882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197429"/>
            <a:ext cx="5384800" cy="49287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197429"/>
            <a:ext cx="5384800" cy="49287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09/05/2025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759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3380"/>
            <a:ext cx="10972800" cy="97722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219429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1970314"/>
            <a:ext cx="5386917" cy="41558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8" y="1219429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1970314"/>
            <a:ext cx="5389033" cy="41558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09/05/2025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05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3379"/>
            <a:ext cx="10972800" cy="977221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09/05/2025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98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09/05/2025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26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7" name="Rectángulo 6"/>
          <p:cNvSpPr/>
          <p:nvPr userDrawn="1"/>
        </p:nvSpPr>
        <p:spPr>
          <a:xfrm>
            <a:off x="10909733" y="-1"/>
            <a:ext cx="1271464" cy="1122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481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1384" y="188640"/>
            <a:ext cx="10440616" cy="720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99422" y="6383078"/>
            <a:ext cx="2290968" cy="265733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>
                <a:solidFill>
                  <a:schemeClr val="bg1"/>
                </a:solidFill>
              </a:rPr>
              <a:pPr/>
              <a:t>‹Nº›</a:t>
            </a:fld>
            <a:endParaRPr lang="es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11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B7D51C15-B800-4C1F-8675-0F0C59E76F3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287" y="17465"/>
            <a:ext cx="12192000" cy="97155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496"/>
            <a:ext cx="10495402" cy="988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143001"/>
            <a:ext cx="10972800" cy="4983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09/05/2025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75664C3-A8D5-4314-A669-8A8FD320731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204" y="136524"/>
            <a:ext cx="850445" cy="71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6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36000" y="188640"/>
            <a:ext cx="10758149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36000" y="1135095"/>
            <a:ext cx="11520000" cy="4670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79EA060-4BE0-4C01-A250-BD9D26FDFA7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149" y="188639"/>
            <a:ext cx="1027536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56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vinculacion.unab.cl/descargas/model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inculacion.unab.cl/descargas/model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8">
            <a:extLst>
              <a:ext uri="{FF2B5EF4-FFF2-40B4-BE49-F238E27FC236}">
                <a16:creationId xmlns:a16="http://schemas.microsoft.com/office/drawing/2014/main" id="{B3A7AA5E-639E-42D6-BC5C-D3F801BD91EB}"/>
              </a:ext>
            </a:extLst>
          </p:cNvPr>
          <p:cNvSpPr txBox="1">
            <a:spLocks/>
          </p:cNvSpPr>
          <p:nvPr/>
        </p:nvSpPr>
        <p:spPr>
          <a:xfrm>
            <a:off x="213462" y="5041532"/>
            <a:ext cx="11766014" cy="8524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L" sz="180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9DC39DD-F2F7-F573-9ECF-FE5F0E5D29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" y="-19050"/>
            <a:ext cx="9308592" cy="5236083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203F641A-665E-0D57-A1E4-9CCDBAAB3B2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55" t="6530" r="9116" b="37847"/>
          <a:stretch/>
        </p:blipFill>
        <p:spPr>
          <a:xfrm>
            <a:off x="0" y="6200057"/>
            <a:ext cx="12192000" cy="657943"/>
          </a:xfrm>
          <a:prstGeom prst="rect">
            <a:avLst/>
          </a:prstGeom>
        </p:spPr>
      </p:pic>
      <p:sp>
        <p:nvSpPr>
          <p:cNvPr id="20" name="Título 1">
            <a:extLst>
              <a:ext uri="{FF2B5EF4-FFF2-40B4-BE49-F238E27FC236}">
                <a16:creationId xmlns:a16="http://schemas.microsoft.com/office/drawing/2014/main" id="{04CA9D74-5C40-A8CC-9A32-B8B71D4E8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0550" y="6030809"/>
            <a:ext cx="7724775" cy="996437"/>
          </a:xfrm>
        </p:spPr>
        <p:txBody>
          <a:bodyPr>
            <a:noAutofit/>
          </a:bodyPr>
          <a:lstStyle/>
          <a:p>
            <a:pPr algn="r"/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Ficha postulación Fondos Interdisciplinarios</a:t>
            </a:r>
          </a:p>
        </p:txBody>
      </p:sp>
      <p:pic>
        <p:nvPicPr>
          <p:cNvPr id="3" name="Imagen 2" descr="Logotipo, nombre de la empresa&#10;&#10;El contenido generado por IA puede ser incorrecto.">
            <a:extLst>
              <a:ext uri="{FF2B5EF4-FFF2-40B4-BE49-F238E27FC236}">
                <a16:creationId xmlns:a16="http://schemas.microsoft.com/office/drawing/2014/main" id="{385CE16C-E93F-CDF1-9573-9C61EBEA56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438" y="1003195"/>
            <a:ext cx="4705350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645153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8783A5-94F0-8905-747D-DDDFB66BE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68" y="0"/>
            <a:ext cx="10972800" cy="966336"/>
          </a:xfrm>
        </p:spPr>
        <p:txBody>
          <a:bodyPr/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</a:t>
            </a:r>
            <a:r>
              <a:rPr lang="es-CL">
                <a:latin typeface="Abadi" panose="020B0604020104020204" pitchFamily="34" charset="0"/>
              </a:rPr>
              <a:t>Externa</a:t>
            </a:r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 </a:t>
            </a:r>
            <a:endParaRPr lang="es-CL">
              <a:latin typeface="Abadi" panose="020B0604020104020204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12EB454-E0A8-AD3B-1209-E3F28AEBC3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206617"/>
              </p:ext>
            </p:extLst>
          </p:nvPr>
        </p:nvGraphicFramePr>
        <p:xfrm>
          <a:off x="672269" y="1620672"/>
          <a:ext cx="10847462" cy="438280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42303">
                  <a:extLst>
                    <a:ext uri="{9D8B030D-6E8A-4147-A177-3AD203B41FA5}">
                      <a16:colId xmlns:a16="http://schemas.microsoft.com/office/drawing/2014/main" val="602907411"/>
                    </a:ext>
                  </a:extLst>
                </a:gridCol>
                <a:gridCol w="7805159">
                  <a:extLst>
                    <a:ext uri="{9D8B030D-6E8A-4147-A177-3AD203B41FA5}">
                      <a16:colId xmlns:a16="http://schemas.microsoft.com/office/drawing/2014/main" val="2067276597"/>
                    </a:ext>
                  </a:extLst>
                </a:gridCol>
              </a:tblGrid>
              <a:tr h="1040642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Descripción del mecanismo formal   a través del que se entregarán los resultados del proyecto a la contra parte del entorno.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lang="es-CL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Indique y describa </a:t>
                      </a: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cómo se entregarán los resultados a los socios comunitarios/ socios formadores/ beneficiarios </a:t>
                      </a:r>
                    </a:p>
                    <a:p>
                      <a:pPr marL="4445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Ejemplo: presentación, reuniones, etc. </a:t>
                      </a:r>
                      <a:endParaRPr lang="es-ES" sz="1400" b="1" i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445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lang="es-CL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529098"/>
                  </a:ext>
                </a:extLst>
              </a:tr>
              <a:tr h="1146411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Descripción de productos que se entregará al socio comunitario</a:t>
                      </a:r>
                    </a:p>
                    <a:p>
                      <a:endParaRPr lang="es-CL" sz="18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Indique y describa qué material se realizará para entregar los resultados a los actores externos. </a:t>
                      </a:r>
                      <a:endParaRPr lang="es-ES" sz="1400" b="1" i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Ejemplo: informe, memorias, etc.</a:t>
                      </a:r>
                      <a:endParaRPr lang="es-CL" sz="1400" b="1" i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es-CL" sz="1400" b="1" i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437936"/>
                  </a:ext>
                </a:extLst>
              </a:tr>
              <a:tr h="1731049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Describe mecanismo de Evaluación de impacto/contribución externa en este proyecto</a:t>
                      </a:r>
                      <a:endParaRPr lang="es-CL" sz="18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Indique y describa el conjunto de estrategias y herramientas diseñadas para medir los efectos y resultados de las acciones del proyecto en relación con sus objetivos, enfocados en cómo estas acciones benefician o impactan a los actores externos</a:t>
                      </a:r>
                    </a:p>
                    <a:p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Ejemplo: encuestas, entrevistas, grupos focales, etc. </a:t>
                      </a:r>
                      <a:endParaRPr lang="es-CL" sz="1400" b="1" i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L" sz="1400" b="1" i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63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707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EB747-1310-45A1-89C4-C2B6026EF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966336"/>
          </a:xfrm>
        </p:spPr>
        <p:txBody>
          <a:bodyPr/>
          <a:lstStyle/>
          <a:p>
            <a:r>
              <a:rPr lang="es-CL">
                <a:latin typeface="Abadi" panose="020B0604020104020204" pitchFamily="34" charset="0"/>
              </a:rPr>
              <a:t>Ingresos Esperados del Proyecto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7B4EC65-E76C-426E-9488-063DFF1E9C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904850"/>
              </p:ext>
            </p:extLst>
          </p:nvPr>
        </p:nvGraphicFramePr>
        <p:xfrm>
          <a:off x="609600" y="3150270"/>
          <a:ext cx="10972800" cy="161131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650236">
                  <a:extLst>
                    <a:ext uri="{9D8B030D-6E8A-4147-A177-3AD203B41FA5}">
                      <a16:colId xmlns:a16="http://schemas.microsoft.com/office/drawing/2014/main" val="1887024502"/>
                    </a:ext>
                  </a:extLst>
                </a:gridCol>
                <a:gridCol w="3322564">
                  <a:extLst>
                    <a:ext uri="{9D8B030D-6E8A-4147-A177-3AD203B41FA5}">
                      <a16:colId xmlns:a16="http://schemas.microsoft.com/office/drawing/2014/main" val="1344574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4000" dirty="0">
                          <a:effectLst/>
                          <a:latin typeface="Abadi" panose="020B0604020104020204" pitchFamily="34" charset="0"/>
                        </a:rPr>
                        <a:t>TOTAL PROYECTO</a:t>
                      </a:r>
                      <a:endParaRPr lang="es-CL" sz="36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36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47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  <a:latin typeface="Abadi" panose="020B0604020104020204" pitchFamily="34" charset="0"/>
                        </a:rPr>
                        <a:t>Monto Solicitado a este Fondo Concursable </a:t>
                      </a:r>
                      <a:endParaRPr lang="es-CL" sz="20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0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2102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Abadi" panose="020B0604020104020204" pitchFamily="34" charset="0"/>
                        </a:rPr>
                        <a:t>Aportes externos (en dinero):</a:t>
                      </a:r>
                      <a:endParaRPr lang="es-CL" sz="16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0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040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badi" panose="020B0604020104020204" pitchFamily="34" charset="0"/>
                        </a:rPr>
                        <a:t>Aportes externos (valorizados):</a:t>
                      </a:r>
                      <a:endParaRPr lang="es-CL" sz="16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0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2402401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0A394001-9F01-B083-5014-CD320E366709}"/>
              </a:ext>
            </a:extLst>
          </p:cNvPr>
          <p:cNvSpPr txBox="1"/>
          <p:nvPr/>
        </p:nvSpPr>
        <p:spPr>
          <a:xfrm>
            <a:off x="365358" y="5948945"/>
            <a:ext cx="11483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rgbClr val="FF0000"/>
                </a:solidFill>
                <a:latin typeface="Abadi" panose="020B0604020104020204" pitchFamily="34" charset="0"/>
              </a:rPr>
              <a:t>IMPORTANTE: El presupuesto disponible dependerá de la cantidad de carreras involucradas en la postulación:🔴 1 carrera: hasta $800.000 brutos🔴 2 carreras: entre $1.500.000 y $2.500.000 brutos🔴 3 o más carreras: entre $2.000.000 y $3.500.000 brutos🔴 El monto final asignado se definirá en función de la naturaleza del proyecto y será consensuado con los equipos responsables.🔴 Los recursos adjudicados deben ser utilizados dentro del semestre correspondiente. No es posible trasladarlos a otro semestre ni destinarlos a otras actividades de la carrera o facultad.🔴 Los fondos son de carácter no reembolsable.</a:t>
            </a:r>
          </a:p>
        </p:txBody>
      </p:sp>
    </p:spTree>
    <p:extLst>
      <p:ext uri="{BB962C8B-B14F-4D97-AF65-F5344CB8AC3E}">
        <p14:creationId xmlns:p14="http://schemas.microsoft.com/office/powerpoint/2010/main" val="1003730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77E67A-90B7-D2CF-9711-CFF97260E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AD1F0-27BB-AB47-3F26-86868321C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966336"/>
          </a:xfrm>
        </p:spPr>
        <p:txBody>
          <a:bodyPr/>
          <a:lstStyle/>
          <a:p>
            <a:r>
              <a:rPr lang="es-CL" dirty="0">
                <a:latin typeface="Abadi" panose="020B0604020104020204" pitchFamily="34" charset="0"/>
              </a:rPr>
              <a:t>Alcances sobre Gastos del Proyecto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FF9D73D-B948-1182-2053-54610AC8B53E}"/>
              </a:ext>
            </a:extLst>
          </p:cNvPr>
          <p:cNvSpPr txBox="1"/>
          <p:nvPr/>
        </p:nvSpPr>
        <p:spPr>
          <a:xfrm>
            <a:off x="5429250" y="6446169"/>
            <a:ext cx="664058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dirty="0">
                <a:solidFill>
                  <a:srgbClr val="FF0000"/>
                </a:solidFill>
                <a:highlight>
                  <a:srgbClr val="FFFF00"/>
                </a:highlight>
                <a:latin typeface="Abadi" panose="020B0604020104020204" pitchFamily="34" charset="0"/>
              </a:rPr>
              <a:t>BORRAR ESTA DIAPOSITIVA ANTES DE ENVIAR LA POSTULACIÓN</a:t>
            </a:r>
            <a:endParaRPr lang="es-CL" dirty="0">
              <a:solidFill>
                <a:srgbClr val="FF0000"/>
              </a:solidFill>
              <a:highlight>
                <a:srgbClr val="FFFF00"/>
              </a:highlight>
              <a:latin typeface="Abadi" panose="020B060402010402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0112AD0-F6B3-7B4F-DC7B-DE07EFDE4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263707"/>
              </p:ext>
            </p:extLst>
          </p:nvPr>
        </p:nvGraphicFramePr>
        <p:xfrm>
          <a:off x="609599" y="1537176"/>
          <a:ext cx="10972800" cy="29260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19401">
                  <a:extLst>
                    <a:ext uri="{9D8B030D-6E8A-4147-A177-3AD203B41FA5}">
                      <a16:colId xmlns:a16="http://schemas.microsoft.com/office/drawing/2014/main" val="3507828043"/>
                    </a:ext>
                  </a:extLst>
                </a:gridCol>
                <a:gridCol w="4495799">
                  <a:extLst>
                    <a:ext uri="{9D8B030D-6E8A-4147-A177-3AD203B41FA5}">
                      <a16:colId xmlns:a16="http://schemas.microsoft.com/office/drawing/2014/main" val="595955648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4564486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CL" sz="1200" b="1" dirty="0">
                          <a:latin typeface="+mj-lt"/>
                        </a:rPr>
                        <a:t>Tipo de Gasto</a:t>
                      </a:r>
                      <a:endParaRPr lang="es-CL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200" b="1">
                          <a:latin typeface="+mj-lt"/>
                        </a:rPr>
                        <a:t>Descripción</a:t>
                      </a:r>
                      <a:endParaRPr lang="es-CL" sz="12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200" b="1">
                          <a:latin typeface="+mj-lt"/>
                        </a:rPr>
                        <a:t>Observaciones / Restricciones</a:t>
                      </a:r>
                      <a:endParaRPr lang="es-CL" sz="120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57215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L" sz="1200">
                          <a:latin typeface="+mj-lt"/>
                        </a:rPr>
                        <a:t>🚐 </a:t>
                      </a:r>
                      <a:r>
                        <a:rPr lang="es-CL" sz="1200" b="1">
                          <a:latin typeface="+mj-lt"/>
                        </a:rPr>
                        <a:t>Transporte</a:t>
                      </a:r>
                      <a:endParaRPr lang="es-CL" sz="12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+mj-lt"/>
                        </a:rPr>
                        <a:t>Traslados de estudiantes y beneficiarios.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+mj-lt"/>
                        </a:rPr>
                        <a:t>Deben gestionarse con orden de compra a proveedores autorizados (catálogo). No se permite pago en efectivo ni reembolsos.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92937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L" sz="1200">
                          <a:latin typeface="+mj-lt"/>
                        </a:rPr>
                        <a:t>☕ </a:t>
                      </a:r>
                      <a:r>
                        <a:rPr lang="es-CL" sz="1200" b="1">
                          <a:latin typeface="+mj-lt"/>
                        </a:rPr>
                        <a:t>Alimentación / Coffee</a:t>
                      </a:r>
                      <a:endParaRPr lang="es-CL" sz="12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+mj-lt"/>
                        </a:rPr>
                        <a:t>Servicios de coffee break o colaciones para actividades específicas del proyecto.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+mj-lt"/>
                        </a:rPr>
                        <a:t>No debe superar el </a:t>
                      </a:r>
                      <a:r>
                        <a:rPr lang="es-ES" sz="1200" b="1" dirty="0">
                          <a:latin typeface="+mj-lt"/>
                        </a:rPr>
                        <a:t>20% del presupuesto </a:t>
                      </a:r>
                      <a:r>
                        <a:rPr lang="es-ES" sz="1200" dirty="0">
                          <a:latin typeface="+mj-lt"/>
                        </a:rPr>
                        <a:t>total.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982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L" sz="1200">
                          <a:latin typeface="+mj-lt"/>
                        </a:rPr>
                        <a:t>👩‍💼 </a:t>
                      </a:r>
                      <a:r>
                        <a:rPr lang="es-CL" sz="1200" b="1">
                          <a:latin typeface="+mj-lt"/>
                        </a:rPr>
                        <a:t>Servicios profesionales</a:t>
                      </a:r>
                      <a:endParaRPr lang="es-CL" sz="12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+mj-lt"/>
                        </a:rPr>
                        <a:t>Pago a profesionales por servicios específicos del proyecto (talleres, facilitación, coordinación, etc.).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+mj-lt"/>
                        </a:rPr>
                        <a:t>Puede ser vía pago directo o BHE (Boleta de Honorarios Electrónica). No se aceptan sobresueldos a docentes regulares. </a:t>
                      </a:r>
                      <a:r>
                        <a:rPr lang="es-ES" sz="1200" b="1" dirty="0"/>
                        <a:t>Máximo 40% del presupuesto </a:t>
                      </a:r>
                      <a:r>
                        <a:rPr lang="es-ES" sz="1200" dirty="0"/>
                        <a:t>puede asignarse al mismo RUT</a:t>
                      </a:r>
                      <a:endParaRPr lang="es-CL" sz="12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7885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L" sz="1200">
                          <a:latin typeface="+mj-lt"/>
                        </a:rPr>
                        <a:t>🧰 </a:t>
                      </a:r>
                      <a:r>
                        <a:rPr lang="es-CL" sz="1200" b="1">
                          <a:latin typeface="+mj-lt"/>
                        </a:rPr>
                        <a:t>Materiales e insumos</a:t>
                      </a:r>
                      <a:endParaRPr lang="es-CL" sz="12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L" sz="1200" dirty="0">
                          <a:latin typeface="+mj-lt"/>
                        </a:rPr>
                        <a:t>Compra de materiales pedagógicos, didácticos o de intervención.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+mj-lt"/>
                        </a:rPr>
                        <a:t>Se recomienda preferir proveedores sustentables.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934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L" sz="1200">
                          <a:latin typeface="+mj-lt"/>
                        </a:rPr>
                        <a:t>📝 </a:t>
                      </a:r>
                      <a:r>
                        <a:rPr lang="es-CL" sz="1200" b="1">
                          <a:latin typeface="+mj-lt"/>
                        </a:rPr>
                        <a:t>Otros (especificar)</a:t>
                      </a:r>
                      <a:endParaRPr lang="es-CL" sz="120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+mj-lt"/>
                        </a:rPr>
                        <a:t>Cualquier otro gasto necesario para el proyecto que no esté incluido arriba.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latin typeface="+mj-lt"/>
                        </a:rPr>
                        <a:t>Debe estar debidamente justificado y detallado en el formulario de postulación.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2239571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194C17E0-5413-49E6-9D62-F0FD8B05A701}"/>
              </a:ext>
            </a:extLst>
          </p:cNvPr>
          <p:cNvSpPr txBox="1"/>
          <p:nvPr/>
        </p:nvSpPr>
        <p:spPr>
          <a:xfrm>
            <a:off x="609599" y="4691843"/>
            <a:ext cx="1097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66700">
              <a:buNone/>
            </a:pPr>
            <a:r>
              <a:rPr lang="es-ES" sz="1200" dirty="0">
                <a:latin typeface="Abadi" panose="020B0604020104020204" pitchFamily="34" charset="0"/>
              </a:rPr>
              <a:t>🚫 </a:t>
            </a:r>
            <a:r>
              <a:rPr lang="es-ES" sz="1200" b="1" dirty="0">
                <a:latin typeface="Abadi" panose="020B0604020104020204" pitchFamily="34" charset="0"/>
              </a:rPr>
              <a:t>NO SE FINANCIARÁN:</a:t>
            </a:r>
            <a:br>
              <a:rPr lang="es-ES" sz="1200" dirty="0">
                <a:latin typeface="Abadi" panose="020B0604020104020204" pitchFamily="34" charset="0"/>
              </a:rPr>
            </a:br>
            <a:r>
              <a:rPr lang="es-ES" sz="1200" dirty="0">
                <a:latin typeface="Abadi" panose="020B0604020104020204" pitchFamily="34" charset="0"/>
              </a:rPr>
              <a:t>	✈️ Viajes al extranjero</a:t>
            </a:r>
            <a:br>
              <a:rPr lang="es-ES" sz="1200" dirty="0">
                <a:latin typeface="Abadi" panose="020B0604020104020204" pitchFamily="34" charset="0"/>
              </a:rPr>
            </a:br>
            <a:r>
              <a:rPr lang="es-ES" sz="1200" dirty="0">
                <a:latin typeface="Abadi" panose="020B0604020104020204" pitchFamily="34" charset="0"/>
              </a:rPr>
              <a:t>	🪑 Compra de equipamiento, infraestructura o mobiliario (CAPEX)</a:t>
            </a:r>
            <a:br>
              <a:rPr lang="es-ES" sz="1200" dirty="0">
                <a:latin typeface="Abadi" panose="020B0604020104020204" pitchFamily="34" charset="0"/>
              </a:rPr>
            </a:br>
            <a:r>
              <a:rPr lang="es-ES" sz="1200" dirty="0">
                <a:latin typeface="Abadi" panose="020B0604020104020204" pitchFamily="34" charset="0"/>
              </a:rPr>
              <a:t>	💼 Sobresueldos para docentes regulares</a:t>
            </a:r>
            <a:br>
              <a:rPr lang="es-ES" sz="1200" dirty="0">
                <a:latin typeface="Abadi" panose="020B0604020104020204" pitchFamily="34" charset="0"/>
              </a:rPr>
            </a:br>
            <a:r>
              <a:rPr lang="es-ES" sz="1200" dirty="0">
                <a:latin typeface="Abadi" panose="020B0604020104020204" pitchFamily="34" charset="0"/>
              </a:rPr>
              <a:t>	🏢 Arriendo de espacios físicos</a:t>
            </a:r>
            <a:br>
              <a:rPr lang="es-ES" sz="1200" dirty="0">
                <a:latin typeface="Abadi" panose="020B0604020104020204" pitchFamily="34" charset="0"/>
              </a:rPr>
            </a:br>
            <a:r>
              <a:rPr lang="es-ES" sz="1200" dirty="0">
                <a:latin typeface="Abadi" panose="020B0604020104020204" pitchFamily="34" charset="0"/>
              </a:rPr>
              <a:t>	📝 Suscripciones o membresías</a:t>
            </a:r>
          </a:p>
          <a:p>
            <a:r>
              <a:rPr lang="es-ES" sz="1200" dirty="0">
                <a:latin typeface="Abadi" panose="020B0604020104020204" pitchFamily="34" charset="0"/>
              </a:rPr>
              <a:t>🌱 </a:t>
            </a:r>
            <a:r>
              <a:rPr lang="es-ES" sz="1200" b="1" dirty="0">
                <a:latin typeface="Abadi" panose="020B0604020104020204" pitchFamily="34" charset="0"/>
              </a:rPr>
              <a:t>Sugerencia:</a:t>
            </a:r>
            <a:r>
              <a:rPr lang="es-ES" sz="1200" dirty="0">
                <a:latin typeface="Abadi" panose="020B0604020104020204" pitchFamily="34" charset="0"/>
              </a:rPr>
              <a:t> Se recomienda preferir </a:t>
            </a:r>
            <a:r>
              <a:rPr lang="es-ES" sz="1200" b="1" dirty="0">
                <a:latin typeface="Abadi" panose="020B0604020104020204" pitchFamily="34" charset="0"/>
              </a:rPr>
              <a:t>proveedores sustentables</a:t>
            </a:r>
            <a:r>
              <a:rPr lang="es-ES" sz="1200" dirty="0">
                <a:latin typeface="Abadi" panose="020B0604020104020204" pitchFamily="34" charset="0"/>
              </a:rPr>
              <a:t> con catálogo UNAB al momento de realizar las compras, en línea con el compromiso institucional con el desarrollo sostenible. ♻️💚</a:t>
            </a:r>
          </a:p>
          <a:p>
            <a:endParaRPr lang="es-CL" sz="12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961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F07A1-E619-45F2-8089-B354C4FD2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966336"/>
          </a:xfrm>
        </p:spPr>
        <p:txBody>
          <a:bodyPr/>
          <a:lstStyle/>
          <a:p>
            <a:r>
              <a:rPr lang="es-CL">
                <a:latin typeface="Abadi" panose="020B0604020104020204" pitchFamily="34" charset="0"/>
              </a:rPr>
              <a:t>Estructura de Gastos del Proyecto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73F4EC-04F5-D6D2-ECFE-5C316A3C4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972592"/>
              </p:ext>
            </p:extLst>
          </p:nvPr>
        </p:nvGraphicFramePr>
        <p:xfrm>
          <a:off x="653410" y="2640792"/>
          <a:ext cx="10972799" cy="30899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67045">
                  <a:extLst>
                    <a:ext uri="{9D8B030D-6E8A-4147-A177-3AD203B41FA5}">
                      <a16:colId xmlns:a16="http://schemas.microsoft.com/office/drawing/2014/main" val="306748636"/>
                    </a:ext>
                  </a:extLst>
                </a:gridCol>
                <a:gridCol w="1314541">
                  <a:extLst>
                    <a:ext uri="{9D8B030D-6E8A-4147-A177-3AD203B41FA5}">
                      <a16:colId xmlns:a16="http://schemas.microsoft.com/office/drawing/2014/main" val="1452600936"/>
                    </a:ext>
                  </a:extLst>
                </a:gridCol>
                <a:gridCol w="1650309">
                  <a:extLst>
                    <a:ext uri="{9D8B030D-6E8A-4147-A177-3AD203B41FA5}">
                      <a16:colId xmlns:a16="http://schemas.microsoft.com/office/drawing/2014/main" val="1411690469"/>
                    </a:ext>
                  </a:extLst>
                </a:gridCol>
                <a:gridCol w="1476939">
                  <a:extLst>
                    <a:ext uri="{9D8B030D-6E8A-4147-A177-3AD203B41FA5}">
                      <a16:colId xmlns:a16="http://schemas.microsoft.com/office/drawing/2014/main" val="3166899334"/>
                    </a:ext>
                  </a:extLst>
                </a:gridCol>
                <a:gridCol w="3563965">
                  <a:extLst>
                    <a:ext uri="{9D8B030D-6E8A-4147-A177-3AD203B41FA5}">
                      <a16:colId xmlns:a16="http://schemas.microsoft.com/office/drawing/2014/main" val="3768919827"/>
                    </a:ext>
                  </a:extLst>
                </a:gridCol>
              </a:tblGrid>
              <a:tr h="442789">
                <a:tc>
                  <a:txBody>
                    <a:bodyPr/>
                    <a:lstStyle/>
                    <a:p>
                      <a:r>
                        <a:rPr lang="es-ES" sz="1100" kern="100" dirty="0">
                          <a:effectLst/>
                          <a:latin typeface="Abadi" panose="020B0604020104020204" pitchFamily="34" charset="0"/>
                        </a:rPr>
                        <a:t>Tipo de gasto</a:t>
                      </a: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 dirty="0">
                          <a:effectLst/>
                          <a:latin typeface="Abadi" panose="020B0604020104020204" pitchFamily="34" charset="0"/>
                        </a:rPr>
                        <a:t>Cantidad</a:t>
                      </a: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Solicitado a FFCC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Aporte Externo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kern="100" dirty="0">
                          <a:effectLst/>
                          <a:latin typeface="Abadi" panose="020B0604020104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OBSERVACIONES</a:t>
                      </a: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2152960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0741321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6750192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4732821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792206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8380839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114940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6751622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4141470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9821838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831527"/>
                  </a:ext>
                </a:extLst>
              </a:tr>
              <a:tr h="24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100" kern="1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kern="100" dirty="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8564892"/>
                  </a:ext>
                </a:extLst>
              </a:tr>
            </a:tbl>
          </a:graphicData>
        </a:graphic>
      </p:graphicFrame>
      <p:grpSp>
        <p:nvGrpSpPr>
          <p:cNvPr id="5" name="Grupo 4">
            <a:extLst>
              <a:ext uri="{FF2B5EF4-FFF2-40B4-BE49-F238E27FC236}">
                <a16:creationId xmlns:a16="http://schemas.microsoft.com/office/drawing/2014/main" id="{542D1F74-DAB6-4E4E-4FBF-AD893EE1360D}"/>
              </a:ext>
            </a:extLst>
          </p:cNvPr>
          <p:cNvGrpSpPr/>
          <p:nvPr/>
        </p:nvGrpSpPr>
        <p:grpSpPr>
          <a:xfrm>
            <a:off x="514350" y="1108208"/>
            <a:ext cx="4981575" cy="1460432"/>
            <a:chOff x="514350" y="1108208"/>
            <a:chExt cx="4981575" cy="1460432"/>
          </a:xfrm>
        </p:grpSpPr>
        <p:sp>
          <p:nvSpPr>
            <p:cNvPr id="4" name="Bocadillo: rectángulo con esquinas redondeadas 3">
              <a:extLst>
                <a:ext uri="{FF2B5EF4-FFF2-40B4-BE49-F238E27FC236}">
                  <a16:creationId xmlns:a16="http://schemas.microsoft.com/office/drawing/2014/main" id="{646FD1D3-F1AE-7AAE-6B5B-39CD13AB70A8}"/>
                </a:ext>
              </a:extLst>
            </p:cNvPr>
            <p:cNvSpPr/>
            <p:nvPr/>
          </p:nvSpPr>
          <p:spPr>
            <a:xfrm>
              <a:off x="514350" y="1108208"/>
              <a:ext cx="4981575" cy="1460432"/>
            </a:xfrm>
            <a:custGeom>
              <a:avLst/>
              <a:gdLst>
                <a:gd name="connsiteX0" fmla="*/ 0 w 4981575"/>
                <a:gd name="connsiteY0" fmla="*/ 210719 h 1264290"/>
                <a:gd name="connsiteX1" fmla="*/ 210719 w 4981575"/>
                <a:gd name="connsiteY1" fmla="*/ 0 h 1264290"/>
                <a:gd name="connsiteX2" fmla="*/ 830263 w 4981575"/>
                <a:gd name="connsiteY2" fmla="*/ 0 h 1264290"/>
                <a:gd name="connsiteX3" fmla="*/ 830263 w 4981575"/>
                <a:gd name="connsiteY3" fmla="*/ 0 h 1264290"/>
                <a:gd name="connsiteX4" fmla="*/ 2075656 w 4981575"/>
                <a:gd name="connsiteY4" fmla="*/ 0 h 1264290"/>
                <a:gd name="connsiteX5" fmla="*/ 4770856 w 4981575"/>
                <a:gd name="connsiteY5" fmla="*/ 0 h 1264290"/>
                <a:gd name="connsiteX6" fmla="*/ 4981575 w 4981575"/>
                <a:gd name="connsiteY6" fmla="*/ 210719 h 1264290"/>
                <a:gd name="connsiteX7" fmla="*/ 4981575 w 4981575"/>
                <a:gd name="connsiteY7" fmla="*/ 737503 h 1264290"/>
                <a:gd name="connsiteX8" fmla="*/ 4981575 w 4981575"/>
                <a:gd name="connsiteY8" fmla="*/ 737503 h 1264290"/>
                <a:gd name="connsiteX9" fmla="*/ 4981575 w 4981575"/>
                <a:gd name="connsiteY9" fmla="*/ 1053575 h 1264290"/>
                <a:gd name="connsiteX10" fmla="*/ 4981575 w 4981575"/>
                <a:gd name="connsiteY10" fmla="*/ 1053571 h 1264290"/>
                <a:gd name="connsiteX11" fmla="*/ 4770856 w 4981575"/>
                <a:gd name="connsiteY11" fmla="*/ 1264290 h 1264290"/>
                <a:gd name="connsiteX12" fmla="*/ 2075656 w 4981575"/>
                <a:gd name="connsiteY12" fmla="*/ 1264290 h 1264290"/>
                <a:gd name="connsiteX13" fmla="*/ 1433946 w 4981575"/>
                <a:gd name="connsiteY13" fmla="*/ 1460432 h 1264290"/>
                <a:gd name="connsiteX14" fmla="*/ 830263 w 4981575"/>
                <a:gd name="connsiteY14" fmla="*/ 1264290 h 1264290"/>
                <a:gd name="connsiteX15" fmla="*/ 210719 w 4981575"/>
                <a:gd name="connsiteY15" fmla="*/ 1264290 h 1264290"/>
                <a:gd name="connsiteX16" fmla="*/ 0 w 4981575"/>
                <a:gd name="connsiteY16" fmla="*/ 1053571 h 1264290"/>
                <a:gd name="connsiteX17" fmla="*/ 0 w 4981575"/>
                <a:gd name="connsiteY17" fmla="*/ 1053575 h 1264290"/>
                <a:gd name="connsiteX18" fmla="*/ 0 w 4981575"/>
                <a:gd name="connsiteY18" fmla="*/ 737503 h 1264290"/>
                <a:gd name="connsiteX19" fmla="*/ 0 w 4981575"/>
                <a:gd name="connsiteY19" fmla="*/ 737503 h 1264290"/>
                <a:gd name="connsiteX20" fmla="*/ 0 w 4981575"/>
                <a:gd name="connsiteY20" fmla="*/ 210719 h 1264290"/>
                <a:gd name="connsiteX0" fmla="*/ 0 w 4981575"/>
                <a:gd name="connsiteY0" fmla="*/ 210719 h 1460432"/>
                <a:gd name="connsiteX1" fmla="*/ 210719 w 4981575"/>
                <a:gd name="connsiteY1" fmla="*/ 0 h 1460432"/>
                <a:gd name="connsiteX2" fmla="*/ 830263 w 4981575"/>
                <a:gd name="connsiteY2" fmla="*/ 0 h 1460432"/>
                <a:gd name="connsiteX3" fmla="*/ 830263 w 4981575"/>
                <a:gd name="connsiteY3" fmla="*/ 0 h 1460432"/>
                <a:gd name="connsiteX4" fmla="*/ 2075656 w 4981575"/>
                <a:gd name="connsiteY4" fmla="*/ 0 h 1460432"/>
                <a:gd name="connsiteX5" fmla="*/ 4770856 w 4981575"/>
                <a:gd name="connsiteY5" fmla="*/ 0 h 1460432"/>
                <a:gd name="connsiteX6" fmla="*/ 4981575 w 4981575"/>
                <a:gd name="connsiteY6" fmla="*/ 210719 h 1460432"/>
                <a:gd name="connsiteX7" fmla="*/ 4981575 w 4981575"/>
                <a:gd name="connsiteY7" fmla="*/ 737503 h 1460432"/>
                <a:gd name="connsiteX8" fmla="*/ 4981575 w 4981575"/>
                <a:gd name="connsiteY8" fmla="*/ 737503 h 1460432"/>
                <a:gd name="connsiteX9" fmla="*/ 4981575 w 4981575"/>
                <a:gd name="connsiteY9" fmla="*/ 1053575 h 1460432"/>
                <a:gd name="connsiteX10" fmla="*/ 4981575 w 4981575"/>
                <a:gd name="connsiteY10" fmla="*/ 1053571 h 1460432"/>
                <a:gd name="connsiteX11" fmla="*/ 4770856 w 4981575"/>
                <a:gd name="connsiteY11" fmla="*/ 1264290 h 1460432"/>
                <a:gd name="connsiteX12" fmla="*/ 1608931 w 4981575"/>
                <a:gd name="connsiteY12" fmla="*/ 1292865 h 1460432"/>
                <a:gd name="connsiteX13" fmla="*/ 1433946 w 4981575"/>
                <a:gd name="connsiteY13" fmla="*/ 1460432 h 1460432"/>
                <a:gd name="connsiteX14" fmla="*/ 830263 w 4981575"/>
                <a:gd name="connsiteY14" fmla="*/ 1264290 h 1460432"/>
                <a:gd name="connsiteX15" fmla="*/ 210719 w 4981575"/>
                <a:gd name="connsiteY15" fmla="*/ 1264290 h 1460432"/>
                <a:gd name="connsiteX16" fmla="*/ 0 w 4981575"/>
                <a:gd name="connsiteY16" fmla="*/ 1053571 h 1460432"/>
                <a:gd name="connsiteX17" fmla="*/ 0 w 4981575"/>
                <a:gd name="connsiteY17" fmla="*/ 1053575 h 1460432"/>
                <a:gd name="connsiteX18" fmla="*/ 0 w 4981575"/>
                <a:gd name="connsiteY18" fmla="*/ 737503 h 1460432"/>
                <a:gd name="connsiteX19" fmla="*/ 0 w 4981575"/>
                <a:gd name="connsiteY19" fmla="*/ 737503 h 1460432"/>
                <a:gd name="connsiteX20" fmla="*/ 0 w 4981575"/>
                <a:gd name="connsiteY20" fmla="*/ 210719 h 1460432"/>
                <a:gd name="connsiteX0" fmla="*/ 0 w 4981575"/>
                <a:gd name="connsiteY0" fmla="*/ 210719 h 1460432"/>
                <a:gd name="connsiteX1" fmla="*/ 210719 w 4981575"/>
                <a:gd name="connsiteY1" fmla="*/ 0 h 1460432"/>
                <a:gd name="connsiteX2" fmla="*/ 830263 w 4981575"/>
                <a:gd name="connsiteY2" fmla="*/ 0 h 1460432"/>
                <a:gd name="connsiteX3" fmla="*/ 830263 w 4981575"/>
                <a:gd name="connsiteY3" fmla="*/ 0 h 1460432"/>
                <a:gd name="connsiteX4" fmla="*/ 2075656 w 4981575"/>
                <a:gd name="connsiteY4" fmla="*/ 0 h 1460432"/>
                <a:gd name="connsiteX5" fmla="*/ 4770856 w 4981575"/>
                <a:gd name="connsiteY5" fmla="*/ 0 h 1460432"/>
                <a:gd name="connsiteX6" fmla="*/ 4981575 w 4981575"/>
                <a:gd name="connsiteY6" fmla="*/ 210719 h 1460432"/>
                <a:gd name="connsiteX7" fmla="*/ 4981575 w 4981575"/>
                <a:gd name="connsiteY7" fmla="*/ 737503 h 1460432"/>
                <a:gd name="connsiteX8" fmla="*/ 4981575 w 4981575"/>
                <a:gd name="connsiteY8" fmla="*/ 737503 h 1460432"/>
                <a:gd name="connsiteX9" fmla="*/ 4981575 w 4981575"/>
                <a:gd name="connsiteY9" fmla="*/ 1053575 h 1460432"/>
                <a:gd name="connsiteX10" fmla="*/ 4981575 w 4981575"/>
                <a:gd name="connsiteY10" fmla="*/ 1053571 h 1460432"/>
                <a:gd name="connsiteX11" fmla="*/ 4770856 w 4981575"/>
                <a:gd name="connsiteY11" fmla="*/ 1264290 h 1460432"/>
                <a:gd name="connsiteX12" fmla="*/ 1608931 w 4981575"/>
                <a:gd name="connsiteY12" fmla="*/ 1292865 h 1460432"/>
                <a:gd name="connsiteX13" fmla="*/ 1433946 w 4981575"/>
                <a:gd name="connsiteY13" fmla="*/ 1460432 h 1460432"/>
                <a:gd name="connsiteX14" fmla="*/ 1296988 w 4981575"/>
                <a:gd name="connsiteY14" fmla="*/ 1292865 h 1460432"/>
                <a:gd name="connsiteX15" fmla="*/ 210719 w 4981575"/>
                <a:gd name="connsiteY15" fmla="*/ 1264290 h 1460432"/>
                <a:gd name="connsiteX16" fmla="*/ 0 w 4981575"/>
                <a:gd name="connsiteY16" fmla="*/ 1053571 h 1460432"/>
                <a:gd name="connsiteX17" fmla="*/ 0 w 4981575"/>
                <a:gd name="connsiteY17" fmla="*/ 1053575 h 1460432"/>
                <a:gd name="connsiteX18" fmla="*/ 0 w 4981575"/>
                <a:gd name="connsiteY18" fmla="*/ 737503 h 1460432"/>
                <a:gd name="connsiteX19" fmla="*/ 0 w 4981575"/>
                <a:gd name="connsiteY19" fmla="*/ 737503 h 1460432"/>
                <a:gd name="connsiteX20" fmla="*/ 0 w 4981575"/>
                <a:gd name="connsiteY20" fmla="*/ 210719 h 146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981575" h="1460432">
                  <a:moveTo>
                    <a:pt x="0" y="210719"/>
                  </a:moveTo>
                  <a:cubicBezTo>
                    <a:pt x="0" y="94342"/>
                    <a:pt x="94342" y="0"/>
                    <a:pt x="210719" y="0"/>
                  </a:cubicBezTo>
                  <a:lnTo>
                    <a:pt x="830263" y="0"/>
                  </a:lnTo>
                  <a:lnTo>
                    <a:pt x="830263" y="0"/>
                  </a:lnTo>
                  <a:lnTo>
                    <a:pt x="2075656" y="0"/>
                  </a:lnTo>
                  <a:lnTo>
                    <a:pt x="4770856" y="0"/>
                  </a:lnTo>
                  <a:cubicBezTo>
                    <a:pt x="4887233" y="0"/>
                    <a:pt x="4981575" y="94342"/>
                    <a:pt x="4981575" y="210719"/>
                  </a:cubicBezTo>
                  <a:lnTo>
                    <a:pt x="4981575" y="737503"/>
                  </a:lnTo>
                  <a:lnTo>
                    <a:pt x="4981575" y="737503"/>
                  </a:lnTo>
                  <a:lnTo>
                    <a:pt x="4981575" y="1053575"/>
                  </a:lnTo>
                  <a:lnTo>
                    <a:pt x="4981575" y="1053571"/>
                  </a:lnTo>
                  <a:cubicBezTo>
                    <a:pt x="4981575" y="1169948"/>
                    <a:pt x="4887233" y="1264290"/>
                    <a:pt x="4770856" y="1264290"/>
                  </a:cubicBezTo>
                  <a:lnTo>
                    <a:pt x="1608931" y="1292865"/>
                  </a:lnTo>
                  <a:lnTo>
                    <a:pt x="1433946" y="1460432"/>
                  </a:lnTo>
                  <a:lnTo>
                    <a:pt x="1296988" y="1292865"/>
                  </a:lnTo>
                  <a:lnTo>
                    <a:pt x="210719" y="1264290"/>
                  </a:lnTo>
                  <a:cubicBezTo>
                    <a:pt x="94342" y="1264290"/>
                    <a:pt x="0" y="1169948"/>
                    <a:pt x="0" y="1053571"/>
                  </a:cubicBezTo>
                  <a:lnTo>
                    <a:pt x="0" y="1053575"/>
                  </a:lnTo>
                  <a:lnTo>
                    <a:pt x="0" y="737503"/>
                  </a:lnTo>
                  <a:lnTo>
                    <a:pt x="0" y="737503"/>
                  </a:lnTo>
                  <a:lnTo>
                    <a:pt x="0" y="210719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56BB8D4D-A30D-4584-1339-9C854DC8B77F}"/>
                </a:ext>
              </a:extLst>
            </p:cNvPr>
            <p:cNvSpPr txBox="1"/>
            <p:nvPr/>
          </p:nvSpPr>
          <p:spPr>
            <a:xfrm>
              <a:off x="609600" y="1127258"/>
              <a:ext cx="473457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>
                <a:buSzPts val="1000"/>
                <a:tabLst>
                  <a:tab pos="457200" algn="l"/>
                </a:tabLst>
              </a:pPr>
              <a:r>
                <a:rPr lang="es-CL" sz="1100" b="1" dirty="0">
                  <a:effectLst/>
                  <a:latin typeface="Aptos" panose="020B0004020202020204" pitchFamily="34" charset="0"/>
                  <a:ea typeface="Times New Roman" panose="02020603050405020304" pitchFamily="18" charset="0"/>
                  <a:cs typeface="Aptos" panose="020B0004020202020204" pitchFamily="34" charset="0"/>
                </a:rPr>
                <a:t>Tipos de Gastos:</a:t>
              </a:r>
            </a:p>
            <a:p>
              <a:pPr marL="342900" lvl="0" indent="-342900">
                <a:buSzPts val="1000"/>
                <a:buFont typeface="Symbol" panose="05050102010706020507" pitchFamily="18" charset="2"/>
                <a:buChar char=""/>
                <a:tabLst>
                  <a:tab pos="457200" algn="l"/>
                </a:tabLst>
              </a:pPr>
              <a:r>
                <a:rPr lang="es-CL" sz="1100" dirty="0">
                  <a:effectLst/>
                  <a:latin typeface="Aptos" panose="020B0004020202020204" pitchFamily="34" charset="0"/>
                  <a:ea typeface="Times New Roman" panose="02020603050405020304" pitchFamily="18" charset="0"/>
                  <a:cs typeface="Aptos" panose="020B0004020202020204" pitchFamily="34" charset="0"/>
                </a:rPr>
                <a:t>Transporte</a:t>
              </a:r>
              <a:endParaRPr lang="es-C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endParaRPr>
            </a:p>
            <a:p>
              <a:pPr marL="342900" lvl="0" indent="-342900">
                <a:buSzPts val="1000"/>
                <a:buFont typeface="Symbol" panose="05050102010706020507" pitchFamily="18" charset="2"/>
                <a:buChar char=""/>
                <a:tabLst>
                  <a:tab pos="457200" algn="l"/>
                </a:tabLst>
              </a:pPr>
              <a:r>
                <a:rPr lang="es-CL" sz="1100" dirty="0">
                  <a:effectLst/>
                  <a:latin typeface="Aptos" panose="020B0004020202020204" pitchFamily="34" charset="0"/>
                  <a:ea typeface="Times New Roman" panose="02020603050405020304" pitchFamily="18" charset="0"/>
                  <a:cs typeface="Aptos" panose="020B0004020202020204" pitchFamily="34" charset="0"/>
                </a:rPr>
                <a:t>Alimentación / </a:t>
              </a:r>
              <a:r>
                <a:rPr lang="es-CL" sz="1100" dirty="0" err="1">
                  <a:effectLst/>
                  <a:latin typeface="Aptos" panose="020B0004020202020204" pitchFamily="34" charset="0"/>
                  <a:ea typeface="Times New Roman" panose="02020603050405020304" pitchFamily="18" charset="0"/>
                  <a:cs typeface="Aptos" panose="020B0004020202020204" pitchFamily="34" charset="0"/>
                </a:rPr>
                <a:t>Coffee</a:t>
              </a:r>
              <a:endParaRPr lang="es-C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endParaRPr>
            </a:p>
            <a:p>
              <a:pPr marL="342900" lvl="0" indent="-342900">
                <a:buSzPts val="1000"/>
                <a:buFont typeface="Symbol" panose="05050102010706020507" pitchFamily="18" charset="2"/>
                <a:buChar char=""/>
                <a:tabLst>
                  <a:tab pos="457200" algn="l"/>
                </a:tabLst>
              </a:pPr>
              <a:r>
                <a:rPr lang="es-CL" sz="1100" dirty="0">
                  <a:effectLst/>
                  <a:latin typeface="Aptos" panose="020B0004020202020204" pitchFamily="34" charset="0"/>
                  <a:ea typeface="Times New Roman" panose="02020603050405020304" pitchFamily="18" charset="0"/>
                  <a:cs typeface="Aptos" panose="020B0004020202020204" pitchFamily="34" charset="0"/>
                </a:rPr>
                <a:t>Servicios profesionales (pago directo o BHE servicios profesionales)</a:t>
              </a:r>
              <a:endParaRPr lang="es-C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endParaRPr>
            </a:p>
            <a:p>
              <a:pPr marL="342900" lvl="0" indent="-342900">
                <a:buSzPts val="1000"/>
                <a:buFont typeface="Symbol" panose="05050102010706020507" pitchFamily="18" charset="2"/>
                <a:buChar char=""/>
                <a:tabLst>
                  <a:tab pos="457200" algn="l"/>
                </a:tabLst>
              </a:pPr>
              <a:r>
                <a:rPr lang="es-CL" sz="1100" dirty="0">
                  <a:effectLst/>
                  <a:latin typeface="Aptos" panose="020B0004020202020204" pitchFamily="34" charset="0"/>
                  <a:ea typeface="Times New Roman" panose="02020603050405020304" pitchFamily="18" charset="0"/>
                  <a:cs typeface="Aptos" panose="020B0004020202020204" pitchFamily="34" charset="0"/>
                </a:rPr>
                <a:t>Materiales e insumos</a:t>
              </a:r>
              <a:endParaRPr lang="es-C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endParaRPr>
            </a:p>
            <a:p>
              <a:pPr marL="342900" lvl="0" indent="-342900">
                <a:buSzPts val="1000"/>
                <a:buFont typeface="Symbol" panose="05050102010706020507" pitchFamily="18" charset="2"/>
                <a:buChar char=""/>
                <a:tabLst>
                  <a:tab pos="457200" algn="l"/>
                </a:tabLst>
              </a:pPr>
              <a:r>
                <a:rPr lang="es-CL" sz="1100" dirty="0">
                  <a:effectLst/>
                  <a:latin typeface="Aptos" panose="020B0004020202020204" pitchFamily="34" charset="0"/>
                  <a:ea typeface="Times New Roman" panose="02020603050405020304" pitchFamily="18" charset="0"/>
                  <a:cs typeface="Aptos" panose="020B0004020202020204" pitchFamily="34" charset="0"/>
                </a:rPr>
                <a:t>Otros (especificar tipo de compra)</a:t>
              </a:r>
              <a:endParaRPr lang="es-C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endParaRPr>
            </a:p>
          </p:txBody>
        </p:sp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id="{D92F0FC8-119D-436C-A45D-A6019F5AA8D4}"/>
              </a:ext>
            </a:extLst>
          </p:cNvPr>
          <p:cNvSpPr txBox="1"/>
          <p:nvPr/>
        </p:nvSpPr>
        <p:spPr>
          <a:xfrm>
            <a:off x="609600" y="5979986"/>
            <a:ext cx="1092641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50" dirty="0">
                <a:solidFill>
                  <a:srgbClr val="FF0000"/>
                </a:solidFill>
                <a:latin typeface="Abadi" panose="020B0604020104020204" pitchFamily="34" charset="0"/>
              </a:rPr>
              <a:t>IMPORTANTE: En la columna “Solicitado a FFCC”, debe indicar el monto que estás solicitando a la UNAB. En la columna “Aporte Externo”, indique el valor en dinero o valorizado que será aportado por personas u organizaciones externas a la universidad. Se recomienda revisar la siguiente diapositiva sobre alcances y detalles de los financiamientos.</a:t>
            </a:r>
            <a:endParaRPr lang="es-CL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90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028227-12AC-A459-EB53-545B0AB32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330C4-5C0D-0D89-54F3-010F5B2BB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966336"/>
          </a:xfrm>
        </p:spPr>
        <p:txBody>
          <a:bodyPr/>
          <a:lstStyle/>
          <a:p>
            <a:r>
              <a:rPr lang="es-CL" dirty="0">
                <a:latin typeface="Abadi" panose="020B0604020104020204" pitchFamily="34" charset="0"/>
              </a:rPr>
              <a:t>Carta Gantt del Proyecto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F075CA-7133-9A3C-3826-DD5EC640D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947698"/>
              </p:ext>
            </p:extLst>
          </p:nvPr>
        </p:nvGraphicFramePr>
        <p:xfrm>
          <a:off x="269874" y="1776941"/>
          <a:ext cx="11388726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4888">
                  <a:extLst>
                    <a:ext uri="{9D8B030D-6E8A-4147-A177-3AD203B41FA5}">
                      <a16:colId xmlns:a16="http://schemas.microsoft.com/office/drawing/2014/main" val="3137842500"/>
                    </a:ext>
                  </a:extLst>
                </a:gridCol>
                <a:gridCol w="3350258">
                  <a:extLst>
                    <a:ext uri="{9D8B030D-6E8A-4147-A177-3AD203B41FA5}">
                      <a16:colId xmlns:a16="http://schemas.microsoft.com/office/drawing/2014/main" val="3550258267"/>
                    </a:ext>
                  </a:extLst>
                </a:gridCol>
                <a:gridCol w="1173395">
                  <a:extLst>
                    <a:ext uri="{9D8B030D-6E8A-4147-A177-3AD203B41FA5}">
                      <a16:colId xmlns:a16="http://schemas.microsoft.com/office/drawing/2014/main" val="958771517"/>
                    </a:ext>
                  </a:extLst>
                </a:gridCol>
                <a:gridCol w="1173395">
                  <a:extLst>
                    <a:ext uri="{9D8B030D-6E8A-4147-A177-3AD203B41FA5}">
                      <a16:colId xmlns:a16="http://schemas.microsoft.com/office/drawing/2014/main" val="202107264"/>
                    </a:ext>
                  </a:extLst>
                </a:gridCol>
                <a:gridCol w="1173395">
                  <a:extLst>
                    <a:ext uri="{9D8B030D-6E8A-4147-A177-3AD203B41FA5}">
                      <a16:colId xmlns:a16="http://schemas.microsoft.com/office/drawing/2014/main" val="3706972826"/>
                    </a:ext>
                  </a:extLst>
                </a:gridCol>
                <a:gridCol w="1173395">
                  <a:extLst>
                    <a:ext uri="{9D8B030D-6E8A-4147-A177-3AD203B41FA5}">
                      <a16:colId xmlns:a16="http://schemas.microsoft.com/office/drawing/2014/main" val="228964454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s-ES" dirty="0"/>
                        <a:t>Actividades / Hitos</a:t>
                      </a:r>
                      <a:endParaRPr lang="es-C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dirty="0"/>
                        <a:t>Descripción</a:t>
                      </a:r>
                      <a:endParaRPr lang="es-CL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dirty="0"/>
                        <a:t>Meses (marcar con x)</a:t>
                      </a:r>
                      <a:endParaRPr lang="es-CL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4275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Julio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Agosto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Septiembre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Octubre</a:t>
                      </a:r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871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372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767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64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32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020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769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647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4A75B2-7CF7-5228-3E06-5CF082F8C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697"/>
            <a:ext cx="10972800" cy="937837"/>
          </a:xfrm>
        </p:spPr>
        <p:txBody>
          <a:bodyPr/>
          <a:lstStyle/>
          <a:p>
            <a:r>
              <a:rPr lang="es-CL" dirty="0">
                <a:solidFill>
                  <a:schemeClr val="bg1"/>
                </a:solidFill>
                <a:latin typeface="Abadi" panose="020B0604020104020204" pitchFamily="34" charset="0"/>
              </a:rPr>
              <a:t>INFORMACION IMPORTANTE</a:t>
            </a:r>
            <a:endParaRPr lang="es-CL" dirty="0">
              <a:latin typeface="Abadi" panose="020B0604020104020204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E4DFA262-D81D-A061-23F4-86E52C47A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400" dirty="0">
                <a:latin typeface="Aptos" panose="020B0004020202020204" pitchFamily="34" charset="0"/>
              </a:rPr>
              <a:t>Todos los apartados en este formulario deben estar completos al momento de postular.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L" sz="2400" dirty="0">
                <a:latin typeface="Aptos" panose="020B0004020202020204" pitchFamily="34" charset="0"/>
              </a:rPr>
              <a:t>Toda la documentación debe ser enviada en un mismo correo electrónico. La falta de información y documentación dejará en estado no admisible la postulación.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L" sz="2400" dirty="0">
                <a:latin typeface="Aptos" panose="020B0004020202020204" pitchFamily="34" charset="0"/>
              </a:rPr>
              <a:t>El formato de la presentación no debe ser modificado.</a:t>
            </a:r>
          </a:p>
          <a:p>
            <a:pPr marL="0" indent="0" algn="just">
              <a:buNone/>
            </a:pPr>
            <a:endParaRPr lang="es-CL" sz="1400" dirty="0">
              <a:solidFill>
                <a:srgbClr val="FF0000"/>
              </a:solidFill>
              <a:highlight>
                <a:srgbClr val="00FFFF"/>
              </a:highlight>
              <a:latin typeface="Aptos" panose="020B0004020202020204" pitchFamily="34" charset="0"/>
            </a:endParaRPr>
          </a:p>
          <a:p>
            <a:pPr marL="0" indent="0" algn="just">
              <a:buNone/>
            </a:pPr>
            <a:r>
              <a:rPr lang="es-CL" sz="1400" dirty="0">
                <a:solidFill>
                  <a:srgbClr val="FF0000"/>
                </a:solidFill>
                <a:highlight>
                  <a:srgbClr val="00FFFF"/>
                </a:highlight>
                <a:latin typeface="Aptos" panose="020B0004020202020204" pitchFamily="34" charset="0"/>
              </a:rPr>
              <a:t>Nota: esta lamina debe ser eliminada antes del envío de la postulación.</a:t>
            </a:r>
          </a:p>
        </p:txBody>
      </p:sp>
    </p:spTree>
    <p:extLst>
      <p:ext uri="{BB962C8B-B14F-4D97-AF65-F5344CB8AC3E}">
        <p14:creationId xmlns:p14="http://schemas.microsoft.com/office/powerpoint/2010/main" val="39478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C64AF-0413-1BF2-99E7-CDF471F0F0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0C91E-6888-DB7E-BA8E-E47EC97BD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697"/>
            <a:ext cx="10972800" cy="937837"/>
          </a:xfrm>
        </p:spPr>
        <p:txBody>
          <a:bodyPr/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Antecedentes Generales de la Actividad </a:t>
            </a:r>
            <a:endParaRPr lang="es-CL">
              <a:latin typeface="Abadi" panose="020B0604020104020204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17FB3591-A2C8-79CB-A51D-18C9A23C2F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319669"/>
              </p:ext>
            </p:extLst>
          </p:nvPr>
        </p:nvGraphicFramePr>
        <p:xfrm>
          <a:off x="534488" y="1314693"/>
          <a:ext cx="10972800" cy="451902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116366">
                  <a:extLst>
                    <a:ext uri="{9D8B030D-6E8A-4147-A177-3AD203B41FA5}">
                      <a16:colId xmlns:a16="http://schemas.microsoft.com/office/drawing/2014/main" val="1391147438"/>
                    </a:ext>
                  </a:extLst>
                </a:gridCol>
                <a:gridCol w="7856434">
                  <a:extLst>
                    <a:ext uri="{9D8B030D-6E8A-4147-A177-3AD203B41FA5}">
                      <a16:colId xmlns:a16="http://schemas.microsoft.com/office/drawing/2014/main" val="414990020"/>
                    </a:ext>
                  </a:extLst>
                </a:gridCol>
              </a:tblGrid>
              <a:tr h="652339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s-CL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Nombre de la iniciativa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dirty="0">
                          <a:solidFill>
                            <a:srgbClr val="FF0000"/>
                          </a:solidFill>
                        </a:rPr>
                        <a:t>Nombre del proyecto, </a:t>
                      </a:r>
                      <a:r>
                        <a:rPr lang="es-ES" sz="1400" b="1" i="1" dirty="0">
                          <a:solidFill>
                            <a:srgbClr val="FF0000"/>
                          </a:solidFill>
                        </a:rPr>
                        <a:t>Se recomienda elegir un nombre claro, atractivo y representativo del objetivo del proyecto.</a:t>
                      </a:r>
                      <a:endParaRPr lang="es-CL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943346"/>
                  </a:ext>
                </a:extLst>
              </a:tr>
              <a:tr h="8837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Carrera(s)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371884"/>
                  </a:ext>
                </a:extLst>
              </a:tr>
              <a:tr h="5229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Facultad(es)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886982"/>
                  </a:ext>
                </a:extLst>
              </a:tr>
              <a:tr h="473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4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Indicar Sede y Campus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706749"/>
                  </a:ext>
                </a:extLst>
              </a:tr>
              <a:tr h="423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Fecha(s) de realización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Indicar mes-meses del semestre en que se esta postulando.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750783"/>
                  </a:ext>
                </a:extLst>
              </a:tr>
              <a:tr h="618591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s-CL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Socio Comunitario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Nombre de la Organización con que se realizará el proyecto.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203792"/>
                  </a:ext>
                </a:extLst>
              </a:tr>
              <a:tr h="652339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s-CL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Datos de contacto Jefe de Proyecto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Nombre y Apellido:</a:t>
                      </a:r>
                    </a:p>
                    <a:p>
                      <a:pPr marL="0" marR="0" lvl="0" indent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Cargo:</a:t>
                      </a:r>
                    </a:p>
                    <a:p>
                      <a:pPr marL="0" marR="0" lvl="0" indent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Correo Electrónico:</a:t>
                      </a:r>
                    </a:p>
                    <a:p>
                      <a:pPr marL="0" marR="0" lvl="0" indent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Teléfono: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920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093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FDC23-AA4F-662D-B631-A0260A3F5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9021"/>
            <a:ext cx="10972800" cy="669010"/>
          </a:xfrm>
        </p:spPr>
        <p:txBody>
          <a:bodyPr>
            <a:noAutofit/>
          </a:bodyPr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Interna </a:t>
            </a:r>
            <a:endParaRPr lang="es-CL">
              <a:latin typeface="Abadi" panose="020B0604020104020204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A91919D-57C6-5BBF-268E-B1FE1D9484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339607"/>
              </p:ext>
            </p:extLst>
          </p:nvPr>
        </p:nvGraphicFramePr>
        <p:xfrm>
          <a:off x="551895" y="1346851"/>
          <a:ext cx="11289632" cy="197087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911250954"/>
                    </a:ext>
                  </a:extLst>
                </a:gridCol>
                <a:gridCol w="8698832">
                  <a:extLst>
                    <a:ext uri="{9D8B030D-6E8A-4147-A177-3AD203B41FA5}">
                      <a16:colId xmlns:a16="http://schemas.microsoft.com/office/drawing/2014/main" val="1341819163"/>
                    </a:ext>
                  </a:extLst>
                </a:gridCol>
              </a:tblGrid>
              <a:tr h="843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800" b="1" dirty="0">
                          <a:solidFill>
                            <a:srgbClr val="AC2335"/>
                          </a:solidFill>
                          <a:latin typeface="Abadi" panose="020B0604020104020204" pitchFamily="34" charset="0"/>
                        </a:rPr>
                        <a:t>Identifica la Contribución interna del proyecto </a:t>
                      </a:r>
                      <a:r>
                        <a:rPr lang="es-MX" sz="1400" b="1" dirty="0">
                          <a:solidFill>
                            <a:srgbClr val="AC2335"/>
                          </a:solidFill>
                          <a:latin typeface="Abadi" panose="020B0604020104020204" pitchFamily="34" charset="0"/>
                        </a:rPr>
                        <a:t>(contribución a estudiantes/docentes) </a:t>
                      </a:r>
                      <a:endParaRPr lang="es-CL" sz="1800" b="1" dirty="0">
                        <a:solidFill>
                          <a:srgbClr val="AC2335"/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Según el modelo de Vinculación con el Medio (</a:t>
                      </a:r>
                      <a:r>
                        <a:rPr lang="es-MX" sz="1400" b="1" i="1" kern="1200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https://vinculacion.unab.cl/descargas/modelo/</a:t>
                      </a: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)  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Contribuir al logro de los resultados de aprendizaje contemplados en el perfil de egreso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CL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952762"/>
                  </a:ext>
                </a:extLst>
              </a:tr>
              <a:tr h="843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 dirty="0">
                          <a:solidFill>
                            <a:srgbClr val="AC2335"/>
                          </a:solidFill>
                          <a:latin typeface="Abadi" panose="020B0604020104020204" pitchFamily="34" charset="0"/>
                        </a:rPr>
                        <a:t>Asignaturas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Indique las asignaturas que serán parte del proyecto de Vinculación con el Medio, </a:t>
                      </a: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con el código y el nombre respectivo.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07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274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FDC23-AA4F-662D-B631-A0260A3F5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9021"/>
            <a:ext cx="10972800" cy="669010"/>
          </a:xfrm>
        </p:spPr>
        <p:txBody>
          <a:bodyPr>
            <a:noAutofit/>
          </a:bodyPr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Interna </a:t>
            </a:r>
            <a:endParaRPr lang="es-CL">
              <a:latin typeface="Abadi" panose="020B0604020104020204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A91919D-57C6-5BBF-268E-B1FE1D9484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975078"/>
              </p:ext>
            </p:extLst>
          </p:nvPr>
        </p:nvGraphicFramePr>
        <p:xfrm>
          <a:off x="551895" y="1262750"/>
          <a:ext cx="11289632" cy="36271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911250954"/>
                    </a:ext>
                  </a:extLst>
                </a:gridCol>
                <a:gridCol w="8698832">
                  <a:extLst>
                    <a:ext uri="{9D8B030D-6E8A-4147-A177-3AD203B41FA5}">
                      <a16:colId xmlns:a16="http://schemas.microsoft.com/office/drawing/2014/main" val="1341819163"/>
                    </a:ext>
                  </a:extLst>
                </a:gridCol>
              </a:tblGrid>
              <a:tr h="833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rgbClr val="AC2335"/>
                          </a:solidFill>
                          <a:latin typeface="Abadi"/>
                          <a:ea typeface="+mn-ea"/>
                          <a:cs typeface="+mn-cs"/>
                        </a:rPr>
                        <a:t>Descripción de la actividad </a:t>
                      </a:r>
                      <a:endParaRPr lang="es-CL" sz="1800" b="1" kern="1200">
                        <a:solidFill>
                          <a:srgbClr val="AC2335"/>
                        </a:solidFill>
                        <a:latin typeface="Abadi" panose="020B0604020104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Debe responder a las siguientes preguntas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¿Qué pretende el proyecto? (aumentar, contribuir, bajar, conocer, predecir, entre otro, elegir solo un verbo en infinitivo) 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¿Con quién trabajará? (a nivel interno, describir carreras y estudiantes involucrados y a nivel externos instituciones y personas beneficiadas, 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¿Por qué se trabaja con ellos? (ejemplo, altos niveles de vulneración de derechos de la comunidad, y fijar aprendizajes en los estudiantes) 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¿Dónde se ejecutaría el proyecto? (lugar físico)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591770"/>
                  </a:ext>
                </a:extLst>
              </a:tr>
              <a:tr h="833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 dirty="0">
                          <a:solidFill>
                            <a:srgbClr val="AC2335"/>
                          </a:solidFill>
                          <a:latin typeface="Abadi"/>
                        </a:rPr>
                        <a:t>Número de estudiantes que cursan las asignaturas en la sede </a:t>
                      </a:r>
                      <a:endParaRPr lang="es-CL" sz="1800" b="1" dirty="0">
                        <a:solidFill>
                          <a:srgbClr val="AC2335"/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457200" rtl="0" eaLnBrk="1" latinLnBrk="0" hangingPunct="1">
                        <a:buFont typeface="Arial" panose="020B0604020202020204" pitchFamily="34" charset="0"/>
                      </a:pP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Indicar el número de estudiantes que cursan las asignaturas en la sede por carrera </a:t>
                      </a:r>
                    </a:p>
                    <a:p>
                      <a:pPr marL="0" algn="l" defTabSz="914400" rtl="0" eaLnBrk="1" latinLnBrk="0" hangingPunct="1"/>
                      <a:endParaRPr lang="es-ES" sz="1000" b="1" i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418711"/>
                  </a:ext>
                </a:extLst>
              </a:tr>
              <a:tr h="833136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s-CL" sz="1800" b="1" dirty="0">
                          <a:solidFill>
                            <a:srgbClr val="AC2335"/>
                          </a:solidFill>
                          <a:latin typeface="Abadi"/>
                        </a:rPr>
                        <a:t>Número de estudiantes que participarán del proyecto </a:t>
                      </a:r>
                      <a:endParaRPr lang="es-CL" sz="1800" b="1" dirty="0">
                        <a:solidFill>
                          <a:srgbClr val="AC2335"/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Indicar el n</a:t>
                      </a:r>
                      <a:r>
                        <a:rPr lang="es-MX" sz="1400" b="1" i="1" kern="120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úmero</a:t>
                      </a: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de estudiantes que participarán del proyecto por carrera  </a:t>
                      </a: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(en caso de que sean todos, repetir la información del punto anterior)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856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81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66B9D-B225-4A2F-915B-D9385EA1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9" y="6099"/>
            <a:ext cx="10972800" cy="996437"/>
          </a:xfrm>
        </p:spPr>
        <p:txBody>
          <a:bodyPr/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Interna </a:t>
            </a:r>
          </a:p>
        </p:txBody>
      </p:sp>
      <p:graphicFrame>
        <p:nvGraphicFramePr>
          <p:cNvPr id="8" name="Marcador de contenido 3">
            <a:extLst>
              <a:ext uri="{FF2B5EF4-FFF2-40B4-BE49-F238E27FC236}">
                <a16:creationId xmlns:a16="http://schemas.microsoft.com/office/drawing/2014/main" id="{DE082510-AF76-44F4-8944-332B3D257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325529"/>
              </p:ext>
            </p:extLst>
          </p:nvPr>
        </p:nvGraphicFramePr>
        <p:xfrm>
          <a:off x="292652" y="1275668"/>
          <a:ext cx="11606696" cy="425221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25293">
                  <a:extLst>
                    <a:ext uri="{9D8B030D-6E8A-4147-A177-3AD203B41FA5}">
                      <a16:colId xmlns:a16="http://schemas.microsoft.com/office/drawing/2014/main" val="3647079079"/>
                    </a:ext>
                  </a:extLst>
                </a:gridCol>
                <a:gridCol w="9481403">
                  <a:extLst>
                    <a:ext uri="{9D8B030D-6E8A-4147-A177-3AD203B41FA5}">
                      <a16:colId xmlns:a16="http://schemas.microsoft.com/office/drawing/2014/main" val="3585732815"/>
                    </a:ext>
                  </a:extLst>
                </a:gridCol>
              </a:tblGrid>
              <a:tr h="1722376">
                <a:tc>
                  <a:txBody>
                    <a:bodyPr/>
                    <a:lstStyle/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s-C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/>
                        </a:rPr>
                        <a:t>Resultado de Aprendizaje del curso que se desarrolla con esta actividad. </a:t>
                      </a:r>
                      <a:endParaRPr lang="es-C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Según la asignatura que involucra el proyecto, dar cuenta de cuál es el resultado de aprendizaje que se ve reforzado por el proyecto de VcM, declarado en el syllabus.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s-CL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413595"/>
                  </a:ext>
                </a:extLst>
              </a:tr>
              <a:tr h="890289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/>
                        </a:rPr>
                        <a:t>Qué aporta este proyecto de VcM al logro del resultado de aprendizaje descrito anteriormente. </a:t>
                      </a:r>
                      <a:r>
                        <a:rPr lang="es-MX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/>
                        </a:rPr>
                        <a:t>Indique la relación entre los resultados de aprendizaje y la actividad</a:t>
                      </a:r>
                      <a:r>
                        <a:rPr lang="es-C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/>
                        </a:rPr>
                        <a:t> </a:t>
                      </a:r>
                      <a:endParaRPr lang="es-C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Identificar cómo las experiencias del proyecto enriquecen la comprensión teórica o práctica de los estudiantes, permitiéndoles aplicar el aprendizaje en contextos reales. 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*Por ejemplo, si el resultado de aprendizaje requiere análisis crítico o resolución de problemas, las actividades de VcM deben estar diseñadas para fomentar estas habilidades.</a:t>
                      </a:r>
                      <a:endParaRPr lang="es-ES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0889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958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66B9D-B225-4A2F-915B-D9385EA1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9" y="6099"/>
            <a:ext cx="10972800" cy="996437"/>
          </a:xfrm>
        </p:spPr>
        <p:txBody>
          <a:bodyPr/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Interna </a:t>
            </a:r>
          </a:p>
        </p:txBody>
      </p:sp>
      <p:graphicFrame>
        <p:nvGraphicFramePr>
          <p:cNvPr id="8" name="Marcador de contenido 3">
            <a:extLst>
              <a:ext uri="{FF2B5EF4-FFF2-40B4-BE49-F238E27FC236}">
                <a16:creationId xmlns:a16="http://schemas.microsoft.com/office/drawing/2014/main" id="{DE082510-AF76-44F4-8944-332B3D257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607076"/>
              </p:ext>
            </p:extLst>
          </p:nvPr>
        </p:nvGraphicFramePr>
        <p:xfrm>
          <a:off x="292652" y="1572905"/>
          <a:ext cx="11606696" cy="292836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25293">
                  <a:extLst>
                    <a:ext uri="{9D8B030D-6E8A-4147-A177-3AD203B41FA5}">
                      <a16:colId xmlns:a16="http://schemas.microsoft.com/office/drawing/2014/main" val="3647079079"/>
                    </a:ext>
                  </a:extLst>
                </a:gridCol>
                <a:gridCol w="9481403">
                  <a:extLst>
                    <a:ext uri="{9D8B030D-6E8A-4147-A177-3AD203B41FA5}">
                      <a16:colId xmlns:a16="http://schemas.microsoft.com/office/drawing/2014/main" val="3585732815"/>
                    </a:ext>
                  </a:extLst>
                </a:gridCol>
              </a:tblGrid>
              <a:tr h="77854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s-ES" sz="16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Describa qué aporta el trabajo interdisciplinario al proceso formativo de los estudiantes </a:t>
                      </a:r>
                      <a:endParaRPr lang="es-CL" sz="16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highlight>
                            <a:srgbClr val="00FFFF"/>
                          </a:highlight>
                          <a:latin typeface="+mn-lt"/>
                          <a:ea typeface="+mn-ea"/>
                          <a:cs typeface="+mn-cs"/>
                        </a:rPr>
                        <a:t>SOLO DEBE SER LLENADO SI EL PROYECTO ES INTERDISCIPLINARIO, EN CASO DE SER 1 CARRERA, OMITA ESTE PUNTO EN ESPECIFICO.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Indique cómo la colaboración entre diferentes disciplinas o áreas del conocimiento mejora y enriquece la educación de los estudiantes.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Ejemplo: Conectar saberes, resolver problemas reales, desarrollar competencias transversales, prepararse para la realidad laboral. </a:t>
                      </a:r>
                      <a:endParaRPr lang="es-CL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2822063"/>
                  </a:ext>
                </a:extLst>
              </a:tr>
              <a:tr h="1270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Retroalimentación </a:t>
                      </a:r>
                      <a:r>
                        <a:rPr lang="es-CL" sz="12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s-MX" sz="12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qué se hará con los resultados del proyecto a nivel interno) </a:t>
                      </a:r>
                      <a:endParaRPr lang="es-CL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6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6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Enumere y describa c</a:t>
                      </a:r>
                      <a:r>
                        <a:rPr lang="es-MX" sz="1400" b="1" i="1" kern="120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ómo</a:t>
                      </a: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se entregarán los resultados a los actores internos: estudiantes / docentes/ jefaturas de carrera, entre otros. 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Ejemplo: talleres, informes, reuniones, etc. </a:t>
                      </a:r>
                      <a:endParaRPr lang="es-ES" sz="14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ES" sz="1200" b="0" i="0" u="none" strike="noStrike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5009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26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66B9D-B225-4A2F-915B-D9385EA1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" y="0"/>
            <a:ext cx="10972800" cy="996437"/>
          </a:xfrm>
        </p:spPr>
        <p:txBody>
          <a:bodyPr/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</a:t>
            </a:r>
            <a:r>
              <a:rPr lang="es-CL">
                <a:latin typeface="Abadi" panose="020B0604020104020204" pitchFamily="34" charset="0"/>
              </a:rPr>
              <a:t>Externa</a:t>
            </a:r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 </a:t>
            </a:r>
          </a:p>
        </p:txBody>
      </p:sp>
      <p:graphicFrame>
        <p:nvGraphicFramePr>
          <p:cNvPr id="8" name="Marcador de contenido 3">
            <a:extLst>
              <a:ext uri="{FF2B5EF4-FFF2-40B4-BE49-F238E27FC236}">
                <a16:creationId xmlns:a16="http://schemas.microsoft.com/office/drawing/2014/main" id="{DE082510-AF76-44F4-8944-332B3D257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239419"/>
              </p:ext>
            </p:extLst>
          </p:nvPr>
        </p:nvGraphicFramePr>
        <p:xfrm>
          <a:off x="331304" y="1234547"/>
          <a:ext cx="11606696" cy="250157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971454">
                  <a:extLst>
                    <a:ext uri="{9D8B030D-6E8A-4147-A177-3AD203B41FA5}">
                      <a16:colId xmlns:a16="http://schemas.microsoft.com/office/drawing/2014/main" val="3647079079"/>
                    </a:ext>
                  </a:extLst>
                </a:gridCol>
                <a:gridCol w="8635242">
                  <a:extLst>
                    <a:ext uri="{9D8B030D-6E8A-4147-A177-3AD203B41FA5}">
                      <a16:colId xmlns:a16="http://schemas.microsoft.com/office/drawing/2014/main" val="3585732815"/>
                    </a:ext>
                  </a:extLst>
                </a:gridCol>
              </a:tblGrid>
              <a:tr h="25015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Descripción de Problema o Necesidad detectada en el entorno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800" b="1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800" b="1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800" b="1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Explicación clara y </a:t>
                      </a:r>
                      <a:r>
                        <a:rPr lang="es-MX" sz="1400" b="1" i="1" u="non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referenciada (bibliográficamente</a:t>
                      </a: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 de la o las situaciones específicas que afectan a un grupo de personas, y que requiere ser atendida o solucionada.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Identificar las razones detrás de una problemática y justificar acciones o proyectos para abordarla.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Identificación del problema, contexto del entorno, evidencia de la existencia del problema, impacto o consecuencias del problema si no se aborda.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3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413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359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66B9D-B225-4A2F-915B-D9385EA1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" y="0"/>
            <a:ext cx="10972800" cy="996437"/>
          </a:xfrm>
        </p:spPr>
        <p:txBody>
          <a:bodyPr/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</a:t>
            </a:r>
            <a:r>
              <a:rPr lang="es-CL">
                <a:latin typeface="Abadi" panose="020B0604020104020204" pitchFamily="34" charset="0"/>
              </a:rPr>
              <a:t>Externa</a:t>
            </a:r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 </a:t>
            </a:r>
          </a:p>
        </p:txBody>
      </p:sp>
      <p:graphicFrame>
        <p:nvGraphicFramePr>
          <p:cNvPr id="8" name="Marcador de contenido 3">
            <a:extLst>
              <a:ext uri="{FF2B5EF4-FFF2-40B4-BE49-F238E27FC236}">
                <a16:creationId xmlns:a16="http://schemas.microsoft.com/office/drawing/2014/main" id="{DE082510-AF76-44F4-8944-332B3D257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841933"/>
              </p:ext>
            </p:extLst>
          </p:nvPr>
        </p:nvGraphicFramePr>
        <p:xfrm>
          <a:off x="331304" y="1234547"/>
          <a:ext cx="11606696" cy="27042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971454">
                  <a:extLst>
                    <a:ext uri="{9D8B030D-6E8A-4147-A177-3AD203B41FA5}">
                      <a16:colId xmlns:a16="http://schemas.microsoft.com/office/drawing/2014/main" val="3647079079"/>
                    </a:ext>
                  </a:extLst>
                </a:gridCol>
                <a:gridCol w="8635242">
                  <a:extLst>
                    <a:ext uri="{9D8B030D-6E8A-4147-A177-3AD203B41FA5}">
                      <a16:colId xmlns:a16="http://schemas.microsoft.com/office/drawing/2014/main" val="3585732815"/>
                    </a:ext>
                  </a:extLst>
                </a:gridCol>
              </a:tblGrid>
              <a:tr h="607382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Objetivo de Contribución Externa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800" b="1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Según el modelo de Vinculación con el Medio (</a:t>
                      </a:r>
                      <a:r>
                        <a:rPr lang="es-MX" sz="1400" b="1" i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hlinkClick r:id="rId2"/>
                        </a:rPr>
                        <a:t>https://vinculacion.unab.cl/descargas/modelo/</a:t>
                      </a:r>
                      <a:r>
                        <a:rPr lang="es-MX" sz="1400" b="1" i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)  </a:t>
                      </a:r>
                      <a:endParaRPr lang="es-CL" sz="1400" b="1" i="1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400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ymbol" panose="05050102010706020507" pitchFamily="18" charset="2"/>
                        </a:rPr>
                        <a:t>Fomentar la vida saludable y promover el bienestar de las personas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400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ymbol" panose="05050102010706020507" pitchFamily="18" charset="2"/>
                        </a:rPr>
                        <a:t>Promover el acceso a la educación inclusiva, equitativa y de calidad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400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ymbol" panose="05050102010706020507" pitchFamily="18" charset="2"/>
                        </a:rPr>
                        <a:t>Contribuir con el Crecimiento Económico, la Industria, la Innovación, el Trabajo y las Comunidades Sostenibles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400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ymbol" panose="05050102010706020507" pitchFamily="18" charset="2"/>
                        </a:rPr>
                        <a:t>Contribuir con el cuidado de los Ecosistemas Terrestres y Submarinos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400" i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Symbol" panose="05050102010706020507" pitchFamily="18" charset="2"/>
                        </a:rPr>
                        <a:t>Contribuir con la Reducción de las Desigualdades, la Justicia y las Instituciones fuertes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CL" sz="1400" i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0889730"/>
                  </a:ext>
                </a:extLst>
              </a:tr>
              <a:tr h="1131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Descripción de beneficiarios directos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800" b="1" kern="120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Identificación y caracterización de las personas, grupos receptores o usuarios de los beneficios de un proyecto: quiénes son, cómo se relacionan con el problema o necesidad y cómo se verán impactados positivamente por la intervención.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Características demográficas, impacto esperado, </a:t>
                      </a:r>
                      <a:r>
                        <a:rPr lang="es-MX" sz="1400" b="1" i="1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cantidad de beneficiarios (número real o proyectado)</a:t>
                      </a:r>
                      <a:r>
                        <a:rPr lang="es-MX" sz="1400" b="1" i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s-ES" sz="1400" b="1" i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953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90821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B87B4528369024B87656C3A947ADD36" ma:contentTypeVersion="12" ma:contentTypeDescription="Crear nuevo documento." ma:contentTypeScope="" ma:versionID="9577ebe1755dd34ae917024c2aeb4405">
  <xsd:schema xmlns:xsd="http://www.w3.org/2001/XMLSchema" xmlns:xs="http://www.w3.org/2001/XMLSchema" xmlns:p="http://schemas.microsoft.com/office/2006/metadata/properties" xmlns:ns2="1b2bffca-21c0-4246-8396-4fb598e38472" targetNamespace="http://schemas.microsoft.com/office/2006/metadata/properties" ma:root="true" ma:fieldsID="196d99dd80599266abebc58fcdf8ea2e" ns2:_="">
    <xsd:import namespace="1b2bffca-21c0-4246-8396-4fb598e384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2bffca-21c0-4246-8396-4fb598e384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71996052-62f5-4f90-af1f-7dc781ad54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b2bffca-21c0-4246-8396-4fb598e3847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ACB68B8-C711-4495-BC0A-F495795743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1F5D34-39D1-405E-9D4F-0D08EC175E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2bffca-21c0-4246-8396-4fb598e384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AB0C42-E501-4B8C-B96D-19B03EFA39A3}">
  <ds:schemaRefs>
    <ds:schemaRef ds:uri="http://schemas.microsoft.com/office/2006/documentManagement/types"/>
    <ds:schemaRef ds:uri="1b2bffca-21c0-4246-8396-4fb598e38472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1518</Words>
  <Application>Microsoft Office PowerPoint</Application>
  <PresentationFormat>Panorámica</PresentationFormat>
  <Paragraphs>131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1_Tema de Office</vt:lpstr>
      <vt:lpstr>Tema de Office</vt:lpstr>
      <vt:lpstr>Ficha postulación Fondos Interdisciplinarios</vt:lpstr>
      <vt:lpstr>INFORMACION IMPORTANTE</vt:lpstr>
      <vt:lpstr>Antecedentes Generales de la Actividad </vt:lpstr>
      <vt:lpstr>Contribución Interna </vt:lpstr>
      <vt:lpstr>Contribución Interna </vt:lpstr>
      <vt:lpstr>Contribución Interna </vt:lpstr>
      <vt:lpstr>Contribución Interna </vt:lpstr>
      <vt:lpstr>Contribución Externa </vt:lpstr>
      <vt:lpstr>Contribución Externa </vt:lpstr>
      <vt:lpstr>Contribución Externa </vt:lpstr>
      <vt:lpstr>Ingresos Esperados del Proyecto</vt:lpstr>
      <vt:lpstr>Alcances sobre Gastos del Proyecto</vt:lpstr>
      <vt:lpstr>Estructura de Gastos del Proyecto</vt:lpstr>
      <vt:lpstr>Carta Gantt del Proyecto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de Marketing y Comunicaciones</dc:title>
  <dc:creator>Barbara Duran Magnere</dc:creator>
  <cp:lastModifiedBy>Marjorie Susana Lara León</cp:lastModifiedBy>
  <cp:revision>6</cp:revision>
  <dcterms:created xsi:type="dcterms:W3CDTF">2018-05-04T14:21:08Z</dcterms:created>
  <dcterms:modified xsi:type="dcterms:W3CDTF">2025-05-09T15:13:25Z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0x010100BB87B4528369024B87656C3A947ADD36</vt:lpwstr>
  </property>
  <property fmtid="{D5CDD505-2E9C-101B-9397-08002B2CF9AE}" pid="3" name="MediaServiceImageTags">
    <vt:lpwstr/>
  </property>
</Properties>
</file>